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25"/>
  </p:notesMasterIdLst>
  <p:sldIdLst>
    <p:sldId id="273" r:id="rId7"/>
    <p:sldId id="296" r:id="rId8"/>
    <p:sldId id="297" r:id="rId9"/>
    <p:sldId id="298" r:id="rId10"/>
    <p:sldId id="299" r:id="rId11"/>
    <p:sldId id="301" r:id="rId12"/>
    <p:sldId id="293" r:id="rId13"/>
    <p:sldId id="257" r:id="rId14"/>
    <p:sldId id="288" r:id="rId15"/>
    <p:sldId id="289" r:id="rId16"/>
    <p:sldId id="294" r:id="rId17"/>
    <p:sldId id="302" r:id="rId18"/>
    <p:sldId id="303" r:id="rId19"/>
    <p:sldId id="304" r:id="rId20"/>
    <p:sldId id="305" r:id="rId21"/>
    <p:sldId id="306" r:id="rId22"/>
    <p:sldId id="307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j Mohan Kardam" initials="B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79751" autoAdjust="0"/>
  </p:normalViewPr>
  <p:slideViewPr>
    <p:cSldViewPr>
      <p:cViewPr varScale="1">
        <p:scale>
          <a:sx n="71" d="100"/>
          <a:sy n="71" d="100"/>
        </p:scale>
        <p:origin x="11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F5F6-AFFC-460A-853A-FBB266356974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F4F15-0C51-4B3A-86EA-55842C6FE6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7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pull dir="r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/>
              <a:pPr/>
              <a:t>12-02-2019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FCA-E304-4417-9CCD-1FB10EAFE1B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12-02-2019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E6A-FB7E-43F4-8BEC-478D62A3A03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  <p:sndAc>
      <p:stSnd>
        <p:snd r:embed="rId13" name="click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- Office Users’ Login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Self-Generated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47" y="2667000"/>
            <a:ext cx="5229225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24064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7732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Self-Generated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Application </a:t>
            </a:r>
            <a:r>
              <a:rPr lang="en-IN" sz="2200" b="1" dirty="0">
                <a:solidFill>
                  <a:schemeClr val="bg1"/>
                </a:solidFill>
              </a:rPr>
              <a:t>screens applicable for the chosen role will appear after Successful Authentication of User’s Password, Grid Values and CAPTCHA </a:t>
            </a:r>
            <a:r>
              <a:rPr lang="en-IN" sz="2200" b="1" dirty="0" smtClean="0">
                <a:solidFill>
                  <a:schemeClr val="bg1"/>
                </a:solidFill>
              </a:rPr>
              <a:t>image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" y="2133600"/>
            <a:ext cx="9144000" cy="4142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15416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Unlock Account / 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592604710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Unlock Account / Forgot Password / Regenerate Login Grid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</a:t>
            </a:r>
            <a:r>
              <a:rPr lang="en-IN" sz="2200" b="1" dirty="0" smtClean="0">
                <a:solidFill>
                  <a:schemeClr val="bg1"/>
                </a:solidFill>
              </a:rPr>
              <a:t>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3601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985603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49299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Unlock Account / Forgot </a:t>
            </a:r>
            <a:r>
              <a:rPr lang="en-IN" sz="2200" b="1" u="sng" dirty="0" smtClean="0">
                <a:solidFill>
                  <a:schemeClr val="bg1"/>
                </a:solidFill>
              </a:rPr>
              <a:t>Password / Regenerate Login Grid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Click on “Unlock Account” if User Account is Locked</a:t>
            </a:r>
          </a:p>
          <a:p>
            <a:pPr algn="just"/>
            <a:r>
              <a:rPr lang="en-IN" sz="2200" b="1" dirty="0" smtClean="0">
                <a:solidFill>
                  <a:schemeClr val="bg1"/>
                </a:solidFill>
              </a:rPr>
              <a:t>OR</a:t>
            </a:r>
          </a:p>
          <a:p>
            <a:pPr algn="just"/>
            <a:r>
              <a:rPr lang="en-IN" sz="2200" b="1" dirty="0">
                <a:solidFill>
                  <a:schemeClr val="bg1"/>
                </a:solidFill>
              </a:rPr>
              <a:t>Click on </a:t>
            </a:r>
            <a:r>
              <a:rPr lang="en-IN" sz="2200" b="1" dirty="0" smtClean="0">
                <a:solidFill>
                  <a:schemeClr val="bg1"/>
                </a:solidFill>
              </a:rPr>
              <a:t>“Forgot </a:t>
            </a:r>
            <a:r>
              <a:rPr lang="en-IN" sz="2200" b="1" dirty="0">
                <a:solidFill>
                  <a:schemeClr val="bg1"/>
                </a:solidFill>
              </a:rPr>
              <a:t>Login Password” if </a:t>
            </a:r>
            <a:r>
              <a:rPr lang="en-IN" sz="2200" b="1" dirty="0" smtClean="0">
                <a:solidFill>
                  <a:schemeClr val="bg1"/>
                </a:solidFill>
              </a:rPr>
              <a:t>you </a:t>
            </a:r>
            <a:r>
              <a:rPr lang="en-IN" sz="2200" b="1" dirty="0" smtClean="0">
                <a:solidFill>
                  <a:schemeClr val="bg1"/>
                </a:solidFill>
              </a:rPr>
              <a:t>need to reset </a:t>
            </a:r>
            <a:r>
              <a:rPr lang="en-IN" sz="2200" b="1" dirty="0" smtClean="0">
                <a:solidFill>
                  <a:schemeClr val="bg1"/>
                </a:solidFill>
              </a:rPr>
              <a:t>your </a:t>
            </a:r>
            <a:r>
              <a:rPr lang="en-IN" sz="2200" b="1" dirty="0" smtClean="0">
                <a:solidFill>
                  <a:schemeClr val="bg1"/>
                </a:solidFill>
              </a:rPr>
              <a:t>password</a:t>
            </a:r>
          </a:p>
          <a:p>
            <a:pPr algn="just"/>
            <a:r>
              <a:rPr lang="en-IN" sz="2200" b="1" dirty="0" smtClean="0">
                <a:solidFill>
                  <a:schemeClr val="bg1"/>
                </a:solidFill>
              </a:rPr>
              <a:t>OR</a:t>
            </a:r>
          </a:p>
          <a:p>
            <a:pPr algn="just"/>
            <a:r>
              <a:rPr lang="en-IN" sz="2200" b="1" dirty="0" smtClean="0">
                <a:solidFill>
                  <a:schemeClr val="bg1"/>
                </a:solidFill>
              </a:rPr>
              <a:t>Click on “Forgot Grid Credentials” button if you need to regenerate the User Login Grid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60" y="2743200"/>
            <a:ext cx="5486400" cy="4006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2284236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Unlock Account / Forgot Password / Regenerate Login Grid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Unlock Account Case:</a:t>
            </a:r>
            <a:endParaRPr lang="en-IN" sz="2200" b="1" dirty="0">
              <a:solidFill>
                <a:schemeClr val="bg1"/>
              </a:solidFill>
            </a:endParaRP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Click Continue after verifying the Login ID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Answer to Hint Question, Grid Values and characters displayed in the CAPTCHA image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Press Unlock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438400"/>
            <a:ext cx="3762375" cy="921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26635"/>
            <a:ext cx="5219700" cy="4355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592292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Unlock Account / Forgot Password / Regenerate Login Grid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Forgot Login Password Case</a:t>
            </a:r>
            <a:endParaRPr lang="en-IN" sz="2200" b="1" dirty="0">
              <a:solidFill>
                <a:schemeClr val="bg1"/>
              </a:solidFill>
            </a:endParaRP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Click Continue after verifying the Login ID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Answer to Hint Question, Grid Values and characters displayed in the CAPTCHA image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Press Unlock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" y="2450653"/>
            <a:ext cx="3736211" cy="1206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50653"/>
            <a:ext cx="5219700" cy="4331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0209017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49299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Unlock Account / Forgot Password / Regenerate Login Grid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Forgot </a:t>
            </a:r>
            <a:r>
              <a:rPr lang="en-IN" sz="2200" b="1" dirty="0" smtClean="0">
                <a:solidFill>
                  <a:schemeClr val="bg1"/>
                </a:solidFill>
              </a:rPr>
              <a:t>Grid Credentials </a:t>
            </a:r>
            <a:r>
              <a:rPr lang="en-IN" sz="2200" b="1" dirty="0" smtClean="0">
                <a:solidFill>
                  <a:schemeClr val="bg1"/>
                </a:solidFill>
              </a:rPr>
              <a:t>Case</a:t>
            </a:r>
            <a:endParaRPr lang="en-IN" sz="2200" b="1" dirty="0">
              <a:solidFill>
                <a:schemeClr val="bg1"/>
              </a:solidFill>
            </a:endParaRP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Click Continue after verifying the Login ID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Answer to Hint Question, </a:t>
            </a:r>
            <a:r>
              <a:rPr lang="en-IN" sz="2200" b="1" dirty="0" smtClean="0">
                <a:solidFill>
                  <a:schemeClr val="bg1"/>
                </a:solidFill>
              </a:rPr>
              <a:t>Password </a:t>
            </a:r>
            <a:r>
              <a:rPr lang="en-IN" sz="2200" b="1" dirty="0" smtClean="0">
                <a:solidFill>
                  <a:schemeClr val="bg1"/>
                </a:solidFill>
              </a:rPr>
              <a:t>and characters displayed in the CAPTCHA image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IN" sz="2200" b="1" dirty="0" smtClean="0">
                <a:solidFill>
                  <a:schemeClr val="bg1"/>
                </a:solidFill>
              </a:rPr>
              <a:t>Press </a:t>
            </a:r>
            <a:r>
              <a:rPr lang="en-IN" sz="2200" b="1" dirty="0" smtClean="0">
                <a:solidFill>
                  <a:schemeClr val="bg1"/>
                </a:solidFill>
              </a:rPr>
              <a:t>Continue button. System will display a success message and new grid credentials will be emailed to the user.</a:t>
            </a:r>
            <a:endParaRPr lang="en-IN" sz="22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7" y="2800350"/>
            <a:ext cx="3585374" cy="1206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60" y="2800350"/>
            <a:ext cx="5210175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9042630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</a:t>
            </a:r>
            <a:r>
              <a:rPr lang="en-US" sz="2400" b="1" dirty="0" smtClean="0">
                <a:solidFill>
                  <a:schemeClr val="bg1"/>
                </a:solidFill>
              </a:rPr>
              <a:t>Central Support Team at psp.cst@tcs.com / +91 - 0120 - 6729595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132343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Login Using System-Generated (First Time Login) Password</a:t>
            </a:r>
          </a:p>
        </p:txBody>
      </p:sp>
    </p:spTree>
    <p:extLst>
      <p:ext uri="{BB962C8B-B14F-4D97-AF65-F5344CB8AC3E}">
        <p14:creationId xmlns:p14="http://schemas.microsoft.com/office/powerpoint/2010/main" val="2714953426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System-Generated </a:t>
            </a:r>
            <a:r>
              <a:rPr lang="en-IN" sz="2200" b="1" u="sng" dirty="0">
                <a:solidFill>
                  <a:schemeClr val="bg1"/>
                </a:solidFill>
              </a:rPr>
              <a:t>Password</a:t>
            </a: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5342"/>
            <a:ext cx="9144000" cy="242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65831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47732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System-Generated </a:t>
            </a:r>
            <a:r>
              <a:rPr lang="en-IN" sz="2200" b="1" u="sng" dirty="0" smtClean="0">
                <a:solidFill>
                  <a:schemeClr val="bg1"/>
                </a:solidFill>
              </a:rPr>
              <a:t>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system-generated password received through Email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133600"/>
            <a:ext cx="5248275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569431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49299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System-Generated</a:t>
            </a:r>
            <a:r>
              <a:rPr lang="en-IN" sz="2200" b="1" u="sng" dirty="0" smtClean="0">
                <a:solidFill>
                  <a:schemeClr val="bg1"/>
                </a:solidFill>
              </a:rPr>
              <a:t> </a:t>
            </a:r>
            <a:r>
              <a:rPr lang="en-IN" sz="2200" b="1" u="sng" dirty="0">
                <a:solidFill>
                  <a:schemeClr val="bg1"/>
                </a:solidFill>
              </a:rPr>
              <a:t>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new Password (required to be entered twice)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a Hint Question from the drop-down menu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answer for the Hint Question (case sensitive). This will be useful to reset the password in case you forget the same.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Change Password button.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97" y="2895600"/>
            <a:ext cx="5267325" cy="371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3788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49299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System-Generated</a:t>
            </a:r>
            <a:r>
              <a:rPr lang="en-IN" sz="2200" b="1" u="sng" dirty="0" smtClean="0">
                <a:solidFill>
                  <a:schemeClr val="bg1"/>
                </a:solidFill>
              </a:rPr>
              <a:t> </a:t>
            </a:r>
            <a:r>
              <a:rPr lang="en-IN" sz="2200" b="1" u="sng" dirty="0">
                <a:solidFill>
                  <a:schemeClr val="bg1"/>
                </a:solidFill>
              </a:rPr>
              <a:t>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Credential Updated Successfully message appears after successful validation of entered inputs.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Login using the newly reset password by clicking the ‘Click Here to Login’ link. Alternatively, you may re-type the </a:t>
            </a:r>
            <a:r>
              <a:rPr lang="en-IN" sz="2200" b="1" dirty="0">
                <a:solidFill>
                  <a:schemeClr val="bg1"/>
                </a:solidFill>
              </a:rPr>
              <a:t>Global PSP Office Portal (</a:t>
            </a:r>
            <a:r>
              <a:rPr lang="en-IN" sz="2200" b="1" dirty="0">
                <a:solidFill>
                  <a:srgbClr val="92D050"/>
                </a:solidFill>
              </a:rPr>
              <a:t>https://embassy.passportindia.gov.in</a:t>
            </a:r>
            <a:r>
              <a:rPr lang="en-IN" sz="2200" b="1" dirty="0" smtClean="0">
                <a:solidFill>
                  <a:srgbClr val="92D050"/>
                </a:solidFill>
              </a:rPr>
              <a:t>)</a:t>
            </a:r>
            <a:r>
              <a:rPr lang="en-IN" sz="2200" b="1" dirty="0" smtClean="0">
                <a:solidFill>
                  <a:schemeClr val="bg1"/>
                </a:solidFill>
              </a:rPr>
              <a:t> and login using the User ID and newly generated password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3238500"/>
            <a:ext cx="520065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6303174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743200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Login Using Self-Generated Password</a:t>
            </a:r>
          </a:p>
        </p:txBody>
      </p:sp>
    </p:spTree>
    <p:extLst>
      <p:ext uri="{BB962C8B-B14F-4D97-AF65-F5344CB8AC3E}">
        <p14:creationId xmlns:p14="http://schemas.microsoft.com/office/powerpoint/2010/main" val="212899118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Self-Generated Password</a:t>
            </a: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600"/>
            <a:ext cx="9144000" cy="240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3877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Login Using Self-Generated Password</a:t>
            </a:r>
            <a:r>
              <a:rPr lang="en-IN" sz="2400" i="1" u="sng" dirty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Choose User Role for login </a:t>
            </a:r>
            <a:r>
              <a:rPr lang="en-IN" sz="2200" b="1" dirty="0" smtClean="0">
                <a:solidFill>
                  <a:schemeClr val="bg1"/>
                </a:solidFill>
              </a:rPr>
              <a:t>from the drop down menu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the Submit button displayed below the chosen User Role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412"/>
            <a:ext cx="9144000" cy="3601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567279"/>
      </p:ext>
    </p:extLst>
  </p:cSld>
  <p:clrMapOvr>
    <a:masterClrMapping/>
  </p:clrMapOvr>
  <p:transition>
    <p:pull dir="r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9E7F9F51E3440AA3BC286DA31BD2C" ma:contentTypeVersion="0" ma:contentTypeDescription="Create a new document." ma:contentTypeScope="" ma:versionID="a9cbdd61183b11396f5b13e6eb41120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887188-9167-4141-8957-5FE038EC9944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B741099-0DF0-4606-8CE3-BB403E995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D503B35-5298-4454-BE61-8519D27E7C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568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327818</dc:creator>
  <cp:lastModifiedBy>Sachin  Vats</cp:lastModifiedBy>
  <cp:revision>318</cp:revision>
  <dcterms:created xsi:type="dcterms:W3CDTF">2013-03-18T08:38:16Z</dcterms:created>
  <dcterms:modified xsi:type="dcterms:W3CDTF">2019-02-12T08:22:48Z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0x0101009A09E7F9F51E3440AA3BC286DA31BD2C</vt:lpwstr>
  </property>
</Properties>
</file>