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96" r:id="rId2"/>
    <p:sldId id="288" r:id="rId3"/>
    <p:sldId id="289" r:id="rId4"/>
    <p:sldId id="290" r:id="rId5"/>
    <p:sldId id="275" r:id="rId6"/>
    <p:sldId id="291" r:id="rId7"/>
    <p:sldId id="276" r:id="rId8"/>
    <p:sldId id="292" r:id="rId9"/>
    <p:sldId id="293" r:id="rId10"/>
    <p:sldId id="298" r:id="rId11"/>
    <p:sldId id="299" r:id="rId12"/>
    <p:sldId id="294" r:id="rId13"/>
    <p:sldId id="295" r:id="rId14"/>
    <p:sldId id="302" r:id="rId15"/>
    <p:sldId id="300" r:id="rId16"/>
    <p:sldId id="301" r:id="rId17"/>
    <p:sldId id="303" r:id="rId18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62" autoAdjust="0"/>
  </p:normalViewPr>
  <p:slideViewPr>
    <p:cSldViewPr snapToGrid="0">
      <p:cViewPr varScale="1">
        <p:scale>
          <a:sx n="64" d="100"/>
          <a:sy n="64" d="100"/>
        </p:scale>
        <p:origin x="14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F1AFC39-73CB-46F2-BED7-6A473C2E4E46}" type="slidenum">
              <a:t>‹#›</a:t>
            </a:fld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6090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37F44EA3-6554-484D-832F-0DB6B5756E4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83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F44EA3-6554-484D-832F-0DB6B5756E4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01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006C3D-3DB5-4CEB-9EC9-9C70EAE14648}" type="slidenum">
              <a:t>13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9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A84DE4E-975A-400C-8844-6C4113508A10}" type="slidenum">
              <a:t>15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2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A84DE4E-975A-400C-8844-6C4113508A10}" type="slidenum">
              <a:t>16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72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A84DE4E-975A-400C-8844-6C4113508A10}" type="slidenum">
              <a:t>5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20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A84DE4E-975A-400C-8844-6C4113508A10}" type="slidenum">
              <a:t>6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006C3D-3DB5-4CEB-9EC9-9C70EAE14648}" type="slidenum">
              <a:t>7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08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006C3D-3DB5-4CEB-9EC9-9C70EAE14648}" type="slidenum">
              <a:t>8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03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006C3D-3DB5-4CEB-9EC9-9C70EAE14648}" type="slidenum">
              <a:t>9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45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E68D3D3-539E-4165-87EF-1A43EB88A42C}" type="slidenum">
              <a:t>10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Is point 1 optional or mandatory?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13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E68D3D3-539E-4165-87EF-1A43EB88A42C}" type="slidenum">
              <a:t>11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Upload DSR Acknowledgment Receipt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22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006C3D-3DB5-4CEB-9EC9-9C70EAE14648}" type="slidenum">
              <a:t>12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0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5B02197-A580-4F5A-852B-2F8DF1E54EC3}" type="datetime1">
              <a:rPr lang="en-US" smtClean="0"/>
              <a:pPr lvl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BD7A2E-4441-4A8A-A94F-3EE0666C131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8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5B02197-A580-4F5A-852B-2F8DF1E54EC3}" type="datetime1">
              <a:rPr lang="en-US" smtClean="0"/>
              <a:pPr lvl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C6EFDF-56A3-4739-93E8-59D2B93ECC1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4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5B02197-A580-4F5A-852B-2F8DF1E54EC3}" type="datetime1">
              <a:rPr lang="en-US" smtClean="0"/>
              <a:pPr lvl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5BCB20-F8BF-4AC3-9458-88D367757E95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7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5B02197-A580-4F5A-852B-2F8DF1E54EC3}" type="datetime1">
              <a:rPr lang="en-US" smtClean="0"/>
              <a:pPr lvl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91238-9E87-41B7-A77F-2DC03C5C1959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5B02197-A580-4F5A-852B-2F8DF1E54EC3}" type="datetime1">
              <a:rPr lang="en-US" smtClean="0"/>
              <a:pPr lvl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D9CE2D-39A1-44CA-8FFA-6803C5F62EC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2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5B02197-A580-4F5A-852B-2F8DF1E54EC3}" type="datetime1">
              <a:rPr lang="en-US" smtClean="0"/>
              <a:pPr lvl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CFB00C-4D6D-4777-8935-16ECC5F5D2F5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6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5B02197-A580-4F5A-852B-2F8DF1E54EC3}" type="datetime1">
              <a:rPr lang="en-US" smtClean="0"/>
              <a:pPr lvl="0"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37BC41-44BF-408F-8AFA-55E0423118C9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5B02197-A580-4F5A-852B-2F8DF1E54EC3}" type="datetime1">
              <a:rPr lang="en-US" smtClean="0"/>
              <a:pPr lvl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350F68-3A4B-4771-B13D-200C1BA02E27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5B02197-A580-4F5A-852B-2F8DF1E54EC3}" type="datetime1">
              <a:rPr lang="en-US" smtClean="0"/>
              <a:pPr lvl="0"/>
              <a:t>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C2E1F8-8FF0-4982-930D-0192621DCF79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5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5B02197-A580-4F5A-852B-2F8DF1E54EC3}" type="datetime1">
              <a:rPr lang="en-US" smtClean="0"/>
              <a:pPr lvl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B7CF1A-9A23-4497-A45C-5C2BFAB00BD8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4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5B02197-A580-4F5A-852B-2F8DF1E54EC3}" type="datetime1">
              <a:rPr lang="en-US" smtClean="0"/>
              <a:pPr lvl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D4B440-20D4-4409-B3C9-760046910EB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5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35B02197-A580-4F5A-852B-2F8DF1E54EC3}" type="datetime1">
              <a:rPr lang="en-US"/>
              <a:pPr lvl="0"/>
              <a:t>1/9/2019</a:t>
            </a:fld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6D892358-612C-419F-ACF5-A53F9E1EF380}" type="slidenum">
              <a:t>‹#›</a:t>
            </a:fld>
            <a:endParaRPr lang="en-US" dirty="0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1">
        <a:tabLst/>
        <a:defRPr lang="en-US" sz="1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en-US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global.psp@tcs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2892252"/>
            <a:ext cx="8460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92D050"/>
                </a:solidFill>
              </a:rPr>
              <a:t>PSP Project for Indian Embassies and Consulates</a:t>
            </a:r>
          </a:p>
          <a:p>
            <a:r>
              <a:rPr lang="en-IN" sz="2800" b="1" dirty="0" smtClean="0">
                <a:solidFill>
                  <a:srgbClr val="92D050"/>
                </a:solidFill>
              </a:rPr>
              <a:t>Quick Guide – Passport Dispatch Processing</a:t>
            </a:r>
            <a:endParaRPr lang="en-IN" sz="2800" b="1" dirty="0">
              <a:solidFill>
                <a:srgbClr val="92D05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11560" y="3846359"/>
            <a:ext cx="770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20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/>
          <p:nvPr/>
        </p:nvSpPr>
        <p:spPr>
          <a:xfrm>
            <a:off x="274320" y="154080"/>
            <a:ext cx="8640720" cy="1812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2200" b="1" i="0" u="sng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Generate Dispatch Summary Report</a:t>
            </a:r>
          </a:p>
          <a:p>
            <a:pPr marL="342900" marR="0" lvl="0" indent="-3429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2200" b="1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Select the appropriate 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User Id who moved the passport to ‘Dispatch Initiated’ </a:t>
            </a:r>
            <a:r>
              <a:rPr lang="en-US" sz="2000" i="1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(i.e. ready for dispatch)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 status</a:t>
            </a:r>
            <a:endParaRPr lang="en-US" sz="2200" b="1" i="0" u="none" strike="noStrike" kern="1200" spc="0" dirty="0">
              <a:ln>
                <a:noFill/>
              </a:ln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342900" marR="0" lvl="0" indent="-3429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2200" b="1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Press Generate Report 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button to generate/print the (PDF) report of passports ready for dispatch</a:t>
            </a:r>
            <a:endParaRPr lang="en-US" sz="2200" i="1" u="none" strike="noStrike" kern="1200" spc="0" dirty="0" smtClean="0">
              <a:ln>
                <a:noFill/>
              </a:ln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42" b="58938"/>
          <a:stretch/>
        </p:blipFill>
        <p:spPr>
          <a:xfrm>
            <a:off x="1375961" y="2052127"/>
            <a:ext cx="6156960" cy="16190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6" t="1" r="4458" b="35875"/>
          <a:stretch/>
        </p:blipFill>
        <p:spPr>
          <a:xfrm>
            <a:off x="274320" y="3779514"/>
            <a:ext cx="8640720" cy="281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66391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/>
          <p:nvPr/>
        </p:nvSpPr>
        <p:spPr>
          <a:xfrm>
            <a:off x="274320" y="27937"/>
            <a:ext cx="8640720" cy="284599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2200" b="1" i="0" u="sng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Generate Dispatch Summary </a:t>
            </a:r>
            <a:r>
              <a:rPr lang="en-US" sz="2200" b="1" i="0" u="sng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Report </a:t>
            </a:r>
            <a:r>
              <a:rPr lang="en-US" sz="2000" i="1" u="sng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(continued…)</a:t>
            </a:r>
            <a:endParaRPr lang="en-US" sz="2200" i="1" u="sng" strike="noStrike" kern="1200" spc="0" dirty="0">
              <a:ln>
                <a:noFill/>
              </a:ln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342900" marR="0" lvl="0" indent="-3429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2200" b="1" dirty="0" smtClean="0">
                <a:solidFill>
                  <a:schemeClr val="bg1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Take a print-out and get the Dispatch Acknowledgement Receipt page physically signed by the Courier/OSP personnel taking over the passports for actual dispatch purpose. </a:t>
            </a:r>
            <a:r>
              <a:rPr lang="en-US" sz="2000" i="1" dirty="0" smtClean="0">
                <a:solidFill>
                  <a:schemeClr val="bg1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(The same needs to be scanned and uploaded in the system (through Upload Dispatch Acknowledgement screen) to complete dispatch)</a:t>
            </a:r>
            <a:endParaRPr lang="en-US" sz="2200" i="1" dirty="0" smtClean="0">
              <a:solidFill>
                <a:schemeClr val="bg1"/>
              </a:solidFill>
              <a:uFillTx/>
              <a:latin typeface="Calibri" pitchFamily="18"/>
              <a:ea typeface="Microsoft YaHei" pitchFamily="2"/>
              <a:cs typeface="Arial" pitchFamily="2"/>
            </a:endParaRPr>
          </a:p>
          <a:p>
            <a:pPr marL="342900" marR="0" lvl="0" indent="-3429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2200" b="1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One copy of the DSR may be given to the Courier/OSP person as their acknowledgement (optional)</a:t>
            </a:r>
            <a:endParaRPr lang="en-US" sz="2200" b="1" strike="noStrike" kern="1200" spc="0" dirty="0">
              <a:ln>
                <a:noFill/>
              </a:ln>
              <a:solidFill>
                <a:srgbClr val="000000"/>
              </a:solidFill>
              <a:uFillTx/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2" r="15132"/>
          <a:stretch/>
        </p:blipFill>
        <p:spPr>
          <a:xfrm>
            <a:off x="1484516" y="3025257"/>
            <a:ext cx="6220327" cy="372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15770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/>
          <p:nvPr/>
        </p:nvSpPr>
        <p:spPr>
          <a:xfrm>
            <a:off x="274320" y="50672"/>
            <a:ext cx="8640720" cy="328425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sng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Upload Dispatch Acknowledgement screen</a:t>
            </a:r>
            <a:endParaRPr lang="en-US" sz="2200" i="1" u="sng" strike="noStrike" kern="1200" spc="0" dirty="0">
              <a:ln>
                <a:noFill/>
              </a:ln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342900" marR="0" lvl="0" indent="-3429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Click on Upload Dispatch Acknowledgement link</a:t>
            </a:r>
          </a:p>
          <a:p>
            <a:pPr marL="342900" marR="0" lvl="0" indent="-3429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Select Acknowledgement Type </a:t>
            </a:r>
            <a:r>
              <a:rPr lang="en-US" sz="2000" i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(choose whether dispatch was done through Courier Agency or OSP) </a:t>
            </a:r>
            <a:r>
              <a:rPr lang="en-US" sz="24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and Press Next button</a:t>
            </a:r>
          </a:p>
          <a:p>
            <a:pPr marL="342900" marR="0" lvl="0" indent="-3429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sz="2400" b="1" strike="noStrike" kern="1200" spc="0" dirty="0" smtClean="0">
                <a:ln>
                  <a:noFill/>
                </a:ln>
                <a:solidFill>
                  <a:schemeClr val="bg1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Press Browse button to search the electronic scan (PDF file) of Dispatch Acknowledgement Receipt</a:t>
            </a: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Select Communication Type as </a:t>
            </a:r>
            <a:r>
              <a:rPr lang="en-US" sz="24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Passport</a:t>
            </a:r>
            <a:endParaRPr lang="en-US" sz="2400" b="1" strike="noStrike" kern="1200" spc="0" dirty="0" smtClean="0">
              <a:ln>
                <a:noFill/>
              </a:ln>
              <a:solidFill>
                <a:schemeClr val="bg1"/>
              </a:solidFill>
              <a:uFillTx/>
              <a:latin typeface="Calibri" pitchFamily="18"/>
              <a:ea typeface="Microsoft YaHei" pitchFamily="2"/>
              <a:cs typeface="Arial" pitchFamily="2"/>
            </a:endParaRP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Press Update button to complete the dispatch processing </a:t>
            </a:r>
            <a:r>
              <a:rPr lang="en-US" sz="2000" i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(i.e. to mark the corresponding passports’ dispatch status as ‘Dispatched’ in the system</a:t>
            </a:r>
            <a:r>
              <a:rPr lang="en-US" sz="2000" i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)</a:t>
            </a:r>
            <a:endParaRPr lang="en-US" sz="2000" b="1" strike="noStrike" kern="1200" spc="0" dirty="0">
              <a:ln>
                <a:noFill/>
              </a:ln>
              <a:solidFill>
                <a:schemeClr val="bg1"/>
              </a:solidFill>
              <a:uFillTx/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1" y="3581412"/>
            <a:ext cx="8640720" cy="1209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62338"/>
          <a:stretch/>
        </p:blipFill>
        <p:spPr>
          <a:xfrm>
            <a:off x="274320" y="4997214"/>
            <a:ext cx="8640720" cy="15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85274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/>
          <p:nvPr/>
        </p:nvSpPr>
        <p:spPr>
          <a:xfrm>
            <a:off x="274320" y="50672"/>
            <a:ext cx="8640720" cy="43526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lvl="0"/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Upload Dispatch Acknowledgement </a:t>
            </a:r>
            <a:r>
              <a:rPr lang="en-US" sz="2200" b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screen </a:t>
            </a:r>
            <a:r>
              <a:rPr lang="en-US" sz="2000" i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(Continued..)</a:t>
            </a:r>
            <a:endParaRPr lang="en-US" sz="2200" i="1" u="sng" dirty="0"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9" b="73518"/>
          <a:stretch/>
        </p:blipFill>
        <p:spPr>
          <a:xfrm>
            <a:off x="274320" y="1054712"/>
            <a:ext cx="8653112" cy="111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97335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/>
          <p:cNvSpPr/>
          <p:nvPr/>
        </p:nvSpPr>
        <p:spPr>
          <a:xfrm>
            <a:off x="228600" y="2834640"/>
            <a:ext cx="8640720" cy="121798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Cancelling Dispatch Processing 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(if required)</a:t>
            </a:r>
            <a:endParaRPr lang="en-US" sz="3200" i="0" u="none" strike="noStrike" kern="1200" spc="0" dirty="0">
              <a:ln>
                <a:noFill/>
              </a:ln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9796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/>
          <p:nvPr/>
        </p:nvSpPr>
        <p:spPr>
          <a:xfrm rot="4200">
            <a:off x="242887" y="371345"/>
            <a:ext cx="8686800" cy="25016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2200" b="1" i="0" u="sng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Cancel Dispatch Processing</a:t>
            </a:r>
            <a:endParaRPr lang="en-US" sz="2200" b="1" i="0" u="sng" strike="noStrike" kern="1200" spc="0" dirty="0">
              <a:ln>
                <a:noFill/>
              </a:ln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457200" marR="0" lvl="0" indent="-4572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Click on the link Cancel Dispatch Processing</a:t>
            </a:r>
          </a:p>
          <a:p>
            <a:pPr marL="457200" marR="0" lvl="0" indent="-4572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Enter </a:t>
            </a:r>
            <a:r>
              <a:rPr lang="en-US" sz="2200" b="1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valid Search criteria</a:t>
            </a:r>
          </a:p>
          <a:p>
            <a:pPr marL="457200" marR="0" lvl="0" indent="-4572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2200" b="1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Press 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“Search” 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Button</a:t>
            </a:r>
          </a:p>
          <a:p>
            <a:pPr marR="0" lvl="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tabLst/>
              <a:defRPr sz="1800"/>
            </a:pPr>
            <a:r>
              <a:rPr lang="en-US" sz="2200" b="1" i="1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Note :</a:t>
            </a:r>
            <a:r>
              <a:rPr lang="en-US" sz="2200" i="1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 The files which are pending in the dispatch section and additional stop is already imposed by PIA (Stop/Resume Passport Processing link) will only be displayed under the cancel dispatch work-list. </a:t>
            </a:r>
            <a:endParaRPr lang="en-US" sz="2200" i="1" u="none" strike="noStrike" kern="1200" spc="0" dirty="0">
              <a:ln>
                <a:noFill/>
              </a:ln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93" y="3442972"/>
            <a:ext cx="8694997" cy="1645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5056058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/>
          <p:nvPr/>
        </p:nvSpPr>
        <p:spPr>
          <a:xfrm rot="4200">
            <a:off x="242887" y="152284"/>
            <a:ext cx="8686800" cy="215721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algn="just">
              <a:defRPr sz="1800"/>
            </a:pPr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Cancel Dispatch </a:t>
            </a:r>
            <a:r>
              <a:rPr lang="en-US" sz="2200" b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Processing</a:t>
            </a:r>
            <a:r>
              <a:rPr lang="en-US" sz="2200" b="1" i="0" u="sng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 </a:t>
            </a:r>
            <a:r>
              <a:rPr lang="en-US" sz="2000" i="1" u="sng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(Continued..)</a:t>
            </a:r>
            <a:endParaRPr lang="en-US" sz="2000" i="1" u="sng" strike="noStrike" kern="1200" spc="0" dirty="0">
              <a:ln>
                <a:noFill/>
              </a:ln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457200" marR="0" lvl="0" indent="-4572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Select record for Dispatch to be cancelled by ticking the radio button  displayed under the leftmost column, and enter due Remarks explaining the reason for cancelling the dispatch</a:t>
            </a:r>
          </a:p>
          <a:p>
            <a:pPr marL="457200" marR="0" lvl="0" indent="-4572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Press “Cancel Dispatch” button to cancel the dispatch and move the Passport for Safe Custody</a:t>
            </a:r>
            <a:endParaRPr lang="en-US" sz="2200" b="1" i="0" strike="noStrike" kern="1200" spc="0" dirty="0">
              <a:ln>
                <a:noFill/>
              </a:ln>
              <a:solidFill>
                <a:srgbClr val="000000"/>
              </a:solidFill>
              <a:uFillTx/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82" y="2329313"/>
            <a:ext cx="6091680" cy="4480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5604"/>
          <a:stretch/>
        </p:blipFill>
        <p:spPr>
          <a:xfrm>
            <a:off x="6586400" y="5712593"/>
            <a:ext cx="2497640" cy="1097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2772407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6216" y="350100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Thank You</a:t>
            </a:r>
            <a:endParaRPr lang="en-IN" sz="3600" b="1" dirty="0">
              <a:solidFill>
                <a:srgbClr val="92D05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28224" y="4149080"/>
            <a:ext cx="57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3568" y="1340768"/>
            <a:ext cx="7272808" cy="193899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bg1"/>
                </a:solidFill>
              </a:rPr>
              <a:t>In case of additional information or clarification, please contact Global PSP Support </a:t>
            </a:r>
            <a:r>
              <a:rPr lang="en-IN" sz="2400" b="1" dirty="0" smtClean="0">
                <a:solidFill>
                  <a:schemeClr val="bg1"/>
                </a:solidFill>
              </a:rPr>
              <a:t>Team</a:t>
            </a:r>
            <a:r>
              <a:rPr lang="en-US" sz="2400" b="1" dirty="0" smtClean="0">
                <a:solidFill>
                  <a:schemeClr val="bg1"/>
                </a:solidFill>
              </a:rPr>
              <a:t> at 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Email    : </a:t>
            </a:r>
            <a:r>
              <a:rPr lang="en-US" sz="2400" b="1" dirty="0" smtClean="0">
                <a:solidFill>
                  <a:schemeClr val="bg1"/>
                </a:solidFill>
                <a:hlinkClick r:id="rId2"/>
              </a:rPr>
              <a:t>global.psp@tcs.com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Phone  : +91-0120-672-9595/96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Mobile </a:t>
            </a:r>
            <a:r>
              <a:rPr lang="en-US" sz="2400" b="1" dirty="0">
                <a:solidFill>
                  <a:schemeClr val="bg1"/>
                </a:solidFill>
              </a:rPr>
              <a:t>: +</a:t>
            </a:r>
            <a:r>
              <a:rPr lang="en-US" sz="2400" b="1" dirty="0" smtClean="0">
                <a:solidFill>
                  <a:schemeClr val="bg1"/>
                </a:solidFill>
              </a:rPr>
              <a:t>91-730-351-9595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0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0960" cy="144655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200" b="1" u="sng" dirty="0" smtClean="0">
                <a:solidFill>
                  <a:schemeClr val="bg1"/>
                </a:solidFill>
              </a:rPr>
              <a:t>User Login </a:t>
            </a:r>
            <a:endParaRPr lang="en-IN" sz="2200" b="1" u="sng" dirty="0">
              <a:solidFill>
                <a:schemeClr val="bg1"/>
              </a:solidFill>
            </a:endParaRPr>
          </a:p>
          <a:p>
            <a:pPr marL="342900" indent="-342900" algn="just"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Visit PSP Office Portal (</a:t>
            </a:r>
            <a:r>
              <a:rPr lang="en-IN" sz="2200" b="1" dirty="0" smtClean="0">
                <a:solidFill>
                  <a:srgbClr val="92D050"/>
                </a:solidFill>
              </a:rPr>
              <a:t>https://embassy.passportindia.gov.in)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Enter User ID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Submit button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23"/>
          <a:stretch/>
        </p:blipFill>
        <p:spPr>
          <a:xfrm>
            <a:off x="251520" y="1952184"/>
            <a:ext cx="8640960" cy="216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5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110799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 smtClean="0">
                <a:solidFill>
                  <a:schemeClr val="bg1"/>
                </a:solidFill>
              </a:rPr>
              <a:t>User Login </a:t>
            </a:r>
            <a:r>
              <a:rPr lang="en-IN" sz="2000" i="1" u="sng" dirty="0" smtClean="0">
                <a:solidFill>
                  <a:schemeClr val="bg1"/>
                </a:solidFill>
              </a:rPr>
              <a:t>(</a:t>
            </a:r>
            <a:r>
              <a:rPr lang="en-IN" sz="2000" i="1" u="sng" dirty="0">
                <a:solidFill>
                  <a:schemeClr val="bg1"/>
                </a:solidFill>
              </a:rPr>
              <a:t>continued..)</a:t>
            </a:r>
            <a:endParaRPr lang="en-IN" sz="2200" b="1" u="sng" dirty="0" smtClean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Choose User Role </a:t>
            </a:r>
            <a:r>
              <a:rPr lang="en-IN" sz="2200" b="1" smtClean="0">
                <a:solidFill>
                  <a:schemeClr val="bg1"/>
                </a:solidFill>
              </a:rPr>
              <a:t>as ‘DispatchAssistant’</a:t>
            </a:r>
            <a:endParaRPr lang="en-IN" sz="2200" b="1" dirty="0" smtClean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</a:rPr>
              <a:t>Press Submit button displayed below User Role</a:t>
            </a:r>
            <a:endParaRPr lang="en-IN" sz="22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92" y="2405063"/>
            <a:ext cx="6931535" cy="3474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007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64560"/>
            <a:ext cx="8641080" cy="2123658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 smtClean="0">
                <a:solidFill>
                  <a:schemeClr val="bg1"/>
                </a:solidFill>
              </a:rPr>
              <a:t>User Login </a:t>
            </a:r>
            <a:r>
              <a:rPr lang="en-IN" sz="2000" i="1" u="sng" dirty="0" smtClean="0">
                <a:solidFill>
                  <a:schemeClr val="bg1"/>
                </a:solidFill>
              </a:rPr>
              <a:t>(continued</a:t>
            </a:r>
            <a:r>
              <a:rPr lang="en-IN" sz="2000" i="1" u="sng" dirty="0">
                <a:solidFill>
                  <a:schemeClr val="bg1"/>
                </a:solidFill>
              </a:rPr>
              <a:t>..)</a:t>
            </a:r>
            <a:endParaRPr lang="en-IN" sz="2200" b="1" u="sng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AutoNum type="arabicPeriod"/>
            </a:pPr>
            <a:r>
              <a:rPr lang="en-IN" sz="2200" b="1" dirty="0">
                <a:solidFill>
                  <a:schemeClr val="bg1"/>
                </a:solidFill>
              </a:rPr>
              <a:t>Enter the Password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>
                <a:solidFill>
                  <a:schemeClr val="bg1"/>
                </a:solidFill>
              </a:rPr>
              <a:t>Check your User Grid and enter the values for the three alphabets displayed on the screen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>
                <a:solidFill>
                  <a:schemeClr val="bg1"/>
                </a:solidFill>
              </a:rPr>
              <a:t>Enter the characters displayed in the CAPTCHA image</a:t>
            </a:r>
          </a:p>
          <a:p>
            <a:pPr marL="342900" indent="-342900" algn="just">
              <a:buFontTx/>
              <a:buAutoNum type="arabicPeriod"/>
            </a:pPr>
            <a:r>
              <a:rPr lang="en-IN" sz="2200" b="1" dirty="0">
                <a:solidFill>
                  <a:schemeClr val="bg1"/>
                </a:solidFill>
              </a:rPr>
              <a:t>Press Submit button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010" y="2347911"/>
            <a:ext cx="5810100" cy="42976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572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/>
          <p:nvPr/>
        </p:nvSpPr>
        <p:spPr>
          <a:xfrm rot="4200">
            <a:off x="242887" y="123429"/>
            <a:ext cx="8686800" cy="14684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2200" b="1" i="0" u="sng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Dispatch Work-List screen (only for International Post/Courier)</a:t>
            </a:r>
            <a:endParaRPr lang="en-US" sz="2200" b="1" i="0" u="sng" strike="noStrike" kern="1200" spc="0" dirty="0">
              <a:ln>
                <a:noFill/>
              </a:ln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457200" marR="0" lvl="0" indent="-4572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Click on the link Dispatch Work-list</a:t>
            </a:r>
          </a:p>
          <a:p>
            <a:pPr marL="457200" marR="0" lvl="0" indent="-4572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Enter </a:t>
            </a:r>
            <a:r>
              <a:rPr lang="en-US" sz="2200" b="1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valid Search criteria</a:t>
            </a:r>
          </a:p>
          <a:p>
            <a:pPr marL="457200" marR="0" lvl="0" indent="-4572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2200" b="1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Press 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“Search” Button</a:t>
            </a:r>
            <a:endParaRPr lang="en-US" sz="2200" b="1" i="0" u="none" strike="noStrike" kern="1200" spc="0" dirty="0">
              <a:ln>
                <a:noFill/>
              </a:ln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98" y="2414586"/>
            <a:ext cx="8881978" cy="20116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/>
          <p:nvPr/>
        </p:nvSpPr>
        <p:spPr>
          <a:xfrm rot="4200">
            <a:off x="194855" y="-5218"/>
            <a:ext cx="8724234" cy="25016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algn="just">
              <a:defRPr sz="1800"/>
            </a:pPr>
            <a:r>
              <a:rPr lang="en-US" sz="2200" b="1" i="0" u="sng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Dispatch Work-List screen </a:t>
            </a:r>
            <a:r>
              <a:rPr lang="en-US" sz="2000" i="1" u="sng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(Continued..)</a:t>
            </a:r>
            <a:endParaRPr lang="en-US" sz="2000" i="1" u="sng" strike="noStrike" kern="1200" spc="0" dirty="0">
              <a:ln>
                <a:noFill/>
              </a:ln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457200" marR="0" lvl="0" indent="-4572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Select record for passport to be dispatched by ticking the checkbox displayed under the leftmost column.</a:t>
            </a:r>
            <a:endParaRPr lang="en-US" sz="2200" i="1" u="none" strike="noStrike" kern="1200" spc="0" dirty="0" smtClean="0">
              <a:ln>
                <a:noFill/>
              </a:ln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457200" marR="0" lvl="0" indent="-4572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Enter Tracking Number </a:t>
            </a:r>
          </a:p>
          <a:p>
            <a:pPr marL="457200" marR="0" lvl="0" indent="-4572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2200" b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Print the system generated Envelope/Address Slip by clicking the Print Envelope/Address Slip </a:t>
            </a: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button (as shown in highlighted box)</a:t>
            </a:r>
            <a:endParaRPr lang="en-US" sz="2200" b="1" dirty="0"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457200" marR="0" lvl="0" indent="-4572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Press “Enter Dispatch Details” button</a:t>
            </a:r>
            <a:endParaRPr lang="en-US" sz="2200" b="1" i="0" strike="noStrike" kern="1200" spc="0" dirty="0">
              <a:ln>
                <a:noFill/>
              </a:ln>
              <a:solidFill>
                <a:srgbClr val="000000"/>
              </a:solidFill>
              <a:uFillTx/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59" y="2586789"/>
            <a:ext cx="8726826" cy="415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61217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/>
          <p:nvPr/>
        </p:nvSpPr>
        <p:spPr>
          <a:xfrm>
            <a:off x="274320" y="50672"/>
            <a:ext cx="8640720" cy="212592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sng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Dispatch Work-List </a:t>
            </a:r>
            <a:r>
              <a:rPr lang="en-US" sz="2000" i="1" u="sng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(Continued..)</a:t>
            </a:r>
            <a:endParaRPr lang="en-US" sz="2200" i="1" u="sng" strike="noStrike" kern="1200" spc="0" dirty="0">
              <a:ln>
                <a:noFill/>
              </a:ln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2200" b="1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Enter 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Tracking </a:t>
            </a:r>
            <a:r>
              <a:rPr lang="en-US" sz="2200" b="1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Number </a:t>
            </a:r>
            <a:r>
              <a:rPr lang="en-US" sz="2000" i="1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(i.e. </a:t>
            </a:r>
            <a:r>
              <a:rPr lang="en-US" sz="2000" i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the unique Reference Number </a:t>
            </a:r>
            <a:r>
              <a:rPr lang="en-US" sz="2000" i="1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provided by Courier Agency for  the corresponding passport for the purpose of dispatch to the applicant)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 and re-confirm the passport number being dispatched under this Tracking Number</a:t>
            </a:r>
            <a:endParaRPr lang="en-US" sz="2200" b="1" i="0" u="none" strike="noStrike" kern="1200" spc="0" dirty="0">
              <a:ln>
                <a:noFill/>
              </a:ln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Press </a:t>
            </a: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Next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 button</a:t>
            </a:r>
            <a:endParaRPr lang="en-US" sz="2200" b="1" i="0" u="sng" strike="noStrike" kern="1200" spc="0" dirty="0">
              <a:ln>
                <a:noFill/>
              </a:ln>
              <a:solidFill>
                <a:srgbClr val="000000"/>
              </a:solidFill>
              <a:uFillTx/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7" b="14937"/>
          <a:stretch/>
        </p:blipFill>
        <p:spPr>
          <a:xfrm>
            <a:off x="274320" y="2490540"/>
            <a:ext cx="8665143" cy="3140243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/>
          <p:nvPr/>
        </p:nvSpPr>
        <p:spPr>
          <a:xfrm>
            <a:off x="274320" y="50672"/>
            <a:ext cx="8640720" cy="1812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lvl="0"/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Dispatch Work-List </a:t>
            </a:r>
            <a:r>
              <a:rPr lang="en-US" sz="2000" i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(Continued..)</a:t>
            </a:r>
            <a:endParaRPr lang="en-US" sz="2200" i="1" u="sng" dirty="0"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Execute Dispatch Check List by selecting Yes/No </a:t>
            </a:r>
            <a:r>
              <a:rPr lang="en-US" sz="2000" i="1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(to re-confirm the tracking number and also to confirm receipt of necessary dispatch acknowledgement physically from the respective courier agency)</a:t>
            </a:r>
            <a:endParaRPr lang="en-US" sz="2000" i="1" u="none" strike="noStrike" kern="1200" spc="0" dirty="0">
              <a:ln>
                <a:noFill/>
              </a:ln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2200" b="1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Press </a:t>
            </a: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Submit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 button</a:t>
            </a:r>
            <a:endParaRPr lang="en-US" sz="2200" b="1" i="0" u="sng" strike="noStrike" kern="1200" spc="0" dirty="0">
              <a:ln>
                <a:noFill/>
              </a:ln>
              <a:solidFill>
                <a:srgbClr val="000000"/>
              </a:solidFill>
              <a:uFillTx/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5" b="8227"/>
          <a:stretch/>
        </p:blipFill>
        <p:spPr>
          <a:xfrm>
            <a:off x="274320" y="2190560"/>
            <a:ext cx="8665143" cy="401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43415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/>
          <p:nvPr/>
        </p:nvSpPr>
        <p:spPr>
          <a:xfrm>
            <a:off x="274320" y="50672"/>
            <a:ext cx="8640720" cy="203205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lvl="0"/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Dispatch Work-List </a:t>
            </a:r>
            <a:r>
              <a:rPr lang="en-US" sz="2000" i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(Continued..)</a:t>
            </a:r>
            <a:endParaRPr lang="en-US" sz="2200" i="1" u="sng" strike="noStrike" kern="1200" spc="0" dirty="0">
              <a:ln>
                <a:noFill/>
              </a:ln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342900" marR="0" lvl="0" indent="-3429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sz="2200" b="1" i="0" strike="noStrike" kern="1200" spc="0" dirty="0" smtClean="0">
                <a:ln>
                  <a:noFill/>
                </a:ln>
                <a:solidFill>
                  <a:schemeClr val="bg1"/>
                </a:solidFill>
                <a:uFillTx/>
                <a:latin typeface="Calibri" pitchFamily="18"/>
                <a:ea typeface="Microsoft YaHei" pitchFamily="2"/>
                <a:cs typeface="Arial" pitchFamily="2"/>
              </a:rPr>
              <a:t>System displays successful completion of dispatch initiation</a:t>
            </a:r>
          </a:p>
          <a:p>
            <a:pPr marL="342900" marR="0" lvl="0" indent="-3429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sz="2000" b="1" i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Note: </a:t>
            </a:r>
            <a:r>
              <a:rPr lang="en-US" sz="2000" i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Dispatch will be deemed complete only after proof of physical dispatch (Acknowledgement received from Courier Agency/OSP personnel) is uploaded in the system against the stated Tracking Number in the ‘Upload Dispatch Acknowledgement’ screen</a:t>
            </a:r>
            <a:endParaRPr lang="en-US" sz="2000" i="1" strike="noStrike" kern="1200" spc="0" dirty="0" smtClean="0">
              <a:ln>
                <a:noFill/>
              </a:ln>
              <a:solidFill>
                <a:schemeClr val="bg1"/>
              </a:solidFill>
              <a:uFillTx/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05" y="2262186"/>
            <a:ext cx="8766750" cy="19202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0647561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659</Words>
  <Application>Microsoft Office PowerPoint</Application>
  <PresentationFormat>On-screen Show (4:3)</PresentationFormat>
  <Paragraphs>74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Microsoft YaHei</vt:lpstr>
      <vt:lpstr>Arial</vt:lpstr>
      <vt:lpstr>Calibri</vt:lpstr>
      <vt:lpstr>Lucida Sans Unicode</vt:lpstr>
      <vt:lpstr>Tahoma</vt:lpstr>
      <vt:lpstr>Times New Roman</vt:lpstr>
      <vt:lpstr>Default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 Singhal</dc:creator>
  <cp:lastModifiedBy>Nitin  Singhal</cp:lastModifiedBy>
  <cp:revision>164</cp:revision>
  <dcterms:modified xsi:type="dcterms:W3CDTF">2019-01-09T12:10:12Z</dcterms:modified>
</cp:coreProperties>
</file>