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73" r:id="rId5"/>
    <p:sldId id="306" r:id="rId6"/>
    <p:sldId id="297" r:id="rId7"/>
    <p:sldId id="298" r:id="rId8"/>
    <p:sldId id="299" r:id="rId9"/>
    <p:sldId id="300" r:id="rId10"/>
    <p:sldId id="302" r:id="rId11"/>
    <p:sldId id="303" r:id="rId12"/>
    <p:sldId id="307" r:id="rId13"/>
    <p:sldId id="304" r:id="rId14"/>
    <p:sldId id="305" r:id="rId15"/>
    <p:sldId id="308" r:id="rId16"/>
    <p:sldId id="309" r:id="rId17"/>
    <p:sldId id="310" r:id="rId18"/>
    <p:sldId id="312" r:id="rId19"/>
    <p:sldId id="313" r:id="rId20"/>
    <p:sldId id="314" r:id="rId21"/>
    <p:sldId id="315" r:id="rId22"/>
    <p:sldId id="316" r:id="rId23"/>
    <p:sldId id="317" r:id="rId24"/>
    <p:sldId id="318" r:id="rId25"/>
    <p:sldId id="319" r:id="rId26"/>
    <p:sldId id="320" r:id="rId27"/>
    <p:sldId id="321" r:id="rId28"/>
    <p:sldId id="322"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j Mohan Kardam" initials="B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79751" autoAdjust="0"/>
  </p:normalViewPr>
  <p:slideViewPr>
    <p:cSldViewPr>
      <p:cViewPr varScale="1">
        <p:scale>
          <a:sx n="71" d="100"/>
          <a:sy n="71" d="100"/>
        </p:scale>
        <p:origin x="117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D16F5F6-AFFC-460A-853A-FBB266356974}" type="datetimeFigureOut">
              <a:rPr lang="en-US" smtClean="0"/>
              <a:pPr/>
              <a:t>2/27/2019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D0F4F15-0C51-4B3A-86EA-55842C6FE6C0}" type="slidenum">
              <a:rPr lang="en-US" smtClean="0"/>
              <a:pPr/>
              <a:t>‹#›</a:t>
            </a:fld>
            <a:endParaRPr lang="en-US" dirty="0"/>
          </a:p>
        </p:txBody>
      </p:sp>
    </p:spTree>
    <p:extLst>
      <p:ext uri="{BB962C8B-B14F-4D97-AF65-F5344CB8AC3E}">
        <p14:creationId xmlns:p14="http://schemas.microsoft.com/office/powerpoint/2010/main" val="302987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BAF9A6-E38E-4CAE-988C-0FD205D67A34}" type="slidenum">
              <a:t>5</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0385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E96AA4C-1599-469B-A69D-F622BA0B9FB5}" type="slidenum">
              <a:t>6</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414038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206CF31-9644-469A-AF9E-54506CA7BAC7}" type="slidenum">
              <a:t>7</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7914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2ED8-6E33-4673-8E89-DDEBF0DEB4BC}" type="slidenum">
              <a:t>8</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39806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BAF9A6-E38E-4CAE-988C-0FD205D67A34}" type="slidenum">
              <a:t>22</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34817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BAF9A6-E38E-4CAE-988C-0FD205D67A34}" type="slidenum">
              <a:t>23</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69080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BAF9A6-E38E-4CAE-988C-0FD205D67A34}" type="slidenum">
              <a:t>24</a:t>
            </a:fld>
            <a:endParaRPr lang="en-US" dirty="0"/>
          </a:p>
        </p:txBody>
      </p:sp>
      <p:sp>
        <p:nvSpPr>
          <p:cNvPr id="2" name="Slide Image Placeholder 1"/>
          <p:cNvSpPr>
            <a:spLocks noGrp="1" noRot="1" noChangeAspect="1" noResize="1"/>
          </p:cNvSpPr>
          <p:nvPr>
            <p:ph type="sldImg"/>
          </p:nvPr>
        </p:nvSpPr>
        <p:spPr>
          <a:xfrm>
            <a:off x="1416050" y="776288"/>
            <a:ext cx="5113338" cy="38354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609536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Ovr>
    <a:masterClrMapping/>
  </p:clrMapOvr>
  <p:transition>
    <p:pull dir="r"/>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3FCA-E304-4417-9CCD-1FB10EAFE1BA}" type="datetimeFigureOut">
              <a:rPr lang="en-IN" smtClean="0">
                <a:solidFill>
                  <a:prstClr val="black">
                    <a:tint val="75000"/>
                  </a:prstClr>
                </a:solidFill>
              </a:rPr>
              <a:pPr/>
              <a:t>27-02-2019</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0DE6A-FB7E-43F4-8BEC-478D62A3A03B}" type="slidenum">
              <a:rPr lang="en-IN" smtClean="0">
                <a:solidFill>
                  <a:prstClr val="black">
                    <a:tint val="75000"/>
                  </a:prstClr>
                </a:solidFill>
              </a:rPr>
              <a:pPr/>
              <a:t>‹#›</a:t>
            </a:fld>
            <a:endParaRPr lang="en-IN"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
    <p:sndAc>
      <p:stSnd>
        <p:snd r:embed="rId13" name="click.wav"/>
      </p:stSnd>
    </p:sndAc>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mailto:global.psp@tcs.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2892252"/>
            <a:ext cx="8460432" cy="1384995"/>
          </a:xfrm>
          <a:prstGeom prst="rect">
            <a:avLst/>
          </a:prstGeom>
          <a:noFill/>
        </p:spPr>
        <p:txBody>
          <a:bodyPr wrap="square" rtlCol="0">
            <a:spAutoFit/>
          </a:bodyPr>
          <a:lstStyle/>
          <a:p>
            <a:r>
              <a:rPr lang="en-IN" sz="2800" b="1" dirty="0" smtClean="0">
                <a:solidFill>
                  <a:srgbClr val="92D050"/>
                </a:solidFill>
              </a:rPr>
              <a:t>Global PSP Project for Indian Embassies and Consulates</a:t>
            </a:r>
          </a:p>
          <a:p>
            <a:r>
              <a:rPr lang="en-IN" sz="2800" b="1" dirty="0" smtClean="0">
                <a:solidFill>
                  <a:srgbClr val="92D050"/>
                </a:solidFill>
              </a:rPr>
              <a:t>Quick Guide – Changing Photograph/Signature Image Post Granting (PIA </a:t>
            </a:r>
            <a:r>
              <a:rPr lang="en-IN" sz="2800" b="1" dirty="0" smtClean="0">
                <a:solidFill>
                  <a:srgbClr val="92D050"/>
                </a:solidFill>
                <a:sym typeface="Wingdings" panose="05000000000000000000" pitchFamily="2" charset="2"/>
              </a:rPr>
              <a:t> EO  PIA  Printing)</a:t>
            </a:r>
            <a:endParaRPr lang="en-IN" sz="2800" b="1" dirty="0">
              <a:solidFill>
                <a:srgbClr val="92D050"/>
              </a:solidFill>
            </a:endParaRPr>
          </a:p>
        </p:txBody>
      </p:sp>
      <p:cxnSp>
        <p:nvCxnSpPr>
          <p:cNvPr id="4" name="Straight Connector 3"/>
          <p:cNvCxnSpPr/>
          <p:nvPr/>
        </p:nvCxnSpPr>
        <p:spPr>
          <a:xfrm>
            <a:off x="611560" y="4267200"/>
            <a:ext cx="77048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0960" cy="2123658"/>
          </a:xfrm>
          <a:prstGeom prst="rect">
            <a:avLst/>
          </a:prstGeom>
          <a:solidFill>
            <a:srgbClr val="002060"/>
          </a:solidFill>
          <a:ln>
            <a:solidFill>
              <a:schemeClr val="bg1"/>
            </a:solidFill>
          </a:ln>
        </p:spPr>
        <p:txBody>
          <a:bodyPr wrap="square" rtlCol="0">
            <a:spAutoFit/>
          </a:bodyPr>
          <a:lstStyle/>
          <a:p>
            <a:pPr algn="just"/>
            <a:r>
              <a:rPr lang="en-IN" sz="2200" b="1" u="sng" dirty="0">
                <a:solidFill>
                  <a:schemeClr val="bg1"/>
                </a:solidFill>
              </a:rPr>
              <a:t>Login Using </a:t>
            </a:r>
            <a:r>
              <a:rPr lang="en-IN" sz="2200" b="1" u="sng" dirty="0" smtClean="0">
                <a:solidFill>
                  <a:schemeClr val="bg1"/>
                </a:solidFill>
              </a:rPr>
              <a:t>User ID, Password, and Grid Values</a:t>
            </a:r>
            <a:endParaRPr lang="en-IN" sz="2200" b="1" u="sng" dirty="0">
              <a:solidFill>
                <a:schemeClr val="bg1"/>
              </a:solidFill>
            </a:endParaRPr>
          </a:p>
          <a:p>
            <a:pPr marL="342900" indent="-342900" algn="just">
              <a:buAutoNum type="arabicPeriod"/>
            </a:pPr>
            <a:r>
              <a:rPr lang="en-IN" sz="2200" b="1" dirty="0" smtClean="0">
                <a:solidFill>
                  <a:schemeClr val="bg1"/>
                </a:solidFill>
              </a:rPr>
              <a:t>Visit Global PSP Office Portal (</a:t>
            </a:r>
            <a:r>
              <a:rPr lang="en-IN" sz="2200" b="1" dirty="0" smtClean="0">
                <a:solidFill>
                  <a:srgbClr val="92D050"/>
                </a:solidFill>
              </a:rPr>
              <a:t>https://embassy.passportindia.gov.in)</a:t>
            </a:r>
          </a:p>
          <a:p>
            <a:pPr marL="342900" indent="-342900" algn="just">
              <a:buFontTx/>
              <a:buAutoNum type="arabicPeriod"/>
            </a:pPr>
            <a:r>
              <a:rPr lang="en-IN" sz="2200" b="1" dirty="0" smtClean="0">
                <a:solidFill>
                  <a:schemeClr val="bg1"/>
                </a:solidFill>
              </a:rPr>
              <a:t>Enter User ID</a:t>
            </a:r>
          </a:p>
          <a:p>
            <a:pPr marL="342900" indent="-342900" algn="just">
              <a:buFontTx/>
              <a:buAutoNum type="arabicPeriod"/>
            </a:pPr>
            <a:r>
              <a:rPr lang="en-IN" sz="2200" b="1" dirty="0" smtClean="0">
                <a:solidFill>
                  <a:schemeClr val="bg1"/>
                </a:solidFill>
              </a:rPr>
              <a:t>Press Submit button</a:t>
            </a:r>
          </a:p>
          <a:p>
            <a:pPr marL="342900" indent="-342900" algn="just">
              <a:buFontTx/>
              <a:buAutoNum type="arabicPeriod"/>
            </a:pPr>
            <a:r>
              <a:rPr lang="en-IN" sz="2200" b="1" dirty="0" smtClean="0">
                <a:solidFill>
                  <a:schemeClr val="bg1"/>
                </a:solidFill>
              </a:rPr>
              <a:t>Choose User Role as ‘EO’</a:t>
            </a:r>
          </a:p>
          <a:p>
            <a:pPr marL="342900" indent="-342900" algn="just">
              <a:buFontTx/>
              <a:buAutoNum type="arabicPeriod"/>
            </a:pPr>
            <a:r>
              <a:rPr lang="en-IN" sz="2200" b="1" dirty="0" smtClean="0">
                <a:solidFill>
                  <a:schemeClr val="bg1"/>
                </a:solidFill>
              </a:rPr>
              <a:t>Press Submit button displayed below the User Role</a:t>
            </a:r>
          </a:p>
        </p:txBody>
      </p:sp>
      <p:pic>
        <p:nvPicPr>
          <p:cNvPr id="2" name="Picture 1"/>
          <p:cNvPicPr>
            <a:picLocks noChangeAspect="1"/>
          </p:cNvPicPr>
          <p:nvPr/>
        </p:nvPicPr>
        <p:blipFill>
          <a:blip r:embed="rId3"/>
          <a:stretch>
            <a:fillRect/>
          </a:stretch>
        </p:blipFill>
        <p:spPr>
          <a:xfrm>
            <a:off x="0" y="2819400"/>
            <a:ext cx="9144000" cy="3612752"/>
          </a:xfrm>
          <a:prstGeom prst="rect">
            <a:avLst/>
          </a:prstGeom>
          <a:ln>
            <a:solidFill>
              <a:schemeClr val="tx1"/>
            </a:solidFill>
          </a:ln>
        </p:spPr>
      </p:pic>
    </p:spTree>
    <p:extLst>
      <p:ext uri="{BB962C8B-B14F-4D97-AF65-F5344CB8AC3E}">
        <p14:creationId xmlns:p14="http://schemas.microsoft.com/office/powerpoint/2010/main" val="2015976533"/>
      </p:ext>
    </p:extLst>
  </p:cSld>
  <p:clrMapOvr>
    <a:masterClrMapping/>
  </p:clrMapOvr>
  <p:transition>
    <p:pull dir="r"/>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154436"/>
          </a:xfrm>
          <a:prstGeom prst="rect">
            <a:avLst/>
          </a:prstGeom>
          <a:solidFill>
            <a:srgbClr val="002060"/>
          </a:solidFill>
          <a:ln>
            <a:solidFill>
              <a:schemeClr val="bg1"/>
            </a:solidFill>
          </a:ln>
        </p:spPr>
        <p:txBody>
          <a:bodyPr wrap="square" rtlCol="0">
            <a:spAutoFit/>
          </a:bodyPr>
          <a:lstStyle/>
          <a:p>
            <a:r>
              <a:rPr lang="en-IN" sz="2200" b="1" u="sng" dirty="0">
                <a:solidFill>
                  <a:schemeClr val="bg1"/>
                </a:solidFill>
              </a:rPr>
              <a:t>Login Using User ID, Password, and Grid </a:t>
            </a:r>
            <a:r>
              <a:rPr lang="en-IN" sz="2200" b="1" u="sng" dirty="0" smtClean="0">
                <a:solidFill>
                  <a:schemeClr val="bg1"/>
                </a:solidFill>
              </a:rPr>
              <a:t>Values</a:t>
            </a:r>
            <a:r>
              <a:rPr lang="en-IN" sz="2400" i="1" u="sng" dirty="0" smtClean="0">
                <a:solidFill>
                  <a:schemeClr val="bg1"/>
                </a:solidFill>
              </a:rPr>
              <a:t> </a:t>
            </a:r>
            <a:r>
              <a:rPr lang="en-IN" sz="2000" i="1" u="sng" dirty="0">
                <a:solidFill>
                  <a:schemeClr val="bg1"/>
                </a:solidFill>
              </a:rPr>
              <a:t>(continued..)</a:t>
            </a:r>
            <a:endParaRPr lang="en-IN" sz="2200" b="1" u="sng" dirty="0" smtClean="0">
              <a:solidFill>
                <a:schemeClr val="bg1"/>
              </a:solidFill>
            </a:endParaRPr>
          </a:p>
          <a:p>
            <a:pPr marL="342900" indent="-342900" algn="just">
              <a:buFontTx/>
              <a:buAutoNum type="arabicPeriod"/>
            </a:pPr>
            <a:r>
              <a:rPr lang="en-IN" sz="2200" b="1" dirty="0" smtClean="0">
                <a:solidFill>
                  <a:schemeClr val="bg1"/>
                </a:solidFill>
              </a:rPr>
              <a:t>Enter Password</a:t>
            </a:r>
          </a:p>
          <a:p>
            <a:pPr marL="342900" indent="-342900" algn="just">
              <a:buFontTx/>
              <a:buAutoNum type="arabicPeriod"/>
            </a:pPr>
            <a:r>
              <a:rPr lang="en-IN" sz="2200" b="1" dirty="0">
                <a:solidFill>
                  <a:schemeClr val="bg1"/>
                </a:solidFill>
              </a:rPr>
              <a:t>Check your User Grid and enter the values for the three alphabets displayed on the screen</a:t>
            </a:r>
          </a:p>
          <a:p>
            <a:pPr marL="342900" indent="-342900" algn="just">
              <a:buFontTx/>
              <a:buAutoNum type="arabicPeriod"/>
            </a:pPr>
            <a:r>
              <a:rPr lang="en-IN" sz="2200" b="1" dirty="0">
                <a:solidFill>
                  <a:schemeClr val="bg1"/>
                </a:solidFill>
              </a:rPr>
              <a:t>Enter the characters displayed in the CAPTCHA image</a:t>
            </a:r>
          </a:p>
          <a:p>
            <a:pPr marL="342900" indent="-342900" algn="just">
              <a:buFontTx/>
              <a:buAutoNum type="arabicPeriod"/>
            </a:pPr>
            <a:r>
              <a:rPr lang="en-IN" sz="2200" b="1" dirty="0">
                <a:solidFill>
                  <a:schemeClr val="bg1"/>
                </a:solidFill>
              </a:rPr>
              <a:t>Press Submit </a:t>
            </a:r>
            <a:r>
              <a:rPr lang="en-IN" sz="2200" b="1" dirty="0" smtClean="0">
                <a:solidFill>
                  <a:schemeClr val="bg1"/>
                </a:solidFill>
              </a:rPr>
              <a:t>button</a:t>
            </a:r>
            <a:endParaRPr lang="en-IN" sz="2200" b="1" dirty="0">
              <a:solidFill>
                <a:schemeClr val="bg1"/>
              </a:solidFill>
            </a:endParaRPr>
          </a:p>
        </p:txBody>
      </p:sp>
      <p:pic>
        <p:nvPicPr>
          <p:cNvPr id="2" name="Picture 1"/>
          <p:cNvPicPr>
            <a:picLocks noChangeAspect="1"/>
          </p:cNvPicPr>
          <p:nvPr/>
        </p:nvPicPr>
        <p:blipFill>
          <a:blip r:embed="rId3"/>
          <a:stretch>
            <a:fillRect/>
          </a:stretch>
        </p:blipFill>
        <p:spPr>
          <a:xfrm>
            <a:off x="1626155" y="2524461"/>
            <a:ext cx="5891809" cy="4297680"/>
          </a:xfrm>
          <a:prstGeom prst="rect">
            <a:avLst/>
          </a:prstGeom>
          <a:ln>
            <a:solidFill>
              <a:schemeClr val="tx1"/>
            </a:solidFill>
          </a:ln>
        </p:spPr>
      </p:pic>
    </p:spTree>
    <p:extLst>
      <p:ext uri="{BB962C8B-B14F-4D97-AF65-F5344CB8AC3E}">
        <p14:creationId xmlns:p14="http://schemas.microsoft.com/office/powerpoint/2010/main" val="2830193593"/>
      </p:ext>
    </p:extLst>
  </p:cSld>
  <p:clrMapOvr>
    <a:masterClrMapping/>
  </p:clrMapOvr>
  <p:transition>
    <p:pull dir="r"/>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1446550"/>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Click on Change Photo/Signature Post Granting link</a:t>
            </a:r>
            <a:endParaRPr lang="en-US" sz="2200" b="1" dirty="0">
              <a:solidFill>
                <a:schemeClr val="bg1"/>
              </a:solidFill>
              <a:latin typeface="Calibri" pitchFamily="18"/>
              <a:ea typeface="Microsoft YaHei" pitchFamily="2"/>
              <a:cs typeface="Arial" pitchFamily="2"/>
            </a:endParaRP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Claim the desired work-item from the worklist and click on the Work On button to process the photo/signature change</a:t>
            </a:r>
            <a:endParaRPr lang="en-US" sz="2200" b="1" u="sng" dirty="0">
              <a:solidFill>
                <a:srgbClr val="000000"/>
              </a:solidFill>
              <a:latin typeface="Calibri" pitchFamily="18"/>
              <a:ea typeface="Microsoft YaHei" pitchFamily="2"/>
              <a:cs typeface="Arial" pitchFamily="2"/>
            </a:endParaRPr>
          </a:p>
        </p:txBody>
      </p:sp>
      <p:pic>
        <p:nvPicPr>
          <p:cNvPr id="3" name="Picture 2"/>
          <p:cNvPicPr>
            <a:picLocks noChangeAspect="1"/>
          </p:cNvPicPr>
          <p:nvPr/>
        </p:nvPicPr>
        <p:blipFill>
          <a:blip r:embed="rId3"/>
          <a:stretch>
            <a:fillRect/>
          </a:stretch>
        </p:blipFill>
        <p:spPr>
          <a:xfrm>
            <a:off x="547427" y="1621743"/>
            <a:ext cx="8049265" cy="5212080"/>
          </a:xfrm>
          <a:prstGeom prst="rect">
            <a:avLst/>
          </a:prstGeom>
          <a:ln>
            <a:solidFill>
              <a:schemeClr val="tx1"/>
            </a:solidFill>
          </a:ln>
        </p:spPr>
      </p:pic>
    </p:spTree>
    <p:extLst>
      <p:ext uri="{BB962C8B-B14F-4D97-AF65-F5344CB8AC3E}">
        <p14:creationId xmlns:p14="http://schemas.microsoft.com/office/powerpoint/2010/main" val="2944574986"/>
      </p:ext>
    </p:extLst>
  </p:cSld>
  <p:clrMapOvr>
    <a:masterClrMapping/>
  </p:clrMapOvr>
  <p:transition>
    <p:pull dir="r"/>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1446550"/>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File Number, ARN Number, Applicant Name, Date of Birth, Gender and details of required action (that is, change of photo and/or signature) is displayed on screen</a:t>
            </a:r>
            <a:endParaRPr lang="en-US" sz="2200" b="1" u="sng" dirty="0">
              <a:solidFill>
                <a:srgbClr val="000000"/>
              </a:solidFill>
              <a:latin typeface="Calibri" pitchFamily="18"/>
              <a:ea typeface="Microsoft YaHei" pitchFamily="2"/>
              <a:cs typeface="Arial" pitchFamily="2"/>
            </a:endParaRPr>
          </a:p>
        </p:txBody>
      </p:sp>
      <p:pic>
        <p:nvPicPr>
          <p:cNvPr id="2" name="Picture 1"/>
          <p:cNvPicPr>
            <a:picLocks noChangeAspect="1"/>
          </p:cNvPicPr>
          <p:nvPr/>
        </p:nvPicPr>
        <p:blipFill>
          <a:blip r:embed="rId3"/>
          <a:stretch>
            <a:fillRect/>
          </a:stretch>
        </p:blipFill>
        <p:spPr>
          <a:xfrm>
            <a:off x="895350" y="2043112"/>
            <a:ext cx="7353300" cy="2771775"/>
          </a:xfrm>
          <a:prstGeom prst="rect">
            <a:avLst/>
          </a:prstGeom>
          <a:ln>
            <a:solidFill>
              <a:schemeClr val="tx1"/>
            </a:solidFill>
          </a:ln>
        </p:spPr>
      </p:pic>
    </p:spTree>
    <p:extLst>
      <p:ext uri="{BB962C8B-B14F-4D97-AF65-F5344CB8AC3E}">
        <p14:creationId xmlns:p14="http://schemas.microsoft.com/office/powerpoint/2010/main" val="2495391055"/>
      </p:ext>
    </p:extLst>
  </p:cSld>
  <p:clrMapOvr>
    <a:masterClrMapping/>
  </p:clrMapOvr>
  <p:transition>
    <p:pull dir="r"/>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123658"/>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File Number, ARN Number, Applicant Name, Date of Birth, Gender and details of required action (that is, change of photo and/or signature) is displayed on screen</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Click on Capture Photo/Signature button to open the sub-screen for capturing new photograph and/or signature</a:t>
            </a:r>
            <a:endParaRPr lang="en-US" sz="2200" b="1" dirty="0">
              <a:solidFill>
                <a:srgbClr val="000000"/>
              </a:solidFill>
              <a:latin typeface="Calibri" pitchFamily="18"/>
              <a:ea typeface="Microsoft YaHei" pitchFamily="2"/>
              <a:cs typeface="Arial" pitchFamily="2"/>
            </a:endParaRPr>
          </a:p>
        </p:txBody>
      </p:sp>
      <p:pic>
        <p:nvPicPr>
          <p:cNvPr id="3" name="Picture 2"/>
          <p:cNvPicPr>
            <a:picLocks noChangeAspect="1"/>
          </p:cNvPicPr>
          <p:nvPr/>
        </p:nvPicPr>
        <p:blipFill>
          <a:blip r:embed="rId3"/>
          <a:stretch>
            <a:fillRect/>
          </a:stretch>
        </p:blipFill>
        <p:spPr>
          <a:xfrm>
            <a:off x="833437" y="2514600"/>
            <a:ext cx="7477125" cy="4086225"/>
          </a:xfrm>
          <a:prstGeom prst="rect">
            <a:avLst/>
          </a:prstGeom>
          <a:ln>
            <a:solidFill>
              <a:schemeClr val="tx1"/>
            </a:solidFill>
          </a:ln>
        </p:spPr>
      </p:pic>
    </p:spTree>
    <p:extLst>
      <p:ext uri="{BB962C8B-B14F-4D97-AF65-F5344CB8AC3E}">
        <p14:creationId xmlns:p14="http://schemas.microsoft.com/office/powerpoint/2010/main" val="1672561845"/>
      </p:ext>
    </p:extLst>
  </p:cSld>
  <p:clrMapOvr>
    <a:masterClrMapping/>
  </p:clrMapOvr>
  <p:transition>
    <p:pull dir="r"/>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431435"/>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All standard photograph/signature capturing options, as available in EO users’ Process Enrolment Worklist screen, are available. Thereby, </a:t>
            </a:r>
            <a:r>
              <a:rPr lang="en-US" sz="2200" b="1" dirty="0">
                <a:solidFill>
                  <a:schemeClr val="bg1"/>
                </a:solidFill>
                <a:latin typeface="Calibri" pitchFamily="34"/>
                <a:ea typeface="Microsoft YaHei" pitchFamily="1"/>
                <a:cs typeface="Arial" pitchFamily="2"/>
              </a:rPr>
              <a:t>Photo and Signature can be uploaded in multiple ways</a:t>
            </a:r>
            <a:r>
              <a:rPr lang="en-US" sz="2400" b="1" dirty="0">
                <a:solidFill>
                  <a:schemeClr val="bg1"/>
                </a:solidFill>
                <a:latin typeface="Calibri" pitchFamily="34"/>
                <a:ea typeface="Microsoft YaHei" pitchFamily="1"/>
                <a:cs typeface="Arial" pitchFamily="2"/>
              </a:rPr>
              <a:t> </a:t>
            </a:r>
            <a:r>
              <a:rPr lang="en-US" sz="2000" i="1" dirty="0">
                <a:solidFill>
                  <a:schemeClr val="bg1"/>
                </a:solidFill>
                <a:latin typeface="Calibri" pitchFamily="34"/>
                <a:ea typeface="Microsoft YaHei" pitchFamily="1"/>
                <a:cs typeface="Arial" pitchFamily="2"/>
              </a:rPr>
              <a:t>(directly browse &amp; upload the image / browse form &amp; crop image / scan form &amp; crop image</a:t>
            </a:r>
            <a:r>
              <a:rPr lang="en-US" sz="2000" i="1" dirty="0" smtClean="0">
                <a:solidFill>
                  <a:schemeClr val="bg1"/>
                </a:solidFill>
                <a:latin typeface="Calibri" pitchFamily="34"/>
                <a:ea typeface="Microsoft YaHei" pitchFamily="1"/>
                <a:cs typeface="Arial" pitchFamily="2"/>
              </a:rPr>
              <a:t>)</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Save the changes after uploading/cropping the new images</a:t>
            </a:r>
            <a:endParaRPr lang="en-US" sz="2200" b="1" dirty="0">
              <a:solidFill>
                <a:srgbClr val="000000"/>
              </a:solidFill>
              <a:latin typeface="Calibri" pitchFamily="18"/>
              <a:ea typeface="Microsoft YaHei" pitchFamily="2"/>
              <a:cs typeface="Arial" pitchFamily="2"/>
            </a:endParaRPr>
          </a:p>
        </p:txBody>
      </p:sp>
      <p:pic>
        <p:nvPicPr>
          <p:cNvPr id="2" name="Picture 1"/>
          <p:cNvPicPr>
            <a:picLocks noChangeAspect="1"/>
          </p:cNvPicPr>
          <p:nvPr/>
        </p:nvPicPr>
        <p:blipFill>
          <a:blip r:embed="rId3"/>
          <a:stretch>
            <a:fillRect/>
          </a:stretch>
        </p:blipFill>
        <p:spPr>
          <a:xfrm>
            <a:off x="466219" y="2597663"/>
            <a:ext cx="8211681" cy="4206240"/>
          </a:xfrm>
          <a:prstGeom prst="rect">
            <a:avLst/>
          </a:prstGeom>
          <a:ln>
            <a:solidFill>
              <a:schemeClr val="tx1"/>
            </a:solidFill>
          </a:ln>
        </p:spPr>
      </p:pic>
    </p:spTree>
    <p:extLst>
      <p:ext uri="{BB962C8B-B14F-4D97-AF65-F5344CB8AC3E}">
        <p14:creationId xmlns:p14="http://schemas.microsoft.com/office/powerpoint/2010/main" val="2286450727"/>
      </p:ext>
    </p:extLst>
  </p:cSld>
  <p:clrMapOvr>
    <a:masterClrMapping/>
  </p:clrMapOvr>
  <p:transition>
    <p:pull dir="r"/>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123658"/>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Once the photo/signature image changes are saved, system displays the old and new images side-by-side for a quick comparison</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Click Next to go ahead for viewing the Passport/Travel Document Preview (with new images) or click on Capture Photo/Signature button again to recapture the image(s)</a:t>
            </a:r>
            <a:endParaRPr lang="en-US" sz="2200" b="1" dirty="0">
              <a:solidFill>
                <a:srgbClr val="000000"/>
              </a:solidFill>
              <a:latin typeface="Calibri" pitchFamily="18"/>
              <a:ea typeface="Microsoft YaHei" pitchFamily="2"/>
              <a:cs typeface="Arial" pitchFamily="2"/>
            </a:endParaRPr>
          </a:p>
        </p:txBody>
      </p:sp>
      <p:pic>
        <p:nvPicPr>
          <p:cNvPr id="3" name="Picture 2"/>
          <p:cNvPicPr>
            <a:picLocks noChangeAspect="1"/>
          </p:cNvPicPr>
          <p:nvPr/>
        </p:nvPicPr>
        <p:blipFill>
          <a:blip r:embed="rId3"/>
          <a:stretch>
            <a:fillRect/>
          </a:stretch>
        </p:blipFill>
        <p:spPr>
          <a:xfrm>
            <a:off x="457260" y="3048000"/>
            <a:ext cx="8229600" cy="3657600"/>
          </a:xfrm>
          <a:prstGeom prst="rect">
            <a:avLst/>
          </a:prstGeom>
          <a:ln>
            <a:solidFill>
              <a:schemeClr val="tx1"/>
            </a:solidFill>
          </a:ln>
        </p:spPr>
      </p:pic>
    </p:spTree>
    <p:extLst>
      <p:ext uri="{BB962C8B-B14F-4D97-AF65-F5344CB8AC3E}">
        <p14:creationId xmlns:p14="http://schemas.microsoft.com/office/powerpoint/2010/main" val="2624623769"/>
      </p:ext>
    </p:extLst>
  </p:cSld>
  <p:clrMapOvr>
    <a:masterClrMapping/>
  </p:clrMapOvr>
  <p:transition>
    <p:pull dir="r"/>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1785104"/>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After reviewing the Passport/Travel Document Print Preview details - click Submit button to go ahead for entering remarks before finally submitting the changes for PIA review. Else, click Cancel to go back and make further corrections in the captured image(s)</a:t>
            </a:r>
          </a:p>
        </p:txBody>
      </p:sp>
      <p:pic>
        <p:nvPicPr>
          <p:cNvPr id="4" name="Picture 3"/>
          <p:cNvPicPr>
            <a:picLocks noChangeAspect="1"/>
          </p:cNvPicPr>
          <p:nvPr/>
        </p:nvPicPr>
        <p:blipFill>
          <a:blip r:embed="rId3"/>
          <a:stretch>
            <a:fillRect/>
          </a:stretch>
        </p:blipFill>
        <p:spPr>
          <a:xfrm>
            <a:off x="92570" y="2590800"/>
            <a:ext cx="8958980" cy="3200400"/>
          </a:xfrm>
          <a:prstGeom prst="rect">
            <a:avLst/>
          </a:prstGeom>
          <a:ln>
            <a:solidFill>
              <a:schemeClr val="tx1"/>
            </a:solidFill>
          </a:ln>
        </p:spPr>
      </p:pic>
    </p:spTree>
    <p:extLst>
      <p:ext uri="{BB962C8B-B14F-4D97-AF65-F5344CB8AC3E}">
        <p14:creationId xmlns:p14="http://schemas.microsoft.com/office/powerpoint/2010/main" val="2594059824"/>
      </p:ext>
    </p:extLst>
  </p:cSld>
  <p:clrMapOvr>
    <a:masterClrMapping/>
  </p:clrMapOvr>
  <p:transition>
    <p:pull dir="r"/>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1785104"/>
          </a:xfrm>
          <a:prstGeom prst="rect">
            <a:avLst/>
          </a:prstGeom>
          <a:solidFill>
            <a:srgbClr val="002060"/>
          </a:solidFill>
          <a:ln>
            <a:solidFill>
              <a:schemeClr val="bg1"/>
            </a:solidFill>
          </a:ln>
        </p:spPr>
        <p:txBody>
          <a:bodyPr wrap="square" rtlCol="0">
            <a:spAutoFit/>
          </a:bodyPr>
          <a:lstStyle/>
          <a:p>
            <a:r>
              <a:rPr lang="en-IN" sz="2200" b="1" u="sng" dirty="0" smtClean="0">
                <a:solidFill>
                  <a:schemeClr val="bg1"/>
                </a:solidFill>
              </a:rPr>
              <a:t>Change Photo/Signature Post Granting </a:t>
            </a:r>
            <a:r>
              <a:rPr lang="en-IN" sz="2200" b="1" i="1" u="sng" dirty="0" smtClean="0">
                <a:solidFill>
                  <a:schemeClr val="bg1"/>
                </a:solidFill>
              </a:rPr>
              <a:t>(continued..)</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Enter due remarks </a:t>
            </a:r>
            <a:r>
              <a:rPr lang="en-US" sz="2000" i="1" dirty="0" smtClean="0">
                <a:solidFill>
                  <a:schemeClr val="bg1"/>
                </a:solidFill>
                <a:latin typeface="Calibri" pitchFamily="34"/>
                <a:ea typeface="Microsoft YaHei" pitchFamily="1"/>
                <a:cs typeface="Arial" pitchFamily="2"/>
              </a:rPr>
              <a:t>(up to 150 characters long)</a:t>
            </a:r>
            <a:r>
              <a:rPr lang="en-US" sz="2200" b="1" dirty="0" smtClean="0">
                <a:solidFill>
                  <a:schemeClr val="bg1"/>
                </a:solidFill>
                <a:latin typeface="Calibri" pitchFamily="34"/>
                <a:ea typeface="Microsoft YaHei" pitchFamily="1"/>
                <a:cs typeface="Arial" pitchFamily="2"/>
              </a:rPr>
              <a:t> and click on Submit button to submit the changes for PIA review.</a:t>
            </a: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34"/>
                <a:ea typeface="Microsoft YaHei" pitchFamily="1"/>
                <a:cs typeface="Arial" pitchFamily="2"/>
              </a:rPr>
              <a:t>Success message will be displayed to confirm successful submission of the changes for PIA review</a:t>
            </a:r>
          </a:p>
        </p:txBody>
      </p:sp>
      <p:pic>
        <p:nvPicPr>
          <p:cNvPr id="4" name="Picture 3"/>
          <p:cNvPicPr>
            <a:picLocks noChangeAspect="1"/>
          </p:cNvPicPr>
          <p:nvPr/>
        </p:nvPicPr>
        <p:blipFill>
          <a:blip r:embed="rId3"/>
          <a:stretch>
            <a:fillRect/>
          </a:stretch>
        </p:blipFill>
        <p:spPr>
          <a:xfrm>
            <a:off x="0" y="2057400"/>
            <a:ext cx="9144000" cy="4680520"/>
          </a:xfrm>
          <a:prstGeom prst="rect">
            <a:avLst/>
          </a:prstGeom>
          <a:ln>
            <a:solidFill>
              <a:schemeClr val="tx1"/>
            </a:solidFill>
          </a:ln>
        </p:spPr>
      </p:pic>
    </p:spTree>
    <p:extLst>
      <p:ext uri="{BB962C8B-B14F-4D97-AF65-F5344CB8AC3E}">
        <p14:creationId xmlns:p14="http://schemas.microsoft.com/office/powerpoint/2010/main" val="3965162338"/>
      </p:ext>
    </p:extLst>
  </p:cSld>
  <p:clrMapOvr>
    <a:masterClrMapping/>
  </p:clrMapOvr>
  <p:transition>
    <p:pull dir="r"/>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2743200"/>
            <a:ext cx="8640960" cy="1938992"/>
          </a:xfrm>
          <a:prstGeom prst="rect">
            <a:avLst/>
          </a:prstGeom>
          <a:solidFill>
            <a:srgbClr val="002060"/>
          </a:solidFill>
          <a:ln>
            <a:solidFill>
              <a:schemeClr val="bg1"/>
            </a:solidFill>
          </a:ln>
        </p:spPr>
        <p:txBody>
          <a:bodyPr wrap="square" rtlCol="0">
            <a:spAutoFit/>
          </a:bodyPr>
          <a:lstStyle/>
          <a:p>
            <a:pPr algn="ctr"/>
            <a:r>
              <a:rPr lang="en-IN" sz="4000" b="1" dirty="0" smtClean="0">
                <a:solidFill>
                  <a:schemeClr val="bg1"/>
                </a:solidFill>
              </a:rPr>
              <a:t>Login Using PIA Role to Review the Photo/Signature Changes Done by the EO Users</a:t>
            </a:r>
          </a:p>
        </p:txBody>
      </p:sp>
    </p:spTree>
    <p:extLst>
      <p:ext uri="{BB962C8B-B14F-4D97-AF65-F5344CB8AC3E}">
        <p14:creationId xmlns:p14="http://schemas.microsoft.com/office/powerpoint/2010/main" val="1409704546"/>
      </p:ext>
    </p:extLst>
  </p:cSld>
  <p:clrMapOvr>
    <a:masterClrMapping/>
  </p:clrMapOvr>
  <p:transition>
    <p:pull dir="r"/>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2743200"/>
            <a:ext cx="8640960" cy="1938992"/>
          </a:xfrm>
          <a:prstGeom prst="rect">
            <a:avLst/>
          </a:prstGeom>
          <a:solidFill>
            <a:srgbClr val="002060"/>
          </a:solidFill>
          <a:ln>
            <a:solidFill>
              <a:schemeClr val="bg1"/>
            </a:solidFill>
          </a:ln>
        </p:spPr>
        <p:txBody>
          <a:bodyPr wrap="square" rtlCol="0">
            <a:spAutoFit/>
          </a:bodyPr>
          <a:lstStyle/>
          <a:p>
            <a:pPr algn="ctr"/>
            <a:r>
              <a:rPr lang="en-IN" sz="4000" b="1" dirty="0" smtClean="0">
                <a:solidFill>
                  <a:schemeClr val="bg1"/>
                </a:solidFill>
              </a:rPr>
              <a:t>Login Using PIA Role to Initiate Photo/Signature Change Process through Change Applicant Details Link</a:t>
            </a:r>
          </a:p>
        </p:txBody>
      </p:sp>
    </p:spTree>
    <p:extLst>
      <p:ext uri="{BB962C8B-B14F-4D97-AF65-F5344CB8AC3E}">
        <p14:creationId xmlns:p14="http://schemas.microsoft.com/office/powerpoint/2010/main" val="331830769"/>
      </p:ext>
    </p:extLst>
  </p:cSld>
  <p:clrMapOvr>
    <a:masterClrMapping/>
  </p:clrMapOvr>
  <p:transition>
    <p:pull dir="r"/>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0960" cy="2123658"/>
          </a:xfrm>
          <a:prstGeom prst="rect">
            <a:avLst/>
          </a:prstGeom>
          <a:solidFill>
            <a:srgbClr val="002060"/>
          </a:solidFill>
          <a:ln>
            <a:solidFill>
              <a:schemeClr val="bg1"/>
            </a:solidFill>
          </a:ln>
        </p:spPr>
        <p:txBody>
          <a:bodyPr wrap="square" rtlCol="0">
            <a:spAutoFit/>
          </a:bodyPr>
          <a:lstStyle/>
          <a:p>
            <a:pPr algn="just"/>
            <a:r>
              <a:rPr lang="en-IN" sz="2200" b="1" u="sng" dirty="0">
                <a:solidFill>
                  <a:schemeClr val="bg1"/>
                </a:solidFill>
              </a:rPr>
              <a:t>Login Using </a:t>
            </a:r>
            <a:r>
              <a:rPr lang="en-IN" sz="2200" b="1" u="sng" dirty="0" smtClean="0">
                <a:solidFill>
                  <a:schemeClr val="bg1"/>
                </a:solidFill>
              </a:rPr>
              <a:t>User ID, Password, and Grid Values</a:t>
            </a:r>
            <a:endParaRPr lang="en-IN" sz="2200" b="1" u="sng" dirty="0">
              <a:solidFill>
                <a:schemeClr val="bg1"/>
              </a:solidFill>
            </a:endParaRPr>
          </a:p>
          <a:p>
            <a:pPr marL="342900" indent="-342900" algn="just">
              <a:buAutoNum type="arabicPeriod"/>
            </a:pPr>
            <a:r>
              <a:rPr lang="en-IN" sz="2200" b="1" dirty="0" smtClean="0">
                <a:solidFill>
                  <a:schemeClr val="bg1"/>
                </a:solidFill>
              </a:rPr>
              <a:t>Visit Global PSP Office Portal (</a:t>
            </a:r>
            <a:r>
              <a:rPr lang="en-IN" sz="2200" b="1" dirty="0" smtClean="0">
                <a:solidFill>
                  <a:srgbClr val="92D050"/>
                </a:solidFill>
              </a:rPr>
              <a:t>https://embassy.passportindia.gov.in)</a:t>
            </a:r>
          </a:p>
          <a:p>
            <a:pPr marL="342900" indent="-342900" algn="just">
              <a:buFontTx/>
              <a:buAutoNum type="arabicPeriod"/>
            </a:pPr>
            <a:r>
              <a:rPr lang="en-IN" sz="2200" b="1" dirty="0" smtClean="0">
                <a:solidFill>
                  <a:schemeClr val="bg1"/>
                </a:solidFill>
              </a:rPr>
              <a:t>Enter User ID</a:t>
            </a:r>
          </a:p>
          <a:p>
            <a:pPr marL="342900" indent="-342900" algn="just">
              <a:buFontTx/>
              <a:buAutoNum type="arabicPeriod"/>
            </a:pPr>
            <a:r>
              <a:rPr lang="en-IN" sz="2200" b="1" dirty="0" smtClean="0">
                <a:solidFill>
                  <a:schemeClr val="bg1"/>
                </a:solidFill>
              </a:rPr>
              <a:t>Press Submit button</a:t>
            </a:r>
          </a:p>
          <a:p>
            <a:pPr marL="342900" indent="-342900" algn="just">
              <a:buFontTx/>
              <a:buAutoNum type="arabicPeriod"/>
            </a:pPr>
            <a:r>
              <a:rPr lang="en-IN" sz="2200" b="1" dirty="0" smtClean="0">
                <a:solidFill>
                  <a:schemeClr val="bg1"/>
                </a:solidFill>
              </a:rPr>
              <a:t>Choose User Role as ‘PIA’</a:t>
            </a:r>
          </a:p>
          <a:p>
            <a:pPr marL="342900" indent="-342900" algn="just">
              <a:buFontTx/>
              <a:buAutoNum type="arabicPeriod"/>
            </a:pPr>
            <a:r>
              <a:rPr lang="en-IN" sz="2200" b="1" dirty="0" smtClean="0">
                <a:solidFill>
                  <a:schemeClr val="bg1"/>
                </a:solidFill>
              </a:rPr>
              <a:t>Press Submit button displayed below the User Role</a:t>
            </a:r>
          </a:p>
        </p:txBody>
      </p:sp>
      <p:pic>
        <p:nvPicPr>
          <p:cNvPr id="4" name="Picture 3"/>
          <p:cNvPicPr>
            <a:picLocks noChangeAspect="1"/>
          </p:cNvPicPr>
          <p:nvPr/>
        </p:nvPicPr>
        <p:blipFill>
          <a:blip r:embed="rId3"/>
          <a:stretch>
            <a:fillRect/>
          </a:stretch>
        </p:blipFill>
        <p:spPr>
          <a:xfrm>
            <a:off x="0" y="2590800"/>
            <a:ext cx="9144000" cy="3497913"/>
          </a:xfrm>
          <a:prstGeom prst="rect">
            <a:avLst/>
          </a:prstGeom>
          <a:ln>
            <a:solidFill>
              <a:schemeClr val="tx1"/>
            </a:solidFill>
          </a:ln>
        </p:spPr>
      </p:pic>
    </p:spTree>
    <p:extLst>
      <p:ext uri="{BB962C8B-B14F-4D97-AF65-F5344CB8AC3E}">
        <p14:creationId xmlns:p14="http://schemas.microsoft.com/office/powerpoint/2010/main" val="2502164910"/>
      </p:ext>
    </p:extLst>
  </p:cSld>
  <p:clrMapOvr>
    <a:masterClrMapping/>
  </p:clrMapOvr>
  <p:transition>
    <p:pull dir="r"/>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154436"/>
          </a:xfrm>
          <a:prstGeom prst="rect">
            <a:avLst/>
          </a:prstGeom>
          <a:solidFill>
            <a:srgbClr val="002060"/>
          </a:solidFill>
          <a:ln>
            <a:solidFill>
              <a:schemeClr val="bg1"/>
            </a:solidFill>
          </a:ln>
        </p:spPr>
        <p:txBody>
          <a:bodyPr wrap="square" rtlCol="0">
            <a:spAutoFit/>
          </a:bodyPr>
          <a:lstStyle/>
          <a:p>
            <a:r>
              <a:rPr lang="en-IN" sz="2200" b="1" u="sng" dirty="0">
                <a:solidFill>
                  <a:schemeClr val="bg1"/>
                </a:solidFill>
              </a:rPr>
              <a:t>Login Using User ID, Password, and Grid </a:t>
            </a:r>
            <a:r>
              <a:rPr lang="en-IN" sz="2200" b="1" u="sng" dirty="0" smtClean="0">
                <a:solidFill>
                  <a:schemeClr val="bg1"/>
                </a:solidFill>
              </a:rPr>
              <a:t>Values</a:t>
            </a:r>
            <a:r>
              <a:rPr lang="en-IN" sz="2400" i="1" u="sng" dirty="0" smtClean="0">
                <a:solidFill>
                  <a:schemeClr val="bg1"/>
                </a:solidFill>
              </a:rPr>
              <a:t> </a:t>
            </a:r>
            <a:r>
              <a:rPr lang="en-IN" sz="2000" i="1" u="sng" dirty="0">
                <a:solidFill>
                  <a:schemeClr val="bg1"/>
                </a:solidFill>
              </a:rPr>
              <a:t>(continued..)</a:t>
            </a:r>
            <a:endParaRPr lang="en-IN" sz="2200" b="1" u="sng" dirty="0" smtClean="0">
              <a:solidFill>
                <a:schemeClr val="bg1"/>
              </a:solidFill>
            </a:endParaRPr>
          </a:p>
          <a:p>
            <a:pPr marL="342900" indent="-342900" algn="just">
              <a:buFontTx/>
              <a:buAutoNum type="arabicPeriod"/>
            </a:pPr>
            <a:r>
              <a:rPr lang="en-IN" sz="2200" b="1" dirty="0" smtClean="0">
                <a:solidFill>
                  <a:schemeClr val="bg1"/>
                </a:solidFill>
              </a:rPr>
              <a:t>Enter Password</a:t>
            </a:r>
          </a:p>
          <a:p>
            <a:pPr marL="342900" indent="-342900" algn="just">
              <a:buFontTx/>
              <a:buAutoNum type="arabicPeriod"/>
            </a:pPr>
            <a:r>
              <a:rPr lang="en-IN" sz="2200" b="1" dirty="0">
                <a:solidFill>
                  <a:schemeClr val="bg1"/>
                </a:solidFill>
              </a:rPr>
              <a:t>Check your User Grid and enter the values for the three alphabets displayed on the screen</a:t>
            </a:r>
          </a:p>
          <a:p>
            <a:pPr marL="342900" indent="-342900" algn="just">
              <a:buFontTx/>
              <a:buAutoNum type="arabicPeriod"/>
            </a:pPr>
            <a:r>
              <a:rPr lang="en-IN" sz="2200" b="1" dirty="0">
                <a:solidFill>
                  <a:schemeClr val="bg1"/>
                </a:solidFill>
              </a:rPr>
              <a:t>Enter the characters displayed in the CAPTCHA image</a:t>
            </a:r>
          </a:p>
          <a:p>
            <a:pPr marL="342900" indent="-342900" algn="just">
              <a:buFontTx/>
              <a:buAutoNum type="arabicPeriod"/>
            </a:pPr>
            <a:r>
              <a:rPr lang="en-IN" sz="2200" b="1" dirty="0">
                <a:solidFill>
                  <a:schemeClr val="bg1"/>
                </a:solidFill>
              </a:rPr>
              <a:t>Press Submit </a:t>
            </a:r>
            <a:r>
              <a:rPr lang="en-IN" sz="2200" b="1" dirty="0" smtClean="0">
                <a:solidFill>
                  <a:schemeClr val="bg1"/>
                </a:solidFill>
              </a:rPr>
              <a:t>button</a:t>
            </a:r>
            <a:endParaRPr lang="en-IN" sz="2200" b="1" dirty="0">
              <a:solidFill>
                <a:schemeClr val="bg1"/>
              </a:solidFill>
            </a:endParaRPr>
          </a:p>
        </p:txBody>
      </p:sp>
      <p:pic>
        <p:nvPicPr>
          <p:cNvPr id="5" name="Picture 4"/>
          <p:cNvPicPr>
            <a:picLocks noChangeAspect="1"/>
          </p:cNvPicPr>
          <p:nvPr/>
        </p:nvPicPr>
        <p:blipFill>
          <a:blip r:embed="rId3"/>
          <a:stretch>
            <a:fillRect/>
          </a:stretch>
        </p:blipFill>
        <p:spPr>
          <a:xfrm>
            <a:off x="1641823" y="2533426"/>
            <a:ext cx="5860473" cy="4297680"/>
          </a:xfrm>
          <a:prstGeom prst="rect">
            <a:avLst/>
          </a:prstGeom>
          <a:ln>
            <a:solidFill>
              <a:schemeClr val="tx1"/>
            </a:solidFill>
          </a:ln>
        </p:spPr>
      </p:pic>
    </p:spTree>
    <p:extLst>
      <p:ext uri="{BB962C8B-B14F-4D97-AF65-F5344CB8AC3E}">
        <p14:creationId xmlns:p14="http://schemas.microsoft.com/office/powerpoint/2010/main" val="1871795221"/>
      </p:ext>
    </p:extLst>
  </p:cSld>
  <p:clrMapOvr>
    <a:masterClrMapping/>
  </p:clrMapOvr>
  <p:transition>
    <p:pull dir="r"/>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28960" y="91440"/>
            <a:ext cx="8640720" cy="21572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lvl="0" algn="just">
              <a:defRPr sz="1800"/>
            </a:pPr>
            <a:r>
              <a:rPr lang="en-US" sz="2200" b="1" i="0" u="sng" strike="noStrike" kern="1200" spc="0" dirty="0" smtClean="0">
                <a:ln>
                  <a:noFill/>
                </a:ln>
                <a:solidFill>
                  <a:schemeClr val="bg1"/>
                </a:solidFill>
                <a:latin typeface="Calibri" pitchFamily="18"/>
                <a:ea typeface="Microsoft YaHei" pitchFamily="2"/>
                <a:cs typeface="Arial" pitchFamily="2"/>
              </a:rPr>
              <a:t>Change Applicant Details </a:t>
            </a:r>
            <a:r>
              <a:rPr lang="en-US" sz="2200" b="1" i="0" u="sng" strike="noStrike" kern="1200" spc="0" dirty="0" smtClean="0">
                <a:ln>
                  <a:noFill/>
                </a:ln>
                <a:solidFill>
                  <a:schemeClr val="bg1"/>
                </a:solidFill>
                <a:latin typeface="Calibri" pitchFamily="18"/>
                <a:ea typeface="Microsoft YaHei" pitchFamily="2"/>
                <a:cs typeface="Arial" pitchFamily="2"/>
                <a:sym typeface="Wingdings" panose="05000000000000000000" pitchFamily="2" charset="2"/>
              </a:rPr>
              <a:t> </a:t>
            </a:r>
            <a:r>
              <a:rPr lang="en-US" sz="2200" b="1" u="sng" dirty="0">
                <a:solidFill>
                  <a:schemeClr val="bg1"/>
                </a:solidFill>
                <a:latin typeface="Calibri" pitchFamily="18"/>
                <a:ea typeface="Microsoft YaHei" pitchFamily="2"/>
                <a:cs typeface="Arial" pitchFamily="2"/>
              </a:rPr>
              <a:t>Verify Updated Photo/Signature</a:t>
            </a:r>
            <a:endParaRPr lang="en-US" sz="2200" b="1" i="0" u="sng" strike="noStrike" kern="1200" spc="0" dirty="0">
              <a:ln>
                <a:noFill/>
              </a:ln>
              <a:solidFill>
                <a:schemeClr val="bg1"/>
              </a:solidFill>
              <a:latin typeface="Calibri" pitchFamily="18"/>
              <a:ea typeface="Microsoft YaHei" pitchFamily="2"/>
              <a:cs typeface="Arial" pitchFamily="2"/>
            </a:endParaRP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Click on the link ‘Change Applicant Details’</a:t>
            </a: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dirty="0" smtClean="0">
                <a:solidFill>
                  <a:schemeClr val="bg1"/>
                </a:solidFill>
                <a:latin typeface="Calibri" pitchFamily="18"/>
                <a:ea typeface="Microsoft YaHei" pitchFamily="2"/>
                <a:cs typeface="Arial" pitchFamily="2"/>
              </a:rPr>
              <a:t>Click on the hyperlink ‘Verify Updated Photo/Signature’ to view the work list of photo/signature change cases pending for PIA review</a:t>
            </a:r>
            <a:endParaRPr lang="en-US" sz="2200" b="1" i="0" u="none" strike="noStrike" kern="1200" spc="0" dirty="0" smtClean="0">
              <a:ln>
                <a:noFill/>
              </a:ln>
              <a:solidFill>
                <a:schemeClr val="bg1"/>
              </a:solidFill>
              <a:latin typeface="Calibri" pitchFamily="18"/>
              <a:ea typeface="Microsoft YaHei" pitchFamily="2"/>
              <a:cs typeface="Arial" pitchFamily="2"/>
            </a:endParaRP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Select </a:t>
            </a:r>
            <a:r>
              <a:rPr lang="en-US" sz="2200" b="1" dirty="0">
                <a:solidFill>
                  <a:schemeClr val="bg1"/>
                </a:solidFill>
                <a:latin typeface="Calibri" pitchFamily="18"/>
                <a:ea typeface="Microsoft YaHei" pitchFamily="2"/>
                <a:cs typeface="Arial" pitchFamily="2"/>
              </a:rPr>
              <a:t>the file from the </a:t>
            </a:r>
            <a:r>
              <a:rPr lang="en-US" sz="2200" b="1" dirty="0" smtClean="0">
                <a:solidFill>
                  <a:schemeClr val="bg1"/>
                </a:solidFill>
                <a:latin typeface="Calibri" pitchFamily="18"/>
                <a:ea typeface="Microsoft YaHei" pitchFamily="2"/>
                <a:cs typeface="Arial" pitchFamily="2"/>
              </a:rPr>
              <a:t>Pooled or Claimed work </a:t>
            </a:r>
            <a:r>
              <a:rPr lang="en-US" sz="2200" b="1" dirty="0">
                <a:solidFill>
                  <a:schemeClr val="bg1"/>
                </a:solidFill>
                <a:latin typeface="Calibri" pitchFamily="18"/>
                <a:ea typeface="Microsoft YaHei" pitchFamily="2"/>
                <a:cs typeface="Arial" pitchFamily="2"/>
              </a:rPr>
              <a:t>list, or type the file number and search the file from the worklist and press claim </a:t>
            </a:r>
            <a:r>
              <a:rPr lang="en-US" sz="2200" b="1" dirty="0" smtClean="0">
                <a:solidFill>
                  <a:schemeClr val="bg1"/>
                </a:solidFill>
                <a:latin typeface="Calibri" pitchFamily="18"/>
                <a:ea typeface="Microsoft YaHei" pitchFamily="2"/>
                <a:cs typeface="Arial" pitchFamily="2"/>
              </a:rPr>
              <a:t>button</a:t>
            </a:r>
            <a:endParaRPr lang="en-US" sz="2200" b="1" i="0" u="none" strike="noStrike" kern="1200" spc="0" dirty="0" smtClean="0">
              <a:ln>
                <a:noFill/>
              </a:ln>
              <a:solidFill>
                <a:schemeClr val="bg1"/>
              </a:solidFill>
              <a:latin typeface="Calibri" pitchFamily="18"/>
              <a:ea typeface="Microsoft YaHei" pitchFamily="2"/>
              <a:cs typeface="Arial" pitchFamily="2"/>
            </a:endParaRPr>
          </a:p>
        </p:txBody>
      </p:sp>
      <p:pic>
        <p:nvPicPr>
          <p:cNvPr id="5" name="Picture 4"/>
          <p:cNvPicPr>
            <a:picLocks noChangeAspect="1"/>
          </p:cNvPicPr>
          <p:nvPr/>
        </p:nvPicPr>
        <p:blipFill>
          <a:blip r:embed="rId3"/>
          <a:stretch>
            <a:fillRect/>
          </a:stretch>
        </p:blipFill>
        <p:spPr>
          <a:xfrm>
            <a:off x="0" y="2494322"/>
            <a:ext cx="9144000" cy="3982678"/>
          </a:xfrm>
          <a:prstGeom prst="rect">
            <a:avLst/>
          </a:prstGeom>
          <a:ln>
            <a:solidFill>
              <a:schemeClr val="tx1"/>
            </a:solidFill>
          </a:ln>
        </p:spPr>
      </p:pic>
    </p:spTree>
    <p:extLst>
      <p:ext uri="{BB962C8B-B14F-4D97-AF65-F5344CB8AC3E}">
        <p14:creationId xmlns:p14="http://schemas.microsoft.com/office/powerpoint/2010/main" val="947225196"/>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28960" y="91440"/>
            <a:ext cx="8640720" cy="11240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algn="just">
              <a:defRPr sz="1800"/>
            </a:pPr>
            <a:r>
              <a:rPr lang="en-US" sz="2200" b="1" u="sng" dirty="0">
                <a:solidFill>
                  <a:schemeClr val="bg1"/>
                </a:solidFill>
                <a:latin typeface="Calibri" pitchFamily="18"/>
                <a:ea typeface="Microsoft YaHei" pitchFamily="2"/>
                <a:cs typeface="Arial" pitchFamily="2"/>
              </a:rPr>
              <a:t>Change Applicant Details </a:t>
            </a:r>
            <a:r>
              <a:rPr lang="en-US" sz="2200" b="1" u="sng" dirty="0">
                <a:solidFill>
                  <a:schemeClr val="bg1"/>
                </a:solidFill>
                <a:latin typeface="Calibri" pitchFamily="18"/>
                <a:ea typeface="Microsoft YaHei" pitchFamily="2"/>
                <a:cs typeface="Arial" pitchFamily="2"/>
                <a:sym typeface="Wingdings" panose="05000000000000000000" pitchFamily="2" charset="2"/>
              </a:rPr>
              <a:t> </a:t>
            </a:r>
            <a:r>
              <a:rPr lang="en-US" sz="2200" b="1" u="sng" dirty="0">
                <a:solidFill>
                  <a:schemeClr val="bg1"/>
                </a:solidFill>
                <a:latin typeface="Calibri" pitchFamily="18"/>
                <a:ea typeface="Microsoft YaHei" pitchFamily="2"/>
                <a:cs typeface="Arial" pitchFamily="2"/>
              </a:rPr>
              <a:t>Verify Updated </a:t>
            </a:r>
            <a:r>
              <a:rPr lang="en-US" sz="2200" b="1" u="sng" dirty="0" smtClean="0">
                <a:solidFill>
                  <a:schemeClr val="bg1"/>
                </a:solidFill>
                <a:latin typeface="Calibri" pitchFamily="18"/>
                <a:ea typeface="Microsoft YaHei" pitchFamily="2"/>
                <a:cs typeface="Arial" pitchFamily="2"/>
              </a:rPr>
              <a:t>Photo/Signature </a:t>
            </a:r>
            <a:r>
              <a:rPr lang="en-US" sz="2000" i="1" u="sng" strike="noStrike" kern="1200" spc="0" dirty="0" smtClean="0">
                <a:ln>
                  <a:noFill/>
                </a:ln>
                <a:solidFill>
                  <a:schemeClr val="bg1"/>
                </a:solidFill>
                <a:latin typeface="Calibri" pitchFamily="18"/>
                <a:ea typeface="Microsoft YaHei" pitchFamily="2"/>
                <a:cs typeface="Arial" pitchFamily="2"/>
              </a:rPr>
              <a:t>(continued…)</a:t>
            </a:r>
            <a:endParaRPr lang="en-US" sz="2200" i="1" u="sng" strike="noStrike" kern="1200" spc="0" dirty="0">
              <a:ln>
                <a:noFill/>
              </a:ln>
              <a:solidFill>
                <a:schemeClr val="bg1"/>
              </a:solidFill>
              <a:latin typeface="Calibri" pitchFamily="18"/>
              <a:ea typeface="Microsoft YaHei" pitchFamily="2"/>
              <a:cs typeface="Arial" pitchFamily="2"/>
            </a:endParaRP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Select </a:t>
            </a:r>
            <a:r>
              <a:rPr lang="en-US" sz="2200" b="1" dirty="0">
                <a:solidFill>
                  <a:schemeClr val="bg1"/>
                </a:solidFill>
                <a:latin typeface="Calibri" pitchFamily="18"/>
                <a:ea typeface="Microsoft YaHei" pitchFamily="2"/>
                <a:cs typeface="Arial" pitchFamily="2"/>
              </a:rPr>
              <a:t>the file from the </a:t>
            </a:r>
            <a:r>
              <a:rPr lang="en-US" sz="2200" b="1" dirty="0" smtClean="0">
                <a:solidFill>
                  <a:schemeClr val="bg1"/>
                </a:solidFill>
                <a:latin typeface="Calibri" pitchFamily="18"/>
                <a:ea typeface="Microsoft YaHei" pitchFamily="2"/>
                <a:cs typeface="Arial" pitchFamily="2"/>
              </a:rPr>
              <a:t>Pooled or Claimed work </a:t>
            </a:r>
            <a:r>
              <a:rPr lang="en-US" sz="2200" b="1" dirty="0">
                <a:solidFill>
                  <a:schemeClr val="bg1"/>
                </a:solidFill>
                <a:latin typeface="Calibri" pitchFamily="18"/>
                <a:ea typeface="Microsoft YaHei" pitchFamily="2"/>
                <a:cs typeface="Arial" pitchFamily="2"/>
              </a:rPr>
              <a:t>list, or type the </a:t>
            </a:r>
            <a:r>
              <a:rPr lang="en-US" sz="2200" b="1" dirty="0" smtClean="0">
                <a:solidFill>
                  <a:schemeClr val="bg1"/>
                </a:solidFill>
                <a:latin typeface="Calibri" pitchFamily="18"/>
                <a:ea typeface="Microsoft YaHei" pitchFamily="2"/>
                <a:cs typeface="Arial" pitchFamily="2"/>
              </a:rPr>
              <a:t>File Number </a:t>
            </a:r>
            <a:r>
              <a:rPr lang="en-US" sz="2200" b="1" dirty="0">
                <a:solidFill>
                  <a:schemeClr val="bg1"/>
                </a:solidFill>
                <a:latin typeface="Calibri" pitchFamily="18"/>
                <a:ea typeface="Microsoft YaHei" pitchFamily="2"/>
                <a:cs typeface="Arial" pitchFamily="2"/>
              </a:rPr>
              <a:t>and search the file from the worklist and press </a:t>
            </a:r>
            <a:r>
              <a:rPr lang="en-US" sz="2200" b="1" dirty="0" smtClean="0">
                <a:solidFill>
                  <a:schemeClr val="bg1"/>
                </a:solidFill>
                <a:latin typeface="Calibri" pitchFamily="18"/>
                <a:ea typeface="Microsoft YaHei" pitchFamily="2"/>
                <a:cs typeface="Arial" pitchFamily="2"/>
              </a:rPr>
              <a:t>Claim button</a:t>
            </a:r>
            <a:endParaRPr lang="en-US" sz="2200" b="1" i="0" u="none" strike="noStrike" kern="1200" spc="0" dirty="0" smtClean="0">
              <a:ln>
                <a:noFill/>
              </a:ln>
              <a:solidFill>
                <a:schemeClr val="bg1"/>
              </a:solidFill>
              <a:latin typeface="Calibri" pitchFamily="18"/>
              <a:ea typeface="Microsoft YaHei" pitchFamily="2"/>
              <a:cs typeface="Arial" pitchFamily="2"/>
            </a:endParaRPr>
          </a:p>
        </p:txBody>
      </p:sp>
      <p:pic>
        <p:nvPicPr>
          <p:cNvPr id="5" name="Picture 4"/>
          <p:cNvPicPr>
            <a:picLocks noChangeAspect="1"/>
          </p:cNvPicPr>
          <p:nvPr/>
        </p:nvPicPr>
        <p:blipFill>
          <a:blip r:embed="rId3"/>
          <a:stretch>
            <a:fillRect/>
          </a:stretch>
        </p:blipFill>
        <p:spPr>
          <a:xfrm>
            <a:off x="710745" y="1447800"/>
            <a:ext cx="7677150" cy="5133975"/>
          </a:xfrm>
          <a:prstGeom prst="rect">
            <a:avLst/>
          </a:prstGeom>
          <a:ln>
            <a:solidFill>
              <a:schemeClr val="tx1"/>
            </a:solidFill>
          </a:ln>
        </p:spPr>
      </p:pic>
    </p:spTree>
    <p:extLst>
      <p:ext uri="{BB962C8B-B14F-4D97-AF65-F5344CB8AC3E}">
        <p14:creationId xmlns:p14="http://schemas.microsoft.com/office/powerpoint/2010/main" val="681187847"/>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28960" y="91440"/>
            <a:ext cx="8640720" cy="16876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lvl="0" algn="just">
              <a:defRPr sz="1800"/>
            </a:pPr>
            <a:r>
              <a:rPr lang="en-US" sz="2200" b="1" u="sng" dirty="0">
                <a:solidFill>
                  <a:schemeClr val="bg1"/>
                </a:solidFill>
                <a:latin typeface="Calibri" pitchFamily="18"/>
                <a:ea typeface="Microsoft YaHei" pitchFamily="2"/>
                <a:cs typeface="Arial" pitchFamily="2"/>
              </a:rPr>
              <a:t>Change Applicant Details </a:t>
            </a:r>
            <a:r>
              <a:rPr lang="en-US" sz="2200" b="1" u="sng" dirty="0">
                <a:solidFill>
                  <a:schemeClr val="bg1"/>
                </a:solidFill>
                <a:latin typeface="Calibri" pitchFamily="18"/>
                <a:ea typeface="Microsoft YaHei" pitchFamily="2"/>
                <a:cs typeface="Arial" pitchFamily="2"/>
                <a:sym typeface="Wingdings" panose="05000000000000000000" pitchFamily="2" charset="2"/>
              </a:rPr>
              <a:t> </a:t>
            </a:r>
            <a:r>
              <a:rPr lang="en-US" sz="2200" b="1" u="sng" dirty="0">
                <a:solidFill>
                  <a:schemeClr val="bg1"/>
                </a:solidFill>
                <a:latin typeface="Calibri" pitchFamily="18"/>
                <a:ea typeface="Microsoft YaHei" pitchFamily="2"/>
                <a:cs typeface="Arial" pitchFamily="2"/>
              </a:rPr>
              <a:t>Verify Updated Photo/Signature </a:t>
            </a:r>
            <a:r>
              <a:rPr lang="en-US" sz="2000" i="1" u="sng" dirty="0">
                <a:solidFill>
                  <a:schemeClr val="bg1"/>
                </a:solidFill>
                <a:latin typeface="Calibri" pitchFamily="18"/>
                <a:ea typeface="Microsoft YaHei" pitchFamily="2"/>
                <a:cs typeface="Arial" pitchFamily="2"/>
              </a:rPr>
              <a:t>(continued…)</a:t>
            </a:r>
            <a:endParaRPr lang="en-US" sz="2200" i="1" u="sng" strike="noStrike" kern="1200" spc="0" dirty="0">
              <a:ln>
                <a:noFill/>
              </a:ln>
              <a:solidFill>
                <a:schemeClr val="bg1"/>
              </a:solidFill>
              <a:latin typeface="Calibri" pitchFamily="18"/>
              <a:ea typeface="Microsoft YaHei" pitchFamily="2"/>
              <a:cs typeface="Arial" pitchFamily="2"/>
            </a:endParaRPr>
          </a:p>
          <a:p>
            <a:pPr marL="45720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Old and New images for Applicant Photograph and Signature are displayed. </a:t>
            </a:r>
            <a:r>
              <a:rPr lang="en-US" i="1" dirty="0" smtClean="0">
                <a:solidFill>
                  <a:schemeClr val="bg1"/>
                </a:solidFill>
                <a:latin typeface="Calibri" pitchFamily="18"/>
                <a:ea typeface="Microsoft YaHei" pitchFamily="2"/>
                <a:cs typeface="Arial" pitchFamily="2"/>
              </a:rPr>
              <a:t>(Click Approve, enter Remarks and press Submit button to reflect the changes in the system. Else, click Send Back, enter Remarks and press Submit button to send back the case to EO for re-capturing the photo/signature image(s) as required.)</a:t>
            </a:r>
            <a:endParaRPr lang="en-US" sz="2200" i="1" u="none" strike="noStrike" kern="1200" spc="0" dirty="0" smtClean="0">
              <a:ln>
                <a:noFill/>
              </a:ln>
              <a:solidFill>
                <a:schemeClr val="bg1"/>
              </a:solidFill>
              <a:latin typeface="Calibri" pitchFamily="18"/>
              <a:ea typeface="Microsoft YaHei" pitchFamily="2"/>
              <a:cs typeface="Arial" pitchFamily="2"/>
            </a:endParaRPr>
          </a:p>
        </p:txBody>
      </p:sp>
      <p:pic>
        <p:nvPicPr>
          <p:cNvPr id="5" name="Picture 4"/>
          <p:cNvPicPr>
            <a:picLocks noChangeAspect="1"/>
          </p:cNvPicPr>
          <p:nvPr/>
        </p:nvPicPr>
        <p:blipFill>
          <a:blip r:embed="rId3"/>
          <a:stretch>
            <a:fillRect/>
          </a:stretch>
        </p:blipFill>
        <p:spPr>
          <a:xfrm>
            <a:off x="2819207" y="1756691"/>
            <a:ext cx="3460226" cy="5029200"/>
          </a:xfrm>
          <a:prstGeom prst="rect">
            <a:avLst/>
          </a:prstGeom>
          <a:ln>
            <a:solidFill>
              <a:schemeClr val="tx1"/>
            </a:solidFill>
          </a:ln>
        </p:spPr>
      </p:pic>
    </p:spTree>
    <p:extLst>
      <p:ext uri="{BB962C8B-B14F-4D97-AF65-F5344CB8AC3E}">
        <p14:creationId xmlns:p14="http://schemas.microsoft.com/office/powerpoint/2010/main" val="1459177768"/>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216" y="3501008"/>
            <a:ext cx="3744416" cy="646331"/>
          </a:xfrm>
          <a:prstGeom prst="rect">
            <a:avLst/>
          </a:prstGeom>
          <a:noFill/>
        </p:spPr>
        <p:txBody>
          <a:bodyPr wrap="square" rtlCol="0">
            <a:spAutoFit/>
          </a:bodyPr>
          <a:lstStyle/>
          <a:p>
            <a:r>
              <a:rPr lang="en-US" sz="3600" b="1" dirty="0" smtClean="0">
                <a:solidFill>
                  <a:srgbClr val="92D050"/>
                </a:solidFill>
              </a:rPr>
              <a:t>Thank You</a:t>
            </a:r>
            <a:endParaRPr lang="en-IN" sz="3600" b="1" dirty="0">
              <a:solidFill>
                <a:srgbClr val="92D050"/>
              </a:solidFill>
            </a:endParaRPr>
          </a:p>
        </p:txBody>
      </p:sp>
      <p:cxnSp>
        <p:nvCxnSpPr>
          <p:cNvPr id="8" name="Straight Connector 7"/>
          <p:cNvCxnSpPr/>
          <p:nvPr/>
        </p:nvCxnSpPr>
        <p:spPr>
          <a:xfrm>
            <a:off x="828224" y="4149080"/>
            <a:ext cx="57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3568" y="1340768"/>
            <a:ext cx="7272808" cy="1938992"/>
          </a:xfrm>
          <a:prstGeom prst="rect">
            <a:avLst/>
          </a:prstGeom>
          <a:solidFill>
            <a:srgbClr val="002060"/>
          </a:solidFill>
          <a:ln>
            <a:solidFill>
              <a:schemeClr val="bg1"/>
            </a:solidFill>
          </a:ln>
        </p:spPr>
        <p:txBody>
          <a:bodyPr wrap="square" rtlCol="0">
            <a:spAutoFit/>
          </a:bodyPr>
          <a:lstStyle/>
          <a:p>
            <a:pPr algn="just"/>
            <a:r>
              <a:rPr lang="en-IN" sz="2400" b="1" dirty="0">
                <a:solidFill>
                  <a:schemeClr val="bg1"/>
                </a:solidFill>
              </a:rPr>
              <a:t>In case of additional information or clarification, please contact Global PSP Support </a:t>
            </a:r>
            <a:r>
              <a:rPr lang="en-IN" sz="2400" b="1" dirty="0" smtClean="0">
                <a:solidFill>
                  <a:schemeClr val="bg1"/>
                </a:solidFill>
              </a:rPr>
              <a:t>Team</a:t>
            </a:r>
            <a:r>
              <a:rPr lang="en-US" sz="2400" b="1" dirty="0" smtClean="0">
                <a:solidFill>
                  <a:schemeClr val="bg1"/>
                </a:solidFill>
              </a:rPr>
              <a:t> at </a:t>
            </a:r>
          </a:p>
          <a:p>
            <a:pPr algn="just"/>
            <a:r>
              <a:rPr lang="en-US" sz="2400" b="1" dirty="0" smtClean="0">
                <a:solidFill>
                  <a:schemeClr val="bg1"/>
                </a:solidFill>
              </a:rPr>
              <a:t>Email    : </a:t>
            </a:r>
            <a:r>
              <a:rPr lang="en-US" sz="2400" b="1" dirty="0" smtClean="0">
                <a:solidFill>
                  <a:schemeClr val="bg1"/>
                </a:solidFill>
                <a:hlinkClick r:id="rId2"/>
              </a:rPr>
              <a:t>global.psp@tcs.com</a:t>
            </a:r>
            <a:endParaRPr lang="en-US" sz="2400" b="1" dirty="0" smtClean="0">
              <a:solidFill>
                <a:schemeClr val="bg1"/>
              </a:solidFill>
            </a:endParaRPr>
          </a:p>
          <a:p>
            <a:pPr algn="just"/>
            <a:r>
              <a:rPr lang="en-US" sz="2400" b="1" dirty="0" smtClean="0">
                <a:solidFill>
                  <a:schemeClr val="bg1"/>
                </a:solidFill>
              </a:rPr>
              <a:t>Phone  : +91-0120-672-9595/96</a:t>
            </a:r>
          </a:p>
          <a:p>
            <a:pPr algn="just"/>
            <a:r>
              <a:rPr lang="en-US" sz="2400" b="1" dirty="0" smtClean="0">
                <a:solidFill>
                  <a:schemeClr val="bg1"/>
                </a:solidFill>
              </a:rPr>
              <a:t>Mobile </a:t>
            </a:r>
            <a:r>
              <a:rPr lang="en-US" sz="2400" b="1" dirty="0">
                <a:solidFill>
                  <a:schemeClr val="bg1"/>
                </a:solidFill>
              </a:rPr>
              <a:t>: +</a:t>
            </a:r>
            <a:r>
              <a:rPr lang="en-US" sz="2400" b="1" dirty="0" smtClean="0">
                <a:solidFill>
                  <a:schemeClr val="bg1"/>
                </a:solidFill>
              </a:rPr>
              <a:t>91-730-351-9595</a:t>
            </a:r>
            <a:endParaRPr lang="en-IN" sz="2400" b="1" dirty="0">
              <a:solidFill>
                <a:schemeClr val="bg1"/>
              </a:solidFill>
            </a:endParaRPr>
          </a:p>
        </p:txBody>
      </p:sp>
    </p:spTree>
    <p:extLst>
      <p:ext uri="{BB962C8B-B14F-4D97-AF65-F5344CB8AC3E}">
        <p14:creationId xmlns:p14="http://schemas.microsoft.com/office/powerpoint/2010/main" val="395781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0960" cy="2123658"/>
          </a:xfrm>
          <a:prstGeom prst="rect">
            <a:avLst/>
          </a:prstGeom>
          <a:solidFill>
            <a:srgbClr val="002060"/>
          </a:solidFill>
          <a:ln>
            <a:solidFill>
              <a:schemeClr val="bg1"/>
            </a:solidFill>
          </a:ln>
        </p:spPr>
        <p:txBody>
          <a:bodyPr wrap="square" rtlCol="0">
            <a:spAutoFit/>
          </a:bodyPr>
          <a:lstStyle/>
          <a:p>
            <a:pPr algn="just"/>
            <a:r>
              <a:rPr lang="en-IN" sz="2200" b="1" u="sng" dirty="0">
                <a:solidFill>
                  <a:schemeClr val="bg1"/>
                </a:solidFill>
              </a:rPr>
              <a:t>Login Using </a:t>
            </a:r>
            <a:r>
              <a:rPr lang="en-IN" sz="2200" b="1" u="sng" dirty="0" smtClean="0">
                <a:solidFill>
                  <a:schemeClr val="bg1"/>
                </a:solidFill>
              </a:rPr>
              <a:t>User ID, Password, and Grid Values</a:t>
            </a:r>
            <a:endParaRPr lang="en-IN" sz="2200" b="1" u="sng" dirty="0">
              <a:solidFill>
                <a:schemeClr val="bg1"/>
              </a:solidFill>
            </a:endParaRPr>
          </a:p>
          <a:p>
            <a:pPr marL="342900" indent="-342900" algn="just">
              <a:buAutoNum type="arabicPeriod"/>
            </a:pPr>
            <a:r>
              <a:rPr lang="en-IN" sz="2200" b="1" dirty="0" smtClean="0">
                <a:solidFill>
                  <a:schemeClr val="bg1"/>
                </a:solidFill>
              </a:rPr>
              <a:t>Visit Global PSP Office Portal (</a:t>
            </a:r>
            <a:r>
              <a:rPr lang="en-IN" sz="2200" b="1" dirty="0" smtClean="0">
                <a:solidFill>
                  <a:srgbClr val="92D050"/>
                </a:solidFill>
              </a:rPr>
              <a:t>https://embassy.passportindia.gov.in)</a:t>
            </a:r>
          </a:p>
          <a:p>
            <a:pPr marL="342900" indent="-342900" algn="just">
              <a:buFontTx/>
              <a:buAutoNum type="arabicPeriod"/>
            </a:pPr>
            <a:r>
              <a:rPr lang="en-IN" sz="2200" b="1" dirty="0" smtClean="0">
                <a:solidFill>
                  <a:schemeClr val="bg1"/>
                </a:solidFill>
              </a:rPr>
              <a:t>Enter User ID</a:t>
            </a:r>
          </a:p>
          <a:p>
            <a:pPr marL="342900" indent="-342900" algn="just">
              <a:buFontTx/>
              <a:buAutoNum type="arabicPeriod"/>
            </a:pPr>
            <a:r>
              <a:rPr lang="en-IN" sz="2200" b="1" dirty="0" smtClean="0">
                <a:solidFill>
                  <a:schemeClr val="bg1"/>
                </a:solidFill>
              </a:rPr>
              <a:t>Press Submit button</a:t>
            </a:r>
          </a:p>
          <a:p>
            <a:pPr marL="342900" indent="-342900" algn="just">
              <a:buFontTx/>
              <a:buAutoNum type="arabicPeriod"/>
            </a:pPr>
            <a:r>
              <a:rPr lang="en-IN" sz="2200" b="1" dirty="0" smtClean="0">
                <a:solidFill>
                  <a:schemeClr val="bg1"/>
                </a:solidFill>
              </a:rPr>
              <a:t>Choose User Role as ‘PIA’</a:t>
            </a:r>
          </a:p>
          <a:p>
            <a:pPr marL="342900" indent="-342900" algn="just">
              <a:buFontTx/>
              <a:buAutoNum type="arabicPeriod"/>
            </a:pPr>
            <a:r>
              <a:rPr lang="en-IN" sz="2200" b="1" dirty="0" smtClean="0">
                <a:solidFill>
                  <a:schemeClr val="bg1"/>
                </a:solidFill>
              </a:rPr>
              <a:t>Press Submit button displayed below the User Role</a:t>
            </a:r>
          </a:p>
        </p:txBody>
      </p:sp>
      <p:pic>
        <p:nvPicPr>
          <p:cNvPr id="4" name="Picture 3"/>
          <p:cNvPicPr>
            <a:picLocks noChangeAspect="1"/>
          </p:cNvPicPr>
          <p:nvPr/>
        </p:nvPicPr>
        <p:blipFill>
          <a:blip r:embed="rId3"/>
          <a:stretch>
            <a:fillRect/>
          </a:stretch>
        </p:blipFill>
        <p:spPr>
          <a:xfrm>
            <a:off x="0" y="2590800"/>
            <a:ext cx="9144000" cy="3497913"/>
          </a:xfrm>
          <a:prstGeom prst="rect">
            <a:avLst/>
          </a:prstGeom>
          <a:ln>
            <a:solidFill>
              <a:schemeClr val="tx1"/>
            </a:solidFill>
          </a:ln>
        </p:spPr>
      </p:pic>
    </p:spTree>
    <p:extLst>
      <p:ext uri="{BB962C8B-B14F-4D97-AF65-F5344CB8AC3E}">
        <p14:creationId xmlns:p14="http://schemas.microsoft.com/office/powerpoint/2010/main" val="2230658311"/>
      </p:ext>
    </p:extLst>
  </p:cSld>
  <p:clrMapOvr>
    <a:masterClrMapping/>
  </p:clrMapOvr>
  <p:transition>
    <p:pull dir="r"/>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154436"/>
          </a:xfrm>
          <a:prstGeom prst="rect">
            <a:avLst/>
          </a:prstGeom>
          <a:solidFill>
            <a:srgbClr val="002060"/>
          </a:solidFill>
          <a:ln>
            <a:solidFill>
              <a:schemeClr val="bg1"/>
            </a:solidFill>
          </a:ln>
        </p:spPr>
        <p:txBody>
          <a:bodyPr wrap="square" rtlCol="0">
            <a:spAutoFit/>
          </a:bodyPr>
          <a:lstStyle/>
          <a:p>
            <a:r>
              <a:rPr lang="en-IN" sz="2200" b="1" u="sng" dirty="0">
                <a:solidFill>
                  <a:schemeClr val="bg1"/>
                </a:solidFill>
              </a:rPr>
              <a:t>Login Using User ID, Password, and Grid </a:t>
            </a:r>
            <a:r>
              <a:rPr lang="en-IN" sz="2200" b="1" u="sng" dirty="0" smtClean="0">
                <a:solidFill>
                  <a:schemeClr val="bg1"/>
                </a:solidFill>
              </a:rPr>
              <a:t>Values</a:t>
            </a:r>
            <a:r>
              <a:rPr lang="en-IN" sz="2400" i="1" u="sng" dirty="0" smtClean="0">
                <a:solidFill>
                  <a:schemeClr val="bg1"/>
                </a:solidFill>
              </a:rPr>
              <a:t> </a:t>
            </a:r>
            <a:r>
              <a:rPr lang="en-IN" sz="2000" i="1" u="sng" dirty="0">
                <a:solidFill>
                  <a:schemeClr val="bg1"/>
                </a:solidFill>
              </a:rPr>
              <a:t>(continued..)</a:t>
            </a:r>
            <a:endParaRPr lang="en-IN" sz="2200" b="1" u="sng" dirty="0" smtClean="0">
              <a:solidFill>
                <a:schemeClr val="bg1"/>
              </a:solidFill>
            </a:endParaRPr>
          </a:p>
          <a:p>
            <a:pPr marL="342900" indent="-342900" algn="just">
              <a:buFontTx/>
              <a:buAutoNum type="arabicPeriod"/>
            </a:pPr>
            <a:r>
              <a:rPr lang="en-IN" sz="2200" b="1" dirty="0" smtClean="0">
                <a:solidFill>
                  <a:schemeClr val="bg1"/>
                </a:solidFill>
              </a:rPr>
              <a:t>Enter Password</a:t>
            </a:r>
          </a:p>
          <a:p>
            <a:pPr marL="342900" indent="-342900" algn="just">
              <a:buFontTx/>
              <a:buAutoNum type="arabicPeriod"/>
            </a:pPr>
            <a:r>
              <a:rPr lang="en-IN" sz="2200" b="1" dirty="0">
                <a:solidFill>
                  <a:schemeClr val="bg1"/>
                </a:solidFill>
              </a:rPr>
              <a:t>Check your User Grid and enter the values for the three alphabets displayed on the screen</a:t>
            </a:r>
          </a:p>
          <a:p>
            <a:pPr marL="342900" indent="-342900" algn="just">
              <a:buFontTx/>
              <a:buAutoNum type="arabicPeriod"/>
            </a:pPr>
            <a:r>
              <a:rPr lang="en-IN" sz="2200" b="1" dirty="0">
                <a:solidFill>
                  <a:schemeClr val="bg1"/>
                </a:solidFill>
              </a:rPr>
              <a:t>Enter the characters displayed in the CAPTCHA image</a:t>
            </a:r>
          </a:p>
          <a:p>
            <a:pPr marL="342900" indent="-342900" algn="just">
              <a:buFontTx/>
              <a:buAutoNum type="arabicPeriod"/>
            </a:pPr>
            <a:r>
              <a:rPr lang="en-IN" sz="2200" b="1" dirty="0">
                <a:solidFill>
                  <a:schemeClr val="bg1"/>
                </a:solidFill>
              </a:rPr>
              <a:t>Press Submit </a:t>
            </a:r>
            <a:r>
              <a:rPr lang="en-IN" sz="2200" b="1" dirty="0" smtClean="0">
                <a:solidFill>
                  <a:schemeClr val="bg1"/>
                </a:solidFill>
              </a:rPr>
              <a:t>button</a:t>
            </a:r>
            <a:endParaRPr lang="en-IN" sz="2200" b="1" dirty="0">
              <a:solidFill>
                <a:schemeClr val="bg1"/>
              </a:solidFill>
            </a:endParaRPr>
          </a:p>
        </p:txBody>
      </p:sp>
      <p:pic>
        <p:nvPicPr>
          <p:cNvPr id="5" name="Picture 4"/>
          <p:cNvPicPr>
            <a:picLocks noChangeAspect="1"/>
          </p:cNvPicPr>
          <p:nvPr/>
        </p:nvPicPr>
        <p:blipFill>
          <a:blip r:embed="rId3"/>
          <a:stretch>
            <a:fillRect/>
          </a:stretch>
        </p:blipFill>
        <p:spPr>
          <a:xfrm>
            <a:off x="1641823" y="2533426"/>
            <a:ext cx="5860473" cy="4297680"/>
          </a:xfrm>
          <a:prstGeom prst="rect">
            <a:avLst/>
          </a:prstGeom>
          <a:ln>
            <a:solidFill>
              <a:schemeClr val="tx1"/>
            </a:solidFill>
          </a:ln>
        </p:spPr>
      </p:pic>
    </p:spTree>
    <p:extLst>
      <p:ext uri="{BB962C8B-B14F-4D97-AF65-F5344CB8AC3E}">
        <p14:creationId xmlns:p14="http://schemas.microsoft.com/office/powerpoint/2010/main" val="2633569431"/>
      </p:ext>
    </p:extLst>
  </p:cSld>
  <p:clrMapOvr>
    <a:masterClrMapping/>
  </p:clrMapOvr>
  <p:transition>
    <p:pull dir="r"/>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28960" y="91440"/>
            <a:ext cx="8640720" cy="35347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marL="0" marR="0" lvl="0" indent="0" algn="just" rtl="0" hangingPunct="1">
              <a:lnSpc>
                <a:spcPct val="100000"/>
              </a:lnSpc>
              <a:spcBef>
                <a:spcPts val="0"/>
              </a:spcBef>
              <a:spcAft>
                <a:spcPts val="0"/>
              </a:spcAft>
              <a:buNone/>
              <a:tabLst/>
              <a:defRPr sz="1800"/>
            </a:pPr>
            <a:r>
              <a:rPr lang="en-US" sz="2200" b="1" i="0" u="sng" strike="noStrike" kern="1200" spc="0" dirty="0" smtClean="0">
                <a:ln>
                  <a:noFill/>
                </a:ln>
                <a:solidFill>
                  <a:schemeClr val="bg1"/>
                </a:solidFill>
                <a:latin typeface="Calibri" pitchFamily="18"/>
                <a:ea typeface="Microsoft YaHei" pitchFamily="2"/>
                <a:cs typeface="Arial" pitchFamily="2"/>
              </a:rPr>
              <a:t>Change Applicant Details</a:t>
            </a:r>
            <a:endParaRPr lang="en-US" sz="2200" b="1" i="0" u="sng" strike="noStrike" kern="1200" spc="0" dirty="0">
              <a:ln>
                <a:noFill/>
              </a:ln>
              <a:solidFill>
                <a:schemeClr val="bg1"/>
              </a:solidFill>
              <a:latin typeface="Calibri" pitchFamily="18"/>
              <a:ea typeface="Microsoft YaHei" pitchFamily="2"/>
              <a:cs typeface="Arial" pitchFamily="2"/>
            </a:endParaRP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Click on the link ‘Change Applicant Details’</a:t>
            </a: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Worklist of cases sent for data modification by Print Operators or as part of Reviewing Cancellation of QC Rejection cases, imposition of stop for data modification/other reasons, cases pulled back/sent back from CPPF and so on is displayed in the screen in form of worklist.</a:t>
            </a:r>
          </a:p>
          <a:p>
            <a:pPr marL="457200" indent="-457200" algn="just">
              <a:buClr>
                <a:srgbClr val="FFFFFF"/>
              </a:buClr>
              <a:buSzPct val="100000"/>
              <a:buFont typeface="Arial" panose="020B0604020202020204" pitchFamily="34" charset="0"/>
              <a:buChar char="•"/>
              <a:defRPr sz="1800"/>
            </a:pPr>
            <a:r>
              <a:rPr lang="en-US" sz="2200" b="1" dirty="0">
                <a:solidFill>
                  <a:schemeClr val="bg1"/>
                </a:solidFill>
                <a:latin typeface="Calibri" pitchFamily="18"/>
                <a:ea typeface="Microsoft YaHei" pitchFamily="2"/>
                <a:cs typeface="Arial" pitchFamily="2"/>
              </a:rPr>
              <a:t>Select the file from the work list, or type the file number and search the file from the worklist and press claim button</a:t>
            </a:r>
          </a:p>
          <a:p>
            <a:pPr marL="457200" marR="0" lvl="0" indent="-457200" algn="just" rtl="0" hangingPunct="1">
              <a:lnSpc>
                <a:spcPct val="100000"/>
              </a:lnSpc>
              <a:spcBef>
                <a:spcPts val="0"/>
              </a:spcBef>
              <a:spcAft>
                <a:spcPts val="0"/>
              </a:spcAft>
              <a:buClr>
                <a:srgbClr val="FFFFFF"/>
              </a:buClr>
              <a:buSzPct val="100000"/>
              <a:buFont typeface="+mj-lt"/>
              <a:buAutoNum type="arabicPeriod"/>
              <a:tabLst/>
              <a:defRPr sz="1800"/>
            </a:pPr>
            <a:endParaRPr lang="en-US" sz="2200" b="1" i="0" u="none" strike="noStrike" kern="1200" spc="0" dirty="0" smtClean="0">
              <a:ln>
                <a:noFill/>
              </a:ln>
              <a:solidFill>
                <a:schemeClr val="bg1"/>
              </a:solidFill>
              <a:latin typeface="Calibri" pitchFamily="18"/>
              <a:ea typeface="Microsoft YaHei" pitchFamily="2"/>
              <a:cs typeface="Arial" pitchFamily="2"/>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333" b="23866"/>
          <a:stretch/>
        </p:blipFill>
        <p:spPr>
          <a:xfrm>
            <a:off x="599275" y="3291840"/>
            <a:ext cx="7900089" cy="3566160"/>
          </a:xfrm>
          <a:prstGeom prst="rect">
            <a:avLst/>
          </a:prstGeom>
          <a:ln>
            <a:solidFill>
              <a:schemeClr val="tx1"/>
            </a:solidFill>
          </a:ln>
        </p:spPr>
      </p:pic>
    </p:spTree>
    <p:extLst>
      <p:ext uri="{BB962C8B-B14F-4D97-AF65-F5344CB8AC3E}">
        <p14:creationId xmlns:p14="http://schemas.microsoft.com/office/powerpoint/2010/main" val="1893995774"/>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28960" y="91440"/>
            <a:ext cx="8640720" cy="30652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algn="just">
              <a:defRPr sz="1800"/>
            </a:pPr>
            <a:r>
              <a:rPr lang="en-US" sz="2200" b="1" u="sng" dirty="0" smtClean="0">
                <a:solidFill>
                  <a:schemeClr val="bg1"/>
                </a:solidFill>
                <a:latin typeface="Calibri" pitchFamily="18"/>
                <a:ea typeface="Microsoft YaHei" pitchFamily="2"/>
                <a:cs typeface="Arial" pitchFamily="2"/>
              </a:rPr>
              <a:t>Change Applicant Details - Search Application Manually </a:t>
            </a:r>
            <a:endParaRPr lang="en-US" sz="2200" b="1" dirty="0">
              <a:solidFill>
                <a:schemeClr val="bg1"/>
              </a:solidFill>
              <a:latin typeface="Calibri" pitchFamily="18"/>
              <a:ea typeface="Microsoft YaHei" pitchFamily="2"/>
              <a:cs typeface="Arial" pitchFamily="2"/>
            </a:endParaRP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Press the ‘Search Application Manually’ button if the desired file number is not visible in the worklist</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Select ‘Mode of Change’ from either of the following values</a:t>
            </a:r>
          </a:p>
          <a:p>
            <a:pPr marL="971550" lvl="1" indent="-514350" algn="just">
              <a:buClr>
                <a:srgbClr val="FFFFFF"/>
              </a:buClr>
              <a:buSzPct val="100000"/>
              <a:buFont typeface="Courier New" panose="02070309020205020404" pitchFamily="49" charset="0"/>
              <a:buChar char="o"/>
              <a:defRPr sz="1800"/>
            </a:pPr>
            <a:r>
              <a:rPr lang="en-US" sz="2000" b="1" dirty="0" smtClean="0">
                <a:solidFill>
                  <a:schemeClr val="bg1"/>
                </a:solidFill>
                <a:latin typeface="Calibri" pitchFamily="18"/>
                <a:ea typeface="Microsoft YaHei" pitchFamily="2"/>
                <a:cs typeface="Arial" pitchFamily="2"/>
              </a:rPr>
              <a:t>By Applicant: </a:t>
            </a:r>
            <a:r>
              <a:rPr lang="en-US" sz="2000" dirty="0" smtClean="0">
                <a:solidFill>
                  <a:schemeClr val="bg1"/>
                </a:solidFill>
                <a:latin typeface="Calibri" pitchFamily="18"/>
                <a:ea typeface="Microsoft YaHei" pitchFamily="2"/>
                <a:cs typeface="Arial" pitchFamily="2"/>
              </a:rPr>
              <a:t>For cases where applicant has requested reprinting of passport with correction in data after the same was issued to him/her</a:t>
            </a:r>
            <a:endParaRPr lang="en-US" sz="2000" dirty="0">
              <a:solidFill>
                <a:schemeClr val="bg1"/>
              </a:solidFill>
              <a:latin typeface="Calibri" pitchFamily="18"/>
              <a:ea typeface="Microsoft YaHei" pitchFamily="2"/>
              <a:cs typeface="Arial" pitchFamily="2"/>
            </a:endParaRPr>
          </a:p>
          <a:p>
            <a:pPr marL="971550" lvl="1" indent="-514350" algn="just">
              <a:buClr>
                <a:srgbClr val="FFFFFF"/>
              </a:buClr>
              <a:buSzPct val="100000"/>
              <a:buFont typeface="Courier New" panose="02070309020205020404" pitchFamily="49" charset="0"/>
              <a:buChar char="o"/>
              <a:defRPr sz="1800"/>
            </a:pPr>
            <a:r>
              <a:rPr lang="en-US" sz="2000" b="1" dirty="0" smtClean="0">
                <a:solidFill>
                  <a:schemeClr val="bg1"/>
                </a:solidFill>
                <a:latin typeface="Calibri" pitchFamily="18"/>
                <a:ea typeface="Microsoft YaHei" pitchFamily="2"/>
                <a:cs typeface="Arial" pitchFamily="2"/>
              </a:rPr>
              <a:t>Internal: </a:t>
            </a:r>
            <a:r>
              <a:rPr lang="en-US" sz="2000" dirty="0" smtClean="0">
                <a:solidFill>
                  <a:schemeClr val="bg1"/>
                </a:solidFill>
                <a:latin typeface="Calibri" pitchFamily="18"/>
                <a:ea typeface="Microsoft YaHei" pitchFamily="2"/>
                <a:cs typeface="Arial" pitchFamily="2"/>
              </a:rPr>
              <a:t>For data correction needs identified internally for not yet issued passport applications</a:t>
            </a:r>
          </a:p>
          <a:p>
            <a:pPr marL="457200" lvl="0" indent="-457200" algn="just">
              <a:buClr>
                <a:srgbClr val="FFFFFF"/>
              </a:buClr>
              <a:buSzPct val="100000"/>
              <a:buFont typeface="Arial" panose="020B0604020202020204" pitchFamily="34" charset="0"/>
              <a:buChar char="•"/>
              <a:defRPr sz="1800"/>
            </a:pPr>
            <a:r>
              <a:rPr lang="en-US" sz="2200" b="1" dirty="0" smtClean="0">
                <a:solidFill>
                  <a:schemeClr val="bg1"/>
                </a:solidFill>
                <a:latin typeface="Calibri" pitchFamily="18"/>
                <a:ea typeface="Microsoft YaHei" pitchFamily="2"/>
                <a:cs typeface="Arial" pitchFamily="2"/>
              </a:rPr>
              <a:t>Enter File Number or Passport Number and Click on Search Button</a:t>
            </a:r>
            <a:endParaRPr lang="en-US" sz="2200" b="1" i="0" u="none" strike="noStrike" kern="1200" spc="0" dirty="0">
              <a:ln>
                <a:noFill/>
              </a:ln>
              <a:solidFill>
                <a:srgbClr val="000000"/>
              </a:solidFill>
              <a:latin typeface="Calibri" pitchFamily="18"/>
              <a:ea typeface="Microsoft YaHei" pitchFamily="2"/>
              <a:cs typeface="Arial" pitchFamily="2"/>
            </a:endParaRPr>
          </a:p>
        </p:txBody>
      </p:sp>
      <p:pic>
        <p:nvPicPr>
          <p:cNvPr id="8" name="Picture 7"/>
          <p:cNvPicPr>
            <a:picLocks noChangeAspect="1"/>
          </p:cNvPicPr>
          <p:nvPr/>
        </p:nvPicPr>
        <p:blipFill>
          <a:blip r:embed="rId3"/>
          <a:stretch>
            <a:fillRect/>
          </a:stretch>
        </p:blipFill>
        <p:spPr>
          <a:xfrm>
            <a:off x="729795" y="3485278"/>
            <a:ext cx="7639050" cy="139065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729795" y="5167312"/>
            <a:ext cx="7639050" cy="1381125"/>
          </a:xfrm>
          <a:prstGeom prst="rect">
            <a:avLst/>
          </a:prstGeom>
          <a:ln>
            <a:solidFill>
              <a:schemeClr val="tx1"/>
            </a:solidFill>
          </a:ln>
        </p:spPr>
      </p:pic>
    </p:spTree>
    <p:extLst>
      <p:ext uri="{BB962C8B-B14F-4D97-AF65-F5344CB8AC3E}">
        <p14:creationId xmlns:p14="http://schemas.microsoft.com/office/powerpoint/2010/main" val="3989142155"/>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56232" y="165507"/>
            <a:ext cx="8640720" cy="28459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algn="just">
              <a:defRPr sz="1800"/>
            </a:pPr>
            <a:r>
              <a:rPr lang="en-US" sz="2200" b="1" u="sng" dirty="0">
                <a:solidFill>
                  <a:schemeClr val="bg1"/>
                </a:solidFill>
                <a:latin typeface="Calibri" pitchFamily="18"/>
                <a:ea typeface="Microsoft YaHei" pitchFamily="2"/>
                <a:cs typeface="Arial" pitchFamily="2"/>
              </a:rPr>
              <a:t>Change Applicant Details (</a:t>
            </a:r>
            <a:r>
              <a:rPr lang="en-US" sz="2200" b="1" i="1" u="sng" dirty="0">
                <a:solidFill>
                  <a:schemeClr val="bg1"/>
                </a:solidFill>
                <a:latin typeface="Calibri" pitchFamily="18"/>
                <a:ea typeface="Microsoft YaHei" pitchFamily="2"/>
                <a:cs typeface="Arial" pitchFamily="2"/>
              </a:rPr>
              <a:t>Continue</a:t>
            </a:r>
            <a:r>
              <a:rPr lang="en-US" sz="2200" b="1" i="1" u="sng" dirty="0" smtClean="0">
                <a:solidFill>
                  <a:schemeClr val="bg1"/>
                </a:solidFill>
                <a:latin typeface="Calibri" pitchFamily="18"/>
                <a:ea typeface="Microsoft YaHei" pitchFamily="2"/>
                <a:cs typeface="Arial" pitchFamily="2"/>
              </a:rPr>
              <a:t>..</a:t>
            </a:r>
            <a:r>
              <a:rPr lang="en-US" sz="2200" b="1" u="sng" dirty="0" smtClean="0">
                <a:solidFill>
                  <a:schemeClr val="bg1"/>
                </a:solidFill>
                <a:latin typeface="Calibri" pitchFamily="18"/>
                <a:ea typeface="Microsoft YaHei" pitchFamily="2"/>
                <a:cs typeface="Arial" pitchFamily="2"/>
              </a:rPr>
              <a:t>)</a:t>
            </a:r>
            <a:endParaRPr lang="en-US" sz="2200" b="1" u="sng" dirty="0">
              <a:solidFill>
                <a:schemeClr val="bg1"/>
              </a:solidFill>
              <a:latin typeface="Calibri" pitchFamily="18"/>
              <a:ea typeface="Microsoft YaHei" pitchFamily="2"/>
              <a:cs typeface="Arial" pitchFamily="2"/>
            </a:endParaRP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dirty="0" smtClean="0">
                <a:solidFill>
                  <a:schemeClr val="bg1"/>
                </a:solidFill>
                <a:latin typeface="Calibri" pitchFamily="18"/>
                <a:ea typeface="Microsoft YaHei" pitchFamily="2"/>
                <a:cs typeface="Arial" pitchFamily="2"/>
              </a:rPr>
              <a:t>After claiming the file through worklist or through manual search, user is displayed multiple pages of the various passport printable details. User may choose “Edit” option to make changes in a specific field, if required </a:t>
            </a: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Choose “Edit” in Applicant Photograph and/or Applicant Signature fields in case any change is required in Photograph and/or Signature respectively</a:t>
            </a:r>
          </a:p>
        </p:txBody>
      </p:sp>
      <p:pic>
        <p:nvPicPr>
          <p:cNvPr id="5" name="Picture 4"/>
          <p:cNvPicPr>
            <a:picLocks noChangeAspect="1"/>
          </p:cNvPicPr>
          <p:nvPr/>
        </p:nvPicPr>
        <p:blipFill>
          <a:blip r:embed="rId3"/>
          <a:stretch>
            <a:fillRect/>
          </a:stretch>
        </p:blipFill>
        <p:spPr>
          <a:xfrm>
            <a:off x="918992" y="3228975"/>
            <a:ext cx="7315200" cy="3514725"/>
          </a:xfrm>
          <a:prstGeom prst="rect">
            <a:avLst/>
          </a:prstGeom>
          <a:ln>
            <a:solidFill>
              <a:schemeClr val="tx1"/>
            </a:solidFill>
          </a:ln>
        </p:spPr>
      </p:pic>
    </p:spTree>
    <p:extLst>
      <p:ext uri="{BB962C8B-B14F-4D97-AF65-F5344CB8AC3E}">
        <p14:creationId xmlns:p14="http://schemas.microsoft.com/office/powerpoint/2010/main" val="2132068864"/>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p:nvPr/>
        </p:nvSpPr>
        <p:spPr>
          <a:xfrm>
            <a:off x="256232" y="122640"/>
            <a:ext cx="8640720" cy="25016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2060"/>
          </a:solidFill>
          <a:ln w="0">
            <a:solidFill>
              <a:srgbClr val="FFFFFF"/>
            </a:solidFill>
            <a:prstDash val="solid"/>
          </a:ln>
        </p:spPr>
        <p:txBody>
          <a:bodyPr vert="horz" wrap="square" lIns="90000" tIns="45000" rIns="90000" bIns="45000" anchor="t" anchorCtr="0" compatLnSpc="0">
            <a:spAutoFit/>
          </a:bodyPr>
          <a:lstStyle/>
          <a:p>
            <a:pPr algn="just">
              <a:defRPr sz="1800"/>
            </a:pPr>
            <a:r>
              <a:rPr lang="en-US" sz="2200" b="1" u="sng" dirty="0">
                <a:solidFill>
                  <a:schemeClr val="bg1"/>
                </a:solidFill>
                <a:latin typeface="Calibri" pitchFamily="18"/>
                <a:ea typeface="Microsoft YaHei" pitchFamily="2"/>
                <a:cs typeface="Arial" pitchFamily="2"/>
              </a:rPr>
              <a:t>Change Applicant Details (</a:t>
            </a:r>
            <a:r>
              <a:rPr lang="en-US" sz="2200" b="1" i="1" u="sng" dirty="0">
                <a:solidFill>
                  <a:schemeClr val="bg1"/>
                </a:solidFill>
                <a:latin typeface="Calibri" pitchFamily="18"/>
                <a:ea typeface="Microsoft YaHei" pitchFamily="2"/>
                <a:cs typeface="Arial" pitchFamily="2"/>
              </a:rPr>
              <a:t>Continue..</a:t>
            </a:r>
            <a:r>
              <a:rPr lang="en-US" sz="2200" b="1" u="sng" dirty="0">
                <a:solidFill>
                  <a:schemeClr val="bg1"/>
                </a:solidFill>
                <a:latin typeface="Calibri" pitchFamily="18"/>
                <a:ea typeface="Microsoft YaHei" pitchFamily="2"/>
                <a:cs typeface="Arial" pitchFamily="2"/>
              </a:rPr>
              <a:t>)</a:t>
            </a: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Confirm the previous value and new </a:t>
            </a:r>
            <a:r>
              <a:rPr lang="en-US" sz="2200" b="1" dirty="0" smtClean="0">
                <a:solidFill>
                  <a:schemeClr val="bg1"/>
                </a:solidFill>
                <a:latin typeface="Calibri" pitchFamily="18"/>
                <a:ea typeface="Microsoft YaHei" pitchFamily="2"/>
                <a:cs typeface="Arial" pitchFamily="2"/>
              </a:rPr>
              <a:t>v</a:t>
            </a:r>
            <a:r>
              <a:rPr lang="en-US" sz="2200" b="1" i="0" u="none" strike="noStrike" kern="1200" spc="0" dirty="0" smtClean="0">
                <a:ln>
                  <a:noFill/>
                </a:ln>
                <a:solidFill>
                  <a:schemeClr val="bg1"/>
                </a:solidFill>
                <a:latin typeface="Calibri" pitchFamily="18"/>
                <a:ea typeface="Microsoft YaHei" pitchFamily="2"/>
                <a:cs typeface="Arial" pitchFamily="2"/>
              </a:rPr>
              <a:t>alue for the changed passport printable data fields</a:t>
            </a:r>
          </a:p>
          <a:p>
            <a:pPr marL="457200" marR="0" lvl="0" indent="-457200" algn="just" rtl="0" hangingPunct="1">
              <a:lnSpc>
                <a:spcPct val="100000"/>
              </a:lnSpc>
              <a:spcBef>
                <a:spcPts val="0"/>
              </a:spcBef>
              <a:spcAft>
                <a:spcPts val="0"/>
              </a:spcAft>
              <a:buClr>
                <a:srgbClr val="FFFFFF"/>
              </a:buClr>
              <a:buSzPct val="100000"/>
              <a:buFont typeface="Arial" panose="020B0604020202020204" pitchFamily="34" charset="0"/>
              <a:buChar char="•"/>
              <a:tabLst/>
              <a:defRPr sz="1800"/>
            </a:pPr>
            <a:r>
              <a:rPr lang="en-US" sz="2200" b="1" i="0" u="none" strike="noStrike" kern="1200" spc="0" dirty="0" smtClean="0">
                <a:ln>
                  <a:noFill/>
                </a:ln>
                <a:solidFill>
                  <a:schemeClr val="bg1"/>
                </a:solidFill>
                <a:latin typeface="Calibri" pitchFamily="18"/>
                <a:ea typeface="Microsoft YaHei" pitchFamily="2"/>
                <a:cs typeface="Arial" pitchFamily="2"/>
              </a:rPr>
              <a:t>Check the updated Passport Preview Details using the hyperlink ‘Passport Details Preview’ </a:t>
            </a:r>
            <a:endParaRPr lang="en-US" sz="2200" b="1" i="0" u="none" strike="noStrike" kern="1200" spc="0" dirty="0">
              <a:ln>
                <a:noFill/>
              </a:ln>
              <a:solidFill>
                <a:schemeClr val="bg1"/>
              </a:solidFill>
              <a:latin typeface="Calibri" pitchFamily="18"/>
              <a:ea typeface="Microsoft YaHei" pitchFamily="2"/>
              <a:cs typeface="Arial" pitchFamily="2"/>
            </a:endParaRPr>
          </a:p>
          <a:p>
            <a:pPr marL="457200" lvl="0" indent="-457200" algn="just">
              <a:buClr>
                <a:srgbClr val="FFFFFF"/>
              </a:buClr>
              <a:buSzPct val="100000"/>
              <a:buFont typeface="Arial" panose="020B0604020202020204" pitchFamily="34" charset="0"/>
              <a:buChar char="•"/>
              <a:defRPr sz="1800"/>
            </a:pPr>
            <a:r>
              <a:rPr lang="en-US" sz="2200" b="1" i="0" u="none" strike="noStrike" kern="1200" spc="0" dirty="0" smtClean="0">
                <a:ln>
                  <a:noFill/>
                </a:ln>
                <a:solidFill>
                  <a:schemeClr val="bg1"/>
                </a:solidFill>
                <a:latin typeface="Calibri" pitchFamily="18"/>
                <a:ea typeface="Microsoft YaHei" pitchFamily="2"/>
                <a:cs typeface="Arial" pitchFamily="2"/>
              </a:rPr>
              <a:t>E</a:t>
            </a:r>
            <a:r>
              <a:rPr lang="en-US" sz="2200" b="1" dirty="0" smtClean="0">
                <a:solidFill>
                  <a:schemeClr val="bg1"/>
                </a:solidFill>
                <a:latin typeface="Calibri" pitchFamily="18"/>
                <a:ea typeface="Microsoft YaHei" pitchFamily="2"/>
                <a:cs typeface="Arial" pitchFamily="2"/>
              </a:rPr>
              <a:t>nter proper remarks and </a:t>
            </a:r>
            <a:r>
              <a:rPr lang="en-US" sz="2200" b="1" i="0" u="none" strike="noStrike" kern="1200" spc="0" dirty="0" smtClean="0">
                <a:ln>
                  <a:noFill/>
                </a:ln>
                <a:solidFill>
                  <a:schemeClr val="bg1"/>
                </a:solidFill>
                <a:latin typeface="Calibri" pitchFamily="18"/>
                <a:ea typeface="Microsoft YaHei" pitchFamily="2"/>
                <a:cs typeface="Arial" pitchFamily="2"/>
              </a:rPr>
              <a:t>press </a:t>
            </a:r>
            <a:r>
              <a:rPr lang="en-US" sz="2200" b="1" i="0" u="none" strike="noStrike" kern="1200" spc="0" dirty="0">
                <a:ln>
                  <a:noFill/>
                </a:ln>
                <a:solidFill>
                  <a:schemeClr val="bg1"/>
                </a:solidFill>
                <a:latin typeface="Calibri" pitchFamily="18"/>
                <a:ea typeface="Microsoft YaHei" pitchFamily="2"/>
                <a:cs typeface="Arial" pitchFamily="2"/>
              </a:rPr>
              <a:t>Submit </a:t>
            </a:r>
            <a:r>
              <a:rPr lang="en-US" sz="2200" b="1" i="0" u="none" strike="noStrike" kern="1200" spc="0" dirty="0" smtClean="0">
                <a:ln>
                  <a:noFill/>
                </a:ln>
                <a:solidFill>
                  <a:schemeClr val="bg1"/>
                </a:solidFill>
                <a:latin typeface="Calibri" pitchFamily="18"/>
                <a:ea typeface="Microsoft YaHei" pitchFamily="2"/>
                <a:cs typeface="Arial" pitchFamily="2"/>
              </a:rPr>
              <a:t>button to initiate the Photo/Signature </a:t>
            </a:r>
            <a:r>
              <a:rPr lang="en-US" sz="2200" b="1" dirty="0">
                <a:solidFill>
                  <a:schemeClr val="bg1"/>
                </a:solidFill>
                <a:latin typeface="Calibri" pitchFamily="18"/>
                <a:ea typeface="Microsoft YaHei" pitchFamily="2"/>
                <a:cs typeface="Arial" pitchFamily="2"/>
              </a:rPr>
              <a:t>Change (by EO) </a:t>
            </a:r>
            <a:r>
              <a:rPr lang="en-US" sz="2200" b="1" dirty="0" smtClean="0">
                <a:solidFill>
                  <a:schemeClr val="bg1"/>
                </a:solidFill>
                <a:latin typeface="Calibri" pitchFamily="18"/>
                <a:ea typeface="Microsoft YaHei" pitchFamily="2"/>
                <a:cs typeface="Arial" pitchFamily="2"/>
              </a:rPr>
              <a:t>Process</a:t>
            </a:r>
            <a:endParaRPr lang="en-US" sz="2200" b="1" i="0" u="sng" strike="noStrike" kern="1200" spc="0" dirty="0">
              <a:ln>
                <a:noFill/>
              </a:ln>
              <a:solidFill>
                <a:srgbClr val="000000"/>
              </a:solidFill>
              <a:uFillTx/>
              <a:latin typeface="Calibri" pitchFamily="18"/>
              <a:ea typeface="Microsoft YaHei" pitchFamily="2"/>
              <a:cs typeface="Arial" pitchFamily="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32" y="2742647"/>
            <a:ext cx="5306165" cy="3962953"/>
          </a:xfrm>
          <a:prstGeom prst="rect">
            <a:avLst/>
          </a:prstGeom>
          <a:ln>
            <a:solidFill>
              <a:schemeClr val="tx1"/>
            </a:solidFill>
          </a:ln>
        </p:spPr>
      </p:pic>
      <p:pic>
        <p:nvPicPr>
          <p:cNvPr id="4" name="Picture 3"/>
          <p:cNvPicPr>
            <a:picLocks noChangeAspect="1"/>
          </p:cNvPicPr>
          <p:nvPr/>
        </p:nvPicPr>
        <p:blipFill rotWithShape="1">
          <a:blip r:embed="rId4"/>
          <a:srcRect b="41360"/>
          <a:stretch/>
        </p:blipFill>
        <p:spPr>
          <a:xfrm>
            <a:off x="4154447" y="5809199"/>
            <a:ext cx="4967141" cy="1005840"/>
          </a:xfrm>
          <a:prstGeom prst="rect">
            <a:avLst/>
          </a:prstGeom>
          <a:ln>
            <a:solidFill>
              <a:schemeClr val="tx1"/>
            </a:solidFill>
          </a:ln>
        </p:spPr>
      </p:pic>
    </p:spTree>
    <p:extLst>
      <p:ext uri="{BB962C8B-B14F-4D97-AF65-F5344CB8AC3E}">
        <p14:creationId xmlns:p14="http://schemas.microsoft.com/office/powerpoint/2010/main" val="1637568481"/>
      </p:ext>
    </p:extLst>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2743200"/>
            <a:ext cx="8640960" cy="1938992"/>
          </a:xfrm>
          <a:prstGeom prst="rect">
            <a:avLst/>
          </a:prstGeom>
          <a:solidFill>
            <a:srgbClr val="002060"/>
          </a:solidFill>
          <a:ln>
            <a:solidFill>
              <a:schemeClr val="bg1"/>
            </a:solidFill>
          </a:ln>
        </p:spPr>
        <p:txBody>
          <a:bodyPr wrap="square" rtlCol="0">
            <a:spAutoFit/>
          </a:bodyPr>
          <a:lstStyle/>
          <a:p>
            <a:pPr algn="ctr"/>
            <a:r>
              <a:rPr lang="en-IN" sz="4000" b="1" dirty="0" smtClean="0">
                <a:solidFill>
                  <a:schemeClr val="bg1"/>
                </a:solidFill>
              </a:rPr>
              <a:t>Login Using EO Role to Execute Photo/Signature Change Process Initiated by PIA</a:t>
            </a:r>
          </a:p>
        </p:txBody>
      </p:sp>
    </p:spTree>
    <p:extLst>
      <p:ext uri="{BB962C8B-B14F-4D97-AF65-F5344CB8AC3E}">
        <p14:creationId xmlns:p14="http://schemas.microsoft.com/office/powerpoint/2010/main" val="2085512971"/>
      </p:ext>
    </p:extLst>
  </p:cSld>
  <p:clrMapOvr>
    <a:masterClrMapping/>
  </p:clrMapOvr>
  <p:transition>
    <p:pull dir="r"/>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09E7F9F51E3440AA3BC286DA31BD2C" ma:contentTypeVersion="0" ma:contentTypeDescription="Create a new document." ma:contentTypeScope="" ma:versionID="a9cbdd61183b11396f5b13e6eb41120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D503B35-5298-4454-BE61-8519D27E7C11}">
  <ds:schemaRefs>
    <ds:schemaRef ds:uri="http://schemas.microsoft.com/sharepoint/v3/contenttype/forms"/>
  </ds:schemaRefs>
</ds:datastoreItem>
</file>

<file path=customXml/itemProps2.xml><?xml version="1.0" encoding="utf-8"?>
<ds:datastoreItem xmlns:ds="http://schemas.openxmlformats.org/officeDocument/2006/customXml" ds:itemID="{B0887188-9167-4141-8957-5FE038EC9944}">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1B741099-0DF0-4606-8CE3-BB403E995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4507</TotalTime>
  <Words>1149</Words>
  <Application>Microsoft Office PowerPoint</Application>
  <PresentationFormat>On-screen Show (4:3)</PresentationFormat>
  <Paragraphs>94</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Microsoft YaHei</vt:lpstr>
      <vt:lpstr>Arial</vt:lpstr>
      <vt:lpstr>Calibri</vt:lpstr>
      <vt:lpstr>Courier New</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Tata Consultancy Services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327818</dc:creator>
  <cp:lastModifiedBy>Sachin  Vats</cp:lastModifiedBy>
  <cp:revision>416</cp:revision>
  <cp:lastPrinted>2019-02-27T13:57:15Z</cp:lastPrinted>
  <dcterms:created xsi:type="dcterms:W3CDTF">2013-03-18T08:38:16Z</dcterms:created>
  <dcterms:modified xsi:type="dcterms:W3CDTF">2019-02-27T14:07:37Z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0x0101009A09E7F9F51E3440AA3BC286DA31BD2C</vt:lpwstr>
  </property>
</Properties>
</file>