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4" r:id="rId4"/>
    <p:sldId id="265" r:id="rId5"/>
    <p:sldId id="259" r:id="rId6"/>
    <p:sldId id="260" r:id="rId7"/>
    <p:sldId id="261" r:id="rId8"/>
    <p:sldId id="262" r:id="rId9"/>
    <p:sldId id="267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42169" cy="464487"/>
          </a:xfrm>
          <a:prstGeom prst="rect">
            <a:avLst/>
          </a:prstGeom>
          <a:noFill/>
          <a:ln>
            <a:noFill/>
          </a:ln>
        </p:spPr>
        <p:txBody>
          <a:bodyPr vert="horz" wrap="none" lIns="82305" tIns="41153" rIns="82305" bIns="41153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967906" y="0"/>
            <a:ext cx="3042169" cy="464487"/>
          </a:xfrm>
          <a:prstGeom prst="rect">
            <a:avLst/>
          </a:prstGeom>
          <a:noFill/>
          <a:ln>
            <a:noFill/>
          </a:ln>
        </p:spPr>
        <p:txBody>
          <a:bodyPr vert="horz" wrap="none" lIns="82305" tIns="41153" rIns="82305" bIns="41153" anchorCtr="0" compatLnSpc="0">
            <a:noAutofit/>
          </a:bodyPr>
          <a:lstStyle/>
          <a:p>
            <a:pPr algn="r" hangingPunct="0">
              <a:defRPr sz="1400"/>
            </a:pPr>
            <a:endParaRPr lang="en-US" sz="13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831580"/>
            <a:ext cx="3042169" cy="464487"/>
          </a:xfrm>
          <a:prstGeom prst="rect">
            <a:avLst/>
          </a:prstGeom>
          <a:noFill/>
          <a:ln>
            <a:noFill/>
          </a:ln>
        </p:spPr>
        <p:txBody>
          <a:bodyPr vert="horz" wrap="none" lIns="82305" tIns="41153" rIns="82305" bIns="41153" anchor="b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967906" y="8831580"/>
            <a:ext cx="3042169" cy="464487"/>
          </a:xfrm>
          <a:prstGeom prst="rect">
            <a:avLst/>
          </a:prstGeom>
          <a:noFill/>
          <a:ln>
            <a:noFill/>
          </a:ln>
        </p:spPr>
        <p:txBody>
          <a:bodyPr vert="horz" wrap="none" lIns="82305" tIns="41153" rIns="82305" bIns="41153" anchor="b" anchorCtr="0" compatLnSpc="0">
            <a:noAutofit/>
          </a:bodyPr>
          <a:lstStyle/>
          <a:p>
            <a:pPr algn="r" hangingPunct="0">
              <a:defRPr sz="1400"/>
            </a:pPr>
            <a:fld id="{5CCC1CEB-8230-4836-AE84-DE838A6E39C7}" type="slidenum">
              <a:pPr algn="r" hangingPunct="0">
                <a:defRPr sz="1400"/>
              </a:pPr>
              <a:t>‹#›</a:t>
            </a:fld>
            <a:endParaRPr lang="en-US" sz="1300"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65481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6438"/>
            <a:ext cx="4646613" cy="348615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01039" y="4415624"/>
            <a:ext cx="5607995" cy="41830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42169" cy="4644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3967906" y="0"/>
            <a:ext cx="3042169" cy="4644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831580"/>
            <a:ext cx="3042169" cy="4644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967906" y="8831580"/>
            <a:ext cx="3042169" cy="4644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61A9EE6-4A24-418B-817D-F4D9ADEC27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5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B9A4986-252E-4E68-BDAC-89F7A2816158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18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3F620C-14D7-4D29-80C5-76A0CC5D3CB4}" type="slidenum">
              <a:t>2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94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3F620C-14D7-4D29-80C5-76A0CC5D3CB4}" type="slidenum">
              <a:t>3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70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EED39DE-DF6A-458A-85CF-604759A1CCDE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5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BB0981E-DEF9-4286-856F-D7B5C8EE739B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F30D125-FF98-439E-9715-42E07FD10B4C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64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77ABD3-8315-481D-A0E9-27A96577C779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0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7B0BC70-DB78-464C-A800-AD69D08C320B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33C48B-71E3-4B9C-BCB1-B4952B8163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7B0BC70-DB78-464C-A800-AD69D08C320B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0686B4-9658-45F3-ACEF-4197EE4014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7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7B0BC70-DB78-464C-A800-AD69D08C320B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BFF226-769C-4502-91DA-3A40A04D16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9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90DF38-D4BE-4369-BDAF-EA6BD2238B63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2749AD-2B7A-45BC-B2E3-9980CCFE24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2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90DF38-D4BE-4369-BDAF-EA6BD2238B63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B1D596-2BDE-4FB1-A6C2-74029A76FF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90DF38-D4BE-4369-BDAF-EA6BD2238B63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324CFF-8652-4D65-986F-4E54FE57D5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90DF38-D4BE-4369-BDAF-EA6BD2238B63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2ADE14-6675-437E-8672-8F35B24FDE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2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90DF38-D4BE-4369-BDAF-EA6BD2238B63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FD34D1-B96F-4B09-BB53-A9646D6157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4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90DF38-D4BE-4369-BDAF-EA6BD2238B63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46D454-1225-408E-B63D-CF56F7EC40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9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90DF38-D4BE-4369-BDAF-EA6BD2238B63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741944-D420-4C97-86F9-647769D77C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3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90DF38-D4BE-4369-BDAF-EA6BD2238B63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4F845D-93FF-4108-B5E5-8964F813D8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2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7B0BC70-DB78-464C-A800-AD69D08C320B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6FE8A5-6F11-45EF-9E9F-6E21FDB2B2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90DF38-D4BE-4369-BDAF-EA6BD2238B63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7BA0C2-E5D2-4D76-9F22-272C251DD3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9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90DF38-D4BE-4369-BDAF-EA6BD2238B63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427483-7848-4E5B-AA3D-0A6E101A18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90DF38-D4BE-4369-BDAF-EA6BD2238B63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AB2E80-B0E9-431C-8725-8750778D4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0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7B0BC70-DB78-464C-A800-AD69D08C320B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C48E30-C75E-46A7-B475-1755FBACBD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7B0BC70-DB78-464C-A800-AD69D08C320B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93AA65-F2D3-4D03-AC2B-DBF3F3F1E3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3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7B0BC70-DB78-464C-A800-AD69D08C320B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CD511C-C701-4511-AB31-1FAD75C569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7B0BC70-DB78-464C-A800-AD69D08C320B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801808-498E-4971-A51E-8DBF250FD5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8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7B0BC70-DB78-464C-A800-AD69D08C320B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4D1B0F-263F-4CC0-9FFA-4147F9E0A2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5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7B0BC70-DB78-464C-A800-AD69D08C320B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61C0AA-93AF-44F6-9F07-33819C7A9F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2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7B0BC70-DB78-464C-A800-AD69D08C320B}" type="datetime1">
              <a:rPr lang="en-US" smtClean="0"/>
              <a:pPr lvl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1EA0CF-4684-4393-9128-F5F13957762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6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7B0BC70-DB78-464C-A800-AD69D08C320B}" type="datetime1">
              <a:rPr lang="en-US"/>
              <a:pPr lvl="0"/>
              <a:t>2/27/2019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D64270FA-5A0D-40B8-BC9E-DEA8FA2D80FD}" type="slidenum">
              <a:t>‹#›</a:t>
            </a:fld>
            <a:endParaRPr lang="en-US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tabLst/>
        <a:defRPr lang="en-US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5890DF38-D4BE-4369-BDAF-EA6BD2238B63}" type="datetime1">
              <a:rPr lang="en-US"/>
              <a:pPr lvl="0"/>
              <a:t>2/27/2019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AAEEA4C7-1C92-4F6D-9A85-E4A2884E29FF}" type="slidenum">
              <a:t>‹#›</a:t>
            </a:fld>
            <a:endParaRPr lang="en-US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tabLst/>
        <a:defRPr lang="en-US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global.psp@tcs.com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/>
          <p:nvPr/>
        </p:nvSpPr>
        <p:spPr>
          <a:xfrm>
            <a:off x="425903" y="2463614"/>
            <a:ext cx="8460000" cy="96752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r>
              <a:rPr lang="en-IN" sz="2800" b="1" dirty="0">
                <a:solidFill>
                  <a:srgbClr val="92D050"/>
                </a:solidFill>
              </a:rPr>
              <a:t>Global PSP Project for Indian Embassies and Consulates</a:t>
            </a:r>
          </a:p>
          <a:p>
            <a:r>
              <a:rPr lang="en-IN" sz="2800" b="1" dirty="0">
                <a:solidFill>
                  <a:srgbClr val="92D050"/>
                </a:solidFill>
              </a:rPr>
              <a:t>Quick Guide </a:t>
            </a:r>
            <a:r>
              <a:rPr lang="en-IN" sz="2800" b="1" dirty="0" smtClean="0">
                <a:solidFill>
                  <a:srgbClr val="92D050"/>
                </a:solidFill>
              </a:rPr>
              <a:t>– Cancel Passport</a:t>
            </a:r>
            <a:endParaRPr lang="en-US" sz="2800" b="1" i="0" u="none" strike="noStrike" kern="1200" dirty="0">
              <a:ln>
                <a:noFill/>
              </a:ln>
              <a:solidFill>
                <a:schemeClr val="bg1"/>
              </a:solidFill>
              <a:latin typeface="Calibri" pitchFamily="34"/>
              <a:ea typeface="Microsoft YaHei" pitchFamily="2"/>
              <a:cs typeface="Arial" pitchFamily="2"/>
            </a:endParaRPr>
          </a:p>
        </p:txBody>
      </p:sp>
      <p:sp>
        <p:nvSpPr>
          <p:cNvPr id="3" name="Straight Connector 3"/>
          <p:cNvSpPr/>
          <p:nvPr/>
        </p:nvSpPr>
        <p:spPr>
          <a:xfrm>
            <a:off x="611280" y="3846239"/>
            <a:ext cx="7705080" cy="0"/>
          </a:xfrm>
          <a:prstGeom prst="line">
            <a:avLst/>
          </a:prstGeom>
          <a:noFill/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184320" y="188640"/>
            <a:ext cx="8708040" cy="21885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Login Using User ID, Password, and Grid Values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200" dirty="0">
                <a:solidFill>
                  <a:schemeClr val="bg1"/>
                </a:solidFill>
              </a:rPr>
              <a:t>Visit Global PSP Office Portal (https://embassy.passportindia.gov.in)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>
                <a:solidFill>
                  <a:schemeClr val="bg1"/>
                </a:solidFill>
              </a:rPr>
              <a:t>Enter User ID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>
                <a:solidFill>
                  <a:schemeClr val="bg1"/>
                </a:solidFill>
              </a:rPr>
              <a:t>Press Submit button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>
                <a:solidFill>
                  <a:schemeClr val="bg1"/>
                </a:solidFill>
              </a:rPr>
              <a:t>Choose User Role as </a:t>
            </a:r>
            <a:r>
              <a:rPr lang="en-GB" sz="2200" dirty="0" smtClean="0">
                <a:solidFill>
                  <a:schemeClr val="bg1"/>
                </a:solidFill>
              </a:rPr>
              <a:t>‘</a:t>
            </a:r>
            <a:r>
              <a:rPr lang="en-GB" sz="2200" dirty="0" err="1" smtClean="0">
                <a:solidFill>
                  <a:schemeClr val="bg1"/>
                </a:solidFill>
              </a:rPr>
              <a:t>MissionHead</a:t>
            </a:r>
            <a:r>
              <a:rPr lang="en-GB" sz="2200" dirty="0" smtClean="0">
                <a:solidFill>
                  <a:schemeClr val="bg1"/>
                </a:solidFill>
              </a:rPr>
              <a:t>’ </a:t>
            </a:r>
            <a:r>
              <a:rPr lang="en-GB" sz="2200" dirty="0" smtClean="0">
                <a:solidFill>
                  <a:schemeClr val="bg1"/>
                </a:solidFill>
              </a:rPr>
              <a:t>or ‘PIA</a:t>
            </a:r>
            <a:r>
              <a:rPr lang="en-GB" sz="2200" smtClean="0">
                <a:solidFill>
                  <a:schemeClr val="bg1"/>
                </a:solidFill>
              </a:rPr>
              <a:t>’ role</a:t>
            </a:r>
            <a:endParaRPr lang="en-GB" sz="2200" i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Press Submit button displayed below the User Role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3234"/>
            <a:ext cx="9144000" cy="36432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911552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184320" y="188640"/>
            <a:ext cx="8708040" cy="23449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Login Using User ID, Password, and Grid Values</a:t>
            </a:r>
            <a:r>
              <a:rPr lang="en-US" sz="2200" i="1" u="sng" dirty="0">
                <a:solidFill>
                  <a:schemeClr val="bg1"/>
                </a:solidFill>
              </a:rPr>
              <a:t> (continued..)</a:t>
            </a:r>
            <a:endParaRPr lang="en-US" sz="22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bg1"/>
                </a:solidFill>
              </a:rPr>
              <a:t>Enter Password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Check your User Grid and enter the values for the three alphabets displayed on the screen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Enter the characters displayed in the CAPTCHA image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bg1"/>
                </a:solidFill>
              </a:rPr>
              <a:t>Press Submit </a:t>
            </a:r>
            <a:r>
              <a:rPr lang="en-GB" sz="2400" dirty="0" smtClean="0">
                <a:solidFill>
                  <a:schemeClr val="bg1"/>
                </a:solidFill>
              </a:rPr>
              <a:t>button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838455"/>
            <a:ext cx="4752975" cy="3552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3782184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51640" y="188640"/>
            <a:ext cx="8640720" cy="14684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Cancel </a:t>
            </a:r>
            <a:r>
              <a:rPr lang="en-US" sz="2200" b="1" i="0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Passport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Click on the Link 'Cancel Passport’ displayed in the </a:t>
            </a:r>
            <a:r>
              <a:rPr lang="en-US" sz="22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Left </a:t>
            </a:r>
            <a:r>
              <a:rPr lang="en-US" sz="2200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Menu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Enter Passport Number and </a:t>
            </a:r>
            <a:r>
              <a:rPr lang="en-US" sz="22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“Date </a:t>
            </a:r>
            <a:r>
              <a:rPr lang="en-US" sz="2200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of </a:t>
            </a:r>
            <a:r>
              <a:rPr lang="en-US" sz="22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Birth” </a:t>
            </a:r>
            <a:r>
              <a:rPr lang="en-US" sz="2200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or </a:t>
            </a:r>
            <a:r>
              <a:rPr lang="en-US" sz="22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“Date </a:t>
            </a:r>
            <a:r>
              <a:rPr lang="en-US" sz="2200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of </a:t>
            </a:r>
            <a:r>
              <a:rPr lang="en-US" sz="22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Issuance”.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Search </a:t>
            </a:r>
            <a:r>
              <a:rPr lang="en-US" sz="2200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button.</a:t>
            </a:r>
            <a:endParaRPr lang="en-US" sz="2200" i="0" strike="noStrike" kern="1200" spc="0" dirty="0">
              <a:ln>
                <a:noFill/>
              </a:ln>
              <a:solidFill>
                <a:srgbClr val="FFFFFF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8" b="33231"/>
          <a:stretch/>
        </p:blipFill>
        <p:spPr>
          <a:xfrm>
            <a:off x="251641" y="2032436"/>
            <a:ext cx="8640720" cy="1820427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51640" y="188640"/>
            <a:ext cx="8640720" cy="16876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Cancel Passport Screen </a:t>
            </a:r>
            <a:r>
              <a:rPr lang="en-US" sz="2000" b="0" i="1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(continued</a:t>
            </a:r>
            <a:r>
              <a:rPr lang="en-US" sz="2000" b="0" i="1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..)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The details of the passport will be displayed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Please </a:t>
            </a:r>
            <a:r>
              <a:rPr lang="en-US" sz="20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select “Booklet </a:t>
            </a:r>
            <a:r>
              <a:rPr lang="en-US" sz="2000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to be </a:t>
            </a:r>
            <a:r>
              <a:rPr lang="en-US" sz="20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Disposed” as Yes/No .</a:t>
            </a:r>
            <a:endParaRPr lang="en-US" sz="2000" dirty="0">
              <a:solidFill>
                <a:srgbClr val="FFFFFF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Select </a:t>
            </a:r>
            <a:r>
              <a:rPr lang="en-US" sz="20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“Reason" of cancellation </a:t>
            </a:r>
            <a:r>
              <a:rPr lang="en-US" sz="2000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and enter Remarks.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Press Submit Button</a:t>
            </a:r>
            <a:r>
              <a:rPr lang="en-US" sz="20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.</a:t>
            </a:r>
            <a:endParaRPr lang="en-US" sz="2000" dirty="0">
              <a:solidFill>
                <a:srgbClr val="FFFFFF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252"/>
          <a:stretch/>
        </p:blipFill>
        <p:spPr>
          <a:xfrm>
            <a:off x="251640" y="2149405"/>
            <a:ext cx="8663760" cy="4026039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51640" y="188640"/>
            <a:ext cx="8640720" cy="106146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Cancel Passport Screen </a:t>
            </a:r>
            <a:r>
              <a:rPr lang="en-US" sz="2000" b="0" i="1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(continued</a:t>
            </a:r>
            <a:r>
              <a:rPr lang="en-US" sz="2000" b="0" i="1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..)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Press Yes for confirming the cancellation of passport otherwise press No.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Press Yes/No for physical cancellation of the passport.</a:t>
            </a:r>
            <a:endParaRPr lang="en-US" sz="2000" b="0" strike="noStrike" kern="1200" spc="0" dirty="0">
              <a:ln>
                <a:noFill/>
              </a:ln>
              <a:solidFill>
                <a:srgbClr val="FFFFFF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1"/>
          <a:stretch/>
        </p:blipFill>
        <p:spPr>
          <a:xfrm>
            <a:off x="251640" y="1865853"/>
            <a:ext cx="8644710" cy="3088193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51640" y="188640"/>
            <a:ext cx="8640720" cy="7796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Cancel Passport Success Screen</a:t>
            </a:r>
          </a:p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tabLst/>
            </a:pPr>
            <a:r>
              <a:rPr lang="en-US" sz="220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Final successful screen of passport Cancellation will be displayed.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9" b="24148"/>
          <a:stretch/>
        </p:blipFill>
        <p:spPr>
          <a:xfrm>
            <a:off x="251640" y="1343129"/>
            <a:ext cx="8625660" cy="2123971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6216" y="350100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Thank You</a:t>
            </a:r>
            <a:endParaRPr lang="en-IN" sz="3600" b="1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28224" y="4149080"/>
            <a:ext cx="57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3568" y="1340768"/>
            <a:ext cx="7272808" cy="193899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bg1"/>
                </a:solidFill>
              </a:rPr>
              <a:t>In case of additional information or clarification, please contact Global PSP Support </a:t>
            </a:r>
            <a:r>
              <a:rPr lang="en-IN" sz="2400" b="1" dirty="0" smtClean="0">
                <a:solidFill>
                  <a:schemeClr val="bg1"/>
                </a:solidFill>
              </a:rPr>
              <a:t>Team</a:t>
            </a:r>
            <a:r>
              <a:rPr lang="en-US" sz="2400" b="1" dirty="0" smtClean="0">
                <a:solidFill>
                  <a:schemeClr val="bg1"/>
                </a:solidFill>
              </a:rPr>
              <a:t> at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Email    : </a:t>
            </a:r>
            <a:r>
              <a:rPr lang="en-US" sz="2400" b="1" dirty="0" smtClean="0">
                <a:solidFill>
                  <a:schemeClr val="bg1"/>
                </a:solidFill>
                <a:hlinkClick r:id="rId2"/>
              </a:rPr>
              <a:t>global.psp@tcs.com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Phone  : +91-0120-672-9595/96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Mobile </a:t>
            </a:r>
            <a:r>
              <a:rPr lang="en-US" sz="2400" b="1" dirty="0">
                <a:solidFill>
                  <a:schemeClr val="bg1"/>
                </a:solidFill>
              </a:rPr>
              <a:t>: +</a:t>
            </a:r>
            <a:r>
              <a:rPr lang="en-US" sz="2400" b="1" dirty="0" smtClean="0">
                <a:solidFill>
                  <a:schemeClr val="bg1"/>
                </a:solidFill>
              </a:rPr>
              <a:t>91-730-351-9595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1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248</Words>
  <Application>Microsoft Office PowerPoint</Application>
  <PresentationFormat>On-screen Show (4:3)</PresentationFormat>
  <Paragraphs>39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Microsoft YaHei</vt:lpstr>
      <vt:lpstr>Arial</vt:lpstr>
      <vt:lpstr>Calibri</vt:lpstr>
      <vt:lpstr>Lucida Sans Unicode</vt:lpstr>
      <vt:lpstr>Tahoma</vt:lpstr>
      <vt:lpstr>Times New Roman</vt:lpstr>
      <vt:lpstr>Default</vt:lpstr>
      <vt:lpstr>Default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 Singhal</dc:creator>
  <cp:lastModifiedBy>Sachin  Vats</cp:lastModifiedBy>
  <cp:revision>8</cp:revision>
  <cp:lastPrinted>2019-02-27T14:08:17Z</cp:lastPrinted>
  <dcterms:modified xsi:type="dcterms:W3CDTF">2019-02-27T14:09:16Z</dcterms:modified>
</cp:coreProperties>
</file>