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20"/>
  </p:notesMasterIdLst>
  <p:sldIdLst>
    <p:sldId id="270" r:id="rId3"/>
    <p:sldId id="271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74" r:id="rId19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85" autoAdjust="0"/>
  </p:normalViewPr>
  <p:slideViewPr>
    <p:cSldViewPr>
      <p:cViewPr varScale="1">
        <p:scale>
          <a:sx n="58" d="100"/>
          <a:sy n="58" d="100"/>
        </p:scale>
        <p:origin x="166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D4D2171-AF6B-42C5-89F7-527D7D9634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149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844A3D-A81C-4836-8949-9D97D09CA22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052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B6C887-16E8-430E-9B0D-F157EA3E3DD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69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7B826B-F70A-4346-A319-35A4D5F856B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605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077C0B-A2C2-4111-BC47-304091F53A2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68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2C493D-ED71-45A1-BACA-149D3988F97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652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6878D2-15F0-4DF8-9BD7-2DFE979E44C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53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A66C9E-7F44-49A2-ACAA-A158E0DE19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73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672C82-A246-4E06-AE09-6DEB49D84B2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2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AD1087-70C0-431B-A97A-7DFAF2480E6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01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85A90E-6AAB-4436-9F5D-DD150C4F11E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36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971EB-89E8-442E-85B1-B5842467965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9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BE3ADA-F347-4739-8E0B-C0FDAFD24BC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15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BE3ADA-F347-4739-8E0B-C0FDAFD24BC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92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0FD4A0-EA4F-495A-B50C-108330F80BE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47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2166FF-851E-43E5-888A-D6B0F20A58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68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2827979-E8EC-44A9-B6C7-806E90B2BF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5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964D35D-0FC9-4277-AFEA-EDD4D350B4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282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5E34AC-629C-4D55-8F08-C53B2FA7C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86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034086A-921B-43D7-AE0F-15B47891BB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81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4BAE8C-B20F-41C0-AD53-153070E6B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66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6EE1461-3A74-4786-A6BB-6CC6206E9E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76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7A68BA-6058-482E-B177-6713BE783B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15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3C8A3D5-26AA-4DC0-BBC8-1C1D49768D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361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DE6AD5-AC64-47EA-9F0C-BEA627E85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647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7D68DC-A73E-4E79-AE9C-388BC2E64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12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0B36AB1-7881-4042-A9FA-4B5F6871C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247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BAF219-2681-4944-ABB1-1442A725A7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764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CFCA2B-D92D-46F5-9268-8B984D091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36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B2FFCC-9CA2-4404-94AF-39C20A6EE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1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C52C807-F679-41DC-8AD0-CD0C45607A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78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7662EDB-8A02-41C4-9870-B162B185D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36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F2325DC-2337-46F6-9626-53AC95EE8A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78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EC0FB2-CA11-4019-A25F-0B879E9F3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61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C265254-54D5-4712-85B6-09F787AEE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27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17D2DA0-278E-4A5E-9D94-FDEC6AF931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36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5E4DB90-FB18-45FD-B213-72AE09EF31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37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fld id="{8F6B2D45-7F9A-42B4-A7E3-2BC2F0F46C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altLang="en-US"/>
              <a:t>10/9/18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fld id="{8889C853-6129-476C-ADA8-BAC0F736DF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892252"/>
            <a:ext cx="8843392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  <a:latin typeface="+mn-lt"/>
              </a:rPr>
              <a:t>Global PSP Project for Indian Embassies and Consulates</a:t>
            </a:r>
          </a:p>
          <a:p>
            <a:r>
              <a:rPr lang="en-IN" sz="2800" b="1" dirty="0" smtClean="0">
                <a:solidFill>
                  <a:srgbClr val="92D050"/>
                </a:solidFill>
                <a:latin typeface="+mn-lt"/>
              </a:rPr>
              <a:t>Quick Guide – Verification Officer (VO) Users’ Application</a:t>
            </a:r>
            <a:endParaRPr lang="en-IN" sz="2800" b="1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691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52413" y="188913"/>
            <a:ext cx="8640762" cy="2122204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>
                <a:solidFill>
                  <a:schemeClr val="bg1"/>
                </a:solidFill>
                <a:latin typeface="Calibri" panose="020F0502020204030204" pitchFamily="34" charset="0"/>
              </a:rPr>
              <a:t>View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All Remarks sub-screen</a:t>
            </a:r>
            <a:endParaRPr lang="en-US" altLang="en-US" sz="2000" i="1" u="sng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15900" indent="-215900"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This sub-screen opens when View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All Remarks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button is clicked in the Verify Application (work-on mode) screen</a:t>
            </a:r>
          </a:p>
          <a:p>
            <a:pPr marL="215900" indent="-215900"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The screen displays the chronological list of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 processing remarks entered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so far for the selected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 by various roles’ users who acted on the application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8289"/>
            <a:ext cx="9144000" cy="22147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86173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38113" y="762000"/>
            <a:ext cx="8640762" cy="3507199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Verify Application screen </a:t>
            </a:r>
            <a:r>
              <a:rPr lang="en-US" altLang="en-US" sz="2000" i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(continued..)</a:t>
            </a:r>
            <a:r>
              <a:rPr lang="en-US" altLang="en-US" sz="2400" i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en-US" altLang="en-US" sz="2400" i="1" u="sng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 hangingPunct="1">
              <a:lnSpc>
                <a:spcPct val="100000"/>
              </a:lnSpc>
              <a:buClr>
                <a:srgbClr val="FFFFFF"/>
              </a:buClr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Separate buttons are provisioned in the Verify Application (work-on mode) screen to execute the following actions on the application:</a:t>
            </a:r>
          </a:p>
          <a:p>
            <a:pPr marL="457200" indent="-457200" hangingPunct="1">
              <a:lnSpc>
                <a:spcPct val="10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Edit Application – to make changes in the data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 hangingPunct="1">
              <a:lnSpc>
                <a:spcPct val="10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Reject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 – to reject the application and stop further processing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 hangingPunct="1">
              <a:lnSpc>
                <a:spcPct val="10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Send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Back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to Enrolment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Officer for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correction in data/documents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 hangingPunct="1">
              <a:lnSpc>
                <a:spcPct val="10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Escalate to Head of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Consular (Role: </a:t>
            </a:r>
            <a:r>
              <a:rPr lang="en-US" altLang="en-US" sz="22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MissionHead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 hangingPunct="1">
              <a:lnSpc>
                <a:spcPct val="10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Send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to Granting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Officer – to confirm successful verification of documents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4924425"/>
            <a:ext cx="903922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252413" y="188913"/>
            <a:ext cx="8640762" cy="1783650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1. Verify Application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Edit Application Form screen</a:t>
            </a:r>
            <a:endParaRPr lang="en-US" altLang="en-US" sz="2000" i="1" u="sng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Click on Edit Application Form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button on Verify Application screen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Click on Edit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Form button to enable the Application Form for editing</a:t>
            </a: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After editing required details, click on he Submit Form button to save the changes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4275"/>
            <a:ext cx="9144000" cy="4797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52413" y="92075"/>
            <a:ext cx="8640762" cy="1797050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2. Verify Application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Reject Application screen</a:t>
            </a:r>
            <a:endParaRPr lang="en-US" altLang="en-US" sz="2000" i="1" u="sng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Select Verification Status to 'Not Clear'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on Verify Application screen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Enter Remarks and Click on Reject Application button.</a:t>
            </a: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Select the Rejection Reason and Rejection Remarks.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Click on Submit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to complete rejection of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the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8675"/>
            <a:ext cx="9144000" cy="2300287"/>
          </a:xfrm>
          <a:prstGeom prst="rect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0400"/>
            <a:ext cx="9144000" cy="1117600"/>
          </a:xfrm>
          <a:prstGeom prst="rect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189" y="1925637"/>
            <a:ext cx="6909621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52413" y="188913"/>
            <a:ext cx="8640762" cy="1445096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3. Verify Application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Send </a:t>
            </a:r>
            <a:r>
              <a:rPr lang="en-US" altLang="en-US" sz="2200" b="1" u="sng" dirty="0">
                <a:solidFill>
                  <a:schemeClr val="bg1"/>
                </a:solidFill>
                <a:latin typeface="Calibri" panose="020F0502020204030204" pitchFamily="34" charset="0"/>
              </a:rPr>
              <a:t>Back file to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Enrolment Officer (EO)</a:t>
            </a:r>
            <a:endParaRPr lang="en-US" altLang="en-US" sz="2000" i="1" u="sng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Select Verification Status to 'On Hold'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on Verify Application screen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Enter Remarks and Click on 'Send to EO Pool'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button. The file will start reflecting in EO role users’ Pooled worklist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"/>
          <a:stretch/>
        </p:blipFill>
        <p:spPr bwMode="auto">
          <a:xfrm>
            <a:off x="0" y="3657600"/>
            <a:ext cx="9144000" cy="3124200"/>
          </a:xfrm>
          <a:prstGeom prst="rect">
            <a:avLst/>
          </a:prstGeom>
          <a:noFill/>
          <a:ln w="952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56" y="1634009"/>
            <a:ext cx="6244088" cy="1920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52413" y="188913"/>
            <a:ext cx="8640762" cy="1797050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4. Verify Application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Escalate </a:t>
            </a:r>
            <a:r>
              <a:rPr lang="en-US" altLang="en-US" sz="2200" b="1" u="sng" dirty="0">
                <a:solidFill>
                  <a:schemeClr val="bg1"/>
                </a:solidFill>
                <a:latin typeface="Calibri" panose="020F0502020204030204" pitchFamily="34" charset="0"/>
              </a:rPr>
              <a:t>to Head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of Consular Wing</a:t>
            </a:r>
            <a:endParaRPr lang="en-US" altLang="en-US" sz="2000" i="1" u="sng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Select Verification Status to 'On Hold'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in Verify Application screen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Enter Remarks and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click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on 'Escalate to Head of Consular Wing' Button.</a:t>
            </a: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Select the Escalation Reason and click on 'Submit and Escalate to Head-Consular' Button.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"/>
          <a:stretch/>
        </p:blipFill>
        <p:spPr bwMode="auto">
          <a:xfrm>
            <a:off x="0" y="4191000"/>
            <a:ext cx="9144000" cy="2667000"/>
          </a:xfrm>
          <a:prstGeom prst="rect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49" y="1952625"/>
            <a:ext cx="7136102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74638" y="214313"/>
            <a:ext cx="8640762" cy="1462087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4. Verify Application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Send </a:t>
            </a:r>
            <a:r>
              <a:rPr lang="en-US" altLang="en-US" sz="2200" b="1" u="sng" dirty="0">
                <a:solidFill>
                  <a:schemeClr val="bg1"/>
                </a:solidFill>
                <a:latin typeface="Calibri" panose="020F0502020204030204" pitchFamily="34" charset="0"/>
              </a:rPr>
              <a:t>to Granting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Officer</a:t>
            </a:r>
            <a:endParaRPr lang="en-US" altLang="en-US" sz="2000" i="1" u="sng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Select Verification Status to 'Clear' .</a:t>
            </a: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Enter Remarks and Click on 'Send To GO' Button.</a:t>
            </a: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4"/>
          <a:stretch/>
        </p:blipFill>
        <p:spPr bwMode="auto">
          <a:xfrm>
            <a:off x="0" y="4648200"/>
            <a:ext cx="9144000" cy="1981200"/>
          </a:xfrm>
          <a:prstGeom prst="rect">
            <a:avLst/>
          </a:prstGeom>
          <a:noFill/>
          <a:ln w="952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1752600"/>
            <a:ext cx="910590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204062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Email	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Phone: </a:t>
            </a:r>
            <a:r>
              <a:rPr lang="en-US" sz="2400" b="1" dirty="0" smtClean="0">
                <a:solidFill>
                  <a:schemeClr val="bg1"/>
                </a:solidFill>
              </a:rPr>
              <a:t>+91-0120-672-9595/96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Mobile: </a:t>
            </a:r>
            <a:r>
              <a:rPr lang="en-US" sz="2400" b="1" dirty="0">
                <a:solidFill>
                  <a:schemeClr val="bg1"/>
                </a:solidFill>
              </a:rPr>
              <a:t>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19813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  <a:latin typeface="+mn-lt"/>
              </a:rPr>
              <a:t>Login Using </a:t>
            </a:r>
            <a:r>
              <a:rPr lang="en-IN" sz="2200" b="1" u="sng" dirty="0" smtClean="0">
                <a:solidFill>
                  <a:schemeClr val="bg1"/>
                </a:solidFill>
                <a:latin typeface="+mn-lt"/>
              </a:rPr>
              <a:t>User ID, Password, and Grid Values</a:t>
            </a:r>
            <a:endParaRPr lang="en-IN" sz="2200" b="1" u="sng" dirty="0">
              <a:solidFill>
                <a:schemeClr val="bg1"/>
              </a:solidFill>
              <a:latin typeface="+mn-lt"/>
            </a:endParaRPr>
          </a:p>
          <a:p>
            <a:pPr marL="342900" indent="-342900" algn="just">
              <a:buClr>
                <a:schemeClr val="bg1"/>
              </a:buClr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  <a:latin typeface="+mn-lt"/>
              </a:rPr>
              <a:t>Visit Global PSP Office Portal (https://embassy.passportindia.gov.in)</a:t>
            </a:r>
          </a:p>
          <a:p>
            <a:pPr marL="342900" indent="-342900" algn="just">
              <a:buClr>
                <a:schemeClr val="bg1"/>
              </a:buClr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  <a:latin typeface="+mn-lt"/>
              </a:rPr>
              <a:t>Enter User ID</a:t>
            </a:r>
          </a:p>
          <a:p>
            <a:pPr marL="342900" indent="-342900" algn="just">
              <a:buClr>
                <a:schemeClr val="bg1"/>
              </a:buClr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  <a:latin typeface="+mn-lt"/>
              </a:rPr>
              <a:t>Press Submit button</a:t>
            </a:r>
          </a:p>
          <a:p>
            <a:pPr marL="342900" indent="-342900" algn="just">
              <a:buClr>
                <a:schemeClr val="bg1"/>
              </a:buClr>
              <a:buFontTx/>
              <a:buAutoNum type="arabicPeriod"/>
            </a:pPr>
            <a:r>
              <a:rPr lang="en-IN" sz="2200" b="1" dirty="0">
                <a:solidFill>
                  <a:schemeClr val="bg1"/>
                </a:solidFill>
                <a:latin typeface="+mn-lt"/>
              </a:rPr>
              <a:t>Choose User Role as ‘VO’</a:t>
            </a:r>
          </a:p>
          <a:p>
            <a:pPr marL="342900" indent="-342900" algn="just">
              <a:buClr>
                <a:schemeClr val="bg1"/>
              </a:buClr>
              <a:buFontTx/>
              <a:buAutoNum type="arabicPeriod"/>
            </a:pPr>
            <a:r>
              <a:rPr lang="en-IN" sz="2200" b="1" dirty="0" smtClean="0">
                <a:solidFill>
                  <a:schemeClr val="bg1"/>
                </a:solidFill>
                <a:latin typeface="+mn-lt"/>
              </a:rPr>
              <a:t>Press Submit button displayed below the User Role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687"/>
            <a:ext cx="9144000" cy="3497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4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52413" y="188913"/>
            <a:ext cx="8640762" cy="2460758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Verify Application screen</a:t>
            </a:r>
          </a:p>
          <a:p>
            <a:pPr algn="just"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Verify Application screen displays the Pooled and Claimed Work-items’ list. </a:t>
            </a:r>
          </a:p>
          <a:p>
            <a:pPr algn="just"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Items displayed in Pooled Work list can be claimed for processing by any VO user in the respective Mission/Post (visible to all VO users).</a:t>
            </a:r>
          </a:p>
          <a:p>
            <a:pPr algn="just"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Items displayed in Claimed Worklist can be processed by the logged in VO user only (not visible to other VO users)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44000" cy="3657600"/>
          </a:xfrm>
          <a:prstGeom prst="rect">
            <a:avLst/>
          </a:prstGeom>
          <a:noFill/>
          <a:ln w="952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38113" y="276225"/>
            <a:ext cx="8640762" cy="1475873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Verify Application screen</a:t>
            </a:r>
            <a:r>
              <a:rPr lang="en-US" altLang="en-US" sz="2400" i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 i="1" u="sng" dirty="0">
                <a:solidFill>
                  <a:schemeClr val="bg1"/>
                </a:solidFill>
                <a:latin typeface="Calibri" panose="020F0502020204030204" pitchFamily="34" charset="0"/>
              </a:rPr>
              <a:t>(continued..)</a:t>
            </a:r>
          </a:p>
          <a:p>
            <a:pPr algn="just" hangingPunct="1">
              <a:lnSpc>
                <a:spcPct val="100000"/>
              </a:lnSpc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. 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Select a file in the Pooled or Claimed worklist by clicking the radio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button under 'Select' column.</a:t>
            </a:r>
          </a:p>
          <a:p>
            <a:pPr algn="just" hangingPunct="1">
              <a:lnSpc>
                <a:spcPct val="100000"/>
              </a:lnSpc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2.  Click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on the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Claim button.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9600"/>
            <a:ext cx="9144000" cy="2509838"/>
          </a:xfrm>
          <a:prstGeom prst="rect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38113" y="276225"/>
            <a:ext cx="8640762" cy="2122204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Verify Application screen </a:t>
            </a:r>
            <a:r>
              <a:rPr lang="en-US" altLang="en-US" sz="2000" i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(continued..)</a:t>
            </a:r>
            <a:endParaRPr lang="en-US" altLang="en-US" sz="2200" i="1" u="sng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hangingPunct="1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Application details for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the selected file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will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appear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after pressing the Claim button in worklist screen. </a:t>
            </a:r>
          </a:p>
          <a:p>
            <a:pPr marL="342900" indent="-342900" hangingPunct="1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Passport Print Preview for the selected application is displayed up-front. Separate buttons for viewing the details of previous passport and that of current application/activity trails are displayed on screen.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9144000" cy="4140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252413" y="188913"/>
            <a:ext cx="8640762" cy="1445096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>
                <a:solidFill>
                  <a:schemeClr val="bg1"/>
                </a:solidFill>
                <a:latin typeface="Calibri" panose="020F0502020204030204" pitchFamily="34" charset="0"/>
              </a:rPr>
              <a:t>View Application Details</a:t>
            </a:r>
            <a:r>
              <a:rPr lang="en-US" altLang="en-US" sz="2200" i="1" u="sng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sub-screen</a:t>
            </a:r>
            <a:endParaRPr lang="en-US" altLang="en-US" sz="2200" b="1" u="sng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This sub-screen opens when View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Application Details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button is clicked in the Verify Application (work-on mode) screen</a:t>
            </a: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All application form fields are visible in this screen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7075"/>
            <a:ext cx="9144000" cy="4479925"/>
          </a:xfrm>
          <a:prstGeom prst="rect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52413" y="188913"/>
            <a:ext cx="8640762" cy="1783650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Previous Passports sub-screen</a:t>
            </a:r>
          </a:p>
          <a:p>
            <a:pPr marL="215900" indent="-215900"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This sub-screen opens when View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Previous Passports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button is clicked in the Verify Application (work-on mode) screen</a:t>
            </a:r>
          </a:p>
          <a:p>
            <a:pPr marL="215900" indent="-215900"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List of previous as well as all past passports linked with the application is displayed in chronological order of issuance</a:t>
            </a:r>
            <a:endParaRPr lang="en-US" altLang="en-US" sz="2000" i="1" u="sng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3235"/>
            <a:ext cx="9144000" cy="2151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252413" y="188913"/>
            <a:ext cx="8640762" cy="1445096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Previous Passports sub-screen </a:t>
            </a:r>
            <a:r>
              <a:rPr lang="en-US" altLang="en-US" sz="2000" i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(continued..)</a:t>
            </a:r>
          </a:p>
          <a:p>
            <a:pPr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Select the desired previous passport record by clicking the radio button displayed under Select Row column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and click on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View </a:t>
            </a: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Passport Details button to view the Passport </a:t>
            </a:r>
            <a:r>
              <a:rPr lang="en-US" alt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Preview Details sub-screen.</a:t>
            </a:r>
            <a:endParaRPr lang="en-US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8640"/>
            <a:ext cx="9144000" cy="4149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52413" y="188913"/>
            <a:ext cx="8640762" cy="1783650"/>
          </a:xfrm>
          <a:prstGeom prst="rect">
            <a:avLst/>
          </a:prstGeom>
          <a:solidFill>
            <a:srgbClr val="002060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2200" b="1" u="sng" dirty="0">
                <a:solidFill>
                  <a:schemeClr val="bg1"/>
                </a:solidFill>
                <a:latin typeface="Calibri" panose="020F0502020204030204" pitchFamily="34" charset="0"/>
              </a:rPr>
              <a:t>View Activity </a:t>
            </a:r>
            <a:r>
              <a:rPr lang="en-US" altLang="en-US" sz="2200" b="1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Trail sub-screen</a:t>
            </a:r>
            <a:endParaRPr lang="en-US" altLang="en-US" sz="2000" i="1" u="sng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15900" indent="-215900"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This sub-screen opens when View Activity Trail button is clicked in the Verify Application (work-on mode) screen</a:t>
            </a:r>
          </a:p>
          <a:p>
            <a:pPr marL="215900" indent="-215900" hangingPunct="1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The screen displays the chronological list of EO-VO-GO-Mission Head processing activities carried so far for the selected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9407"/>
            <a:ext cx="9144000" cy="3752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745</Words>
  <Application>Microsoft Office PowerPoint</Application>
  <PresentationFormat>On-screen Show (4:3)</PresentationFormat>
  <Paragraphs>77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Microsoft YaHei</vt:lpstr>
      <vt:lpstr>Arial</vt:lpstr>
      <vt:lpstr>Calibri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 Vats</dc:creator>
  <cp:lastModifiedBy>Nitin  Singhal</cp:lastModifiedBy>
  <cp:revision>49</cp:revision>
  <cp:lastPrinted>1601-01-01T00:00:00Z</cp:lastPrinted>
  <dcterms:created xsi:type="dcterms:W3CDTF">1601-01-01T00:00:00Z</dcterms:created>
  <dcterms:modified xsi:type="dcterms:W3CDTF">2018-12-21T12:03:54Z</dcterms:modified>
</cp:coreProperties>
</file>