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Lst>
  <p:notesMasterIdLst>
    <p:notesMasterId r:id="rId24"/>
  </p:notesMasterIdLst>
  <p:sldIdLst>
    <p:sldId id="277" r:id="rId3"/>
    <p:sldId id="278" r:id="rId4"/>
    <p:sldId id="279"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0" r:id="rId23"/>
  </p:sldIdLst>
  <p:sldSz cx="9144000" cy="6858000" type="screen4x3"/>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84201" autoAdjust="0"/>
  </p:normalViewPr>
  <p:slideViewPr>
    <p:cSldViewPr>
      <p:cViewPr varScale="1">
        <p:scale>
          <a:sx n="59" d="100"/>
          <a:sy n="59" d="100"/>
        </p:scale>
        <p:origin x="1506"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098" name="Rectangle 2"/>
          <p:cNvSpPr>
            <a:spLocks noGrp="1" noRot="1" noChangeAspect="1" noChangeArrowheads="1"/>
          </p:cNvSpPr>
          <p:nvPr>
            <p:ph type="sldImg"/>
          </p:nvPr>
        </p:nvSpPr>
        <p:spPr bwMode="auto">
          <a:xfrm>
            <a:off x="1371600" y="763588"/>
            <a:ext cx="50260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9" name="Rectangle 3"/>
          <p:cNvSpPr>
            <a:spLocks noGrp="1" noChangeArrowheads="1"/>
          </p:cNvSpPr>
          <p:nvPr>
            <p:ph type="body"/>
          </p:nvPr>
        </p:nvSpPr>
        <p:spPr bwMode="auto">
          <a:xfrm>
            <a:off x="777875" y="4776788"/>
            <a:ext cx="6215063"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
        <p:nvSpPr>
          <p:cNvPr id="4100" name="Rectangle 4"/>
          <p:cNvSpPr>
            <a:spLocks noGrp="1" noChangeArrowheads="1"/>
          </p:cNvSpPr>
          <p:nvPr>
            <p:ph type="hdr"/>
          </p:nvPr>
        </p:nvSpPr>
        <p:spPr bwMode="auto">
          <a:xfrm>
            <a:off x="0" y="0"/>
            <a:ext cx="337026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endParaRPr lang="en-US" altLang="en-US"/>
          </a:p>
        </p:txBody>
      </p:sp>
      <p:sp>
        <p:nvSpPr>
          <p:cNvPr id="4101" name="Rectangle 5"/>
          <p:cNvSpPr>
            <a:spLocks noGrp="1" noChangeArrowheads="1"/>
          </p:cNvSpPr>
          <p:nvPr>
            <p:ph type="dt"/>
          </p:nvPr>
        </p:nvSpPr>
        <p:spPr bwMode="auto">
          <a:xfrm>
            <a:off x="4398963" y="0"/>
            <a:ext cx="3370262"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endParaRPr lang="en-US" altLang="en-US"/>
          </a:p>
        </p:txBody>
      </p:sp>
      <p:sp>
        <p:nvSpPr>
          <p:cNvPr id="4102" name="Rectangle 6"/>
          <p:cNvSpPr>
            <a:spLocks noGrp="1" noChangeArrowheads="1"/>
          </p:cNvSpPr>
          <p:nvPr>
            <p:ph type="ftr"/>
          </p:nvPr>
        </p:nvSpPr>
        <p:spPr bwMode="auto">
          <a:xfrm>
            <a:off x="0" y="9555163"/>
            <a:ext cx="3370263"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endParaRPr lang="en-US" altLang="en-US"/>
          </a:p>
        </p:txBody>
      </p:sp>
      <p:sp>
        <p:nvSpPr>
          <p:cNvPr id="4103" name="Rectangle 7"/>
          <p:cNvSpPr>
            <a:spLocks noGrp="1" noChangeArrowheads="1"/>
          </p:cNvSpPr>
          <p:nvPr>
            <p:ph type="sldNum"/>
          </p:nvPr>
        </p:nvSpPr>
        <p:spPr bwMode="auto">
          <a:xfrm>
            <a:off x="4398963" y="9555163"/>
            <a:ext cx="3370262"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fld id="{FBA6358F-1785-40B1-AD3E-14AB4DE2259A}" type="slidenum">
              <a:rPr lang="en-US" altLang="en-US"/>
              <a:pPr/>
              <a:t>‹#›</a:t>
            </a:fld>
            <a:endParaRPr lang="en-US" altLang="en-US"/>
          </a:p>
        </p:txBody>
      </p:sp>
    </p:spTree>
    <p:extLst>
      <p:ext uri="{BB962C8B-B14F-4D97-AF65-F5344CB8AC3E}">
        <p14:creationId xmlns:p14="http://schemas.microsoft.com/office/powerpoint/2010/main" val="32756655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BA6358F-1785-40B1-AD3E-14AB4DE2259A}" type="slidenum">
              <a:rPr lang="en-US" altLang="en-US" smtClean="0"/>
              <a:pPr/>
              <a:t>1</a:t>
            </a:fld>
            <a:endParaRPr lang="en-US" altLang="en-US"/>
          </a:p>
        </p:txBody>
      </p:sp>
    </p:spTree>
    <p:extLst>
      <p:ext uri="{BB962C8B-B14F-4D97-AF65-F5344CB8AC3E}">
        <p14:creationId xmlns:p14="http://schemas.microsoft.com/office/powerpoint/2010/main" val="82720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C6FA85-64D6-4D27-835A-9B3756778532}" type="slidenum">
              <a:rPr lang="en-US" altLang="en-US"/>
              <a:pPr/>
              <a:t>12</a:t>
            </a:fld>
            <a:endParaRPr lang="en-US" altLang="en-US"/>
          </a:p>
        </p:txBody>
      </p:sp>
      <p:sp>
        <p:nvSpPr>
          <p:cNvPr id="358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072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E748944-8250-4EC8-85F7-0EC10CE12059}" type="slidenum">
              <a:rPr lang="en-US" altLang="en-US"/>
              <a:pPr/>
              <a:t>13</a:t>
            </a:fld>
            <a:endParaRPr lang="en-US" altLang="en-US"/>
          </a:p>
        </p:txBody>
      </p:sp>
      <p:sp>
        <p:nvSpPr>
          <p:cNvPr id="3686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2069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69AA092-8584-48A2-A7A9-7FF458A4409B}" type="slidenum">
              <a:rPr lang="en-US" altLang="en-US"/>
              <a:pPr/>
              <a:t>14</a:t>
            </a:fld>
            <a:endParaRPr lang="en-US" altLang="en-US"/>
          </a:p>
        </p:txBody>
      </p:sp>
      <p:sp>
        <p:nvSpPr>
          <p:cNvPr id="378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129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9383DDB-7379-4775-8929-95495B72DC04}" type="slidenum">
              <a:rPr lang="en-US" altLang="en-US"/>
              <a:pPr/>
              <a:t>15</a:t>
            </a:fld>
            <a:endParaRPr lang="en-US" altLang="en-US"/>
          </a:p>
        </p:txBody>
      </p:sp>
      <p:sp>
        <p:nvSpPr>
          <p:cNvPr id="389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11792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24ED84A-D0F5-47E8-A7D0-19551BB14751}" type="slidenum">
              <a:rPr lang="en-US" altLang="en-US"/>
              <a:pPr/>
              <a:t>16</a:t>
            </a:fld>
            <a:endParaRPr lang="en-US" altLang="en-US"/>
          </a:p>
        </p:txBody>
      </p:sp>
      <p:sp>
        <p:nvSpPr>
          <p:cNvPr id="399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47070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F2D3B47-F10F-49B4-89F1-1389FB74021E}" type="slidenum">
              <a:rPr lang="en-US" altLang="en-US"/>
              <a:pPr/>
              <a:t>17</a:t>
            </a:fld>
            <a:endParaRPr lang="en-US" altLang="en-US"/>
          </a:p>
        </p:txBody>
      </p:sp>
      <p:sp>
        <p:nvSpPr>
          <p:cNvPr id="40961"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91058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022F728-0180-4C1E-B7FC-77611F7BC91B}" type="slidenum">
              <a:rPr lang="en-US" altLang="en-US"/>
              <a:pPr/>
              <a:t>18</a:t>
            </a:fld>
            <a:endParaRPr lang="en-US" altLang="en-US"/>
          </a:p>
        </p:txBody>
      </p:sp>
      <p:sp>
        <p:nvSpPr>
          <p:cNvPr id="41985"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49914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4FAC18B-A8B8-4C02-B56E-2DBC233736B9}" type="slidenum">
              <a:rPr lang="en-US" altLang="en-US"/>
              <a:pPr/>
              <a:t>19</a:t>
            </a:fld>
            <a:endParaRPr lang="en-US" altLang="en-US"/>
          </a:p>
        </p:txBody>
      </p:sp>
      <p:sp>
        <p:nvSpPr>
          <p:cNvPr id="43009"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32582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396C029-41B5-43A9-BF88-0F831B2D1429}" type="slidenum">
              <a:rPr lang="en-US" altLang="en-US"/>
              <a:pPr/>
              <a:t>20</a:t>
            </a:fld>
            <a:endParaRPr lang="en-US" altLang="en-US"/>
          </a:p>
        </p:txBody>
      </p:sp>
      <p:sp>
        <p:nvSpPr>
          <p:cNvPr id="44033"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Replace screenshot displaying a VALID PASSPORT in place of Old Passport. Make sure the same belong to the same Applicant Name (this screen </a:t>
            </a:r>
            <a:r>
              <a:rPr lang="en-US" altLang="en-US" smtClean="0"/>
              <a:t>shot shows BIPIN CHANDRA and KANAK GUPTA)</a:t>
            </a:r>
            <a:endParaRPr lang="en-US" altLang="en-US" dirty="0"/>
          </a:p>
        </p:txBody>
      </p:sp>
    </p:spTree>
    <p:extLst>
      <p:ext uri="{BB962C8B-B14F-4D97-AF65-F5344CB8AC3E}">
        <p14:creationId xmlns:p14="http://schemas.microsoft.com/office/powerpoint/2010/main" val="311751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21A207C-6C32-4C96-A054-0893953892E3}" type="slidenum">
              <a:rPr lang="en-US" altLang="en-US"/>
              <a:pPr/>
              <a:t>4</a:t>
            </a:fld>
            <a:endParaRPr lang="en-US" altLang="en-US"/>
          </a:p>
        </p:txBody>
      </p:sp>
      <p:sp>
        <p:nvSpPr>
          <p:cNvPr id="276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394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A844036-C89D-42B7-93EA-A5962669F929}" type="slidenum">
              <a:rPr lang="en-US" altLang="en-US"/>
              <a:pPr/>
              <a:t>5</a:t>
            </a:fld>
            <a:endParaRPr lang="en-US" altLang="en-US"/>
          </a:p>
        </p:txBody>
      </p:sp>
      <p:sp>
        <p:nvSpPr>
          <p:cNvPr id="286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Ideally choose a screenshot showing both varieties of Index Check Readiness status</a:t>
            </a:r>
            <a:endParaRPr lang="en-US" altLang="en-US" dirty="0"/>
          </a:p>
        </p:txBody>
      </p:sp>
    </p:spTree>
    <p:extLst>
      <p:ext uri="{BB962C8B-B14F-4D97-AF65-F5344CB8AC3E}">
        <p14:creationId xmlns:p14="http://schemas.microsoft.com/office/powerpoint/2010/main" val="170499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8D664E2-4365-492F-9C61-71E020D0306D}" type="slidenum">
              <a:rPr lang="en-US" altLang="en-US"/>
              <a:pPr/>
              <a:t>6</a:t>
            </a:fld>
            <a:endParaRPr lang="en-US" altLang="en-US"/>
          </a:p>
        </p:txBody>
      </p:sp>
      <p:sp>
        <p:nvSpPr>
          <p:cNvPr id="296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1691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308295-07FD-48CB-B6A3-CCFB63030374}" type="slidenum">
              <a:rPr lang="en-US" altLang="en-US"/>
              <a:pPr/>
              <a:t>7</a:t>
            </a:fld>
            <a:endParaRPr lang="en-US" altLang="en-US"/>
          </a:p>
        </p:txBody>
      </p:sp>
      <p:sp>
        <p:nvSpPr>
          <p:cNvPr id="307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04887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766A979-8F58-4F31-A2E7-0EF556C7F69F}" type="slidenum">
              <a:rPr lang="en-US" altLang="en-US"/>
              <a:pPr/>
              <a:t>8</a:t>
            </a:fld>
            <a:endParaRPr lang="en-US" altLang="en-US"/>
          </a:p>
        </p:txBody>
      </p:sp>
      <p:sp>
        <p:nvSpPr>
          <p:cNvPr id="317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031086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736BB22-5103-4432-9891-E71843FC516B}" type="slidenum">
              <a:rPr lang="en-US" altLang="en-US"/>
              <a:pPr/>
              <a:t>9</a:t>
            </a:fld>
            <a:endParaRPr lang="en-US" altLang="en-US"/>
          </a:p>
        </p:txBody>
      </p:sp>
      <p:sp>
        <p:nvSpPr>
          <p:cNvPr id="3276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14554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232AF4A-B4C2-49A1-A227-311CE98FC323}" type="slidenum">
              <a:rPr lang="en-US" altLang="en-US"/>
              <a:pPr/>
              <a:t>10</a:t>
            </a:fld>
            <a:endParaRPr lang="en-US" altLang="en-US"/>
          </a:p>
        </p:txBody>
      </p:sp>
      <p:sp>
        <p:nvSpPr>
          <p:cNvPr id="3379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0562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6A28A8B-DAC2-4A28-A327-FFBF394D2BCD}" type="slidenum">
              <a:rPr lang="en-US" altLang="en-US"/>
              <a:pPr/>
              <a:t>11</a:t>
            </a:fld>
            <a:endParaRPr lang="en-US" altLang="en-US"/>
          </a:p>
        </p:txBody>
      </p:sp>
      <p:sp>
        <p:nvSpPr>
          <p:cNvPr id="348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2535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9172959E-1B82-442F-9845-F23A49AFC957}" type="slidenum">
              <a:rPr lang="en-US" altLang="en-US"/>
              <a:pPr/>
              <a:t>‹#›</a:t>
            </a:fld>
            <a:endParaRPr lang="en-US" altLang="en-US"/>
          </a:p>
        </p:txBody>
      </p:sp>
    </p:spTree>
    <p:extLst>
      <p:ext uri="{BB962C8B-B14F-4D97-AF65-F5344CB8AC3E}">
        <p14:creationId xmlns:p14="http://schemas.microsoft.com/office/powerpoint/2010/main" val="378067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BA768A46-00F1-41C9-92ED-F906B41BA2AE}" type="slidenum">
              <a:rPr lang="en-US" altLang="en-US"/>
              <a:pPr/>
              <a:t>‹#›</a:t>
            </a:fld>
            <a:endParaRPr lang="en-US" altLang="en-US"/>
          </a:p>
        </p:txBody>
      </p:sp>
    </p:spTree>
    <p:extLst>
      <p:ext uri="{BB962C8B-B14F-4D97-AF65-F5344CB8AC3E}">
        <p14:creationId xmlns:p14="http://schemas.microsoft.com/office/powerpoint/2010/main" val="188728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3050"/>
            <a:ext cx="2055812" cy="58547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3050"/>
            <a:ext cx="6018213" cy="585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9501B456-7818-46FF-A77B-8B07B652E054}" type="slidenum">
              <a:rPr lang="en-US" altLang="en-US"/>
              <a:pPr/>
              <a:t>‹#›</a:t>
            </a:fld>
            <a:endParaRPr lang="en-US" altLang="en-US"/>
          </a:p>
        </p:txBody>
      </p:sp>
    </p:spTree>
    <p:extLst>
      <p:ext uri="{BB962C8B-B14F-4D97-AF65-F5344CB8AC3E}">
        <p14:creationId xmlns:p14="http://schemas.microsoft.com/office/powerpoint/2010/main" val="293962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DA751A38-7108-46D3-BBDC-B5B597F35396}" type="slidenum">
              <a:rPr lang="en-US" altLang="en-US"/>
              <a:pPr/>
              <a:t>‹#›</a:t>
            </a:fld>
            <a:endParaRPr lang="en-US" altLang="en-US"/>
          </a:p>
        </p:txBody>
      </p:sp>
    </p:spTree>
    <p:extLst>
      <p:ext uri="{BB962C8B-B14F-4D97-AF65-F5344CB8AC3E}">
        <p14:creationId xmlns:p14="http://schemas.microsoft.com/office/powerpoint/2010/main" val="141075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D095F7B9-B6D4-4F07-A2D6-C25DFC578660}" type="slidenum">
              <a:rPr lang="en-US" altLang="en-US"/>
              <a:pPr/>
              <a:t>‹#›</a:t>
            </a:fld>
            <a:endParaRPr lang="en-US" altLang="en-US"/>
          </a:p>
        </p:txBody>
      </p:sp>
    </p:spTree>
    <p:extLst>
      <p:ext uri="{BB962C8B-B14F-4D97-AF65-F5344CB8AC3E}">
        <p14:creationId xmlns:p14="http://schemas.microsoft.com/office/powerpoint/2010/main" val="282690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541BBDC7-E8F7-4910-95FB-93E696B27206}" type="slidenum">
              <a:rPr lang="en-US" altLang="en-US"/>
              <a:pPr/>
              <a:t>‹#›</a:t>
            </a:fld>
            <a:endParaRPr lang="en-US" altLang="en-US"/>
          </a:p>
        </p:txBody>
      </p:sp>
    </p:spTree>
    <p:extLst>
      <p:ext uri="{BB962C8B-B14F-4D97-AF65-F5344CB8AC3E}">
        <p14:creationId xmlns:p14="http://schemas.microsoft.com/office/powerpoint/2010/main" val="76718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4963"/>
            <a:ext cx="4037013"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1604963"/>
            <a:ext cx="4037012"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idx="10"/>
          </p:nvPr>
        </p:nvSpPr>
        <p:spPr/>
        <p:txBody>
          <a:bodyPr/>
          <a:lstStyle>
            <a:lvl1pPr>
              <a:defRPr/>
            </a:lvl1pPr>
          </a:lstStyle>
          <a:p>
            <a:r>
              <a:rPr lang="en-US" altLang="en-US"/>
              <a:t>10/9/18</a:t>
            </a:r>
          </a:p>
        </p:txBody>
      </p:sp>
      <p:sp>
        <p:nvSpPr>
          <p:cNvPr id="6" name="Slide Number Placeholder 5"/>
          <p:cNvSpPr>
            <a:spLocks noGrp="1"/>
          </p:cNvSpPr>
          <p:nvPr>
            <p:ph type="sldNum" idx="11"/>
          </p:nvPr>
        </p:nvSpPr>
        <p:spPr/>
        <p:txBody>
          <a:bodyPr/>
          <a:lstStyle>
            <a:lvl1pPr>
              <a:defRPr/>
            </a:lvl1pPr>
          </a:lstStyle>
          <a:p>
            <a:fld id="{B7FB8AD0-8199-4E95-AC70-2D4B6DDD6DB3}" type="slidenum">
              <a:rPr lang="en-US" altLang="en-US"/>
              <a:pPr/>
              <a:t>‹#›</a:t>
            </a:fld>
            <a:endParaRPr lang="en-US" altLang="en-US"/>
          </a:p>
        </p:txBody>
      </p:sp>
    </p:spTree>
    <p:extLst>
      <p:ext uri="{BB962C8B-B14F-4D97-AF65-F5344CB8AC3E}">
        <p14:creationId xmlns:p14="http://schemas.microsoft.com/office/powerpoint/2010/main" val="368774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idx="10"/>
          </p:nvPr>
        </p:nvSpPr>
        <p:spPr/>
        <p:txBody>
          <a:bodyPr/>
          <a:lstStyle>
            <a:lvl1pPr>
              <a:defRPr/>
            </a:lvl1pPr>
          </a:lstStyle>
          <a:p>
            <a:r>
              <a:rPr lang="en-US" altLang="en-US"/>
              <a:t>10/9/18</a:t>
            </a:r>
          </a:p>
        </p:txBody>
      </p:sp>
      <p:sp>
        <p:nvSpPr>
          <p:cNvPr id="8" name="Slide Number Placeholder 7"/>
          <p:cNvSpPr>
            <a:spLocks noGrp="1"/>
          </p:cNvSpPr>
          <p:nvPr>
            <p:ph type="sldNum" idx="11"/>
          </p:nvPr>
        </p:nvSpPr>
        <p:spPr/>
        <p:txBody>
          <a:bodyPr/>
          <a:lstStyle>
            <a:lvl1pPr>
              <a:defRPr/>
            </a:lvl1pPr>
          </a:lstStyle>
          <a:p>
            <a:fld id="{D536A570-CD20-48A8-BD67-79CBB50450B3}" type="slidenum">
              <a:rPr lang="en-US" altLang="en-US"/>
              <a:pPr/>
              <a:t>‹#›</a:t>
            </a:fld>
            <a:endParaRPr lang="en-US" altLang="en-US"/>
          </a:p>
        </p:txBody>
      </p:sp>
    </p:spTree>
    <p:extLst>
      <p:ext uri="{BB962C8B-B14F-4D97-AF65-F5344CB8AC3E}">
        <p14:creationId xmlns:p14="http://schemas.microsoft.com/office/powerpoint/2010/main" val="803244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idx="10"/>
          </p:nvPr>
        </p:nvSpPr>
        <p:spPr/>
        <p:txBody>
          <a:bodyPr/>
          <a:lstStyle>
            <a:lvl1pPr>
              <a:defRPr/>
            </a:lvl1pPr>
          </a:lstStyle>
          <a:p>
            <a:r>
              <a:rPr lang="en-US" altLang="en-US"/>
              <a:t>10/9/18</a:t>
            </a:r>
          </a:p>
        </p:txBody>
      </p:sp>
      <p:sp>
        <p:nvSpPr>
          <p:cNvPr id="4" name="Slide Number Placeholder 3"/>
          <p:cNvSpPr>
            <a:spLocks noGrp="1"/>
          </p:cNvSpPr>
          <p:nvPr>
            <p:ph type="sldNum" idx="11"/>
          </p:nvPr>
        </p:nvSpPr>
        <p:spPr/>
        <p:txBody>
          <a:bodyPr/>
          <a:lstStyle>
            <a:lvl1pPr>
              <a:defRPr/>
            </a:lvl1pPr>
          </a:lstStyle>
          <a:p>
            <a:fld id="{59C17B5D-5404-460B-BFCD-FBC5FAB348BE}" type="slidenum">
              <a:rPr lang="en-US" altLang="en-US"/>
              <a:pPr/>
              <a:t>‹#›</a:t>
            </a:fld>
            <a:endParaRPr lang="en-US" altLang="en-US"/>
          </a:p>
        </p:txBody>
      </p:sp>
    </p:spTree>
    <p:extLst>
      <p:ext uri="{BB962C8B-B14F-4D97-AF65-F5344CB8AC3E}">
        <p14:creationId xmlns:p14="http://schemas.microsoft.com/office/powerpoint/2010/main" val="249280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10/9/18</a:t>
            </a:r>
          </a:p>
        </p:txBody>
      </p:sp>
      <p:sp>
        <p:nvSpPr>
          <p:cNvPr id="3" name="Slide Number Placeholder 2"/>
          <p:cNvSpPr>
            <a:spLocks noGrp="1"/>
          </p:cNvSpPr>
          <p:nvPr>
            <p:ph type="sldNum" idx="11"/>
          </p:nvPr>
        </p:nvSpPr>
        <p:spPr/>
        <p:txBody>
          <a:bodyPr/>
          <a:lstStyle>
            <a:lvl1pPr>
              <a:defRPr/>
            </a:lvl1pPr>
          </a:lstStyle>
          <a:p>
            <a:fld id="{313F0EFD-C96A-4CA6-815E-2952178ECE6E}" type="slidenum">
              <a:rPr lang="en-US" altLang="en-US"/>
              <a:pPr/>
              <a:t>‹#›</a:t>
            </a:fld>
            <a:endParaRPr lang="en-US" altLang="en-US"/>
          </a:p>
        </p:txBody>
      </p:sp>
    </p:spTree>
    <p:extLst>
      <p:ext uri="{BB962C8B-B14F-4D97-AF65-F5344CB8AC3E}">
        <p14:creationId xmlns:p14="http://schemas.microsoft.com/office/powerpoint/2010/main" val="168861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ltLang="en-US"/>
              <a:t>10/9/18</a:t>
            </a:r>
          </a:p>
        </p:txBody>
      </p:sp>
      <p:sp>
        <p:nvSpPr>
          <p:cNvPr id="6" name="Slide Number Placeholder 5"/>
          <p:cNvSpPr>
            <a:spLocks noGrp="1"/>
          </p:cNvSpPr>
          <p:nvPr>
            <p:ph type="sldNum" idx="11"/>
          </p:nvPr>
        </p:nvSpPr>
        <p:spPr/>
        <p:txBody>
          <a:bodyPr/>
          <a:lstStyle>
            <a:lvl1pPr>
              <a:defRPr/>
            </a:lvl1pPr>
          </a:lstStyle>
          <a:p>
            <a:fld id="{7831EA30-54D7-4145-95B4-36535D68A262}" type="slidenum">
              <a:rPr lang="en-US" altLang="en-US"/>
              <a:pPr/>
              <a:t>‹#›</a:t>
            </a:fld>
            <a:endParaRPr lang="en-US" altLang="en-US"/>
          </a:p>
        </p:txBody>
      </p:sp>
    </p:spTree>
    <p:extLst>
      <p:ext uri="{BB962C8B-B14F-4D97-AF65-F5344CB8AC3E}">
        <p14:creationId xmlns:p14="http://schemas.microsoft.com/office/powerpoint/2010/main" val="336127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0FB5AD36-B29C-48C2-B266-DE2945E5EFCF}" type="slidenum">
              <a:rPr lang="en-US" altLang="en-US"/>
              <a:pPr/>
              <a:t>‹#›</a:t>
            </a:fld>
            <a:endParaRPr lang="en-US" altLang="en-US"/>
          </a:p>
        </p:txBody>
      </p:sp>
    </p:spTree>
    <p:extLst>
      <p:ext uri="{BB962C8B-B14F-4D97-AF65-F5344CB8AC3E}">
        <p14:creationId xmlns:p14="http://schemas.microsoft.com/office/powerpoint/2010/main" val="3104513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ltLang="en-US"/>
              <a:t>10/9/18</a:t>
            </a:r>
          </a:p>
        </p:txBody>
      </p:sp>
      <p:sp>
        <p:nvSpPr>
          <p:cNvPr id="6" name="Slide Number Placeholder 5"/>
          <p:cNvSpPr>
            <a:spLocks noGrp="1"/>
          </p:cNvSpPr>
          <p:nvPr>
            <p:ph type="sldNum" idx="11"/>
          </p:nvPr>
        </p:nvSpPr>
        <p:spPr/>
        <p:txBody>
          <a:bodyPr/>
          <a:lstStyle>
            <a:lvl1pPr>
              <a:defRPr/>
            </a:lvl1pPr>
          </a:lstStyle>
          <a:p>
            <a:fld id="{3A594644-DF9C-485B-A18D-227FEF4CEE69}" type="slidenum">
              <a:rPr lang="en-US" altLang="en-US"/>
              <a:pPr/>
              <a:t>‹#›</a:t>
            </a:fld>
            <a:endParaRPr lang="en-US" altLang="en-US"/>
          </a:p>
        </p:txBody>
      </p:sp>
    </p:spTree>
    <p:extLst>
      <p:ext uri="{BB962C8B-B14F-4D97-AF65-F5344CB8AC3E}">
        <p14:creationId xmlns:p14="http://schemas.microsoft.com/office/powerpoint/2010/main" val="4251481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DCF236B4-D8EF-4BF7-B5BC-520A69261A11}" type="slidenum">
              <a:rPr lang="en-US" altLang="en-US"/>
              <a:pPr/>
              <a:t>‹#›</a:t>
            </a:fld>
            <a:endParaRPr lang="en-US" altLang="en-US"/>
          </a:p>
        </p:txBody>
      </p:sp>
    </p:spTree>
    <p:extLst>
      <p:ext uri="{BB962C8B-B14F-4D97-AF65-F5344CB8AC3E}">
        <p14:creationId xmlns:p14="http://schemas.microsoft.com/office/powerpoint/2010/main" val="375354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3050"/>
            <a:ext cx="2055812" cy="58547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3050"/>
            <a:ext cx="6018213" cy="585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D504B6C2-EB73-4995-AEEB-DDE05C5E3B93}" type="slidenum">
              <a:rPr lang="en-US" altLang="en-US"/>
              <a:pPr/>
              <a:t>‹#›</a:t>
            </a:fld>
            <a:endParaRPr lang="en-US" altLang="en-US"/>
          </a:p>
        </p:txBody>
      </p:sp>
    </p:spTree>
    <p:extLst>
      <p:ext uri="{BB962C8B-B14F-4D97-AF65-F5344CB8AC3E}">
        <p14:creationId xmlns:p14="http://schemas.microsoft.com/office/powerpoint/2010/main" val="338840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ltLang="en-US"/>
              <a:t>10/9/18</a:t>
            </a:r>
          </a:p>
        </p:txBody>
      </p:sp>
      <p:sp>
        <p:nvSpPr>
          <p:cNvPr id="5" name="Slide Number Placeholder 4"/>
          <p:cNvSpPr>
            <a:spLocks noGrp="1"/>
          </p:cNvSpPr>
          <p:nvPr>
            <p:ph type="sldNum" idx="11"/>
          </p:nvPr>
        </p:nvSpPr>
        <p:spPr/>
        <p:txBody>
          <a:bodyPr/>
          <a:lstStyle>
            <a:lvl1pPr>
              <a:defRPr/>
            </a:lvl1pPr>
          </a:lstStyle>
          <a:p>
            <a:fld id="{06E322A1-E236-4067-A652-C85B536D70D3}" type="slidenum">
              <a:rPr lang="en-US" altLang="en-US"/>
              <a:pPr/>
              <a:t>‹#›</a:t>
            </a:fld>
            <a:endParaRPr lang="en-US" altLang="en-US"/>
          </a:p>
        </p:txBody>
      </p:sp>
    </p:spTree>
    <p:extLst>
      <p:ext uri="{BB962C8B-B14F-4D97-AF65-F5344CB8AC3E}">
        <p14:creationId xmlns:p14="http://schemas.microsoft.com/office/powerpoint/2010/main" val="32861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4963"/>
            <a:ext cx="4037013"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1604963"/>
            <a:ext cx="4037012"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idx="10"/>
          </p:nvPr>
        </p:nvSpPr>
        <p:spPr/>
        <p:txBody>
          <a:bodyPr/>
          <a:lstStyle>
            <a:lvl1pPr>
              <a:defRPr/>
            </a:lvl1pPr>
          </a:lstStyle>
          <a:p>
            <a:r>
              <a:rPr lang="en-US" altLang="en-US"/>
              <a:t>10/9/18</a:t>
            </a:r>
          </a:p>
        </p:txBody>
      </p:sp>
      <p:sp>
        <p:nvSpPr>
          <p:cNvPr id="6" name="Slide Number Placeholder 5"/>
          <p:cNvSpPr>
            <a:spLocks noGrp="1"/>
          </p:cNvSpPr>
          <p:nvPr>
            <p:ph type="sldNum" idx="11"/>
          </p:nvPr>
        </p:nvSpPr>
        <p:spPr/>
        <p:txBody>
          <a:bodyPr/>
          <a:lstStyle>
            <a:lvl1pPr>
              <a:defRPr/>
            </a:lvl1pPr>
          </a:lstStyle>
          <a:p>
            <a:fld id="{4F98BDA3-1AB4-4877-AE77-18D001BC802C}" type="slidenum">
              <a:rPr lang="en-US" altLang="en-US"/>
              <a:pPr/>
              <a:t>‹#›</a:t>
            </a:fld>
            <a:endParaRPr lang="en-US" altLang="en-US"/>
          </a:p>
        </p:txBody>
      </p:sp>
    </p:spTree>
    <p:extLst>
      <p:ext uri="{BB962C8B-B14F-4D97-AF65-F5344CB8AC3E}">
        <p14:creationId xmlns:p14="http://schemas.microsoft.com/office/powerpoint/2010/main" val="7731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idx="10"/>
          </p:nvPr>
        </p:nvSpPr>
        <p:spPr/>
        <p:txBody>
          <a:bodyPr/>
          <a:lstStyle>
            <a:lvl1pPr>
              <a:defRPr/>
            </a:lvl1pPr>
          </a:lstStyle>
          <a:p>
            <a:r>
              <a:rPr lang="en-US" altLang="en-US"/>
              <a:t>10/9/18</a:t>
            </a:r>
          </a:p>
        </p:txBody>
      </p:sp>
      <p:sp>
        <p:nvSpPr>
          <p:cNvPr id="8" name="Slide Number Placeholder 7"/>
          <p:cNvSpPr>
            <a:spLocks noGrp="1"/>
          </p:cNvSpPr>
          <p:nvPr>
            <p:ph type="sldNum" idx="11"/>
          </p:nvPr>
        </p:nvSpPr>
        <p:spPr/>
        <p:txBody>
          <a:bodyPr/>
          <a:lstStyle>
            <a:lvl1pPr>
              <a:defRPr/>
            </a:lvl1pPr>
          </a:lstStyle>
          <a:p>
            <a:fld id="{4FC9D363-CB38-488D-AAAF-B9B17F6D4A25}" type="slidenum">
              <a:rPr lang="en-US" altLang="en-US"/>
              <a:pPr/>
              <a:t>‹#›</a:t>
            </a:fld>
            <a:endParaRPr lang="en-US" altLang="en-US"/>
          </a:p>
        </p:txBody>
      </p:sp>
    </p:spTree>
    <p:extLst>
      <p:ext uri="{BB962C8B-B14F-4D97-AF65-F5344CB8AC3E}">
        <p14:creationId xmlns:p14="http://schemas.microsoft.com/office/powerpoint/2010/main" val="7013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idx="10"/>
          </p:nvPr>
        </p:nvSpPr>
        <p:spPr/>
        <p:txBody>
          <a:bodyPr/>
          <a:lstStyle>
            <a:lvl1pPr>
              <a:defRPr/>
            </a:lvl1pPr>
          </a:lstStyle>
          <a:p>
            <a:r>
              <a:rPr lang="en-US" altLang="en-US"/>
              <a:t>10/9/18</a:t>
            </a:r>
          </a:p>
        </p:txBody>
      </p:sp>
      <p:sp>
        <p:nvSpPr>
          <p:cNvPr id="4" name="Slide Number Placeholder 3"/>
          <p:cNvSpPr>
            <a:spLocks noGrp="1"/>
          </p:cNvSpPr>
          <p:nvPr>
            <p:ph type="sldNum" idx="11"/>
          </p:nvPr>
        </p:nvSpPr>
        <p:spPr/>
        <p:txBody>
          <a:bodyPr/>
          <a:lstStyle>
            <a:lvl1pPr>
              <a:defRPr/>
            </a:lvl1pPr>
          </a:lstStyle>
          <a:p>
            <a:fld id="{B275B070-BB24-4A95-8B80-38632E2EB20B}" type="slidenum">
              <a:rPr lang="en-US" altLang="en-US"/>
              <a:pPr/>
              <a:t>‹#›</a:t>
            </a:fld>
            <a:endParaRPr lang="en-US" altLang="en-US"/>
          </a:p>
        </p:txBody>
      </p:sp>
    </p:spTree>
    <p:extLst>
      <p:ext uri="{BB962C8B-B14F-4D97-AF65-F5344CB8AC3E}">
        <p14:creationId xmlns:p14="http://schemas.microsoft.com/office/powerpoint/2010/main" val="1899292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10/9/18</a:t>
            </a:r>
          </a:p>
        </p:txBody>
      </p:sp>
      <p:sp>
        <p:nvSpPr>
          <p:cNvPr id="3" name="Slide Number Placeholder 2"/>
          <p:cNvSpPr>
            <a:spLocks noGrp="1"/>
          </p:cNvSpPr>
          <p:nvPr>
            <p:ph type="sldNum" idx="11"/>
          </p:nvPr>
        </p:nvSpPr>
        <p:spPr/>
        <p:txBody>
          <a:bodyPr/>
          <a:lstStyle>
            <a:lvl1pPr>
              <a:defRPr/>
            </a:lvl1pPr>
          </a:lstStyle>
          <a:p>
            <a:fld id="{D48F2E6D-8C73-4A5B-A48F-A60CBC5B777C}" type="slidenum">
              <a:rPr lang="en-US" altLang="en-US"/>
              <a:pPr/>
              <a:t>‹#›</a:t>
            </a:fld>
            <a:endParaRPr lang="en-US" altLang="en-US"/>
          </a:p>
        </p:txBody>
      </p:sp>
    </p:spTree>
    <p:extLst>
      <p:ext uri="{BB962C8B-B14F-4D97-AF65-F5344CB8AC3E}">
        <p14:creationId xmlns:p14="http://schemas.microsoft.com/office/powerpoint/2010/main" val="427654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ltLang="en-US"/>
              <a:t>10/9/18</a:t>
            </a:r>
          </a:p>
        </p:txBody>
      </p:sp>
      <p:sp>
        <p:nvSpPr>
          <p:cNvPr id="6" name="Slide Number Placeholder 5"/>
          <p:cNvSpPr>
            <a:spLocks noGrp="1"/>
          </p:cNvSpPr>
          <p:nvPr>
            <p:ph type="sldNum" idx="11"/>
          </p:nvPr>
        </p:nvSpPr>
        <p:spPr/>
        <p:txBody>
          <a:bodyPr/>
          <a:lstStyle>
            <a:lvl1pPr>
              <a:defRPr/>
            </a:lvl1pPr>
          </a:lstStyle>
          <a:p>
            <a:fld id="{6EBE35F1-C28C-4E04-A44B-1CF9CEEFECDC}" type="slidenum">
              <a:rPr lang="en-US" altLang="en-US"/>
              <a:pPr/>
              <a:t>‹#›</a:t>
            </a:fld>
            <a:endParaRPr lang="en-US" altLang="en-US"/>
          </a:p>
        </p:txBody>
      </p:sp>
    </p:spTree>
    <p:extLst>
      <p:ext uri="{BB962C8B-B14F-4D97-AF65-F5344CB8AC3E}">
        <p14:creationId xmlns:p14="http://schemas.microsoft.com/office/powerpoint/2010/main" val="185806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ltLang="en-US"/>
              <a:t>10/9/18</a:t>
            </a:r>
          </a:p>
        </p:txBody>
      </p:sp>
      <p:sp>
        <p:nvSpPr>
          <p:cNvPr id="6" name="Slide Number Placeholder 5"/>
          <p:cNvSpPr>
            <a:spLocks noGrp="1"/>
          </p:cNvSpPr>
          <p:nvPr>
            <p:ph type="sldNum" idx="11"/>
          </p:nvPr>
        </p:nvSpPr>
        <p:spPr/>
        <p:txBody>
          <a:bodyPr/>
          <a:lstStyle>
            <a:lvl1pPr>
              <a:defRPr/>
            </a:lvl1pPr>
          </a:lstStyle>
          <a:p>
            <a:fld id="{1D9C2040-0E70-483A-896D-5965978D51F2}" type="slidenum">
              <a:rPr lang="en-US" altLang="en-US"/>
              <a:pPr/>
              <a:t>‹#›</a:t>
            </a:fld>
            <a:endParaRPr lang="en-US" altLang="en-US"/>
          </a:p>
        </p:txBody>
      </p:sp>
    </p:spTree>
    <p:extLst>
      <p:ext uri="{BB962C8B-B14F-4D97-AF65-F5344CB8AC3E}">
        <p14:creationId xmlns:p14="http://schemas.microsoft.com/office/powerpoint/2010/main" val="65377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dt"/>
          </p:nvPr>
        </p:nvSpPr>
        <p:spPr bwMode="auto">
          <a:xfrm>
            <a:off x="457200" y="6356350"/>
            <a:ext cx="21304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723900" algn="l"/>
                <a:tab pos="1447800" algn="l"/>
              </a:tabLst>
              <a:defRPr>
                <a:solidFill>
                  <a:srgbClr val="000000"/>
                </a:solidFill>
                <a:latin typeface="+mn-lt"/>
              </a:defRPr>
            </a:lvl1pPr>
          </a:lstStyle>
          <a:p>
            <a:r>
              <a:rPr lang="en-US" altLang="en-US"/>
              <a:t>10/9/18</a:t>
            </a:r>
          </a:p>
        </p:txBody>
      </p:sp>
      <p:sp>
        <p:nvSpPr>
          <p:cNvPr id="2050"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1" name="Rectangle 3"/>
          <p:cNvSpPr>
            <a:spLocks noGrp="1" noChangeArrowheads="1"/>
          </p:cNvSpPr>
          <p:nvPr>
            <p:ph type="sldNum"/>
          </p:nvPr>
        </p:nvSpPr>
        <p:spPr bwMode="auto">
          <a:xfrm>
            <a:off x="6553200" y="6356350"/>
            <a:ext cx="21304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723900" algn="l"/>
                <a:tab pos="1447800" algn="l"/>
              </a:tabLst>
              <a:defRPr>
                <a:solidFill>
                  <a:srgbClr val="000000"/>
                </a:solidFill>
                <a:latin typeface="+mn-lt"/>
              </a:defRPr>
            </a:lvl1pPr>
          </a:lstStyle>
          <a:p>
            <a:fld id="{0D5F92BB-2423-4316-AF4F-2F9B4F9A6CAB}" type="slidenum">
              <a:rPr lang="en-US" altLang="en-US"/>
              <a:pPr/>
              <a:t>‹#›</a:t>
            </a:fld>
            <a:endParaRPr lang="en-US" altLang="en-US"/>
          </a:p>
        </p:txBody>
      </p:sp>
      <p:sp>
        <p:nvSpPr>
          <p:cNvPr id="2052" name="Rectangle 4"/>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3" name="Rectangle 5"/>
          <p:cNvSpPr>
            <a:spLocks noGrp="1" noChangeArrowheads="1"/>
          </p:cNvSpPr>
          <p:nvPr>
            <p:ph type="body" idx="1"/>
          </p:nvPr>
        </p:nvSpPr>
        <p:spPr bwMode="auto">
          <a:xfrm>
            <a:off x="457200" y="1604963"/>
            <a:ext cx="8226425"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143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1600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0574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25146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29718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3429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3886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p:titleStyle>
    <p:bodyStyle>
      <a:lvl1pPr marL="342900" indent="-342900" algn="l" defTabSz="457200" rtl="0" fontAlgn="base">
        <a:lnSpc>
          <a:spcPct val="102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a:lnSpc>
          <a:spcPct val="102000"/>
        </a:lnSpc>
        <a:spcBef>
          <a:spcPct val="0"/>
        </a:spcBef>
        <a:spcAft>
          <a:spcPts val="1138"/>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fontAlgn="base">
        <a:lnSpc>
          <a:spcPct val="102000"/>
        </a:lnSpc>
        <a:spcBef>
          <a:spcPct val="0"/>
        </a:spcBef>
        <a:spcAft>
          <a:spcPts val="85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fontAlgn="base">
        <a:lnSpc>
          <a:spcPct val="102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a:lnSpc>
          <a:spcPct val="102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dt"/>
          </p:nvPr>
        </p:nvSpPr>
        <p:spPr bwMode="auto">
          <a:xfrm>
            <a:off x="457200" y="6356350"/>
            <a:ext cx="21304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723900" algn="l"/>
                <a:tab pos="1447800" algn="l"/>
              </a:tabLst>
              <a:defRPr>
                <a:solidFill>
                  <a:srgbClr val="000000"/>
                </a:solidFill>
                <a:latin typeface="+mn-lt"/>
              </a:defRPr>
            </a:lvl1pPr>
          </a:lstStyle>
          <a:p>
            <a:r>
              <a:rPr lang="en-US" altLang="en-US"/>
              <a:t>10/9/18</a:t>
            </a:r>
          </a:p>
        </p:txBody>
      </p:sp>
      <p:sp>
        <p:nvSpPr>
          <p:cNvPr id="3074" name="Text Box 2"/>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5" name="Rectangle 3"/>
          <p:cNvSpPr>
            <a:spLocks noGrp="1" noChangeArrowheads="1"/>
          </p:cNvSpPr>
          <p:nvPr>
            <p:ph type="sldNum"/>
          </p:nvPr>
        </p:nvSpPr>
        <p:spPr bwMode="auto">
          <a:xfrm>
            <a:off x="6553200" y="6356350"/>
            <a:ext cx="21304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723900" algn="l"/>
                <a:tab pos="1447800" algn="l"/>
              </a:tabLst>
              <a:defRPr>
                <a:solidFill>
                  <a:srgbClr val="000000"/>
                </a:solidFill>
                <a:latin typeface="+mn-lt"/>
              </a:defRPr>
            </a:lvl1pPr>
          </a:lstStyle>
          <a:p>
            <a:fld id="{B72303F7-C394-4BA7-879C-9283AC168ACF}" type="slidenum">
              <a:rPr lang="en-US" altLang="en-US"/>
              <a:pPr/>
              <a:t>‹#›</a:t>
            </a:fld>
            <a:endParaRPr lang="en-US" altLang="en-US"/>
          </a:p>
        </p:txBody>
      </p:sp>
      <p:sp>
        <p:nvSpPr>
          <p:cNvPr id="3076" name="Rectangle 4"/>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3077" name="Rectangle 5"/>
          <p:cNvSpPr>
            <a:spLocks noGrp="1" noChangeArrowheads="1"/>
          </p:cNvSpPr>
          <p:nvPr>
            <p:ph type="body" idx="1"/>
          </p:nvPr>
        </p:nvSpPr>
        <p:spPr bwMode="auto">
          <a:xfrm>
            <a:off x="457200" y="1604963"/>
            <a:ext cx="8226425"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457200" rtl="0" fontAlgn="base">
        <a:lnSpc>
          <a:spcPct val="10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143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1600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0574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25146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29718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3429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3886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p:titleStyle>
    <p:bodyStyle>
      <a:lvl1pPr marL="342900" indent="-342900" algn="l" defTabSz="457200" rtl="0" fontAlgn="base">
        <a:lnSpc>
          <a:spcPct val="102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a:lnSpc>
          <a:spcPct val="102000"/>
        </a:lnSpc>
        <a:spcBef>
          <a:spcPct val="0"/>
        </a:spcBef>
        <a:spcAft>
          <a:spcPts val="1138"/>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fontAlgn="base">
        <a:lnSpc>
          <a:spcPct val="102000"/>
        </a:lnSpc>
        <a:spcBef>
          <a:spcPct val="0"/>
        </a:spcBef>
        <a:spcAft>
          <a:spcPts val="85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fontAlgn="base">
        <a:lnSpc>
          <a:spcPct val="102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a:lnSpc>
          <a:spcPct val="102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hyperlink" Target="mailto:global.psp@tcs.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2892252"/>
            <a:ext cx="8460432" cy="893834"/>
          </a:xfrm>
          <a:prstGeom prst="rect">
            <a:avLst/>
          </a:prstGeom>
          <a:noFill/>
        </p:spPr>
        <p:txBody>
          <a:bodyPr wrap="square" rtlCol="0">
            <a:spAutoFit/>
          </a:bodyPr>
          <a:lstStyle/>
          <a:p>
            <a:r>
              <a:rPr lang="en-IN" sz="2800" b="1" dirty="0" smtClean="0">
                <a:solidFill>
                  <a:srgbClr val="92D050"/>
                </a:solidFill>
                <a:latin typeface="+mj-lt"/>
              </a:rPr>
              <a:t>Global PSP Project for Indian Embassies and Consulates</a:t>
            </a:r>
          </a:p>
          <a:p>
            <a:r>
              <a:rPr lang="en-IN" sz="2800" b="1" dirty="0" smtClean="0">
                <a:solidFill>
                  <a:srgbClr val="92D050"/>
                </a:solidFill>
                <a:latin typeface="+mj-lt"/>
              </a:rPr>
              <a:t>Quick Guide – Granting Officer (GO) Users</a:t>
            </a:r>
            <a:r>
              <a:rPr lang="en-IN" sz="2800" b="1" smtClean="0">
                <a:solidFill>
                  <a:srgbClr val="92D050"/>
                </a:solidFill>
                <a:latin typeface="+mj-lt"/>
              </a:rPr>
              <a:t>’ Application</a:t>
            </a:r>
            <a:endParaRPr lang="en-IN" sz="2800" b="1" dirty="0">
              <a:solidFill>
                <a:srgbClr val="92D050"/>
              </a:solidFill>
              <a:latin typeface="+mj-lt"/>
            </a:endParaRPr>
          </a:p>
        </p:txBody>
      </p:sp>
      <p:cxnSp>
        <p:nvCxnSpPr>
          <p:cNvPr id="4" name="Straight Connector 3"/>
          <p:cNvCxnSpPr/>
          <p:nvPr/>
        </p:nvCxnSpPr>
        <p:spPr>
          <a:xfrm>
            <a:off x="611560" y="3846359"/>
            <a:ext cx="8303840" cy="398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207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252413" y="188913"/>
            <a:ext cx="8640762" cy="1783650"/>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200" b="1" u="sng" dirty="0">
                <a:solidFill>
                  <a:srgbClr val="FFFFFF"/>
                </a:solidFill>
                <a:latin typeface="Calibri" panose="020F0502020204030204" pitchFamily="34" charset="0"/>
              </a:rPr>
              <a:t>View Activity Trail sub-screen</a:t>
            </a:r>
          </a:p>
          <a:p>
            <a:pPr marL="344487" indent="-342900" hangingPunct="1">
              <a:lnSpc>
                <a:spcPct val="100000"/>
              </a:lnSpc>
              <a:buClr>
                <a:schemeClr val="bg1"/>
              </a:buClr>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200" b="1" dirty="0" smtClean="0">
                <a:solidFill>
                  <a:srgbClr val="FFFFFF"/>
                </a:solidFill>
                <a:latin typeface="Calibri" panose="020F0502020204030204" pitchFamily="34" charset="0"/>
              </a:rPr>
              <a:t>This </a:t>
            </a:r>
            <a:r>
              <a:rPr lang="en-US" altLang="en-US" sz="2200" b="1" dirty="0">
                <a:solidFill>
                  <a:srgbClr val="FFFFFF"/>
                </a:solidFill>
                <a:latin typeface="Calibri" panose="020F0502020204030204" pitchFamily="34" charset="0"/>
              </a:rPr>
              <a:t>sub-screen opens when View Activity Trail button is clicked in </a:t>
            </a:r>
            <a:r>
              <a:rPr lang="en-US" altLang="en-US" sz="2200" b="1" dirty="0" smtClean="0">
                <a:solidFill>
                  <a:srgbClr val="FFFFFF"/>
                </a:solidFill>
                <a:latin typeface="Calibri" panose="020F0502020204030204" pitchFamily="34" charset="0"/>
              </a:rPr>
              <a:t>the Grant Application </a:t>
            </a:r>
            <a:r>
              <a:rPr lang="en-US" altLang="en-US" sz="2200" b="1" dirty="0">
                <a:solidFill>
                  <a:srgbClr val="FFFFFF"/>
                </a:solidFill>
                <a:latin typeface="Calibri" panose="020F0502020204030204" pitchFamily="34" charset="0"/>
              </a:rPr>
              <a:t>(work-on mode) screen</a:t>
            </a:r>
          </a:p>
          <a:p>
            <a:pPr marL="344487" indent="-342900" hangingPunct="1">
              <a:lnSpc>
                <a:spcPct val="100000"/>
              </a:lnSpc>
              <a:buClr>
                <a:schemeClr val="bg1"/>
              </a:buClr>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200" b="1" dirty="0" smtClean="0">
                <a:solidFill>
                  <a:srgbClr val="FFFFFF"/>
                </a:solidFill>
                <a:latin typeface="Calibri" panose="020F0502020204030204" pitchFamily="34" charset="0"/>
              </a:rPr>
              <a:t>The </a:t>
            </a:r>
            <a:r>
              <a:rPr lang="en-US" altLang="en-US" sz="2200" b="1" dirty="0">
                <a:solidFill>
                  <a:srgbClr val="FFFFFF"/>
                </a:solidFill>
                <a:latin typeface="Calibri" panose="020F0502020204030204" pitchFamily="34" charset="0"/>
              </a:rPr>
              <a:t>screen displays the chronological list of EO-VO-GO-Mission </a:t>
            </a:r>
            <a:r>
              <a:rPr lang="en-US" altLang="en-US" sz="2200" b="1" dirty="0" smtClean="0">
                <a:solidFill>
                  <a:srgbClr val="FFFFFF"/>
                </a:solidFill>
                <a:latin typeface="Calibri" panose="020F0502020204030204" pitchFamily="34" charset="0"/>
              </a:rPr>
              <a:t>Head processing </a:t>
            </a:r>
            <a:r>
              <a:rPr lang="en-US" altLang="en-US" sz="2200" b="1" dirty="0">
                <a:solidFill>
                  <a:srgbClr val="FFFFFF"/>
                </a:solidFill>
                <a:latin typeface="Calibri" panose="020F0502020204030204" pitchFamily="34" charset="0"/>
              </a:rPr>
              <a:t>activities carried so far for the selected application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 y="2266950"/>
            <a:ext cx="8958262" cy="3676650"/>
          </a:xfrm>
          <a:prstGeom prst="rect">
            <a:avLst/>
          </a:prstGeom>
          <a:noFill/>
          <a:ln w="9525" cap="flat">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82563" y="0"/>
            <a:ext cx="8640762" cy="2122204"/>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u="sng" dirty="0">
                <a:solidFill>
                  <a:srgbClr val="FFFFFF"/>
                </a:solidFill>
                <a:latin typeface="Calibri" panose="020F0502020204030204" pitchFamily="34" charset="0"/>
              </a:rPr>
              <a:t>View All Remarks sub-screen</a:t>
            </a:r>
          </a:p>
          <a:p>
            <a:pPr marL="344487" indent="-342900" hangingPunct="1">
              <a:lnSpc>
                <a:spcPct val="100000"/>
              </a:lnSpc>
              <a:buClr>
                <a:schemeClr val="bg1"/>
              </a:buClr>
              <a:buFont typeface="Arial" panose="020B0604020202020204" pitchFamily="34" charset="0"/>
              <a:buChar char="•"/>
            </a:pPr>
            <a:r>
              <a:rPr lang="en-US" altLang="en-US" sz="2200" b="1" dirty="0" smtClean="0">
                <a:solidFill>
                  <a:srgbClr val="FFFFFF"/>
                </a:solidFill>
                <a:latin typeface="Calibri" panose="020F0502020204030204" pitchFamily="34" charset="0"/>
              </a:rPr>
              <a:t>This </a:t>
            </a:r>
            <a:r>
              <a:rPr lang="en-US" altLang="en-US" sz="2200" b="1" dirty="0">
                <a:solidFill>
                  <a:srgbClr val="FFFFFF"/>
                </a:solidFill>
                <a:latin typeface="Calibri" panose="020F0502020204030204" pitchFamily="34" charset="0"/>
              </a:rPr>
              <a:t>sub-screen opens when View All Remarks button is clicked in </a:t>
            </a:r>
            <a:r>
              <a:rPr lang="en-US" altLang="en-US" sz="2200" b="1" dirty="0" smtClean="0">
                <a:solidFill>
                  <a:srgbClr val="FFFFFF"/>
                </a:solidFill>
                <a:latin typeface="Calibri" panose="020F0502020204030204" pitchFamily="34" charset="0"/>
              </a:rPr>
              <a:t>the Grant Application </a:t>
            </a:r>
            <a:r>
              <a:rPr lang="en-US" altLang="en-US" sz="2200" b="1" dirty="0">
                <a:solidFill>
                  <a:srgbClr val="FFFFFF"/>
                </a:solidFill>
                <a:latin typeface="Calibri" panose="020F0502020204030204" pitchFamily="34" charset="0"/>
              </a:rPr>
              <a:t>(work-on mode) screen</a:t>
            </a:r>
          </a:p>
          <a:p>
            <a:pPr marL="344487" indent="-342900" hangingPunct="1">
              <a:lnSpc>
                <a:spcPct val="100000"/>
              </a:lnSpc>
              <a:buClr>
                <a:schemeClr val="bg1"/>
              </a:buClr>
              <a:buFont typeface="Arial" panose="020B0604020202020204" pitchFamily="34" charset="0"/>
              <a:buChar char="•"/>
            </a:pPr>
            <a:r>
              <a:rPr lang="en-US" altLang="en-US" sz="2200" b="1" dirty="0" smtClean="0">
                <a:solidFill>
                  <a:srgbClr val="FFFFFF"/>
                </a:solidFill>
                <a:latin typeface="Calibri" panose="020F0502020204030204" pitchFamily="34" charset="0"/>
              </a:rPr>
              <a:t>The </a:t>
            </a:r>
            <a:r>
              <a:rPr lang="en-US" altLang="en-US" sz="2200" b="1" dirty="0">
                <a:solidFill>
                  <a:srgbClr val="FFFFFF"/>
                </a:solidFill>
                <a:latin typeface="Calibri" panose="020F0502020204030204" pitchFamily="34" charset="0"/>
              </a:rPr>
              <a:t>screen displays the chronological list of application </a:t>
            </a:r>
            <a:r>
              <a:rPr lang="en-US" altLang="en-US" sz="2200" b="1" dirty="0" smtClean="0">
                <a:solidFill>
                  <a:srgbClr val="FFFFFF"/>
                </a:solidFill>
                <a:latin typeface="Calibri" panose="020F0502020204030204" pitchFamily="34" charset="0"/>
              </a:rPr>
              <a:t>processing remarks </a:t>
            </a:r>
            <a:r>
              <a:rPr lang="en-US" altLang="en-US" sz="2200" b="1" dirty="0">
                <a:solidFill>
                  <a:srgbClr val="FFFFFF"/>
                </a:solidFill>
                <a:latin typeface="Calibri" panose="020F0502020204030204" pitchFamily="34" charset="0"/>
              </a:rPr>
              <a:t>entered so far for the selected application by various </a:t>
            </a:r>
            <a:r>
              <a:rPr lang="en-US" altLang="en-US" sz="2200" b="1" dirty="0" smtClean="0">
                <a:solidFill>
                  <a:srgbClr val="FFFFFF"/>
                </a:solidFill>
                <a:latin typeface="Calibri" panose="020F0502020204030204" pitchFamily="34" charset="0"/>
              </a:rPr>
              <a:t>roles’ users </a:t>
            </a:r>
            <a:r>
              <a:rPr lang="en-US" altLang="en-US" sz="2200" b="1" dirty="0">
                <a:solidFill>
                  <a:srgbClr val="FFFFFF"/>
                </a:solidFill>
                <a:latin typeface="Calibri" panose="020F0502020204030204" pitchFamily="34" charset="0"/>
              </a:rPr>
              <a:t>who acted on the application</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 y="2743200"/>
            <a:ext cx="8958262" cy="3033713"/>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52413" y="188913"/>
            <a:ext cx="8640762" cy="1106542"/>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215900" indent="-214313">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altLang="en-US" sz="2200" b="1" u="sng" dirty="0">
                <a:solidFill>
                  <a:srgbClr val="FFFFFF"/>
                </a:solidFill>
                <a:latin typeface="Calibri" panose="020F0502020204030204" pitchFamily="34" charset="0"/>
              </a:rPr>
              <a:t>View Index Check Result</a:t>
            </a:r>
          </a:p>
          <a:p>
            <a:pPr marL="214313" indent="-212725" hangingPunct="1">
              <a:lnSpc>
                <a:spcPct val="100000"/>
              </a:lnSpc>
              <a:buClr>
                <a:srgbClr val="FFFFFF"/>
              </a:buClr>
              <a:buSzPct val="45000"/>
              <a:buFont typeface="Wingdings" panose="05000000000000000000" pitchFamily="2" charset="2"/>
              <a:buChar char=""/>
            </a:pPr>
            <a:r>
              <a:rPr lang="en-US" altLang="en-US" sz="2200" b="1" dirty="0">
                <a:solidFill>
                  <a:srgbClr val="FFFFFF"/>
                </a:solidFill>
                <a:latin typeface="Calibri" panose="020F0502020204030204" pitchFamily="34" charset="0"/>
              </a:rPr>
              <a:t>Click on View </a:t>
            </a:r>
            <a:r>
              <a:rPr lang="en-US" altLang="en-US" sz="2200" b="1" dirty="0" smtClean="0">
                <a:solidFill>
                  <a:srgbClr val="FFFFFF"/>
                </a:solidFill>
                <a:latin typeface="Calibri" panose="020F0502020204030204" pitchFamily="34" charset="0"/>
              </a:rPr>
              <a:t>button displayed besides the Index Check Result field in the Grant Application screen to </a:t>
            </a:r>
            <a:r>
              <a:rPr lang="en-US" altLang="en-US" sz="2200" b="1" dirty="0">
                <a:solidFill>
                  <a:srgbClr val="FFFFFF"/>
                </a:solidFill>
                <a:latin typeface="Calibri" panose="020F0502020204030204" pitchFamily="34" charset="0"/>
              </a:rPr>
              <a:t>view </a:t>
            </a:r>
            <a:r>
              <a:rPr lang="en-US" altLang="en-US" sz="2200" b="1" dirty="0" smtClean="0">
                <a:solidFill>
                  <a:srgbClr val="FFFFFF"/>
                </a:solidFill>
                <a:latin typeface="Calibri" panose="020F0502020204030204" pitchFamily="34" charset="0"/>
              </a:rPr>
              <a:t>the matching </a:t>
            </a:r>
            <a:r>
              <a:rPr lang="en-US" altLang="en-US" sz="2200" b="1" dirty="0">
                <a:solidFill>
                  <a:srgbClr val="FFFFFF"/>
                </a:solidFill>
                <a:latin typeface="Calibri" panose="020F0502020204030204" pitchFamily="34" charset="0"/>
              </a:rPr>
              <a:t>records.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9" y="2971800"/>
            <a:ext cx="8958262" cy="3171825"/>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2"/>
          <p:cNvPicPr>
            <a:picLocks noChangeAspect="1"/>
          </p:cNvPicPr>
          <p:nvPr/>
        </p:nvPicPr>
        <p:blipFill>
          <a:blip r:embed="rId4"/>
          <a:stretch>
            <a:fillRect/>
          </a:stretch>
        </p:blipFill>
        <p:spPr>
          <a:xfrm>
            <a:off x="2619375" y="1276350"/>
            <a:ext cx="3905250" cy="1619250"/>
          </a:xfrm>
          <a:prstGeom prst="rect">
            <a:avLst/>
          </a:prstGeom>
          <a:ln>
            <a:solidFill>
              <a:schemeClr val="tx1"/>
            </a:solidFill>
          </a:ln>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28600" y="184150"/>
            <a:ext cx="8640763" cy="1445096"/>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214313" indent="-214313">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hangingPunct="1">
              <a:lnSpc>
                <a:spcPct val="100000"/>
              </a:lnSpc>
            </a:pPr>
            <a:r>
              <a:rPr lang="en-US" altLang="en-US" sz="2200" b="1" i="1" u="sng" dirty="0">
                <a:solidFill>
                  <a:srgbClr val="FFFFFF"/>
                </a:solidFill>
                <a:latin typeface="Calibri" panose="020F0502020204030204" pitchFamily="34" charset="0"/>
              </a:rPr>
              <a:t>View Index Check </a:t>
            </a:r>
            <a:r>
              <a:rPr lang="en-US" altLang="en-US" sz="2200" b="1" i="1" u="sng" dirty="0" smtClean="0">
                <a:solidFill>
                  <a:srgbClr val="FFFFFF"/>
                </a:solidFill>
                <a:latin typeface="Calibri" panose="020F0502020204030204" pitchFamily="34" charset="0"/>
              </a:rPr>
              <a:t>Result </a:t>
            </a:r>
            <a:r>
              <a:rPr lang="en-US" altLang="en-US" sz="2000" i="1" u="sng" dirty="0" smtClean="0">
                <a:solidFill>
                  <a:srgbClr val="FFFFFF"/>
                </a:solidFill>
                <a:latin typeface="Calibri" panose="020F0502020204030204" pitchFamily="34" charset="0"/>
              </a:rPr>
              <a:t>(</a:t>
            </a:r>
            <a:r>
              <a:rPr lang="en-US" altLang="en-US" sz="2000" i="1" u="sng" dirty="0">
                <a:solidFill>
                  <a:srgbClr val="FFFFFF"/>
                </a:solidFill>
                <a:latin typeface="Calibri" panose="020F0502020204030204" pitchFamily="34" charset="0"/>
              </a:rPr>
              <a:t>continued..)</a:t>
            </a:r>
          </a:p>
          <a:p>
            <a:pPr hangingPunct="1">
              <a:lnSpc>
                <a:spcPct val="100000"/>
              </a:lnSpc>
              <a:buClr>
                <a:srgbClr val="FFFFFF"/>
              </a:buClr>
              <a:buSzPct val="45000"/>
              <a:buFont typeface="Wingdings" panose="05000000000000000000" pitchFamily="2" charset="2"/>
              <a:buChar char=""/>
            </a:pPr>
            <a:r>
              <a:rPr lang="en-US" altLang="en-US" sz="2200" b="1" dirty="0">
                <a:solidFill>
                  <a:srgbClr val="FFFFFF"/>
                </a:solidFill>
                <a:latin typeface="Calibri" panose="020F0502020204030204" pitchFamily="34" charset="0"/>
              </a:rPr>
              <a:t>GO </a:t>
            </a:r>
            <a:r>
              <a:rPr lang="en-US" altLang="en-US" sz="2200" b="1" dirty="0" smtClean="0">
                <a:solidFill>
                  <a:srgbClr val="FFFFFF"/>
                </a:solidFill>
                <a:latin typeface="Calibri" panose="020F0502020204030204" pitchFamily="34" charset="0"/>
              </a:rPr>
              <a:t>users can </a:t>
            </a:r>
            <a:r>
              <a:rPr lang="en-US" altLang="en-US" sz="2200" b="1" dirty="0">
                <a:solidFill>
                  <a:srgbClr val="FFFFFF"/>
                </a:solidFill>
                <a:latin typeface="Calibri" panose="020F0502020204030204" pitchFamily="34" charset="0"/>
              </a:rPr>
              <a:t>escalate the file to </a:t>
            </a:r>
            <a:r>
              <a:rPr lang="en-US" altLang="en-US" sz="2200" b="1" dirty="0" smtClean="0">
                <a:solidFill>
                  <a:srgbClr val="FFFFFF"/>
                </a:solidFill>
                <a:latin typeface="Calibri" panose="020F0502020204030204" pitchFamily="34" charset="0"/>
              </a:rPr>
              <a:t>Head-Consular if </a:t>
            </a:r>
            <a:r>
              <a:rPr lang="en-US" altLang="en-US" sz="2200" b="1" dirty="0">
                <a:solidFill>
                  <a:srgbClr val="FFFFFF"/>
                </a:solidFill>
                <a:latin typeface="Calibri" panose="020F0502020204030204" pitchFamily="34" charset="0"/>
              </a:rPr>
              <a:t>matching records are found </a:t>
            </a:r>
            <a:r>
              <a:rPr lang="en-US" altLang="en-US" sz="2200" b="1" dirty="0" smtClean="0">
                <a:solidFill>
                  <a:srgbClr val="FFFFFF"/>
                </a:solidFill>
                <a:latin typeface="Calibri" panose="020F0502020204030204" pitchFamily="34" charset="0"/>
              </a:rPr>
              <a:t>and </a:t>
            </a:r>
            <a:r>
              <a:rPr lang="en-US" altLang="en-US" sz="2200" b="1" dirty="0">
                <a:solidFill>
                  <a:srgbClr val="FFFFFF"/>
                </a:solidFill>
                <a:latin typeface="Calibri" panose="020F0502020204030204" pitchFamily="34" charset="0"/>
              </a:rPr>
              <a:t>Head-Consular opinion </a:t>
            </a:r>
            <a:r>
              <a:rPr lang="en-US" altLang="en-US" sz="2200" b="1" dirty="0" smtClean="0">
                <a:solidFill>
                  <a:srgbClr val="FFFFFF"/>
                </a:solidFill>
                <a:latin typeface="Calibri" panose="020F0502020204030204" pitchFamily="34" charset="0"/>
              </a:rPr>
              <a:t>is required to decide on Information Suppression case.</a:t>
            </a:r>
            <a:endParaRPr lang="en-US" altLang="en-US" sz="2200" b="1" dirty="0">
              <a:solidFill>
                <a:srgbClr val="FFFFFF"/>
              </a:solidFill>
              <a:latin typeface="Calibri" panose="020F0502020204030204"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695450"/>
            <a:ext cx="9050338" cy="1276350"/>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3" y="3048000"/>
            <a:ext cx="9051925" cy="3749675"/>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252413" y="188913"/>
            <a:ext cx="8640762" cy="2122204"/>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i="1" u="sng" dirty="0">
                <a:solidFill>
                  <a:srgbClr val="FFFFFF"/>
                </a:solidFill>
                <a:latin typeface="Calibri" panose="020F0502020204030204" pitchFamily="34" charset="0"/>
              </a:rPr>
              <a:t>View Index Check </a:t>
            </a:r>
            <a:r>
              <a:rPr lang="en-US" altLang="en-US" sz="2200" b="1" i="1" u="sng" dirty="0" smtClean="0">
                <a:solidFill>
                  <a:srgbClr val="FFFFFF"/>
                </a:solidFill>
                <a:latin typeface="Calibri" panose="020F0502020204030204" pitchFamily="34" charset="0"/>
              </a:rPr>
              <a:t>Result </a:t>
            </a:r>
            <a:r>
              <a:rPr lang="en-US" altLang="en-US" sz="2000" i="1" u="sng" dirty="0" smtClean="0">
                <a:solidFill>
                  <a:srgbClr val="FFFFFF"/>
                </a:solidFill>
                <a:latin typeface="Calibri" panose="020F0502020204030204" pitchFamily="34" charset="0"/>
              </a:rPr>
              <a:t>(</a:t>
            </a:r>
            <a:r>
              <a:rPr lang="en-US" altLang="en-US" sz="2000" i="1" u="sng" dirty="0">
                <a:solidFill>
                  <a:srgbClr val="FFFFFF"/>
                </a:solidFill>
                <a:latin typeface="Calibri" panose="020F0502020204030204" pitchFamily="34" charset="0"/>
              </a:rPr>
              <a:t>continued..)</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By </a:t>
            </a:r>
            <a:r>
              <a:rPr lang="en-US" altLang="en-US" sz="2200" b="1" dirty="0">
                <a:solidFill>
                  <a:srgbClr val="FFFFFF"/>
                </a:solidFill>
                <a:latin typeface="Calibri" panose="020F0502020204030204" pitchFamily="34" charset="0"/>
              </a:rPr>
              <a:t>selecting Index check status as 'On Hold' and Impose Penalty as Yes</a:t>
            </a:r>
            <a:r>
              <a:rPr lang="en-US" altLang="en-US" sz="2200" b="1" dirty="0" smtClean="0">
                <a:solidFill>
                  <a:srgbClr val="FFFFFF"/>
                </a:solidFill>
                <a:latin typeface="Calibri" panose="020F0502020204030204" pitchFamily="34" charset="0"/>
              </a:rPr>
              <a:t>, GO users </a:t>
            </a:r>
            <a:r>
              <a:rPr lang="en-US" altLang="en-US" sz="2200" b="1" dirty="0">
                <a:solidFill>
                  <a:srgbClr val="FFFFFF"/>
                </a:solidFill>
                <a:latin typeface="Calibri" panose="020F0502020204030204" pitchFamily="34" charset="0"/>
              </a:rPr>
              <a:t>can impose penalty </a:t>
            </a:r>
            <a:r>
              <a:rPr lang="en-US" altLang="en-US" sz="2200" b="1" dirty="0" smtClean="0">
                <a:solidFill>
                  <a:srgbClr val="FFFFFF"/>
                </a:solidFill>
                <a:latin typeface="Calibri" panose="020F0502020204030204" pitchFamily="34" charset="0"/>
              </a:rPr>
              <a:t>in case the event of suppression of any important information (like presence of an undeclared previous passport) is established.</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Click on Penalty Reason button to choose penalty reason and amount</a:t>
            </a:r>
          </a:p>
        </p:txBody>
      </p:sp>
      <p:pic>
        <p:nvPicPr>
          <p:cNvPr id="174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395"/>
          <a:stretch/>
        </p:blipFill>
        <p:spPr bwMode="auto">
          <a:xfrm>
            <a:off x="-1" y="2457450"/>
            <a:ext cx="9144000" cy="1657350"/>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3925"/>
          <a:stretch/>
        </p:blipFill>
        <p:spPr bwMode="auto">
          <a:xfrm>
            <a:off x="157161" y="4321175"/>
            <a:ext cx="8829675" cy="2079625"/>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52413" y="188913"/>
            <a:ext cx="8640762" cy="2799313"/>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i="1" u="sng" dirty="0">
                <a:solidFill>
                  <a:srgbClr val="FFFFFF"/>
                </a:solidFill>
                <a:latin typeface="Calibri" panose="020F0502020204030204" pitchFamily="34" charset="0"/>
              </a:rPr>
              <a:t>View Index Check </a:t>
            </a:r>
            <a:r>
              <a:rPr lang="en-US" altLang="en-US" sz="2200" b="1" i="1" u="sng" dirty="0" smtClean="0">
                <a:solidFill>
                  <a:srgbClr val="FFFFFF"/>
                </a:solidFill>
                <a:latin typeface="Calibri" panose="020F0502020204030204" pitchFamily="34" charset="0"/>
              </a:rPr>
              <a:t>Result </a:t>
            </a:r>
            <a:r>
              <a:rPr lang="en-US" altLang="en-US" sz="2000" i="1" u="sng" dirty="0" smtClean="0">
                <a:solidFill>
                  <a:srgbClr val="FFFFFF"/>
                </a:solidFill>
                <a:latin typeface="Calibri" panose="020F0502020204030204" pitchFamily="34" charset="0"/>
              </a:rPr>
              <a:t>(</a:t>
            </a:r>
            <a:r>
              <a:rPr lang="en-US" altLang="en-US" sz="2000" i="1" u="sng" dirty="0">
                <a:solidFill>
                  <a:srgbClr val="FFFFFF"/>
                </a:solidFill>
                <a:latin typeface="Calibri" panose="020F0502020204030204" pitchFamily="34" charset="0"/>
              </a:rPr>
              <a:t>continued..)</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Select </a:t>
            </a:r>
            <a:r>
              <a:rPr lang="en-US" altLang="en-US" sz="2200" b="1" dirty="0">
                <a:solidFill>
                  <a:srgbClr val="FFFFFF"/>
                </a:solidFill>
                <a:latin typeface="Calibri" panose="020F0502020204030204" pitchFamily="34" charset="0"/>
              </a:rPr>
              <a:t>the Penalty Reason and enter corresponding penalty amount and click on Select and Return.</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Print </a:t>
            </a:r>
            <a:r>
              <a:rPr lang="en-US" altLang="en-US" sz="2200" b="1" dirty="0">
                <a:solidFill>
                  <a:srgbClr val="FFFFFF"/>
                </a:solidFill>
                <a:latin typeface="Calibri" panose="020F0502020204030204" pitchFamily="34" charset="0"/>
              </a:rPr>
              <a:t>the penalty </a:t>
            </a:r>
            <a:r>
              <a:rPr lang="en-US" altLang="en-US" sz="2200" b="1" dirty="0" smtClean="0">
                <a:solidFill>
                  <a:srgbClr val="FFFFFF"/>
                </a:solidFill>
                <a:latin typeface="Calibri" panose="020F0502020204030204" pitchFamily="34" charset="0"/>
              </a:rPr>
              <a:t>Letter by clicking on the Print Penalty Letter button</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Click </a:t>
            </a:r>
            <a:r>
              <a:rPr lang="en-US" altLang="en-US" sz="2200" b="1" dirty="0">
                <a:solidFill>
                  <a:srgbClr val="FFFFFF"/>
                </a:solidFill>
                <a:latin typeface="Calibri" panose="020F0502020204030204" pitchFamily="34" charset="0"/>
              </a:rPr>
              <a:t>on Send to EO </a:t>
            </a:r>
            <a:r>
              <a:rPr lang="en-US" altLang="en-US" sz="2200" b="1" dirty="0" smtClean="0">
                <a:solidFill>
                  <a:srgbClr val="FFFFFF"/>
                </a:solidFill>
                <a:latin typeface="Calibri" panose="020F0502020204030204" pitchFamily="34" charset="0"/>
              </a:rPr>
              <a:t>button to transfer the application flow to Enrolment Officer (EO) users for collection of Penalty amount from the applicant. The GO may also mention in Remarks in case any data modification is also required.</a:t>
            </a:r>
            <a:endParaRPr lang="en-US" altLang="en-US" sz="2200" b="1" dirty="0">
              <a:solidFill>
                <a:srgbClr val="FFFFFF"/>
              </a:solidFill>
              <a:latin typeface="Calibri" panose="020F0502020204030204" pitchFamily="34" charset="0"/>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3136900"/>
            <a:ext cx="9105900" cy="1892300"/>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338" r="2288"/>
          <a:stretch/>
        </p:blipFill>
        <p:spPr bwMode="auto">
          <a:xfrm>
            <a:off x="1028699" y="5276850"/>
            <a:ext cx="7086601" cy="1200150"/>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74638" y="214313"/>
            <a:ext cx="8640762" cy="1445096"/>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u="sng" dirty="0">
                <a:solidFill>
                  <a:srgbClr val="FFFFFF"/>
                </a:solidFill>
                <a:latin typeface="Calibri" panose="020F0502020204030204" pitchFamily="34" charset="0"/>
              </a:rPr>
              <a:t>View </a:t>
            </a:r>
            <a:r>
              <a:rPr lang="en-US" altLang="en-US" sz="2200" b="1" u="sng" dirty="0" smtClean="0">
                <a:solidFill>
                  <a:srgbClr val="FFFFFF"/>
                </a:solidFill>
                <a:latin typeface="Calibri" panose="020F0502020204030204" pitchFamily="34" charset="0"/>
              </a:rPr>
              <a:t>PAC/Policy </a:t>
            </a:r>
            <a:r>
              <a:rPr lang="en-US" altLang="en-US" sz="2200" b="1" u="sng" dirty="0">
                <a:solidFill>
                  <a:srgbClr val="FFFFFF"/>
                </a:solidFill>
                <a:latin typeface="Calibri" panose="020F0502020204030204" pitchFamily="34" charset="0"/>
              </a:rPr>
              <a:t>Check </a:t>
            </a:r>
            <a:r>
              <a:rPr lang="en-US" altLang="en-US" sz="2200" b="1" u="sng" dirty="0" smtClean="0">
                <a:solidFill>
                  <a:srgbClr val="FFFFFF"/>
                </a:solidFill>
                <a:latin typeface="Calibri" panose="020F0502020204030204" pitchFamily="34" charset="0"/>
              </a:rPr>
              <a:t>Result</a:t>
            </a:r>
            <a:endParaRPr lang="en-US" altLang="en-US" sz="2000" b="1" u="sng" dirty="0">
              <a:solidFill>
                <a:srgbClr val="FFFFFF"/>
              </a:solidFill>
              <a:latin typeface="Calibri" panose="020F0502020204030204" pitchFamily="34" charset="0"/>
            </a:endParaRPr>
          </a:p>
          <a:p>
            <a:pPr marL="214313" indent="-212725" hangingPunct="1">
              <a:lnSpc>
                <a:spcPct val="100000"/>
              </a:lnSpc>
              <a:buClr>
                <a:srgbClr val="FFFFFF"/>
              </a:buClr>
              <a:buSzPct val="45000"/>
              <a:buFont typeface="Wingdings" panose="05000000000000000000" pitchFamily="2" charset="2"/>
              <a:buChar char=""/>
            </a:pPr>
            <a:r>
              <a:rPr lang="en-US" altLang="en-US" sz="2200" b="1" dirty="0">
                <a:solidFill>
                  <a:srgbClr val="FFFFFF"/>
                </a:solidFill>
                <a:latin typeface="Calibri" panose="020F0502020204030204" pitchFamily="34" charset="0"/>
              </a:rPr>
              <a:t>Click on the View button displayed besides the PAC/Policy Check Result field in the Grant Application screen to view the matching </a:t>
            </a:r>
            <a:r>
              <a:rPr lang="en-US" altLang="en-US" sz="2200" b="1" dirty="0" smtClean="0">
                <a:solidFill>
                  <a:srgbClr val="FFFFFF"/>
                </a:solidFill>
                <a:latin typeface="Calibri" panose="020F0502020204030204" pitchFamily="34" charset="0"/>
              </a:rPr>
              <a:t>records, if any</a:t>
            </a:r>
            <a:endParaRPr lang="en-US" altLang="en-US" sz="2200" b="1" dirty="0">
              <a:solidFill>
                <a:srgbClr val="FFFFFF"/>
              </a:solidFill>
              <a:latin typeface="Calibri" panose="020F0502020204030204"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 y="2243138"/>
            <a:ext cx="8958262" cy="2471737"/>
          </a:xfrm>
          <a:prstGeom prst="rect">
            <a:avLst/>
          </a:prstGeom>
          <a:noFill/>
          <a:ln w="9525" cap="flat">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274638" y="214313"/>
            <a:ext cx="8640762" cy="2122204"/>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u="sng" dirty="0">
                <a:solidFill>
                  <a:srgbClr val="FFFFFF"/>
                </a:solidFill>
                <a:latin typeface="Calibri" panose="020F0502020204030204" pitchFamily="34" charset="0"/>
              </a:rPr>
              <a:t>View </a:t>
            </a:r>
            <a:r>
              <a:rPr lang="en-US" altLang="en-US" sz="2200" b="1" u="sng" dirty="0" smtClean="0">
                <a:solidFill>
                  <a:srgbClr val="FFFFFF"/>
                </a:solidFill>
                <a:latin typeface="Calibri" panose="020F0502020204030204" pitchFamily="34" charset="0"/>
              </a:rPr>
              <a:t>PAC/Policy </a:t>
            </a:r>
            <a:r>
              <a:rPr lang="en-US" altLang="en-US" sz="2200" b="1" u="sng" dirty="0">
                <a:solidFill>
                  <a:srgbClr val="FFFFFF"/>
                </a:solidFill>
                <a:latin typeface="Calibri" panose="020F0502020204030204" pitchFamily="34" charset="0"/>
              </a:rPr>
              <a:t>Check </a:t>
            </a:r>
            <a:r>
              <a:rPr lang="en-US" altLang="en-US" sz="2200" b="1" u="sng" dirty="0" smtClean="0">
                <a:solidFill>
                  <a:srgbClr val="FFFFFF"/>
                </a:solidFill>
                <a:latin typeface="Calibri" panose="020F0502020204030204" pitchFamily="34" charset="0"/>
              </a:rPr>
              <a:t>Result</a:t>
            </a:r>
            <a:r>
              <a:rPr lang="en-US" altLang="en-US" sz="2200" b="1" i="1" u="sng" dirty="0" smtClean="0">
                <a:solidFill>
                  <a:srgbClr val="FFFFFF"/>
                </a:solidFill>
                <a:latin typeface="Calibri" panose="020F0502020204030204" pitchFamily="34" charset="0"/>
              </a:rPr>
              <a:t> </a:t>
            </a:r>
            <a:r>
              <a:rPr lang="en-US" altLang="en-US" sz="2000" i="1" u="sng" dirty="0" smtClean="0">
                <a:solidFill>
                  <a:srgbClr val="FFFFFF"/>
                </a:solidFill>
                <a:latin typeface="Calibri" panose="020F0502020204030204" pitchFamily="34" charset="0"/>
              </a:rPr>
              <a:t>(</a:t>
            </a:r>
            <a:r>
              <a:rPr lang="en-US" altLang="en-US" sz="2000" i="1" u="sng" dirty="0">
                <a:solidFill>
                  <a:srgbClr val="FFFFFF"/>
                </a:solidFill>
                <a:latin typeface="Calibri" panose="020F0502020204030204" pitchFamily="34" charset="0"/>
              </a:rPr>
              <a:t>continued..)</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GO user may escalate the case to </a:t>
            </a:r>
            <a:r>
              <a:rPr lang="en-US" altLang="en-US" sz="2200" b="1" dirty="0">
                <a:solidFill>
                  <a:srgbClr val="FFFFFF"/>
                </a:solidFill>
                <a:latin typeface="Calibri" panose="020F0502020204030204" pitchFamily="34" charset="0"/>
              </a:rPr>
              <a:t>Head-Consular </a:t>
            </a:r>
            <a:r>
              <a:rPr lang="en-US" altLang="en-US" sz="2200" b="1" dirty="0" smtClean="0">
                <a:solidFill>
                  <a:srgbClr val="FFFFFF"/>
                </a:solidFill>
                <a:latin typeface="Calibri" panose="020F0502020204030204" pitchFamily="34" charset="0"/>
              </a:rPr>
              <a:t>for his/her instructions/guidance for further processing in case of any PAC/Policy match records by choosing PAC/Policy Check Status as ‘On Hold’,  entering Remarks expressing the query, </a:t>
            </a:r>
            <a:r>
              <a:rPr lang="en-US" altLang="en-US" sz="2200" b="1" dirty="0">
                <a:solidFill>
                  <a:srgbClr val="FFFFFF"/>
                </a:solidFill>
                <a:latin typeface="Calibri" panose="020F0502020204030204" pitchFamily="34" charset="0"/>
              </a:rPr>
              <a:t>and c</a:t>
            </a:r>
            <a:r>
              <a:rPr lang="en-US" altLang="en-US" sz="2200" b="1" dirty="0" smtClean="0">
                <a:solidFill>
                  <a:srgbClr val="FFFFFF"/>
                </a:solidFill>
                <a:latin typeface="Calibri" panose="020F0502020204030204" pitchFamily="34" charset="0"/>
              </a:rPr>
              <a:t>licking </a:t>
            </a:r>
            <a:r>
              <a:rPr lang="en-US" altLang="en-US" sz="2200" b="1" dirty="0">
                <a:solidFill>
                  <a:srgbClr val="FFFFFF"/>
                </a:solidFill>
                <a:latin typeface="Calibri" panose="020F0502020204030204" pitchFamily="34" charset="0"/>
              </a:rPr>
              <a:t>on </a:t>
            </a:r>
            <a:r>
              <a:rPr lang="en-US" altLang="en-US" sz="2200" b="1" dirty="0" smtClean="0">
                <a:solidFill>
                  <a:srgbClr val="FFFFFF"/>
                </a:solidFill>
                <a:latin typeface="Calibri" panose="020F0502020204030204" pitchFamily="34" charset="0"/>
              </a:rPr>
              <a:t>the 'Escalate </a:t>
            </a:r>
            <a:r>
              <a:rPr lang="en-US" altLang="en-US" sz="2200" b="1" dirty="0">
                <a:solidFill>
                  <a:srgbClr val="FFFFFF"/>
                </a:solidFill>
                <a:latin typeface="Calibri" panose="020F0502020204030204" pitchFamily="34" charset="0"/>
              </a:rPr>
              <a:t>to </a:t>
            </a:r>
            <a:r>
              <a:rPr lang="en-US" altLang="en-US" sz="2200" b="1" dirty="0" smtClean="0">
                <a:solidFill>
                  <a:srgbClr val="FFFFFF"/>
                </a:solidFill>
                <a:latin typeface="Calibri" panose="020F0502020204030204" pitchFamily="34" charset="0"/>
              </a:rPr>
              <a:t>Head-Consular‘ button</a:t>
            </a:r>
            <a:endParaRPr lang="en-US" altLang="en-US" sz="2200" b="1" dirty="0">
              <a:solidFill>
                <a:srgbClr val="FFFFFF"/>
              </a:solidFill>
              <a:latin typeface="Calibri" panose="020F0502020204030204" pitchFamily="34"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 y="2570162"/>
            <a:ext cx="8958263" cy="1239838"/>
          </a:xfrm>
          <a:prstGeom prst="rect">
            <a:avLst/>
          </a:prstGeom>
          <a:noFill/>
          <a:ln w="9525" cap="flat">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362"/>
          <a:stretch/>
        </p:blipFill>
        <p:spPr bwMode="auto">
          <a:xfrm>
            <a:off x="1051719" y="4419600"/>
            <a:ext cx="7086600" cy="1524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274638" y="214313"/>
            <a:ext cx="8640762" cy="2460758"/>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u="sng" dirty="0">
                <a:solidFill>
                  <a:srgbClr val="FFFFFF"/>
                </a:solidFill>
                <a:latin typeface="Calibri" panose="020F0502020204030204" pitchFamily="34" charset="0"/>
              </a:rPr>
              <a:t>Granting Status</a:t>
            </a:r>
          </a:p>
          <a:p>
            <a:pPr marL="1588" hangingPunct="1">
              <a:lnSpc>
                <a:spcPct val="100000"/>
              </a:lnSpc>
              <a:buClr>
                <a:srgbClr val="FFFFFF"/>
              </a:buClr>
              <a:buSzPct val="45000"/>
            </a:pPr>
            <a:r>
              <a:rPr lang="en-US" altLang="en-US" sz="2200" b="1" dirty="0" smtClean="0">
                <a:solidFill>
                  <a:srgbClr val="FFFFFF"/>
                </a:solidFill>
                <a:latin typeface="Calibri" panose="020F0502020204030204" pitchFamily="34" charset="0"/>
              </a:rPr>
              <a:t>GO </a:t>
            </a:r>
            <a:r>
              <a:rPr lang="en-US" altLang="en-US" sz="2200" b="1" dirty="0">
                <a:solidFill>
                  <a:srgbClr val="FFFFFF"/>
                </a:solidFill>
                <a:latin typeface="Calibri" panose="020F0502020204030204" pitchFamily="34" charset="0"/>
              </a:rPr>
              <a:t>User </a:t>
            </a:r>
            <a:r>
              <a:rPr lang="en-US" altLang="en-US" sz="2200" b="1" dirty="0" smtClean="0">
                <a:solidFill>
                  <a:srgbClr val="FFFFFF"/>
                </a:solidFill>
                <a:latin typeface="Calibri" panose="020F0502020204030204" pitchFamily="34" charset="0"/>
              </a:rPr>
              <a:t>may choose the Granting Status as Clear, Not Clear or On Hold:</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If Not Clear is chosen – GO may Reject the application</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If On Hold is chosen – GO may either escalate to Head-Consular (for query) or send back the case to EO (for data/document corrections)</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If Clear is chosen - GO </a:t>
            </a:r>
            <a:r>
              <a:rPr lang="en-US" altLang="en-US" sz="2200" b="1" dirty="0">
                <a:solidFill>
                  <a:srgbClr val="FFFFFF"/>
                </a:solidFill>
                <a:latin typeface="Calibri" panose="020F0502020204030204" pitchFamily="34" charset="0"/>
              </a:rPr>
              <a:t>User </a:t>
            </a:r>
            <a:r>
              <a:rPr lang="en-US" altLang="en-US" sz="2200" b="1" dirty="0" smtClean="0">
                <a:solidFill>
                  <a:srgbClr val="FFFFFF"/>
                </a:solidFill>
                <a:latin typeface="Calibri" panose="020F0502020204030204" pitchFamily="34" charset="0"/>
              </a:rPr>
              <a:t>may complete the Granting after selecting the Granting Decisions like Passport Validity (Countries/Years) (PTO)</a:t>
            </a:r>
            <a:endParaRPr lang="en-US" altLang="en-US" sz="2200" b="1" dirty="0">
              <a:solidFill>
                <a:srgbClr val="FFFFFF"/>
              </a:solidFill>
              <a:latin typeface="Calibri" panose="020F0502020204030204" pitchFamily="34" charset="0"/>
            </a:endParaRPr>
          </a:p>
        </p:txBody>
      </p:sp>
      <p:pic>
        <p:nvPicPr>
          <p:cNvPr id="215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2348"/>
          <a:stretch/>
        </p:blipFill>
        <p:spPr bwMode="auto">
          <a:xfrm>
            <a:off x="111125" y="3048000"/>
            <a:ext cx="8958263" cy="1600200"/>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5707"/>
          <a:stretch/>
        </p:blipFill>
        <p:spPr bwMode="auto">
          <a:xfrm>
            <a:off x="108268" y="4892853"/>
            <a:ext cx="8961120" cy="1584147"/>
          </a:xfrm>
          <a:prstGeom prst="rect">
            <a:avLst/>
          </a:prstGeom>
          <a:noFill/>
          <a:ln w="9525" cap="flat">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74638" y="214313"/>
            <a:ext cx="8640762" cy="3137867"/>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u="sng" dirty="0">
                <a:solidFill>
                  <a:srgbClr val="FFFFFF"/>
                </a:solidFill>
                <a:latin typeface="Calibri" panose="020F0502020204030204" pitchFamily="34" charset="0"/>
              </a:rPr>
              <a:t>Granting </a:t>
            </a:r>
            <a:r>
              <a:rPr lang="en-US" altLang="en-US" sz="2200" b="1" u="sng" dirty="0" smtClean="0">
                <a:solidFill>
                  <a:srgbClr val="FFFFFF"/>
                </a:solidFill>
                <a:latin typeface="Calibri" panose="020F0502020204030204" pitchFamily="34" charset="0"/>
              </a:rPr>
              <a:t>Status </a:t>
            </a:r>
            <a:r>
              <a:rPr lang="en-US" altLang="en-US" sz="2000" b="1" i="1" u="sng" dirty="0" smtClean="0">
                <a:solidFill>
                  <a:srgbClr val="FFFFFF"/>
                </a:solidFill>
                <a:latin typeface="Calibri" panose="020F0502020204030204" pitchFamily="34" charset="0"/>
              </a:rPr>
              <a:t>(continued..)</a:t>
            </a:r>
            <a:endParaRPr lang="en-US" altLang="en-US" sz="2200" b="1" i="1" u="sng" dirty="0">
              <a:solidFill>
                <a:srgbClr val="FFFFFF"/>
              </a:solidFill>
              <a:latin typeface="Calibri" panose="020F0502020204030204" pitchFamily="34" charset="0"/>
            </a:endParaRP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If Granting </a:t>
            </a:r>
            <a:r>
              <a:rPr lang="en-US" altLang="en-US" sz="2200" b="1" dirty="0">
                <a:solidFill>
                  <a:srgbClr val="FFFFFF"/>
                </a:solidFill>
                <a:latin typeface="Calibri" panose="020F0502020204030204" pitchFamily="34" charset="0"/>
              </a:rPr>
              <a:t>status </a:t>
            </a:r>
            <a:r>
              <a:rPr lang="en-US" altLang="en-US" sz="2200" b="1" dirty="0" smtClean="0">
                <a:solidFill>
                  <a:srgbClr val="FFFFFF"/>
                </a:solidFill>
                <a:latin typeface="Calibri" panose="020F0502020204030204" pitchFamily="34" charset="0"/>
              </a:rPr>
              <a:t>is chosen as 'Clear‘ - </a:t>
            </a:r>
            <a:r>
              <a:rPr lang="en-US" altLang="en-US" sz="2200" b="1" dirty="0">
                <a:solidFill>
                  <a:srgbClr val="FFFFFF"/>
                </a:solidFill>
                <a:latin typeface="Calibri" panose="020F0502020204030204" pitchFamily="34" charset="0"/>
              </a:rPr>
              <a:t>ECR </a:t>
            </a:r>
            <a:r>
              <a:rPr lang="en-US" altLang="en-US" sz="2200" b="1" dirty="0" smtClean="0">
                <a:solidFill>
                  <a:srgbClr val="FFFFFF"/>
                </a:solidFill>
                <a:latin typeface="Calibri" panose="020F0502020204030204" pitchFamily="34" charset="0"/>
              </a:rPr>
              <a:t>Status and </a:t>
            </a:r>
            <a:r>
              <a:rPr lang="en-US" altLang="en-US" sz="2200" b="1" dirty="0">
                <a:solidFill>
                  <a:srgbClr val="FFFFFF"/>
                </a:solidFill>
                <a:latin typeface="Calibri" panose="020F0502020204030204" pitchFamily="34" charset="0"/>
              </a:rPr>
              <a:t>Passport Validity </a:t>
            </a:r>
            <a:r>
              <a:rPr lang="en-US" altLang="en-US" sz="2200" b="1" dirty="0" smtClean="0">
                <a:solidFill>
                  <a:srgbClr val="FFFFFF"/>
                </a:solidFill>
                <a:latin typeface="Calibri" panose="020F0502020204030204" pitchFamily="34" charset="0"/>
              </a:rPr>
              <a:t>(duration and countries) is to be finalized by the GO</a:t>
            </a:r>
            <a:endParaRPr lang="en-US" altLang="en-US" sz="2200" b="1" dirty="0">
              <a:solidFill>
                <a:srgbClr val="FFFFFF"/>
              </a:solidFill>
              <a:latin typeface="Calibri" panose="020F0502020204030204" pitchFamily="34" charset="0"/>
            </a:endParaRP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Passport </a:t>
            </a:r>
            <a:r>
              <a:rPr lang="en-US" altLang="en-US" sz="2200" b="1" dirty="0">
                <a:solidFill>
                  <a:srgbClr val="FFFFFF"/>
                </a:solidFill>
                <a:latin typeface="Calibri" panose="020F0502020204030204" pitchFamily="34" charset="0"/>
              </a:rPr>
              <a:t>Validity </a:t>
            </a:r>
            <a:r>
              <a:rPr lang="en-US" altLang="en-US" sz="2200" b="1" dirty="0" smtClean="0">
                <a:solidFill>
                  <a:srgbClr val="FFFFFF"/>
                </a:solidFill>
                <a:latin typeface="Calibri" panose="020F0502020204030204" pitchFamily="34" charset="0"/>
              </a:rPr>
              <a:t>duration can </a:t>
            </a:r>
            <a:r>
              <a:rPr lang="en-US" altLang="en-US" sz="2200" b="1" dirty="0">
                <a:solidFill>
                  <a:srgbClr val="FFFFFF"/>
                </a:solidFill>
                <a:latin typeface="Calibri" panose="020F0502020204030204" pitchFamily="34" charset="0"/>
              </a:rPr>
              <a:t>be </a:t>
            </a:r>
            <a:r>
              <a:rPr lang="en-US" altLang="en-US" sz="2200" b="1" dirty="0" smtClean="0">
                <a:solidFill>
                  <a:srgbClr val="FFFFFF"/>
                </a:solidFill>
                <a:latin typeface="Calibri" panose="020F0502020204030204" pitchFamily="34" charset="0"/>
              </a:rPr>
              <a:t>chosen in terms of number of years/months (default: 10 years) or till a specific date</a:t>
            </a:r>
            <a:endParaRPr lang="en-US" altLang="en-US" sz="2200" b="1" dirty="0">
              <a:solidFill>
                <a:srgbClr val="FFFFFF"/>
              </a:solidFill>
              <a:latin typeface="Calibri" panose="020F0502020204030204" pitchFamily="34" charset="0"/>
            </a:endParaRP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Passport </a:t>
            </a:r>
            <a:r>
              <a:rPr lang="en-US" altLang="en-US" sz="2200" b="1" dirty="0">
                <a:solidFill>
                  <a:srgbClr val="FFFFFF"/>
                </a:solidFill>
                <a:latin typeface="Calibri" panose="020F0502020204030204" pitchFamily="34" charset="0"/>
              </a:rPr>
              <a:t>Validity </a:t>
            </a:r>
            <a:r>
              <a:rPr lang="en-US" altLang="en-US" sz="2200" b="1" dirty="0" smtClean="0">
                <a:solidFill>
                  <a:srgbClr val="FFFFFF"/>
                </a:solidFill>
                <a:latin typeface="Calibri" panose="020F0502020204030204" pitchFamily="34" charset="0"/>
              </a:rPr>
              <a:t>in terms of list of countries can </a:t>
            </a:r>
            <a:r>
              <a:rPr lang="en-US" altLang="en-US" sz="2200" b="1" dirty="0">
                <a:solidFill>
                  <a:srgbClr val="FFFFFF"/>
                </a:solidFill>
                <a:latin typeface="Calibri" panose="020F0502020204030204" pitchFamily="34" charset="0"/>
              </a:rPr>
              <a:t>be </a:t>
            </a:r>
            <a:r>
              <a:rPr lang="en-US" altLang="en-US" sz="2200" b="1" dirty="0" smtClean="0">
                <a:solidFill>
                  <a:srgbClr val="FFFFFF"/>
                </a:solidFill>
                <a:latin typeface="Calibri" panose="020F0502020204030204" pitchFamily="34" charset="0"/>
              </a:rPr>
              <a:t>chosen as ‘All’ (default, indicating passport will be valid for all countries), ‘All Except  Iraq/Israel/Taiwan, </a:t>
            </a:r>
            <a:r>
              <a:rPr lang="en-US" altLang="en-US" sz="2200" b="1" dirty="0">
                <a:solidFill>
                  <a:srgbClr val="FFFFFF"/>
                </a:solidFill>
                <a:latin typeface="Calibri" panose="020F0502020204030204" pitchFamily="34" charset="0"/>
              </a:rPr>
              <a:t>or Only for </a:t>
            </a:r>
            <a:r>
              <a:rPr lang="en-US" altLang="en-US" sz="2200" b="1" dirty="0" smtClean="0">
                <a:solidFill>
                  <a:srgbClr val="FFFFFF"/>
                </a:solidFill>
                <a:latin typeface="Calibri" panose="020F0502020204030204" pitchFamily="34" charset="0"/>
              </a:rPr>
              <a:t>Iraq/Israel/Taiwan/Saudi Arabia</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Press Submit after making the Granting decision</a:t>
            </a:r>
            <a:endParaRPr lang="en-US" altLang="en-US" sz="2200" b="1" dirty="0">
              <a:solidFill>
                <a:srgbClr val="FFFFFF"/>
              </a:solidFill>
              <a:latin typeface="Calibri" panose="020F0502020204030204" pitchFamily="34" charset="0"/>
            </a:endParaRPr>
          </a:p>
        </p:txBody>
      </p:sp>
      <p:pic>
        <p:nvPicPr>
          <p:cNvPr id="2253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199"/>
          <a:stretch/>
        </p:blipFill>
        <p:spPr bwMode="auto">
          <a:xfrm>
            <a:off x="55563" y="3392488"/>
            <a:ext cx="9051925" cy="3389312"/>
          </a:xfrm>
          <a:prstGeom prst="rect">
            <a:avLst/>
          </a:prstGeom>
          <a:noFill/>
          <a:ln w="9525" cap="flat">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0960" cy="1981312"/>
          </a:xfrm>
          <a:prstGeom prst="rect">
            <a:avLst/>
          </a:prstGeom>
          <a:solidFill>
            <a:srgbClr val="002060"/>
          </a:solidFill>
          <a:ln>
            <a:solidFill>
              <a:schemeClr val="bg1"/>
            </a:solidFill>
          </a:ln>
        </p:spPr>
        <p:txBody>
          <a:bodyPr wrap="square" rtlCol="0">
            <a:spAutoFit/>
          </a:bodyPr>
          <a:lstStyle/>
          <a:p>
            <a:pPr algn="just"/>
            <a:r>
              <a:rPr lang="en-IN" sz="2200" b="1" u="sng" dirty="0">
                <a:solidFill>
                  <a:schemeClr val="bg1"/>
                </a:solidFill>
                <a:latin typeface="+mj-lt"/>
              </a:rPr>
              <a:t>Login Using </a:t>
            </a:r>
            <a:r>
              <a:rPr lang="en-IN" sz="2200" b="1" u="sng" dirty="0" smtClean="0">
                <a:solidFill>
                  <a:schemeClr val="bg1"/>
                </a:solidFill>
                <a:latin typeface="+mj-lt"/>
              </a:rPr>
              <a:t>User ID, Password, and Grid Values</a:t>
            </a:r>
            <a:endParaRPr lang="en-IN" sz="2200" b="1" u="sng" dirty="0">
              <a:solidFill>
                <a:schemeClr val="bg1"/>
              </a:solidFill>
              <a:latin typeface="+mj-lt"/>
            </a:endParaRPr>
          </a:p>
          <a:p>
            <a:pPr marL="342900" indent="-342900" algn="just">
              <a:buClr>
                <a:schemeClr val="bg1"/>
              </a:buClr>
              <a:buAutoNum type="arabicPeriod"/>
            </a:pPr>
            <a:r>
              <a:rPr lang="en-IN" sz="2200" b="1" dirty="0" smtClean="0">
                <a:solidFill>
                  <a:schemeClr val="bg1"/>
                </a:solidFill>
                <a:latin typeface="+mj-lt"/>
              </a:rPr>
              <a:t>Visit Global PSP Office Portal (</a:t>
            </a:r>
            <a:r>
              <a:rPr lang="en-IN" sz="2200" b="1" dirty="0" smtClean="0">
                <a:solidFill>
                  <a:srgbClr val="92D050"/>
                </a:solidFill>
                <a:latin typeface="+mj-lt"/>
              </a:rPr>
              <a:t>https://embassy.passportindia.gov.in)</a:t>
            </a:r>
          </a:p>
          <a:p>
            <a:pPr marL="342900" indent="-342900" algn="just">
              <a:buClr>
                <a:schemeClr val="bg1"/>
              </a:buClr>
              <a:buFontTx/>
              <a:buAutoNum type="arabicPeriod"/>
            </a:pPr>
            <a:r>
              <a:rPr lang="en-IN" sz="2200" b="1" dirty="0" smtClean="0">
                <a:solidFill>
                  <a:schemeClr val="bg1"/>
                </a:solidFill>
                <a:latin typeface="+mj-lt"/>
              </a:rPr>
              <a:t>Enter User ID</a:t>
            </a:r>
          </a:p>
          <a:p>
            <a:pPr marL="342900" indent="-342900" algn="just">
              <a:buClr>
                <a:schemeClr val="bg1"/>
              </a:buClr>
              <a:buFontTx/>
              <a:buAutoNum type="arabicPeriod"/>
            </a:pPr>
            <a:r>
              <a:rPr lang="en-IN" sz="2200" b="1" dirty="0" smtClean="0">
                <a:solidFill>
                  <a:schemeClr val="bg1"/>
                </a:solidFill>
                <a:latin typeface="+mj-lt"/>
              </a:rPr>
              <a:t>Press Submit button</a:t>
            </a:r>
          </a:p>
          <a:p>
            <a:pPr marL="342900" indent="-342900" algn="just">
              <a:buClr>
                <a:schemeClr val="bg1"/>
              </a:buClr>
              <a:buFontTx/>
              <a:buAutoNum type="arabicPeriod"/>
            </a:pPr>
            <a:r>
              <a:rPr lang="en-IN" sz="2200" b="1" dirty="0" smtClean="0">
                <a:solidFill>
                  <a:schemeClr val="bg1"/>
                </a:solidFill>
                <a:latin typeface="+mj-lt"/>
              </a:rPr>
              <a:t>Choose User Role as ‘GO’</a:t>
            </a:r>
          </a:p>
          <a:p>
            <a:pPr marL="342900" indent="-342900" algn="just">
              <a:buClr>
                <a:schemeClr val="bg1"/>
              </a:buClr>
              <a:buFontTx/>
              <a:buAutoNum type="arabicPeriod"/>
            </a:pPr>
            <a:r>
              <a:rPr lang="en-IN" sz="2200" b="1" dirty="0" smtClean="0">
                <a:solidFill>
                  <a:schemeClr val="bg1"/>
                </a:solidFill>
                <a:latin typeface="+mj-lt"/>
              </a:rPr>
              <a:t>Press Submit button displayed below the User Role</a:t>
            </a:r>
          </a:p>
        </p:txBody>
      </p:sp>
      <p:pic>
        <p:nvPicPr>
          <p:cNvPr id="2" name="Picture 1"/>
          <p:cNvPicPr>
            <a:picLocks noChangeAspect="1"/>
          </p:cNvPicPr>
          <p:nvPr/>
        </p:nvPicPr>
        <p:blipFill>
          <a:blip r:embed="rId2"/>
          <a:stretch>
            <a:fillRect/>
          </a:stretch>
        </p:blipFill>
        <p:spPr>
          <a:xfrm>
            <a:off x="0" y="2485505"/>
            <a:ext cx="9144000" cy="3458095"/>
          </a:xfrm>
          <a:prstGeom prst="rect">
            <a:avLst/>
          </a:prstGeom>
          <a:ln>
            <a:solidFill>
              <a:schemeClr val="tx1"/>
            </a:solidFill>
          </a:ln>
        </p:spPr>
      </p:pic>
    </p:spTree>
    <p:extLst>
      <p:ext uri="{BB962C8B-B14F-4D97-AF65-F5344CB8AC3E}">
        <p14:creationId xmlns:p14="http://schemas.microsoft.com/office/powerpoint/2010/main" val="1390870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74638" y="214313"/>
            <a:ext cx="8640762" cy="3137867"/>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u="sng" dirty="0">
                <a:solidFill>
                  <a:srgbClr val="FFFFFF"/>
                </a:solidFill>
                <a:latin typeface="Calibri" panose="020F0502020204030204" pitchFamily="34" charset="0"/>
              </a:rPr>
              <a:t>Granting </a:t>
            </a:r>
            <a:r>
              <a:rPr lang="en-US" altLang="en-US" sz="2200" b="1" u="sng" dirty="0" smtClean="0">
                <a:solidFill>
                  <a:srgbClr val="FFFFFF"/>
                </a:solidFill>
                <a:latin typeface="Calibri" panose="020F0502020204030204" pitchFamily="34" charset="0"/>
              </a:rPr>
              <a:t>Status </a:t>
            </a:r>
            <a:r>
              <a:rPr lang="en-US" altLang="en-US" sz="2000" i="1" u="sng" dirty="0" smtClean="0">
                <a:solidFill>
                  <a:srgbClr val="FFFFFF"/>
                </a:solidFill>
                <a:latin typeface="Calibri" panose="020F0502020204030204" pitchFamily="34" charset="0"/>
              </a:rPr>
              <a:t>(continued..)</a:t>
            </a:r>
            <a:endParaRPr lang="en-US" altLang="en-US" sz="2200" i="1" u="sng" dirty="0">
              <a:solidFill>
                <a:srgbClr val="FFFFFF"/>
              </a:solidFill>
              <a:latin typeface="Calibri" panose="020F0502020204030204" pitchFamily="34" charset="0"/>
            </a:endParaRP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In case of Reissue application, the ‘Grant Application and Cancel Old Passport’ sub-screen, displaying details of current and previous passport, is displayed. </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GO must choose the correct old passport record to confirm that the same is being physically cancelled by him/her as part of granting of the new (current) application </a:t>
            </a:r>
          </a:p>
          <a:p>
            <a:pPr marL="214313" indent="-212725" hangingPunct="1">
              <a:lnSpc>
                <a:spcPct val="100000"/>
              </a:lnSpc>
              <a:buClr>
                <a:srgbClr val="FFFFFF"/>
              </a:buClr>
              <a:buSzPct val="45000"/>
              <a:buFont typeface="Wingdings" panose="05000000000000000000" pitchFamily="2" charset="2"/>
              <a:buChar char=""/>
            </a:pPr>
            <a:r>
              <a:rPr lang="en-US" altLang="en-US" sz="2200" b="1" dirty="0" smtClean="0">
                <a:solidFill>
                  <a:srgbClr val="FFFFFF"/>
                </a:solidFill>
                <a:latin typeface="Calibri" panose="020F0502020204030204" pitchFamily="34" charset="0"/>
              </a:rPr>
              <a:t>Passport </a:t>
            </a:r>
            <a:r>
              <a:rPr lang="en-US" altLang="en-US" sz="2200" b="1" dirty="0">
                <a:solidFill>
                  <a:srgbClr val="FFFFFF"/>
                </a:solidFill>
                <a:latin typeface="Calibri" panose="020F0502020204030204" pitchFamily="34" charset="0"/>
              </a:rPr>
              <a:t>printing will be initiated </a:t>
            </a:r>
            <a:r>
              <a:rPr lang="en-US" altLang="en-US" sz="2200" b="1" dirty="0" smtClean="0">
                <a:solidFill>
                  <a:srgbClr val="FFFFFF"/>
                </a:solidFill>
                <a:latin typeface="Calibri" panose="020F0502020204030204" pitchFamily="34" charset="0"/>
              </a:rPr>
              <a:t>and old passport number will be cancelled in the system as soon as Granting is done</a:t>
            </a:r>
            <a:endParaRPr lang="en-US" altLang="en-US" sz="2200" b="1" dirty="0">
              <a:solidFill>
                <a:srgbClr val="FFFFFF"/>
              </a:solidFill>
              <a:latin typeface="Calibri" panose="020F0502020204030204" pitchFamily="34" charset="0"/>
            </a:endParaRPr>
          </a:p>
        </p:txBody>
      </p:sp>
      <p:pic>
        <p:nvPicPr>
          <p:cNvPr id="235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1936"/>
          <a:stretch/>
        </p:blipFill>
        <p:spPr bwMode="auto">
          <a:xfrm>
            <a:off x="639763" y="5540375"/>
            <a:ext cx="8048625" cy="1241425"/>
          </a:xfrm>
          <a:prstGeom prst="rect">
            <a:avLst/>
          </a:prstGeom>
          <a:noFill/>
          <a:ln w="9525" cap="flat">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p:cNvPicPr>
            <a:picLocks noChangeAspect="1"/>
          </p:cNvPicPr>
          <p:nvPr/>
        </p:nvPicPr>
        <p:blipFill>
          <a:blip r:embed="rId4"/>
          <a:stretch>
            <a:fillRect/>
          </a:stretch>
        </p:blipFill>
        <p:spPr>
          <a:xfrm>
            <a:off x="0" y="3635152"/>
            <a:ext cx="9144000" cy="1698848"/>
          </a:xfrm>
          <a:prstGeom prst="rect">
            <a:avLst/>
          </a:prstGeom>
          <a:ln>
            <a:solidFill>
              <a:schemeClr val="tx1"/>
            </a:solidFill>
          </a:ln>
        </p:spPr>
      </p:pic>
    </p:spTree>
  </p:cSld>
  <p:clrMapOvr>
    <a:masterClrMapping/>
  </p:clrMapOvr>
  <p:transition>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6216" y="3501008"/>
            <a:ext cx="3744416" cy="646331"/>
          </a:xfrm>
          <a:prstGeom prst="rect">
            <a:avLst/>
          </a:prstGeom>
          <a:noFill/>
        </p:spPr>
        <p:txBody>
          <a:bodyPr wrap="square" rtlCol="0">
            <a:spAutoFit/>
          </a:bodyPr>
          <a:lstStyle/>
          <a:p>
            <a:r>
              <a:rPr lang="en-US" sz="3600" b="1" dirty="0" smtClean="0">
                <a:solidFill>
                  <a:srgbClr val="92D050"/>
                </a:solidFill>
              </a:rPr>
              <a:t>Thank You</a:t>
            </a:r>
            <a:endParaRPr lang="en-IN" sz="3600" b="1" dirty="0">
              <a:solidFill>
                <a:srgbClr val="92D050"/>
              </a:solidFill>
            </a:endParaRPr>
          </a:p>
        </p:txBody>
      </p:sp>
      <p:cxnSp>
        <p:nvCxnSpPr>
          <p:cNvPr id="8" name="Straight Connector 7"/>
          <p:cNvCxnSpPr/>
          <p:nvPr/>
        </p:nvCxnSpPr>
        <p:spPr>
          <a:xfrm>
            <a:off x="828224" y="4149080"/>
            <a:ext cx="57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83568" y="1340768"/>
            <a:ext cx="7272808" cy="2040623"/>
          </a:xfrm>
          <a:prstGeom prst="rect">
            <a:avLst/>
          </a:prstGeom>
          <a:solidFill>
            <a:srgbClr val="002060"/>
          </a:solidFill>
          <a:ln>
            <a:solidFill>
              <a:schemeClr val="bg1"/>
            </a:solidFill>
          </a:ln>
        </p:spPr>
        <p:txBody>
          <a:bodyPr wrap="square" rtlCol="0">
            <a:spAutoFit/>
          </a:bodyPr>
          <a:lstStyle/>
          <a:p>
            <a:pPr algn="just">
              <a:spcBef>
                <a:spcPts val="600"/>
              </a:spcBef>
              <a:spcAft>
                <a:spcPts val="0"/>
              </a:spcAft>
            </a:pPr>
            <a:r>
              <a:rPr lang="en-IN" sz="2400" b="1" dirty="0">
                <a:solidFill>
                  <a:schemeClr val="bg1"/>
                </a:solidFill>
              </a:rPr>
              <a:t>In case of additional information or clarification, please contact Global PSP Support </a:t>
            </a:r>
            <a:r>
              <a:rPr lang="en-IN" sz="2400" b="1" dirty="0" smtClean="0">
                <a:solidFill>
                  <a:schemeClr val="bg1"/>
                </a:solidFill>
              </a:rPr>
              <a:t>Team</a:t>
            </a:r>
            <a:r>
              <a:rPr lang="en-US" sz="2400" b="1" dirty="0" smtClean="0">
                <a:solidFill>
                  <a:schemeClr val="bg1"/>
                </a:solidFill>
              </a:rPr>
              <a:t> at </a:t>
            </a:r>
          </a:p>
          <a:p>
            <a:pPr algn="just">
              <a:spcBef>
                <a:spcPts val="600"/>
              </a:spcBef>
              <a:spcAft>
                <a:spcPts val="0"/>
              </a:spcAft>
            </a:pPr>
            <a:r>
              <a:rPr lang="en-US" sz="2400" b="1" dirty="0" smtClean="0">
                <a:solidFill>
                  <a:schemeClr val="bg1"/>
                </a:solidFill>
              </a:rPr>
              <a:t>Email	: </a:t>
            </a:r>
            <a:r>
              <a:rPr lang="en-US" sz="2400" b="1" dirty="0" smtClean="0">
                <a:solidFill>
                  <a:schemeClr val="bg1"/>
                </a:solidFill>
                <a:hlinkClick r:id="rId2"/>
              </a:rPr>
              <a:t>global.psp@tcs.com</a:t>
            </a:r>
            <a:endParaRPr lang="en-US" sz="2400" b="1" dirty="0" smtClean="0">
              <a:solidFill>
                <a:schemeClr val="bg1"/>
              </a:solidFill>
            </a:endParaRPr>
          </a:p>
          <a:p>
            <a:pPr algn="just">
              <a:spcBef>
                <a:spcPts val="600"/>
              </a:spcBef>
              <a:spcAft>
                <a:spcPts val="0"/>
              </a:spcAft>
            </a:pPr>
            <a:r>
              <a:rPr lang="en-US" sz="2400" b="1" dirty="0" smtClean="0">
                <a:solidFill>
                  <a:schemeClr val="bg1"/>
                </a:solidFill>
              </a:rPr>
              <a:t>Phone: +91-0120-672-9595/96</a:t>
            </a:r>
          </a:p>
          <a:p>
            <a:pPr algn="just">
              <a:spcBef>
                <a:spcPts val="600"/>
              </a:spcBef>
              <a:spcAft>
                <a:spcPts val="0"/>
              </a:spcAft>
            </a:pPr>
            <a:r>
              <a:rPr lang="en-US" sz="2400" b="1" dirty="0" smtClean="0">
                <a:solidFill>
                  <a:schemeClr val="bg1"/>
                </a:solidFill>
              </a:rPr>
              <a:t>Mobile: </a:t>
            </a:r>
            <a:r>
              <a:rPr lang="en-US" sz="2400" b="1" dirty="0">
                <a:solidFill>
                  <a:schemeClr val="bg1"/>
                </a:solidFill>
              </a:rPr>
              <a:t>+</a:t>
            </a:r>
            <a:r>
              <a:rPr lang="en-US" sz="2400" b="1" dirty="0" smtClean="0">
                <a:solidFill>
                  <a:schemeClr val="bg1"/>
                </a:solidFill>
              </a:rPr>
              <a:t>91-730-351-9595</a:t>
            </a:r>
            <a:endParaRPr lang="en-IN" sz="2400" b="1" dirty="0">
              <a:solidFill>
                <a:schemeClr val="bg1"/>
              </a:solidFill>
            </a:endParaRPr>
          </a:p>
        </p:txBody>
      </p:sp>
    </p:spTree>
    <p:extLst>
      <p:ext uri="{BB962C8B-B14F-4D97-AF65-F5344CB8AC3E}">
        <p14:creationId xmlns:p14="http://schemas.microsoft.com/office/powerpoint/2010/main" val="131320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1520" y="188640"/>
            <a:ext cx="8641080" cy="2009974"/>
          </a:xfrm>
          <a:prstGeom prst="rect">
            <a:avLst/>
          </a:prstGeom>
          <a:solidFill>
            <a:srgbClr val="002060"/>
          </a:solidFill>
          <a:ln>
            <a:solidFill>
              <a:schemeClr val="bg1"/>
            </a:solidFill>
          </a:ln>
        </p:spPr>
        <p:txBody>
          <a:bodyPr wrap="square" rtlCol="0">
            <a:spAutoFit/>
          </a:bodyPr>
          <a:lstStyle/>
          <a:p>
            <a:r>
              <a:rPr lang="en-IN" sz="2200" b="1" u="sng" dirty="0">
                <a:solidFill>
                  <a:schemeClr val="bg1"/>
                </a:solidFill>
                <a:latin typeface="+mj-lt"/>
              </a:rPr>
              <a:t>Login Using User ID, Password, and Grid </a:t>
            </a:r>
            <a:r>
              <a:rPr lang="en-IN" sz="2200" b="1" u="sng" dirty="0" smtClean="0">
                <a:solidFill>
                  <a:schemeClr val="bg1"/>
                </a:solidFill>
                <a:latin typeface="+mj-lt"/>
              </a:rPr>
              <a:t>Values</a:t>
            </a:r>
            <a:r>
              <a:rPr lang="en-IN" sz="2400" i="1" u="sng" dirty="0" smtClean="0">
                <a:solidFill>
                  <a:schemeClr val="bg1"/>
                </a:solidFill>
                <a:latin typeface="+mj-lt"/>
              </a:rPr>
              <a:t> </a:t>
            </a:r>
            <a:r>
              <a:rPr lang="en-IN" sz="2000" i="1" u="sng" dirty="0">
                <a:solidFill>
                  <a:schemeClr val="bg1"/>
                </a:solidFill>
                <a:latin typeface="+mj-lt"/>
              </a:rPr>
              <a:t>(continued..)</a:t>
            </a:r>
            <a:endParaRPr lang="en-IN" sz="2200" b="1" u="sng" dirty="0" smtClean="0">
              <a:solidFill>
                <a:schemeClr val="bg1"/>
              </a:solidFill>
              <a:latin typeface="+mj-lt"/>
            </a:endParaRPr>
          </a:p>
          <a:p>
            <a:pPr marL="342900" indent="-342900" algn="just">
              <a:buClr>
                <a:schemeClr val="bg1"/>
              </a:buClr>
              <a:buFontTx/>
              <a:buAutoNum type="arabicPeriod"/>
            </a:pPr>
            <a:r>
              <a:rPr lang="en-IN" sz="2200" b="1" dirty="0" smtClean="0">
                <a:solidFill>
                  <a:schemeClr val="bg1"/>
                </a:solidFill>
                <a:latin typeface="+mj-lt"/>
              </a:rPr>
              <a:t>Enter Password</a:t>
            </a:r>
          </a:p>
          <a:p>
            <a:pPr marL="342900" indent="-342900" algn="just">
              <a:buClr>
                <a:schemeClr val="bg1"/>
              </a:buClr>
              <a:buFontTx/>
              <a:buAutoNum type="arabicPeriod"/>
            </a:pPr>
            <a:r>
              <a:rPr lang="en-IN" sz="2200" b="1" dirty="0">
                <a:solidFill>
                  <a:schemeClr val="bg1"/>
                </a:solidFill>
                <a:latin typeface="+mj-lt"/>
              </a:rPr>
              <a:t>Check your User Grid and enter the values for the three alphabets displayed on the screen</a:t>
            </a:r>
          </a:p>
          <a:p>
            <a:pPr marL="342900" indent="-342900" algn="just">
              <a:buClr>
                <a:schemeClr val="bg1"/>
              </a:buClr>
              <a:buFontTx/>
              <a:buAutoNum type="arabicPeriod"/>
            </a:pPr>
            <a:r>
              <a:rPr lang="en-IN" sz="2200" b="1" dirty="0">
                <a:solidFill>
                  <a:schemeClr val="bg1"/>
                </a:solidFill>
                <a:latin typeface="+mj-lt"/>
              </a:rPr>
              <a:t>Enter the characters displayed in the CAPTCHA image</a:t>
            </a:r>
          </a:p>
          <a:p>
            <a:pPr marL="342900" indent="-342900" algn="just">
              <a:buClr>
                <a:schemeClr val="bg1"/>
              </a:buClr>
              <a:buFontTx/>
              <a:buAutoNum type="arabicPeriod"/>
            </a:pPr>
            <a:r>
              <a:rPr lang="en-IN" sz="2200" b="1" dirty="0">
                <a:solidFill>
                  <a:schemeClr val="bg1"/>
                </a:solidFill>
                <a:latin typeface="+mj-lt"/>
              </a:rPr>
              <a:t>Press Submit </a:t>
            </a:r>
            <a:r>
              <a:rPr lang="en-IN" sz="2200" b="1" dirty="0" smtClean="0">
                <a:solidFill>
                  <a:schemeClr val="bg1"/>
                </a:solidFill>
                <a:latin typeface="+mj-lt"/>
              </a:rPr>
              <a:t>button</a:t>
            </a:r>
            <a:endParaRPr lang="en-IN" sz="2200" b="1" dirty="0">
              <a:solidFill>
                <a:schemeClr val="bg1"/>
              </a:solidFill>
              <a:latin typeface="+mj-lt"/>
            </a:endParaRPr>
          </a:p>
        </p:txBody>
      </p:sp>
      <p:pic>
        <p:nvPicPr>
          <p:cNvPr id="2" name="Picture 1"/>
          <p:cNvPicPr>
            <a:picLocks noChangeAspect="1"/>
          </p:cNvPicPr>
          <p:nvPr/>
        </p:nvPicPr>
        <p:blipFill>
          <a:blip r:embed="rId2"/>
          <a:stretch>
            <a:fillRect/>
          </a:stretch>
        </p:blipFill>
        <p:spPr>
          <a:xfrm>
            <a:off x="1966912" y="2514600"/>
            <a:ext cx="5210175" cy="3810000"/>
          </a:xfrm>
          <a:prstGeom prst="rect">
            <a:avLst/>
          </a:prstGeom>
          <a:ln>
            <a:solidFill>
              <a:schemeClr val="tx1"/>
            </a:solidFill>
          </a:ln>
        </p:spPr>
      </p:pic>
    </p:spTree>
    <p:extLst>
      <p:ext uri="{BB962C8B-B14F-4D97-AF65-F5344CB8AC3E}">
        <p14:creationId xmlns:p14="http://schemas.microsoft.com/office/powerpoint/2010/main" val="559859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69" name="Rectangle 1"/>
          <p:cNvSpPr>
            <a:spLocks noChangeArrowheads="1"/>
          </p:cNvSpPr>
          <p:nvPr/>
        </p:nvSpPr>
        <p:spPr bwMode="auto">
          <a:xfrm>
            <a:off x="252413" y="188913"/>
            <a:ext cx="8640762" cy="2122204"/>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215900" indent="-214313">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200" b="1" u="sng" dirty="0">
                <a:solidFill>
                  <a:srgbClr val="FFFFFF"/>
                </a:solidFill>
                <a:latin typeface="Calibri" panose="020F0502020204030204" pitchFamily="34" charset="0"/>
              </a:rPr>
              <a:t>Grant Application screen</a:t>
            </a:r>
          </a:p>
          <a:p>
            <a:pPr marL="344487" indent="-342900" hangingPunct="1">
              <a:lnSpc>
                <a:spcPct val="100000"/>
              </a:lnSpc>
              <a:buClr>
                <a:schemeClr val="bg1"/>
              </a:buClr>
              <a:buFont typeface="Arial" panose="020B0604020202020204" pitchFamily="34" charset="0"/>
              <a:buChar char="•"/>
            </a:pPr>
            <a:r>
              <a:rPr lang="en-US" altLang="en-US" sz="2200" b="1" dirty="0">
                <a:solidFill>
                  <a:srgbClr val="FFFFFF"/>
                </a:solidFill>
                <a:latin typeface="Calibri" panose="020F0502020204030204" pitchFamily="34" charset="0"/>
              </a:rPr>
              <a:t>Grant Application screen displays the Pooled and Claimed </a:t>
            </a:r>
            <a:r>
              <a:rPr lang="en-US" altLang="en-US" sz="2200" b="1" dirty="0" smtClean="0">
                <a:solidFill>
                  <a:srgbClr val="FFFFFF"/>
                </a:solidFill>
                <a:latin typeface="Calibri" panose="020F0502020204030204" pitchFamily="34" charset="0"/>
              </a:rPr>
              <a:t>Work-items’ list</a:t>
            </a:r>
          </a:p>
          <a:p>
            <a:pPr marL="344487" indent="-342900" hangingPunct="1">
              <a:lnSpc>
                <a:spcPct val="100000"/>
              </a:lnSpc>
              <a:buClr>
                <a:schemeClr val="bg1"/>
              </a:buClr>
              <a:buFont typeface="Arial" panose="020B0604020202020204" pitchFamily="34" charset="0"/>
              <a:buChar char="•"/>
            </a:pPr>
            <a:r>
              <a:rPr lang="en-US" altLang="en-US" sz="2200" b="1" dirty="0" smtClean="0">
                <a:solidFill>
                  <a:srgbClr val="FFFFFF"/>
                </a:solidFill>
                <a:latin typeface="Calibri" panose="020F0502020204030204" pitchFamily="34" charset="0"/>
              </a:rPr>
              <a:t>Items </a:t>
            </a:r>
            <a:r>
              <a:rPr lang="en-US" altLang="en-US" sz="2200" b="1" dirty="0">
                <a:solidFill>
                  <a:srgbClr val="FFFFFF"/>
                </a:solidFill>
                <a:latin typeface="Calibri" panose="020F0502020204030204" pitchFamily="34" charset="0"/>
              </a:rPr>
              <a:t>displayed in Pooled Work list can be claimed for processing </a:t>
            </a:r>
            <a:r>
              <a:rPr lang="en-US" altLang="en-US" sz="2200" b="1" dirty="0" smtClean="0">
                <a:solidFill>
                  <a:srgbClr val="FFFFFF"/>
                </a:solidFill>
                <a:latin typeface="Calibri" panose="020F0502020204030204" pitchFamily="34" charset="0"/>
              </a:rPr>
              <a:t>by any </a:t>
            </a:r>
            <a:r>
              <a:rPr lang="en-US" altLang="en-US" sz="2200" b="1" dirty="0">
                <a:solidFill>
                  <a:srgbClr val="FFFFFF"/>
                </a:solidFill>
                <a:latin typeface="Calibri" panose="020F0502020204030204" pitchFamily="34" charset="0"/>
              </a:rPr>
              <a:t>GO user in the respective Mission/Post (visible to all GO users</a:t>
            </a:r>
            <a:r>
              <a:rPr lang="en-US" altLang="en-US" sz="2200" b="1" dirty="0" smtClean="0">
                <a:solidFill>
                  <a:srgbClr val="FFFFFF"/>
                </a:solidFill>
                <a:latin typeface="Calibri" panose="020F0502020204030204" pitchFamily="34" charset="0"/>
              </a:rPr>
              <a:t>)</a:t>
            </a:r>
            <a:endParaRPr lang="en-US" altLang="en-US" sz="2200" b="1" dirty="0">
              <a:solidFill>
                <a:srgbClr val="FFFFFF"/>
              </a:solidFill>
              <a:latin typeface="Calibri" panose="020F0502020204030204" pitchFamily="34" charset="0"/>
            </a:endParaRPr>
          </a:p>
          <a:p>
            <a:pPr hangingPunct="1">
              <a:lnSpc>
                <a:spcPct val="100000"/>
              </a:lnSpc>
              <a:buSzPct val="45000"/>
              <a:buFont typeface="Wingdings" panose="05000000000000000000" pitchFamily="2" charset="2"/>
              <a:buNone/>
            </a:pPr>
            <a:endParaRPr lang="en-US" altLang="en-US" sz="2200" b="1" dirty="0">
              <a:solidFill>
                <a:srgbClr val="FFFFFF"/>
              </a:solidFill>
              <a:latin typeface="Calibri" panose="020F050202020403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2849562"/>
            <a:ext cx="8778875" cy="3017838"/>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193" name="Rectangle 1"/>
          <p:cNvSpPr>
            <a:spLocks noChangeArrowheads="1"/>
          </p:cNvSpPr>
          <p:nvPr/>
        </p:nvSpPr>
        <p:spPr bwMode="auto">
          <a:xfrm>
            <a:off x="138113" y="276225"/>
            <a:ext cx="8640762" cy="2122204"/>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200" b="1" u="sng" dirty="0">
                <a:solidFill>
                  <a:srgbClr val="FFFFFF"/>
                </a:solidFill>
                <a:latin typeface="Calibri" panose="020F0502020204030204" pitchFamily="34" charset="0"/>
              </a:rPr>
              <a:t>Grant Application screen </a:t>
            </a:r>
            <a:r>
              <a:rPr lang="en-US" altLang="en-US" sz="2000" i="1" u="sng" dirty="0">
                <a:solidFill>
                  <a:srgbClr val="FFFFFF"/>
                </a:solidFill>
                <a:latin typeface="Calibri" panose="020F0502020204030204" pitchFamily="34" charset="0"/>
              </a:rPr>
              <a:t>(continued..)</a:t>
            </a:r>
          </a:p>
          <a:p>
            <a:pPr marL="344487" indent="-342900" hangingPunct="1">
              <a:lnSpc>
                <a:spcPct val="100000"/>
              </a:lnSpc>
              <a:buClr>
                <a:schemeClr val="bg1"/>
              </a:buClr>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200" b="1" dirty="0" smtClean="0">
                <a:solidFill>
                  <a:srgbClr val="FFFFFF"/>
                </a:solidFill>
                <a:latin typeface="Calibri" panose="020F0502020204030204" pitchFamily="34" charset="0"/>
              </a:rPr>
              <a:t>Items in </a:t>
            </a:r>
            <a:r>
              <a:rPr lang="en-US" altLang="en-US" sz="2200" b="1" dirty="0">
                <a:solidFill>
                  <a:srgbClr val="FFFFFF"/>
                </a:solidFill>
                <a:latin typeface="Calibri" panose="020F0502020204030204" pitchFamily="34" charset="0"/>
              </a:rPr>
              <a:t>Claimed Work list </a:t>
            </a:r>
            <a:r>
              <a:rPr lang="en-US" altLang="en-US" sz="2200" b="1" dirty="0" smtClean="0">
                <a:solidFill>
                  <a:srgbClr val="FFFFFF"/>
                </a:solidFill>
                <a:latin typeface="Calibri" panose="020F0502020204030204" pitchFamily="34" charset="0"/>
              </a:rPr>
              <a:t>displayed with </a:t>
            </a:r>
            <a:r>
              <a:rPr lang="en-US" altLang="en-US" sz="2200" b="1" dirty="0">
                <a:solidFill>
                  <a:srgbClr val="FFFFFF"/>
                </a:solidFill>
                <a:latin typeface="Calibri" panose="020F0502020204030204" pitchFamily="34" charset="0"/>
              </a:rPr>
              <a:t>Index/PAC result as </a:t>
            </a:r>
            <a:r>
              <a:rPr lang="en-US" altLang="en-US" sz="2200" b="1" dirty="0" smtClean="0">
                <a:solidFill>
                  <a:srgbClr val="FFFFFF"/>
                </a:solidFill>
                <a:latin typeface="Calibri" panose="020F0502020204030204" pitchFamily="34" charset="0"/>
              </a:rPr>
              <a:t>‘Ready’ </a:t>
            </a:r>
            <a:r>
              <a:rPr lang="en-US" altLang="en-US" sz="2200" b="1" dirty="0">
                <a:solidFill>
                  <a:srgbClr val="FFFFFF"/>
                </a:solidFill>
                <a:latin typeface="Calibri" panose="020F0502020204030204" pitchFamily="34" charset="0"/>
              </a:rPr>
              <a:t>can be processed by the logged </a:t>
            </a:r>
            <a:r>
              <a:rPr lang="en-US" altLang="en-US" sz="2200" b="1" dirty="0" smtClean="0">
                <a:solidFill>
                  <a:srgbClr val="FFFFFF"/>
                </a:solidFill>
                <a:latin typeface="Calibri" panose="020F0502020204030204" pitchFamily="34" charset="0"/>
              </a:rPr>
              <a:t>user</a:t>
            </a:r>
            <a:endParaRPr lang="en-US" altLang="en-US" sz="2200" b="1" dirty="0">
              <a:solidFill>
                <a:srgbClr val="FFFFFF"/>
              </a:solidFill>
              <a:latin typeface="Calibri" panose="020F0502020204030204" pitchFamily="34" charset="0"/>
            </a:endParaRPr>
          </a:p>
          <a:p>
            <a:pPr marL="344487" indent="-342900" hangingPunct="1">
              <a:lnSpc>
                <a:spcPct val="100000"/>
              </a:lnSpc>
              <a:buClr>
                <a:schemeClr val="bg1"/>
              </a:buClr>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200" b="1" dirty="0">
                <a:solidFill>
                  <a:srgbClr val="FFFFFF"/>
                </a:solidFill>
                <a:latin typeface="Calibri" panose="020F0502020204030204" pitchFamily="34" charset="0"/>
              </a:rPr>
              <a:t>Items </a:t>
            </a:r>
            <a:r>
              <a:rPr lang="en-US" altLang="en-US" sz="2200" b="1" dirty="0" smtClean="0">
                <a:solidFill>
                  <a:srgbClr val="FFFFFF"/>
                </a:solidFill>
                <a:latin typeface="Calibri" panose="020F0502020204030204" pitchFamily="34" charset="0"/>
              </a:rPr>
              <a:t>in </a:t>
            </a:r>
            <a:r>
              <a:rPr lang="en-US" altLang="en-US" sz="2200" b="1" dirty="0">
                <a:solidFill>
                  <a:srgbClr val="FFFFFF"/>
                </a:solidFill>
                <a:latin typeface="Calibri" panose="020F0502020204030204" pitchFamily="34" charset="0"/>
              </a:rPr>
              <a:t>Claimed Work list </a:t>
            </a:r>
            <a:r>
              <a:rPr lang="en-US" altLang="en-US" sz="2200" b="1" dirty="0" smtClean="0">
                <a:solidFill>
                  <a:srgbClr val="FFFFFF"/>
                </a:solidFill>
                <a:latin typeface="Calibri" panose="020F0502020204030204" pitchFamily="34" charset="0"/>
              </a:rPr>
              <a:t>displayed with </a:t>
            </a:r>
            <a:r>
              <a:rPr lang="en-US" altLang="en-US" sz="2200" b="1" dirty="0">
                <a:solidFill>
                  <a:srgbClr val="FFFFFF"/>
                </a:solidFill>
                <a:latin typeface="Calibri" panose="020F0502020204030204" pitchFamily="34" charset="0"/>
              </a:rPr>
              <a:t>Index/PAC status as 'Not Ready' or 'In Progress' can be </a:t>
            </a:r>
            <a:r>
              <a:rPr lang="en-US" altLang="en-US" sz="2200" b="1" dirty="0" smtClean="0">
                <a:solidFill>
                  <a:srgbClr val="FFFFFF"/>
                </a:solidFill>
                <a:latin typeface="Calibri" panose="020F0502020204030204" pitchFamily="34" charset="0"/>
              </a:rPr>
              <a:t>processed after initiating the Index/PAC check by </a:t>
            </a:r>
            <a:r>
              <a:rPr lang="en-US" altLang="en-US" sz="2200" b="1" dirty="0">
                <a:solidFill>
                  <a:srgbClr val="FFFFFF"/>
                </a:solidFill>
                <a:latin typeface="Calibri" panose="020F0502020204030204" pitchFamily="34" charset="0"/>
              </a:rPr>
              <a:t>clicking on 'Initiate Index/PAC Policy'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3292475"/>
            <a:ext cx="8001000" cy="2143125"/>
          </a:xfrm>
          <a:prstGeom prst="rect">
            <a:avLst/>
          </a:prstGeom>
          <a:noFill/>
          <a:ln w="9525" cap="flat">
            <a:solidFill>
              <a:schemeClr val="tx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38113" y="276225"/>
            <a:ext cx="8640762" cy="2460758"/>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200" b="1" u="sng" dirty="0">
                <a:solidFill>
                  <a:srgbClr val="FFFFFF"/>
                </a:solidFill>
                <a:latin typeface="Calibri" panose="020F0502020204030204" pitchFamily="34" charset="0"/>
              </a:rPr>
              <a:t>Grant Application screen </a:t>
            </a:r>
            <a:r>
              <a:rPr lang="en-US" altLang="en-US" sz="2000" i="1" u="sng" dirty="0">
                <a:solidFill>
                  <a:srgbClr val="FFFFFF"/>
                </a:solidFill>
                <a:latin typeface="Calibri" panose="020F0502020204030204" pitchFamily="34" charset="0"/>
              </a:rPr>
              <a:t>(continued..)</a:t>
            </a:r>
          </a:p>
          <a:p>
            <a:pPr marL="344487" indent="-342900" hangingPunct="1">
              <a:lnSpc>
                <a:spcPct val="100000"/>
              </a:lnSpc>
              <a:buClr>
                <a:schemeClr val="bg1"/>
              </a:buClr>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200" b="1" dirty="0" smtClean="0">
                <a:solidFill>
                  <a:srgbClr val="FFFFFF"/>
                </a:solidFill>
                <a:latin typeface="Calibri" panose="020F0502020204030204" pitchFamily="34" charset="0"/>
              </a:rPr>
              <a:t>Application </a:t>
            </a:r>
            <a:r>
              <a:rPr lang="en-US" altLang="en-US" sz="2200" b="1" dirty="0">
                <a:solidFill>
                  <a:srgbClr val="FFFFFF"/>
                </a:solidFill>
                <a:latin typeface="Calibri" panose="020F0502020204030204" pitchFamily="34" charset="0"/>
              </a:rPr>
              <a:t>details for the selected file will appear after pressing </a:t>
            </a:r>
            <a:r>
              <a:rPr lang="en-US" altLang="en-US" sz="2200" b="1" dirty="0" smtClean="0">
                <a:solidFill>
                  <a:srgbClr val="FFFFFF"/>
                </a:solidFill>
                <a:latin typeface="Calibri" panose="020F0502020204030204" pitchFamily="34" charset="0"/>
              </a:rPr>
              <a:t>the Claim </a:t>
            </a:r>
            <a:r>
              <a:rPr lang="en-US" altLang="en-US" sz="2200" b="1" dirty="0">
                <a:solidFill>
                  <a:srgbClr val="FFFFFF"/>
                </a:solidFill>
                <a:latin typeface="Calibri" panose="020F0502020204030204" pitchFamily="34" charset="0"/>
              </a:rPr>
              <a:t>button in worklist </a:t>
            </a:r>
            <a:r>
              <a:rPr lang="en-US" altLang="en-US" sz="2200" b="1" dirty="0" smtClean="0">
                <a:solidFill>
                  <a:srgbClr val="FFFFFF"/>
                </a:solidFill>
                <a:latin typeface="Calibri" panose="020F0502020204030204" pitchFamily="34" charset="0"/>
              </a:rPr>
              <a:t>screen</a:t>
            </a:r>
          </a:p>
          <a:p>
            <a:pPr marL="344487" indent="-342900" hangingPunct="1">
              <a:lnSpc>
                <a:spcPct val="100000"/>
              </a:lnSpc>
              <a:buClr>
                <a:schemeClr val="bg1"/>
              </a:buClr>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200" b="1" dirty="0" smtClean="0">
                <a:solidFill>
                  <a:srgbClr val="FFFFFF"/>
                </a:solidFill>
                <a:latin typeface="Calibri" panose="020F0502020204030204" pitchFamily="34" charset="0"/>
              </a:rPr>
              <a:t>Passport </a:t>
            </a:r>
            <a:r>
              <a:rPr lang="en-US" altLang="en-US" sz="2200" b="1" dirty="0">
                <a:solidFill>
                  <a:srgbClr val="FFFFFF"/>
                </a:solidFill>
                <a:latin typeface="Calibri" panose="020F0502020204030204" pitchFamily="34" charset="0"/>
              </a:rPr>
              <a:t>Print Preview for the selected application is displayed </a:t>
            </a:r>
            <a:r>
              <a:rPr lang="en-US" altLang="en-US" sz="2200" b="1" dirty="0" smtClean="0">
                <a:solidFill>
                  <a:srgbClr val="FFFFFF"/>
                </a:solidFill>
                <a:latin typeface="Calibri" panose="020F0502020204030204" pitchFamily="34" charset="0"/>
              </a:rPr>
              <a:t>upfront</a:t>
            </a:r>
          </a:p>
          <a:p>
            <a:pPr marL="344487" indent="-342900" hangingPunct="1">
              <a:lnSpc>
                <a:spcPct val="100000"/>
              </a:lnSpc>
              <a:buClr>
                <a:schemeClr val="bg1"/>
              </a:buClr>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200" b="1" dirty="0" smtClean="0">
                <a:solidFill>
                  <a:srgbClr val="FFFFFF"/>
                </a:solidFill>
                <a:latin typeface="Calibri" panose="020F0502020204030204" pitchFamily="34" charset="0"/>
              </a:rPr>
              <a:t>Separate </a:t>
            </a:r>
            <a:r>
              <a:rPr lang="en-US" altLang="en-US" sz="2200" b="1" dirty="0">
                <a:solidFill>
                  <a:srgbClr val="FFFFFF"/>
                </a:solidFill>
                <a:latin typeface="Calibri" panose="020F0502020204030204" pitchFamily="34" charset="0"/>
              </a:rPr>
              <a:t>buttons for viewing the details of previous </a:t>
            </a:r>
            <a:r>
              <a:rPr lang="en-US" altLang="en-US" sz="2200" b="1" dirty="0" smtClean="0">
                <a:solidFill>
                  <a:srgbClr val="FFFFFF"/>
                </a:solidFill>
                <a:latin typeface="Calibri" panose="020F0502020204030204" pitchFamily="34" charset="0"/>
              </a:rPr>
              <a:t>passport and </a:t>
            </a:r>
            <a:r>
              <a:rPr lang="en-US" altLang="en-US" sz="2200" b="1" dirty="0">
                <a:solidFill>
                  <a:srgbClr val="FFFFFF"/>
                </a:solidFill>
                <a:latin typeface="Calibri" panose="020F0502020204030204" pitchFamily="34" charset="0"/>
              </a:rPr>
              <a:t>that of current application/activity trails are displayed on </a:t>
            </a:r>
            <a:r>
              <a:rPr lang="en-US" altLang="en-US" sz="2200" b="1" dirty="0" smtClean="0">
                <a:solidFill>
                  <a:srgbClr val="FFFFFF"/>
                </a:solidFill>
                <a:latin typeface="Calibri" panose="020F0502020204030204" pitchFamily="34" charset="0"/>
              </a:rPr>
              <a:t>screen</a:t>
            </a:r>
            <a:endParaRPr lang="en-US" altLang="en-US" sz="2200" b="1" dirty="0">
              <a:solidFill>
                <a:srgbClr val="FFFFFF"/>
              </a:solidFill>
              <a:latin typeface="Calibri" panose="020F050202020403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2925763"/>
            <a:ext cx="8686800" cy="3487737"/>
          </a:xfrm>
          <a:prstGeom prst="rect">
            <a:avLst/>
          </a:prstGeom>
          <a:noFill/>
          <a:ln w="9525" cap="flat">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252413" y="188913"/>
            <a:ext cx="8640762" cy="1445096"/>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u="sng" dirty="0">
                <a:solidFill>
                  <a:srgbClr val="FFFFFF"/>
                </a:solidFill>
                <a:latin typeface="Calibri" panose="020F0502020204030204" pitchFamily="34" charset="0"/>
              </a:rPr>
              <a:t>View Application Details sub-screen</a:t>
            </a:r>
          </a:p>
          <a:p>
            <a:pPr marL="344487" indent="-342900" hangingPunct="1">
              <a:lnSpc>
                <a:spcPct val="100000"/>
              </a:lnSpc>
              <a:buClr>
                <a:schemeClr val="bg1"/>
              </a:buClr>
              <a:buFont typeface="Arial" panose="020B0604020202020204" pitchFamily="34" charset="0"/>
              <a:buChar char="•"/>
            </a:pPr>
            <a:r>
              <a:rPr lang="en-US" altLang="en-US" sz="2200" b="1" dirty="0" smtClean="0">
                <a:solidFill>
                  <a:srgbClr val="FFFFFF"/>
                </a:solidFill>
                <a:latin typeface="Calibri" panose="020F0502020204030204" pitchFamily="34" charset="0"/>
              </a:rPr>
              <a:t>This </a:t>
            </a:r>
            <a:r>
              <a:rPr lang="en-US" altLang="en-US" sz="2200" b="1" dirty="0">
                <a:solidFill>
                  <a:srgbClr val="FFFFFF"/>
                </a:solidFill>
                <a:latin typeface="Calibri" panose="020F0502020204030204" pitchFamily="34" charset="0"/>
              </a:rPr>
              <a:t>sub-screen opens when View Application Details button is </a:t>
            </a:r>
            <a:r>
              <a:rPr lang="en-US" altLang="en-US" sz="2200" b="1" dirty="0" smtClean="0">
                <a:solidFill>
                  <a:srgbClr val="FFFFFF"/>
                </a:solidFill>
                <a:latin typeface="Calibri" panose="020F0502020204030204" pitchFamily="34" charset="0"/>
              </a:rPr>
              <a:t>clicked in </a:t>
            </a:r>
            <a:r>
              <a:rPr lang="en-US" altLang="en-US" sz="2200" b="1" dirty="0">
                <a:solidFill>
                  <a:srgbClr val="FFFFFF"/>
                </a:solidFill>
                <a:latin typeface="Calibri" panose="020F0502020204030204" pitchFamily="34" charset="0"/>
              </a:rPr>
              <a:t>the </a:t>
            </a:r>
            <a:r>
              <a:rPr lang="en-US" altLang="en-US" sz="2200" b="1" dirty="0" smtClean="0">
                <a:solidFill>
                  <a:srgbClr val="FFFFFF"/>
                </a:solidFill>
                <a:latin typeface="Calibri" panose="020F0502020204030204" pitchFamily="34" charset="0"/>
              </a:rPr>
              <a:t>Grant Application </a:t>
            </a:r>
            <a:r>
              <a:rPr lang="en-US" altLang="en-US" sz="2200" b="1" dirty="0">
                <a:solidFill>
                  <a:srgbClr val="FFFFFF"/>
                </a:solidFill>
                <a:latin typeface="Calibri" panose="020F0502020204030204" pitchFamily="34" charset="0"/>
              </a:rPr>
              <a:t>(work-on mode) screen</a:t>
            </a:r>
          </a:p>
          <a:p>
            <a:pPr marL="344487" indent="-342900" hangingPunct="1">
              <a:lnSpc>
                <a:spcPct val="100000"/>
              </a:lnSpc>
              <a:buClr>
                <a:schemeClr val="bg1"/>
              </a:buClr>
              <a:buFont typeface="Arial" panose="020B0604020202020204" pitchFamily="34" charset="0"/>
              <a:buChar char="•"/>
            </a:pPr>
            <a:r>
              <a:rPr lang="en-US" altLang="en-US" sz="2200" b="1" dirty="0" smtClean="0">
                <a:solidFill>
                  <a:srgbClr val="FFFFFF"/>
                </a:solidFill>
                <a:latin typeface="Calibri" panose="020F0502020204030204" pitchFamily="34" charset="0"/>
              </a:rPr>
              <a:t>All </a:t>
            </a:r>
            <a:r>
              <a:rPr lang="en-US" altLang="en-US" sz="2200" b="1" dirty="0">
                <a:solidFill>
                  <a:srgbClr val="FFFFFF"/>
                </a:solidFill>
                <a:latin typeface="Calibri" panose="020F0502020204030204" pitchFamily="34" charset="0"/>
              </a:rPr>
              <a:t>application form fields are visible in this screen</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1920875"/>
            <a:ext cx="8778875" cy="4664075"/>
          </a:xfrm>
          <a:prstGeom prst="rect">
            <a:avLst/>
          </a:prstGeom>
          <a:noFill/>
          <a:ln w="9525" cap="flat">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252413" y="188913"/>
            <a:ext cx="8640762" cy="1783650"/>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200" b="1" u="sng" dirty="0">
                <a:solidFill>
                  <a:srgbClr val="FFFFFF"/>
                </a:solidFill>
                <a:latin typeface="Calibri" panose="020F0502020204030204" pitchFamily="34" charset="0"/>
              </a:rPr>
              <a:t>Previous Passports sub-screen</a:t>
            </a:r>
          </a:p>
          <a:p>
            <a:pPr marL="344487" indent="-342900" hangingPunct="1">
              <a:lnSpc>
                <a:spcPct val="100000"/>
              </a:lnSpc>
              <a:buClr>
                <a:schemeClr val="bg1"/>
              </a:buClr>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200" b="1" dirty="0" smtClean="0">
                <a:solidFill>
                  <a:srgbClr val="FFFFFF"/>
                </a:solidFill>
                <a:latin typeface="Calibri" panose="020F0502020204030204" pitchFamily="34" charset="0"/>
              </a:rPr>
              <a:t>This </a:t>
            </a:r>
            <a:r>
              <a:rPr lang="en-US" altLang="en-US" sz="2200" b="1" dirty="0">
                <a:solidFill>
                  <a:srgbClr val="FFFFFF"/>
                </a:solidFill>
                <a:latin typeface="Calibri" panose="020F0502020204030204" pitchFamily="34" charset="0"/>
              </a:rPr>
              <a:t>sub-screen opens when View Previous Passports button is </a:t>
            </a:r>
            <a:r>
              <a:rPr lang="en-US" altLang="en-US" sz="2200" b="1" dirty="0" smtClean="0">
                <a:solidFill>
                  <a:srgbClr val="FFFFFF"/>
                </a:solidFill>
                <a:latin typeface="Calibri" panose="020F0502020204030204" pitchFamily="34" charset="0"/>
              </a:rPr>
              <a:t>clicked in </a:t>
            </a:r>
            <a:r>
              <a:rPr lang="en-US" altLang="en-US" sz="2200" b="1" dirty="0">
                <a:solidFill>
                  <a:srgbClr val="FFFFFF"/>
                </a:solidFill>
                <a:latin typeface="Calibri" panose="020F0502020204030204" pitchFamily="34" charset="0"/>
              </a:rPr>
              <a:t>the </a:t>
            </a:r>
            <a:r>
              <a:rPr lang="en-US" altLang="en-US" sz="2200" b="1" dirty="0" smtClean="0">
                <a:solidFill>
                  <a:srgbClr val="FFFFFF"/>
                </a:solidFill>
                <a:latin typeface="Calibri" panose="020F0502020204030204" pitchFamily="34" charset="0"/>
              </a:rPr>
              <a:t>Grant Application </a:t>
            </a:r>
            <a:r>
              <a:rPr lang="en-US" altLang="en-US" sz="2200" b="1" dirty="0">
                <a:solidFill>
                  <a:srgbClr val="FFFFFF"/>
                </a:solidFill>
                <a:latin typeface="Calibri" panose="020F0502020204030204" pitchFamily="34" charset="0"/>
              </a:rPr>
              <a:t>(work-on mode) screen</a:t>
            </a:r>
          </a:p>
          <a:p>
            <a:pPr marL="344487" indent="-342900" hangingPunct="1">
              <a:lnSpc>
                <a:spcPct val="100000"/>
              </a:lnSpc>
              <a:buClr>
                <a:schemeClr val="bg1"/>
              </a:buClr>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200" b="1" dirty="0" smtClean="0">
                <a:solidFill>
                  <a:srgbClr val="FFFFFF"/>
                </a:solidFill>
                <a:latin typeface="Calibri" panose="020F0502020204030204" pitchFamily="34" charset="0"/>
              </a:rPr>
              <a:t>List </a:t>
            </a:r>
            <a:r>
              <a:rPr lang="en-US" altLang="en-US" sz="2200" b="1" dirty="0">
                <a:solidFill>
                  <a:srgbClr val="FFFFFF"/>
                </a:solidFill>
                <a:latin typeface="Calibri" panose="020F0502020204030204" pitchFamily="34" charset="0"/>
              </a:rPr>
              <a:t>of previous as well as all past passports linked with </a:t>
            </a:r>
            <a:r>
              <a:rPr lang="en-US" altLang="en-US" sz="2200" b="1" dirty="0" smtClean="0">
                <a:solidFill>
                  <a:srgbClr val="FFFFFF"/>
                </a:solidFill>
                <a:latin typeface="Calibri" panose="020F0502020204030204" pitchFamily="34" charset="0"/>
              </a:rPr>
              <a:t>the application is </a:t>
            </a:r>
            <a:r>
              <a:rPr lang="en-US" altLang="en-US" sz="2200" b="1" dirty="0">
                <a:solidFill>
                  <a:srgbClr val="FFFFFF"/>
                </a:solidFill>
                <a:latin typeface="Calibri" panose="020F0502020204030204" pitchFamily="34" charset="0"/>
              </a:rPr>
              <a:t>displayed in chronological order of issuance</a:t>
            </a:r>
          </a:p>
        </p:txBody>
      </p:sp>
      <p:pic>
        <p:nvPicPr>
          <p:cNvPr id="4" name="Picture 3"/>
          <p:cNvPicPr>
            <a:picLocks noChangeAspect="1"/>
          </p:cNvPicPr>
          <p:nvPr/>
        </p:nvPicPr>
        <p:blipFill>
          <a:blip r:embed="rId3"/>
          <a:stretch>
            <a:fillRect/>
          </a:stretch>
        </p:blipFill>
        <p:spPr>
          <a:xfrm>
            <a:off x="0" y="2353235"/>
            <a:ext cx="9144000" cy="2151529"/>
          </a:xfrm>
          <a:prstGeom prst="rect">
            <a:avLst/>
          </a:prstGeom>
          <a:ln>
            <a:solidFill>
              <a:schemeClr val="tx1"/>
            </a:solidFill>
          </a:ln>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52413" y="188913"/>
            <a:ext cx="8640762" cy="1783650"/>
          </a:xfrm>
          <a:prstGeom prst="rect">
            <a:avLst/>
          </a:prstGeom>
          <a:solidFill>
            <a:srgbClr val="002060"/>
          </a:solidFill>
          <a:ln w="936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hangingPunct="1">
              <a:lnSpc>
                <a:spcPct val="100000"/>
              </a:lnSpc>
            </a:pPr>
            <a:r>
              <a:rPr lang="en-US" altLang="en-US" sz="2200" b="1" u="sng" dirty="0">
                <a:solidFill>
                  <a:srgbClr val="FFFFFF"/>
                </a:solidFill>
                <a:latin typeface="Calibri" panose="020F0502020204030204" pitchFamily="34" charset="0"/>
              </a:rPr>
              <a:t>Previous Passports sub-screen </a:t>
            </a:r>
            <a:r>
              <a:rPr lang="en-US" altLang="en-US" sz="2000" i="1" u="sng" dirty="0">
                <a:solidFill>
                  <a:srgbClr val="FFFFFF"/>
                </a:solidFill>
                <a:latin typeface="Calibri" panose="020F0502020204030204" pitchFamily="34" charset="0"/>
              </a:rPr>
              <a:t>(continued..)</a:t>
            </a:r>
          </a:p>
          <a:p>
            <a:pPr marL="344487" indent="-342900" hangingPunct="1">
              <a:lnSpc>
                <a:spcPct val="100000"/>
              </a:lnSpc>
              <a:buClr>
                <a:schemeClr val="bg1"/>
              </a:buClr>
              <a:buFont typeface="Arial" panose="020B0604020202020204" pitchFamily="34" charset="0"/>
              <a:buChar char="•"/>
            </a:pPr>
            <a:r>
              <a:rPr lang="en-US" altLang="en-US" sz="2200" b="1" dirty="0" smtClean="0">
                <a:solidFill>
                  <a:srgbClr val="FFFFFF"/>
                </a:solidFill>
                <a:latin typeface="Calibri" panose="020F0502020204030204" pitchFamily="34" charset="0"/>
              </a:rPr>
              <a:t>Select </a:t>
            </a:r>
            <a:r>
              <a:rPr lang="en-US" altLang="en-US" sz="2200" b="1" dirty="0">
                <a:solidFill>
                  <a:srgbClr val="FFFFFF"/>
                </a:solidFill>
                <a:latin typeface="Calibri" panose="020F0502020204030204" pitchFamily="34" charset="0"/>
              </a:rPr>
              <a:t>the desired previous passport record by clicking the radio </a:t>
            </a:r>
            <a:r>
              <a:rPr lang="en-US" altLang="en-US" sz="2200" b="1" dirty="0" smtClean="0">
                <a:solidFill>
                  <a:srgbClr val="FFFFFF"/>
                </a:solidFill>
                <a:latin typeface="Calibri" panose="020F0502020204030204" pitchFamily="34" charset="0"/>
              </a:rPr>
              <a:t>button displayed </a:t>
            </a:r>
            <a:r>
              <a:rPr lang="en-US" altLang="en-US" sz="2200" b="1" dirty="0">
                <a:solidFill>
                  <a:srgbClr val="FFFFFF"/>
                </a:solidFill>
                <a:latin typeface="Calibri" panose="020F0502020204030204" pitchFamily="34" charset="0"/>
              </a:rPr>
              <a:t>under Select Row column and click on the View </a:t>
            </a:r>
            <a:r>
              <a:rPr lang="en-US" altLang="en-US" sz="2200" b="1" dirty="0" smtClean="0">
                <a:solidFill>
                  <a:srgbClr val="FFFFFF"/>
                </a:solidFill>
                <a:latin typeface="Calibri" panose="020F0502020204030204" pitchFamily="34" charset="0"/>
              </a:rPr>
              <a:t>Passport Details </a:t>
            </a:r>
            <a:r>
              <a:rPr lang="en-US" altLang="en-US" sz="2200" b="1" dirty="0">
                <a:solidFill>
                  <a:srgbClr val="FFFFFF"/>
                </a:solidFill>
                <a:latin typeface="Calibri" panose="020F0502020204030204" pitchFamily="34" charset="0"/>
              </a:rPr>
              <a:t>button to view the Passport Preview Details sub-screen.</a:t>
            </a:r>
          </a:p>
        </p:txBody>
      </p:sp>
      <p:pic>
        <p:nvPicPr>
          <p:cNvPr id="4" name="Picture 3"/>
          <p:cNvPicPr>
            <a:picLocks noChangeAspect="1"/>
          </p:cNvPicPr>
          <p:nvPr/>
        </p:nvPicPr>
        <p:blipFill>
          <a:blip r:embed="rId3"/>
          <a:stretch>
            <a:fillRect/>
          </a:stretch>
        </p:blipFill>
        <p:spPr>
          <a:xfrm>
            <a:off x="0" y="2098640"/>
            <a:ext cx="9144000" cy="4149760"/>
          </a:xfrm>
          <a:prstGeom prst="rect">
            <a:avLst/>
          </a:prstGeom>
          <a:ln>
            <a:solidFill>
              <a:schemeClr val="tx1"/>
            </a:solidFill>
          </a:ln>
        </p:spPr>
      </p:pic>
    </p:spTree>
  </p:cSld>
  <p:clrMapOvr>
    <a:masterClrMapping/>
  </p:clrMapOvr>
  <p:transition>
    <p:pull/>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1077</Words>
  <Application>Microsoft Office PowerPoint</Application>
  <PresentationFormat>On-screen Show (4:3)</PresentationFormat>
  <Paragraphs>91</Paragraphs>
  <Slides>21</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Microsoft YaHei</vt:lpstr>
      <vt:lpstr>Arial</vt:lpstr>
      <vt:lpstr>Calibri</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Vats</dc:creator>
  <cp:lastModifiedBy>Nitin  Singhal</cp:lastModifiedBy>
  <cp:revision>57</cp:revision>
  <cp:lastPrinted>1601-01-01T00:00:00Z</cp:lastPrinted>
  <dcterms:created xsi:type="dcterms:W3CDTF">1601-01-01T00:00:00Z</dcterms:created>
  <dcterms:modified xsi:type="dcterms:W3CDTF">2018-12-21T12:07:22Z</dcterms:modified>
</cp:coreProperties>
</file>