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handoutMasterIdLst>
    <p:handoutMasterId r:id="rId18"/>
  </p:handoutMasterIdLst>
  <p:sldIdLst>
    <p:sldId id="256" r:id="rId4"/>
    <p:sldId id="269" r:id="rId5"/>
    <p:sldId id="270" r:id="rId6"/>
    <p:sldId id="257" r:id="rId7"/>
    <p:sldId id="258" r:id="rId8"/>
    <p:sldId id="259" r:id="rId9"/>
    <p:sldId id="271" r:id="rId10"/>
    <p:sldId id="261" r:id="rId11"/>
    <p:sldId id="262" r:id="rId12"/>
    <p:sldId id="263" r:id="rId13"/>
    <p:sldId id="264" r:id="rId14"/>
    <p:sldId id="265" r:id="rId15"/>
    <p:sldId id="272" r:id="rId16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F33C1A-CDEB-4FF7-A59E-CD1196AF071F}" type="slidenum">
              <a:t>‹#›</a:t>
            </a:fld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62048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A40780AB-E574-4513-AFCC-B40282CD3A5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7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412B07-2E14-4DC6-BC50-61128B93A9C6}" type="slidenum">
              <a:t>1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4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74EDDD-D2B2-4763-A700-8D6D489FE90D}" type="slidenum">
              <a:t>10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7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ECA7B8-0B8C-4689-BA23-7E32B356E3C4}" type="slidenum">
              <a:t>11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69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049888-7808-4DB1-AD7B-82AA1EB857F9}" type="slidenum">
              <a:t>12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8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3F620C-14D7-4D29-80C5-76A0CC5D3CB4}" type="slidenum">
              <a:t>2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3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3F620C-14D7-4D29-80C5-76A0CC5D3CB4}" type="slidenum">
              <a:t>3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8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3F620C-14D7-4D29-80C5-76A0CC5D3CB4}" type="slidenum">
              <a:t>4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1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838A35-76B0-4FD6-A332-C343B8A0452F}" type="slidenum">
              <a:t>5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93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861745-200F-4B51-AD2E-41CA59463BA8}" type="slidenum">
              <a:t>6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74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861745-200F-4B51-AD2E-41CA59463BA8}" type="slidenum">
              <a:t>7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80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6F7B5C4-DD46-4772-ADCE-35197FC85B5A}" type="slidenum">
              <a:t>8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28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D083994-5D86-4487-B43B-54F3EAFA0E70}" type="slidenum">
              <a:t>9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717240-B2EE-4E48-95DE-E4F96F86512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06B328-8FDB-4B83-9E71-1F0560A039B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9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717240-B2EE-4E48-95DE-E4F96F86512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F40750-DAA5-4046-A29A-BFFF88D6DE1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8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717240-B2EE-4E48-95DE-E4F96F86512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F3FC65-6630-480C-8F0F-9BD6E11C296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34EA0C-5B18-44C6-8C2F-B56F6E9B5C5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2AD6D5-6897-429A-89AB-A7936FEAA4C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34EA0C-5B18-44C6-8C2F-B56F6E9B5C5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1CFF05-C1F4-44EB-AF7A-11AB7CFC0E0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34EA0C-5B18-44C6-8C2F-B56F6E9B5C5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52F6E0-43E4-4C8B-A5BA-383EB7012DF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1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34EA0C-5B18-44C6-8C2F-B56F6E9B5C5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5BAE84-927F-46FD-B673-3160795AF12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34EA0C-5B18-44C6-8C2F-B56F6E9B5C5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5844EF-61A1-4E3C-8C8D-3A5960B5AAA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3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34EA0C-5B18-44C6-8C2F-B56F6E9B5C5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00E1A2-D59E-48D2-A382-D21E3A553F5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6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34EA0C-5B18-44C6-8C2F-B56F6E9B5C5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A8464E-5EE2-40DD-908C-D107044EA62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34EA0C-5B18-44C6-8C2F-B56F6E9B5C5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A29FBD-E0EA-4B88-A0F2-C7C2ADAC597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717240-B2EE-4E48-95DE-E4F96F86512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EAD371-6FFE-4FB3-BD7F-607444976E4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9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34EA0C-5B18-44C6-8C2F-B56F6E9B5C5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73C1E4-282A-4DBA-B1DA-5C35322E333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3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34EA0C-5B18-44C6-8C2F-B56F6E9B5C5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B4731-4B06-4617-9AE5-B4146014DE9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2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34EA0C-5B18-44C6-8C2F-B56F6E9B5C5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4BD8B5-62F0-44AB-B45D-92CF5EBD3CE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F3E49DC-A5B1-4E42-B899-DFD700274B41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B80B5F-0A97-45D0-ADE9-A10CD8637C13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F3E49DC-A5B1-4E42-B899-DFD700274B41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BDE855-C5EB-4327-9C35-056CC685C3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9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F3E49DC-A5B1-4E42-B899-DFD700274B41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BBF888-EF08-4CA4-BF46-D4C8CB3514F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F3E49DC-A5B1-4E42-B899-DFD700274B41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3A3FDE-57D4-45C9-9860-4775ADE8CBA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0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F3E49DC-A5B1-4E42-B899-DFD700274B41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05C18D-C142-4AB6-91BA-AD4B7500E71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F3E49DC-A5B1-4E42-B899-DFD700274B41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DD39C0-5B0C-4DA7-8D69-DD1EDBE2F60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1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F3E49DC-A5B1-4E42-B899-DFD700274B41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2FEBCC-A112-4EC3-8446-6F8B440D3DE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4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717240-B2EE-4E48-95DE-E4F96F86512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C4270C-3F36-4150-A5AD-8335DD489BB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F3E49DC-A5B1-4E42-B899-DFD700274B41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ECCDEC-71D8-4128-BE31-65925238917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9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F3E49DC-A5B1-4E42-B899-DFD700274B41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8F972B-632C-4349-9716-75C2526C3CE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1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F3E49DC-A5B1-4E42-B899-DFD700274B41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F9D000-6793-4638-9125-D0111163528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8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F3E49DC-A5B1-4E42-B899-DFD700274B41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41D918-B51B-4EFF-9ED0-52CA55D2720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717240-B2EE-4E48-95DE-E4F96F86512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FE8CD4-9B84-4A9F-8241-69591981F98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717240-B2EE-4E48-95DE-E4F96F86512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2F035A-ADEA-4C4B-B776-2AE1F1A3D09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5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717240-B2EE-4E48-95DE-E4F96F86512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DE7FB1-7DBF-4883-BFA6-72277A07B2B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717240-B2EE-4E48-95DE-E4F96F86512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096E6E-2089-44E5-BF0A-73AC9FBE00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6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717240-B2EE-4E48-95DE-E4F96F86512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311B0C-6E63-452D-A5D1-544F386A818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3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717240-B2EE-4E48-95DE-E4F96F86512A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40789F-7C64-47EB-876E-C2D9F4E7C9F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4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5E717240-B2EE-4E48-95DE-E4F96F86512A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8A1DB06A-1149-4797-8A68-A6944D47E275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DB34EA0C-5B18-44C6-8C2F-B56F6E9B5C5A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5FE63A0B-C417-4B71-AACD-71FED27CB857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F3E49DC-A5B1-4E42-B899-DFD700274B41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4B71BB8-B60D-49E7-891A-415F9AE5D196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global.psp@tcs.com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/>
          <p:nvPr/>
        </p:nvSpPr>
        <p:spPr>
          <a:xfrm>
            <a:off x="611640" y="2892239"/>
            <a:ext cx="8460000" cy="1405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800" b="1" dirty="0">
                <a:solidFill>
                  <a:srgbClr val="92D050"/>
                </a:solidFill>
              </a:rPr>
              <a:t>Global PSP Project for Indian Embassies and </a:t>
            </a:r>
            <a:r>
              <a:rPr lang="en-US" sz="2800" b="1" dirty="0" smtClean="0">
                <a:solidFill>
                  <a:srgbClr val="92D050"/>
                </a:solidFill>
              </a:rPr>
              <a:t>Consulates </a:t>
            </a:r>
            <a:endParaRPr lang="en-US" sz="2800" b="1" dirty="0" smtClean="0">
              <a:solidFill>
                <a:srgbClr val="92D050"/>
              </a:solidFill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800" b="1" dirty="0" smtClean="0">
                <a:solidFill>
                  <a:srgbClr val="92D050"/>
                </a:solidFill>
              </a:rPr>
              <a:t>Quick </a:t>
            </a:r>
            <a:r>
              <a:rPr lang="en-US" sz="2800" b="1" dirty="0">
                <a:solidFill>
                  <a:srgbClr val="92D050"/>
                </a:solidFill>
              </a:rPr>
              <a:t>Guide – Head of Consular Wing (Role: MissionHead) Users</a:t>
            </a:r>
          </a:p>
        </p:txBody>
      </p:sp>
      <p:sp>
        <p:nvSpPr>
          <p:cNvPr id="3" name="Straight Connector 3"/>
          <p:cNvSpPr/>
          <p:nvPr/>
        </p:nvSpPr>
        <p:spPr>
          <a:xfrm>
            <a:off x="611279" y="4346319"/>
            <a:ext cx="8275545" cy="8938"/>
          </a:xfrm>
          <a:prstGeom prst="line">
            <a:avLst/>
          </a:prstGeom>
          <a:noFill/>
          <a:ln w="9360">
            <a:solidFill>
              <a:srgbClr val="4A7EBB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/>
          <p:nvPr/>
        </p:nvSpPr>
        <p:spPr>
          <a:xfrm>
            <a:off x="251640" y="188640"/>
            <a:ext cx="8640720" cy="11553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r>
              <a:rPr lang="en-US" sz="2400" b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Review Escalations screen </a:t>
            </a:r>
            <a:r>
              <a:rPr lang="en-US" sz="2200" i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(continued</a:t>
            </a:r>
            <a:r>
              <a:rPr lang="en-US" sz="2200" i="1" u="sng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..)</a:t>
            </a:r>
            <a:endParaRPr lang="en-US" sz="22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pP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Click </a:t>
            </a:r>
            <a:r>
              <a:rPr lang="en-US" sz="2200" b="1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on 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View Application Details button in the Review Escalations screen to view the application form details</a:t>
            </a:r>
            <a:endParaRPr lang="en-US" sz="2200" b="1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297"/>
          <a:stretch/>
        </p:blipFill>
        <p:spPr>
          <a:xfrm>
            <a:off x="819150" y="2043112"/>
            <a:ext cx="7505700" cy="4748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25" y="1543049"/>
            <a:ext cx="2038350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1381141"/>
            <a:ext cx="2886075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1" y="1866913"/>
            <a:ext cx="8982075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635" y="3919553"/>
            <a:ext cx="2752725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59" y="4386278"/>
            <a:ext cx="882967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7"/>
          <p:cNvSpPr/>
          <p:nvPr/>
        </p:nvSpPr>
        <p:spPr>
          <a:xfrm>
            <a:off x="251640" y="188640"/>
            <a:ext cx="8640720" cy="11553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r>
              <a:rPr lang="en-US" sz="2400" b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Review Escalations screen </a:t>
            </a:r>
            <a:r>
              <a:rPr lang="en-US" sz="2200" i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(continued</a:t>
            </a:r>
            <a:r>
              <a:rPr lang="en-US" sz="2200" i="1" u="sng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..)</a:t>
            </a:r>
            <a:endParaRPr lang="en-US" sz="22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pP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Click </a:t>
            </a:r>
            <a:r>
              <a:rPr lang="en-US" sz="2200" b="1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on 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View Previous Passports and View Activity Trail buttons in Review Escalation screen to view respective details</a:t>
            </a:r>
            <a:endParaRPr lang="en-US" sz="2200" b="1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389"/>
          <a:stretch/>
        </p:blipFill>
        <p:spPr>
          <a:xfrm>
            <a:off x="1116806" y="3912326"/>
            <a:ext cx="6910387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7"/>
          <p:cNvSpPr/>
          <p:nvPr/>
        </p:nvSpPr>
        <p:spPr>
          <a:xfrm>
            <a:off x="251640" y="188640"/>
            <a:ext cx="8640720" cy="149972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r>
              <a:rPr lang="en-US" sz="2400" b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Review Escalations screen </a:t>
            </a:r>
            <a:r>
              <a:rPr lang="en-US" sz="2200" i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(continued</a:t>
            </a:r>
            <a:r>
              <a:rPr lang="en-US" sz="2200" i="1" u="sng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..)</a:t>
            </a:r>
            <a:endParaRPr lang="en-US" sz="22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pP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Click </a:t>
            </a:r>
            <a:r>
              <a:rPr lang="en-US" sz="2200" b="1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on 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the “Send to &lt;EO/VO/GO&gt;” button to send back to the pool of users (EO, VO or GO) which escalated the case to you (Head-Consular user) after entering due remarks</a:t>
            </a:r>
            <a:endParaRPr lang="en-US" sz="2200" b="1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1714496"/>
            <a:ext cx="4210050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193899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Global PSP Support </a:t>
            </a:r>
            <a:r>
              <a:rPr lang="en-IN" sz="2400" b="1" dirty="0" smtClean="0">
                <a:solidFill>
                  <a:schemeClr val="bg1"/>
                </a:solidFill>
              </a:rPr>
              <a:t>Team</a:t>
            </a:r>
            <a:r>
              <a:rPr lang="en-US" sz="2400" b="1" dirty="0" smtClean="0">
                <a:solidFill>
                  <a:schemeClr val="bg1"/>
                </a:solidFill>
              </a:rPr>
              <a:t> at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Email    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global.psp@tcs.com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Phone  : +91-0120-672-9595/96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Mobile </a:t>
            </a:r>
            <a:r>
              <a:rPr lang="en-US" sz="2400" b="1" dirty="0">
                <a:solidFill>
                  <a:schemeClr val="bg1"/>
                </a:solidFill>
              </a:rPr>
              <a:t>: +</a:t>
            </a:r>
            <a:r>
              <a:rPr lang="en-US" sz="2400" b="1" dirty="0" smtClean="0">
                <a:solidFill>
                  <a:schemeClr val="bg1"/>
                </a:solidFill>
              </a:rPr>
              <a:t>91-730-351-9595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5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184320" y="188640"/>
            <a:ext cx="8708040" cy="21885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Login Using User ID, Password, and Grid Values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200" b="1" dirty="0">
                <a:solidFill>
                  <a:schemeClr val="bg1"/>
                </a:solidFill>
              </a:rPr>
              <a:t>Visit Global PSP Office Portal (https://embassy.passportindia.gov.in)</a:t>
            </a:r>
            <a:endParaRPr lang="en-GB" sz="2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200" b="1" dirty="0">
                <a:solidFill>
                  <a:schemeClr val="bg1"/>
                </a:solidFill>
              </a:rPr>
              <a:t>Enter User ID</a:t>
            </a:r>
            <a:endParaRPr lang="en-GB" sz="2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200" b="1" dirty="0">
                <a:solidFill>
                  <a:schemeClr val="bg1"/>
                </a:solidFill>
              </a:rPr>
              <a:t>Press Submit button</a:t>
            </a:r>
            <a:endParaRPr lang="en-GB" sz="2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200" b="1" dirty="0">
                <a:solidFill>
                  <a:schemeClr val="bg1"/>
                </a:solidFill>
              </a:rPr>
              <a:t>Choose User Role as </a:t>
            </a:r>
            <a:r>
              <a:rPr lang="en-GB" sz="2200" b="1" dirty="0" smtClean="0">
                <a:solidFill>
                  <a:schemeClr val="bg1"/>
                </a:solidFill>
              </a:rPr>
              <a:t>‘</a:t>
            </a:r>
            <a:r>
              <a:rPr lang="en-GB" sz="2200" b="1" dirty="0" err="1" smtClean="0">
                <a:solidFill>
                  <a:schemeClr val="bg1"/>
                </a:solidFill>
              </a:rPr>
              <a:t>MissionHead</a:t>
            </a:r>
            <a:r>
              <a:rPr lang="en-GB" sz="2200" b="1" dirty="0" smtClean="0">
                <a:solidFill>
                  <a:schemeClr val="bg1"/>
                </a:solidFill>
              </a:rPr>
              <a:t>’ </a:t>
            </a:r>
            <a:r>
              <a:rPr lang="en-GB" i="1" dirty="0" smtClean="0">
                <a:solidFill>
                  <a:schemeClr val="bg1"/>
                </a:solidFill>
              </a:rPr>
              <a:t>(for Head of Consular Wing users)</a:t>
            </a:r>
            <a:endParaRPr lang="en-GB" sz="2200" i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Press Submit button displayed below the User Role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3234"/>
            <a:ext cx="9144000" cy="3643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053739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184320" y="188640"/>
            <a:ext cx="8708040" cy="23449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Login Using User ID, Password, and Grid Values</a:t>
            </a:r>
            <a:r>
              <a:rPr lang="en-US" sz="2200" i="1" u="sng" dirty="0">
                <a:solidFill>
                  <a:schemeClr val="bg1"/>
                </a:solidFill>
              </a:rPr>
              <a:t> (continued..)</a:t>
            </a:r>
            <a:endParaRPr lang="en-US" sz="2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Enter Password</a:t>
            </a:r>
            <a:endParaRPr lang="en-GB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Check your User Grid and enter the values for the three alphabets displayed on the screen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Enter the characters displayed in the CAPTCHA image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Press Submit </a:t>
            </a:r>
            <a:r>
              <a:rPr lang="en-GB" sz="2400" b="1" dirty="0" smtClean="0">
                <a:solidFill>
                  <a:schemeClr val="bg1"/>
                </a:solidFill>
              </a:rPr>
              <a:t>button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838455"/>
            <a:ext cx="4752975" cy="3552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354387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184320" y="188640"/>
            <a:ext cx="8708040" cy="11553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R="0"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>
                <a:solidFill>
                  <a:srgbClr val="FFFFFF"/>
                </a:solidFill>
              </a:defRPr>
            </a:pPr>
            <a:r>
              <a:rPr lang="en-US" sz="2400" b="1" i="0" u="sng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Review Escalations screen</a:t>
            </a: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>
                <a:solidFill>
                  <a:srgbClr val="FFFFFF"/>
                </a:solidFill>
              </a:defRPr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Click on the link Review Escalations</a:t>
            </a:r>
          </a:p>
          <a:p>
            <a:pPr marL="342900" marR="0" lvl="0" indent="-3429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>
                <a:solidFill>
                  <a:srgbClr val="FFFFFF"/>
                </a:solidFill>
              </a:defRPr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Select file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from Pooled /Claimed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work-list and press Work On button</a:t>
            </a:r>
            <a:endParaRPr lang="en-US" sz="2200" b="1" i="0" u="none" strike="noStrike" kern="1200" spc="0" dirty="0">
              <a:ln>
                <a:noFill/>
              </a:ln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9350"/>
            <a:ext cx="9144000" cy="5085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137520" y="123120"/>
            <a:ext cx="8823600" cy="15092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r>
              <a:rPr lang="en-US" sz="2400" b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Review Escalations </a:t>
            </a:r>
            <a:r>
              <a:rPr lang="en-US" sz="2400" b="1" u="sng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screen </a:t>
            </a:r>
            <a:r>
              <a:rPr lang="en-US" sz="2200" i="1" u="sng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(continued..)</a:t>
            </a:r>
            <a:endParaRPr lang="en-US" sz="22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pP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Details of the application and option to send back to respective users </a:t>
            </a:r>
            <a:r>
              <a:rPr lang="en-US" sz="2000" i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(‘GO’ in the sample screenshot below)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is displayed</a:t>
            </a:r>
            <a:endParaRPr lang="en-US" sz="2200" b="1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>
                <a:solidFill>
                  <a:srgbClr val="FFFFFF"/>
                </a:solidFill>
              </a:defRPr>
            </a:pPr>
            <a:endParaRPr lang="en-US" sz="2400" b="0" i="0" u="none" strike="noStrike" kern="1200" dirty="0">
              <a:ln>
                <a:noFill/>
              </a:ln>
              <a:solidFill>
                <a:srgbClr val="FFFFFF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766"/>
          <a:stretch/>
        </p:blipFill>
        <p:spPr>
          <a:xfrm>
            <a:off x="0" y="1271587"/>
            <a:ext cx="9144000" cy="5557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28960" y="275400"/>
            <a:ext cx="8823600" cy="11553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r>
              <a:rPr lang="en-US" sz="2400" b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Review Escalations screen </a:t>
            </a:r>
            <a:r>
              <a:rPr lang="en-US" sz="2400" b="1" i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(continued</a:t>
            </a:r>
            <a:r>
              <a:rPr lang="en-US" sz="2400" b="1" i="1" u="sng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..)</a:t>
            </a:r>
            <a:endParaRPr lang="en-US" sz="2800" b="1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pP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Click on the Fee Amount </a:t>
            </a:r>
            <a:r>
              <a:rPr lang="en-US" sz="2200" i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(displayed as hyperlink in Review Escalations Work On screen)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to view Fee Details</a:t>
            </a:r>
            <a:endParaRPr lang="en-US" sz="2200" b="1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1757361"/>
            <a:ext cx="3028950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9452"/>
            <a:ext cx="9144000" cy="2948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28960" y="275400"/>
            <a:ext cx="8823600" cy="149972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r>
              <a:rPr lang="en-US" sz="2400" b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Review Escalations screen </a:t>
            </a:r>
            <a:r>
              <a:rPr lang="en-US" sz="2200" i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(continued</a:t>
            </a:r>
            <a:r>
              <a:rPr lang="en-US" sz="2200" i="1" u="sng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..)</a:t>
            </a:r>
            <a:endParaRPr lang="en-US" sz="2800" b="1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pP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Click on the View Escalation Reason hyperlink </a:t>
            </a:r>
            <a:r>
              <a:rPr lang="en-US" sz="2200" i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(to view the reason for escalation) 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and View All Remarks hyperlink</a:t>
            </a:r>
            <a:r>
              <a:rPr lang="en-US" sz="2200" i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(to view all processing remarks) 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in the Review Escalation Work On screen</a:t>
            </a:r>
            <a:endParaRPr lang="en-US" sz="2200" b="1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2032"/>
          <a:stretch/>
        </p:blipFill>
        <p:spPr>
          <a:xfrm>
            <a:off x="0" y="1969700"/>
            <a:ext cx="9144000" cy="1787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8737"/>
            <a:ext cx="9144000" cy="2981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58110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251640" y="188640"/>
            <a:ext cx="8640720" cy="11553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r>
              <a:rPr lang="en-US" sz="2400" b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Review Escalations screen </a:t>
            </a:r>
            <a:r>
              <a:rPr lang="en-US" sz="2200" i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(continued</a:t>
            </a:r>
            <a:r>
              <a:rPr lang="en-US" sz="2200" i="1" u="sng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..)</a:t>
            </a:r>
            <a:endParaRPr lang="en-US" sz="22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pP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Click </a:t>
            </a:r>
            <a:r>
              <a:rPr lang="en-US" sz="2200" b="1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on the 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View </a:t>
            </a:r>
            <a:r>
              <a:rPr lang="en-US" sz="2200" b="1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b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utton displayed alongside the Index Check Result field to view the results of Index Check</a:t>
            </a:r>
            <a:endParaRPr lang="en-US" sz="2200" b="1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2108267"/>
            <a:ext cx="356235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7258"/>
            <a:ext cx="9144000" cy="407237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/>
          <p:nvPr/>
        </p:nvSpPr>
        <p:spPr>
          <a:xfrm>
            <a:off x="251640" y="188640"/>
            <a:ext cx="8640720" cy="11553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r>
              <a:rPr lang="en-US" sz="2400" b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Review Escalations screen </a:t>
            </a:r>
            <a:r>
              <a:rPr lang="en-US" sz="2200" i="1" u="sng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(continued</a:t>
            </a:r>
            <a:r>
              <a:rPr lang="en-US" sz="2200" i="1" u="sng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..)</a:t>
            </a:r>
            <a:endParaRPr lang="en-US" sz="2200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pP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Click </a:t>
            </a:r>
            <a:r>
              <a:rPr lang="en-US" sz="2200" b="1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on the 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View </a:t>
            </a:r>
            <a:r>
              <a:rPr lang="en-US" sz="2200" b="1" dirty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b</a:t>
            </a:r>
            <a:r>
              <a:rPr lang="en-US" sz="2200" b="1" dirty="0" smtClean="0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utton displayed alongside the PAC/Policy Check Result field to view the results of PAC/Policy Data Check</a:t>
            </a:r>
            <a:endParaRPr lang="en-US" sz="2200" b="1" dirty="0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4" y="2378854"/>
            <a:ext cx="379095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" y="2967043"/>
            <a:ext cx="913447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411</Words>
  <Application>Microsoft Office PowerPoint</Application>
  <PresentationFormat>On-screen Show (4:3)</PresentationFormat>
  <Paragraphs>49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Microsoft YaHei</vt:lpstr>
      <vt:lpstr>Arial</vt:lpstr>
      <vt:lpstr>Calibri</vt:lpstr>
      <vt:lpstr>Lucida Sans Unicode</vt:lpstr>
      <vt:lpstr>Mangal</vt:lpstr>
      <vt:lpstr>Tahoma</vt:lpstr>
      <vt:lpstr>Times New Roman</vt:lpstr>
      <vt:lpstr>Default</vt:lpstr>
      <vt:lpstr>Default 1</vt:lpstr>
      <vt:lpstr>Default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 Vats</dc:creator>
  <cp:lastModifiedBy>Nitin  Singhal</cp:lastModifiedBy>
  <cp:revision>59</cp:revision>
  <dcterms:modified xsi:type="dcterms:W3CDTF">2018-12-21T12:10:59Z</dcterms:modified>
</cp:coreProperties>
</file>