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handoutMasterIdLst>
    <p:handoutMasterId r:id="rId14"/>
  </p:handoutMasterIdLst>
  <p:sldIdLst>
    <p:sldId id="276" r:id="rId4"/>
    <p:sldId id="277" r:id="rId5"/>
    <p:sldId id="278" r:id="rId6"/>
    <p:sldId id="266" r:id="rId7"/>
    <p:sldId id="267" r:id="rId8"/>
    <p:sldId id="268" r:id="rId9"/>
    <p:sldId id="273" r:id="rId10"/>
    <p:sldId id="274" r:id="rId11"/>
    <p:sldId id="279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430063-CEA3-4E3D-A352-4058C9F50119}" type="slidenum">
              <a:t>‹#›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981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6EC655A-DA8F-48A0-8A05-8155A64BC2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6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5A924E-A557-4BFE-B400-ED9BAC266A20}" type="slidenum">
              <a:t>4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8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8DBC88-8AF1-4C17-8AB1-806236BAE8F1}" type="slidenum">
              <a:t>5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0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CB4205-AD13-4BD8-8E85-7C01EEA0E453}" type="slidenum">
              <a:t>6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8DBC88-8AF1-4C17-8AB1-806236BAE8F1}" type="slidenum">
              <a:t>7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4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CB4205-AD13-4BD8-8E85-7C01EEA0E453}" type="slidenum">
              <a:t>8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DFE9C6-5CE0-4731-A0F6-DD03E769063C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974906-2ACE-4ACA-9BAB-74DD0C22AF4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E6CEB-0101-45AD-BC31-5787848566C7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21B0B-3D53-42FE-989E-D8505EBE7BA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3C4624-482E-43CE-AD9B-38D97E485DBC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DFCA71-36BE-4056-987B-421E15521CB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37FED7-0F62-46BC-9161-087FF11A6CC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4C00C-8403-4BE7-BE36-22B62D7F852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1BD25-1ED7-4F04-A464-B0166E1940C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56873-858B-46E1-8030-C8AFBE854B4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E626EF-301D-479A-997E-AAFCD11AEC6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0B042-AA66-4B97-B740-130EAA84395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FBE474-1285-4656-846C-2B15790E4F15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92BA46-F029-4E9A-879B-34ED5806C85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0F722-06F2-4263-96F3-2A308F1EE67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879560-B5F3-4119-82E1-9C38935AF73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AD5788-D35B-428A-A18E-871FEB2C6827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8E3DC2-2405-4DC0-945E-6E9FE619AB2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6F3980-C27D-40D4-9042-D6BA37060DD0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D15555-13A8-42C2-958E-38496FB6AFC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C89C4-D173-497F-9A11-2BF09BF1D7D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120BB0-DCD7-4180-A086-B3095F44774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41463-0A1C-41F9-A887-0FAF76C9A4B6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F83027-D69D-4899-9151-DD04CEE33A5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9843A8-906E-4560-BBA3-FD3AD42BCE9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DF5CEA-4E13-4FB9-B7ED-D62E72564FC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C233D-5DDE-487E-AD7C-97417AF4865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142B98-0070-4566-81D1-C62A3E5439C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BA2A2-C6DC-4897-9ED7-A7D92F7338F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618AE-7421-4573-8EC7-7B250E16503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3C4E60-AABD-4CAC-855E-4261E2E66E4D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E9D53F-1C77-4F23-8C62-73E46B7F9D5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E2726C-62B6-41CD-B5B7-6A0547AC6A2A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681D3-1CA4-404B-9F45-F4C887B0F3F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B54ABC-398F-45CC-89A1-1447273FCB3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4820C-68E9-42B8-A83E-919B114DB12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FC68F5-78D1-44A4-988A-8C17DEE6492A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166D5D-B51A-4C28-9C40-0F558012D36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162C5F-1D62-4275-8D1F-1F5C7A88C4D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BE571-71B3-40C4-BE3C-69FFFDDE42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D0DDE2-5386-40D3-B4F4-973630A27D5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58451A-27D6-46AE-82AC-DA6434CA71F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E02BB-DFC7-4078-B6A6-6736A79F874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3DC53C-B016-41D5-9BEF-909756B61B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7EE837-CD63-404E-AB9B-59B483282E5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F75570-ECCA-40E3-8E7F-6C0CBC259DE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608CE3-B5A7-4F5B-9B89-2EBFEF3FE3E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7C5DD6-6EC5-46DC-B464-9AF5E9FEA8A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0A9354-D843-4ADC-B067-A40B80DF60A0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40130-D2A7-4638-8016-2760078584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127E4C-8177-4EBB-B550-EB4D1E611F5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E4D654-8990-4AD1-88F8-F4BAFDD10C7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24EE37-8476-4378-A49D-36E10BD61E1B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A67B0-7E6C-47B3-A164-FF5D1B4E6C3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DD2D4-C4E0-45D0-9560-CAC3DD5669C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B3D29-CBA1-4E04-B9F5-15182B62BB6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AEE793-0D7D-4ED4-9803-80DEA064614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688C75-679C-4E34-AEB9-25C7E9B8566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3DA825-848B-478F-B93E-B3001D9D7DFC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5BE834-09EC-48DC-812D-31BEE3260AF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B77456-678A-4D4A-B27F-BF6E0B8C984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816FF1-8B0E-4C4E-9BA4-0BA1AE4435C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33D8DA-64F8-4E88-A6F5-D139DD86860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B696A9-7BCB-450E-AB3D-AA64B1DBE8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912331-DE3C-4642-9E22-C35EAD48CF5F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D9BE85-6C41-421C-8E51-1223DE49C9D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14AE6C5-AB04-4102-A278-344AC64EFEC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1B59B98-90ED-43B0-9E2F-A88BC4753ED2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1019821-79F4-4912-AA06-A4879BA00F7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F808099-E8F8-4812-B8D3-AEEB7095B186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A139F73-9DD7-48D5-BF1E-E9EEDDAFFF07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F945FF5-77D8-4ACA-866F-7FB23FAAF96B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Review Cancellation List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46221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as ‘PIA’ to access the Review Cancellation List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56"/>
          <a:stretch/>
        </p:blipFill>
        <p:spPr>
          <a:xfrm>
            <a:off x="238125" y="2943225"/>
            <a:ext cx="8667750" cy="2890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6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72" y="2514600"/>
            <a:ext cx="528637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1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2" y="188640"/>
            <a:ext cx="8640723" cy="215720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sng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Review  Cancellation List</a:t>
            </a:r>
            <a:endParaRPr lang="en-US" sz="2200" b="1" i="0" u="none" strike="noStrike" kern="1200" cap="none" spc="0" baseline="0" dirty="0" smtClean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S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elect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(Passport) Booklet Number from the work list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. User may also enter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Booklet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Number and press the Search Button to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fetch the booklet (if exists in the worklist) </a:t>
            </a:r>
            <a:endParaRPr lang="en-US" sz="22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Claim button to open the details and take </a:t>
            </a:r>
            <a:r>
              <a:rPr lang="en-US" sz="2200" b="1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further action on the case</a:t>
            </a:r>
            <a:endParaRPr lang="en-US" sz="2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1"/>
          <a:stretch/>
        </p:blipFill>
        <p:spPr>
          <a:xfrm>
            <a:off x="251642" y="2686054"/>
            <a:ext cx="8640723" cy="2761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2" y="188640"/>
            <a:ext cx="8640723" cy="284598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 Cancellation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List </a:t>
            </a:r>
            <a:r>
              <a:rPr lang="en-US" sz="2000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r>
              <a:rPr lang="en-US" sz="2200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Accepted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case</a:t>
            </a:r>
            <a:endParaRPr lang="en-US" sz="2200" b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Action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as Accepted from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drop down menu to accept the Cancellation of Passport Booklet Number in the system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Action Taken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as Reprint initiated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if no change in passport printable data is required before reprinting of passport.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Action Taken as Applicant Data Change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(such cases would be visible in “Change Applicant Details” screen of PIA users)</a:t>
            </a:r>
            <a:endParaRPr lang="en-US" sz="2200" i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appropriate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Remarks and press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submit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</a:t>
            </a:r>
            <a:endParaRPr lang="en-US" sz="2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>
          <a:xfrm>
            <a:off x="251642" y="2957526"/>
            <a:ext cx="8640724" cy="3864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4"/>
          <a:stretch/>
        </p:blipFill>
        <p:spPr>
          <a:xfrm>
            <a:off x="251642" y="3286125"/>
            <a:ext cx="8640723" cy="2264931"/>
          </a:xfrm>
          <a:prstGeom prst="rect">
            <a:avLst/>
          </a:prstGeom>
        </p:spPr>
      </p:pic>
      <p:sp>
        <p:nvSpPr>
          <p:cNvPr id="4" name="TextBox 7"/>
          <p:cNvSpPr/>
          <p:nvPr/>
        </p:nvSpPr>
        <p:spPr>
          <a:xfrm>
            <a:off x="251642" y="188640"/>
            <a:ext cx="8640723" cy="21572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 Cancellation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List</a:t>
            </a:r>
            <a:r>
              <a:rPr lang="en-US" sz="2200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Accepted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case</a:t>
            </a:r>
            <a:r>
              <a:rPr lang="en-US" sz="28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b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Press the Yes</a:t>
            </a:r>
            <a:r>
              <a:rPr lang="en-US" sz="2200" b="1" i="0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 button for confirming submission of the decision. </a:t>
            </a:r>
            <a:r>
              <a:rPr lang="en-US" sz="2000" i="1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(The application workflow reaches the PIA users’ worklist (“Change Applicant Details” screen) for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‘</a:t>
            </a:r>
            <a:r>
              <a:rPr lang="en-US" sz="2000" i="1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Applicant Data Change’ cases; or to Printer Operators’ worklist for ‘Reprint Initiated’ cases )</a:t>
            </a:r>
            <a:endParaRPr lang="en-US" sz="2200" i="1" u="none" strike="noStrike" kern="1200" cap="none" spc="0" dirty="0" smtClean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Press the No button for revisiting the case</a:t>
            </a:r>
            <a:endParaRPr lang="en-US" sz="2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1642" y="188640"/>
            <a:ext cx="8640723" cy="146842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 Cancellation List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r>
              <a:rPr lang="en-US" sz="22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Rejected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case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Select </a:t>
            </a:r>
            <a:r>
              <a:rPr lang="en-US" sz="2200" b="1" i="0" u="none" strike="noStrike" kern="1200" cap="none" spc="0" baseline="0" dirty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Action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as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Rejected from the drop down menu to reject cancellation (i.e. accept as Valid) of the selected Booklet Number</a:t>
            </a:r>
            <a:endParaRPr lang="en-US" sz="2200" b="1" i="0" u="none" strike="noStrike" kern="1200" cap="none" spc="0" baseline="0" dirty="0" smtClean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i="0" u="none" strike="noStrike" kern="1200" cap="none" spc="0" baseline="0" dirty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appropriate </a:t>
            </a: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Remarks and press </a:t>
            </a:r>
            <a:r>
              <a:rPr lang="en-US" sz="2200" b="1" i="0" u="none" strike="noStrike" kern="1200" cap="none" spc="0" baseline="0" dirty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submit </a:t>
            </a: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button</a:t>
            </a:r>
            <a:endParaRPr lang="en-US" sz="2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/>
          <a:stretch/>
        </p:blipFill>
        <p:spPr>
          <a:xfrm>
            <a:off x="251642" y="2714625"/>
            <a:ext cx="8640724" cy="3423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72916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/>
          <p:nvPr/>
        </p:nvSpPr>
        <p:spPr>
          <a:xfrm>
            <a:off x="251642" y="188640"/>
            <a:ext cx="8640723" cy="240772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Review  Cancellation List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  <a:sym typeface="Wingdings" panose="05000000000000000000" pitchFamily="2" charset="2"/>
              </a:rPr>
              <a:t> 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Rejected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case</a:t>
            </a:r>
            <a:r>
              <a:rPr lang="en-US" sz="24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dirty="0" smtClean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the Yes button for confirming submission of the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decision.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(The application workflow would reach the Dispatch Assistant or Counter Delivery Assistant users’ worklist as per the applicable Passport Issuance mode; or would reach the Safe Custody assistant’s worklist (“Store in Safe Custody” screen) if any stop on passport processing is imposed)</a:t>
            </a:r>
            <a:endParaRPr lang="en-US" sz="2000" i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No button for revisiting the case</a:t>
            </a:r>
            <a:endParaRPr lang="en-US" sz="2200" b="1" dirty="0"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2" b="1"/>
          <a:stretch/>
        </p:blipFill>
        <p:spPr>
          <a:xfrm>
            <a:off x="251642" y="3543299"/>
            <a:ext cx="8640723" cy="27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140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9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453</Words>
  <Application>Microsoft Office PowerPoint</Application>
  <PresentationFormat>On-screen Show (4:3)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Arial</vt:lpstr>
      <vt:lpstr>Calibri</vt:lpstr>
      <vt:lpstr>Lucida Sans Unicode</vt:lpstr>
      <vt:lpstr>Tahoma</vt:lpstr>
      <vt:lpstr>Times New Roman</vt:lpstr>
      <vt:lpstr>Wingdings</vt:lpstr>
      <vt:lpstr>Default</vt:lpstr>
      <vt:lpstr>Default 1</vt:lpstr>
      <vt:lpstr>Default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95</cp:revision>
  <dcterms:modified xsi:type="dcterms:W3CDTF">2018-12-21T11:42:13Z</dcterms:modified>
</cp:coreProperties>
</file>