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1" r:id="rId4"/>
    <p:sldId id="272" r:id="rId5"/>
    <p:sldId id="258" r:id="rId6"/>
    <p:sldId id="274" r:id="rId7"/>
    <p:sldId id="273" r:id="rId8"/>
    <p:sldId id="261" r:id="rId9"/>
    <p:sldId id="262" r:id="rId10"/>
    <p:sldId id="275" r:id="rId11"/>
    <p:sldId id="263" r:id="rId12"/>
    <p:sldId id="265" r:id="rId13"/>
    <p:sldId id="266" r:id="rId14"/>
    <p:sldId id="267" r:id="rId15"/>
    <p:sldId id="269" r:id="rId16"/>
    <p:sldId id="276" r:id="rId17"/>
    <p:sldId id="277" r:id="rId1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E640BFA-A828-4789-8FA8-5B069006E829}" type="slidenum">
              <a:t>‹#›</a:t>
            </a:fld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87634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136C097-B3EA-4F68-AF4A-52414ADFA49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3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059429-BC29-431C-8BE4-3D8E7FDF753E}" type="slidenum">
              <a:t>1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61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330B03B-C2EB-4D61-B50B-BE32B33BBA44}" type="slidenum">
              <a:t>12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0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056616-0532-460A-8BE7-42FAC8E948BD}" type="slidenum">
              <a:t>13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4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4751936-09A9-4FBE-8FAA-0F3127C661A1}" type="slidenum">
              <a:t>14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3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4751936-09A9-4FBE-8FAA-0F3127C661A1}" type="slidenum">
              <a:t>15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6D333B-6295-46DA-BEA0-FED620C0A036}" type="slidenum">
              <a:t>4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38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6D333B-6295-46DA-BEA0-FED620C0A036}" type="slidenum">
              <a:t>5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2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6D333B-6295-46DA-BEA0-FED620C0A036}" type="slidenum">
              <a:t>6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0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5F691DE-2F0C-4DF4-8FCF-C9BD761B183C}" type="slidenum">
              <a:t>7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9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4AE37C-93D1-4D27-BAE9-4B38CB946581}" type="slidenum">
              <a:t>8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8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4AE37C-93D1-4D27-BAE9-4B38CB946581}" type="slidenum">
              <a:t>9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9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A6E8C58-60E0-4472-B48A-271ED37990E2}" type="slidenum">
              <a:t>10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51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FDD5E3-0F6C-425A-B513-0F626FF89C59}" type="slidenum">
              <a:t>11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0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F72418D-78D4-420B-9320-2DB4C948133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7E747E-1298-4B8F-9BAD-52204752976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F72418D-78D4-420B-9320-2DB4C948133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339619-7D22-4640-92C8-3951DD541DF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2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F72418D-78D4-420B-9320-2DB4C948133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2BF6B-E8DC-403F-A37B-341E2033B09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63FBF1C-9442-4326-B247-3E5D9D03F6F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DC9EE9-132C-475D-A95E-4FE765ED08B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63FBF1C-9442-4326-B247-3E5D9D03F6F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2D1D7A-DA0F-45BF-9CB3-835319E3414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6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63FBF1C-9442-4326-B247-3E5D9D03F6F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5F8801-7C23-424B-9C33-2A61BF7CD9F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4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63FBF1C-9442-4326-B247-3E5D9D03F6F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D1F02-A86E-4802-AAD7-65C6B690AC8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8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63FBF1C-9442-4326-B247-3E5D9D03F6F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CFABE8-FAAF-44CF-A6CC-DB637AF745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5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63FBF1C-9442-4326-B247-3E5D9D03F6F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E25879-52F5-48C3-A0DE-E1D377DFA9D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8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63FBF1C-9442-4326-B247-3E5D9D03F6F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DDCFF1-5597-4BC9-B0ED-49C6E04905E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8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63FBF1C-9442-4326-B247-3E5D9D03F6F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DB3A9B-155E-4C5D-B3E5-73A7F0EFF54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8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F72418D-78D4-420B-9320-2DB4C948133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13B912-2C1C-40C3-8CDD-DA28C352484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63FBF1C-9442-4326-B247-3E5D9D03F6F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53C8BC-C2D7-4319-AB03-B61299EA60B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3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63FBF1C-9442-4326-B247-3E5D9D03F6F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8490A3-1869-419B-A85C-92141C723F2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63FBF1C-9442-4326-B247-3E5D9D03F6FD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6469D7-7820-4401-B088-C375F4586DB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1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F72418D-78D4-420B-9320-2DB4C948133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BFD5B5-69B6-46A9-953B-887CFDC6B5F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3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F72418D-78D4-420B-9320-2DB4C948133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CECA90-AA7A-4CE6-B836-CA4ACAB3EDF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F72418D-78D4-420B-9320-2DB4C948133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FD5C95-7FAF-4386-A08A-F326220678E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5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F72418D-78D4-420B-9320-2DB4C948133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DF4FB5-E03E-4665-A95C-E53E3A2E846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1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F72418D-78D4-420B-9320-2DB4C948133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DA86D5-FB44-4ED0-99E8-9BAFE5F9E8A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4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F72418D-78D4-420B-9320-2DB4C948133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DF9C73-785E-4EC4-9758-594F58772C1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F72418D-78D4-420B-9320-2DB4C948133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CDB417-AE37-4F9E-8373-6E11C56252B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F72418D-78D4-420B-9320-2DB4C948133A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B2AF053-FBEB-4878-A2C9-76AC3B7D1996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63FBF1C-9442-4326-B247-3E5D9D03F6FD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A5172218-9BD8-472F-85F9-34D85167E5AA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global.psp@tcs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/>
          <p:nvPr/>
        </p:nvSpPr>
        <p:spPr>
          <a:xfrm>
            <a:off x="611640" y="2892239"/>
            <a:ext cx="8460000" cy="1405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Mangal" pitchFamily="2"/>
              </a:rPr>
              <a:t>Global PSP Project for Indian Embassies and Consulates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Mangal" pitchFamily="2"/>
              </a:rPr>
              <a:t>Quick Guide </a:t>
            </a:r>
            <a:r>
              <a:rPr lang="en-US" sz="28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Mangal" pitchFamily="2"/>
              </a:rPr>
              <a:t>– Change Address/Initiate PV Request screen</a:t>
            </a:r>
            <a:endParaRPr lang="en-US" sz="2800" b="1" i="0" u="none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Straight Connector 3"/>
          <p:cNvSpPr/>
          <p:nvPr/>
        </p:nvSpPr>
        <p:spPr>
          <a:xfrm>
            <a:off x="611279" y="3389049"/>
            <a:ext cx="8289833" cy="11375"/>
          </a:xfrm>
          <a:prstGeom prst="line">
            <a:avLst/>
          </a:prstGeom>
          <a:noFill/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149972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Change </a:t>
            </a:r>
            <a:r>
              <a:rPr lang="en-US" sz="2200" b="1" i="0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Address/Initiate PV </a:t>
            </a:r>
            <a:r>
              <a:rPr lang="en-US" sz="2200" b="1" i="0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Request </a:t>
            </a:r>
            <a:r>
              <a:rPr lang="en-US" sz="2200" b="1" i="0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Link</a:t>
            </a:r>
            <a:r>
              <a:rPr lang="en-US" sz="2400" b="0" i="1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 </a:t>
            </a:r>
            <a:r>
              <a:rPr lang="en-US" sz="2000" b="0" i="1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(continued)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  <a:tabLst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Police Station Name, PIN Code and “Initiate PV” check-box will appear </a:t>
            </a: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for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Indian Addresses. Tick this check-box if PV Request is to be initiated for the displayed ‘Passport Printable Address’ or/and ‘Other Address’</a:t>
            </a:r>
            <a:endParaRPr lang="en-US" sz="2200" b="1" i="0" u="none" strike="noStrike" kern="1200" spc="0" dirty="0">
              <a:ln>
                <a:noFill/>
              </a:ln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04"/>
          <a:stretch/>
        </p:blipFill>
        <p:spPr>
          <a:xfrm>
            <a:off x="1449657" y="1688366"/>
            <a:ext cx="6244685" cy="5120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1124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</a:defRPr>
            </a:pPr>
            <a:r>
              <a:rPr lang="en-US" sz="2200" b="1" i="0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Change </a:t>
            </a:r>
            <a:r>
              <a:rPr lang="en-US" sz="2200" b="1" i="0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Address/Initiate PV </a:t>
            </a:r>
            <a:r>
              <a:rPr lang="en-US" sz="2200" b="1" i="0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Request </a:t>
            </a:r>
            <a:r>
              <a:rPr lang="en-US" sz="2000" b="0" i="1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(</a:t>
            </a:r>
            <a:r>
              <a:rPr lang="en-US" sz="2000" b="0" i="1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continued)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FFFFFF"/>
                </a:solidFill>
              </a:defRPr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Details can be changed for Indian as well as Abroad addresses. However, PV request can be initiated only for Indian addresses.</a:t>
            </a:r>
            <a:endParaRPr lang="en-US" sz="2200" b="1" i="0" u="none" strike="noStrike" kern="1200" spc="0" dirty="0">
              <a:ln>
                <a:noFill/>
              </a:ln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1457336"/>
            <a:ext cx="7686675" cy="5286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11553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'Change Address/Initiate PV Request' Link</a:t>
            </a:r>
            <a:r>
              <a:rPr lang="en-US" sz="2400" b="0" i="1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 </a:t>
            </a:r>
            <a:r>
              <a:rPr lang="en-US" sz="2000" b="0" i="1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(continued)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tabLst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1. Confirmation </a:t>
            </a:r>
            <a:r>
              <a:rPr lang="en-US" sz="2200" b="1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M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essage to validate the country name will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be displayed after clicking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the Next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button if abroad address is updated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76" y="1343977"/>
            <a:ext cx="7283647" cy="5394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18441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'Change Address/Initiate PV Request' Link</a:t>
            </a:r>
            <a:r>
              <a:rPr lang="en-US" sz="2400" b="0" i="1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 </a:t>
            </a:r>
            <a:r>
              <a:rPr lang="en-US" sz="2000" b="0" i="1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(continued)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  <a:tabLst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</a:t>
            </a: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In the end – a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Confirmation Screen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displaying 'Changed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Details‘ (highlighted in bold) and address(es) where PV Request will be initiated is displayed. Enter </a:t>
            </a: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R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emarks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before clicking 'Submit' button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to complete the data change/PV Request initiation. Else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press 'Back' to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edit/undo.</a:t>
            </a:r>
            <a:endParaRPr lang="en-US" sz="2200" b="1" i="0" u="none" strike="noStrike" kern="1200" spc="0" dirty="0">
              <a:ln>
                <a:noFill/>
              </a:ln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4" y="1975611"/>
            <a:ext cx="8673212" cy="4846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18441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'Change Address/Initiate PV Request' Link</a:t>
            </a:r>
            <a:r>
              <a:rPr lang="en-US" sz="2400" b="0" i="1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 </a:t>
            </a:r>
            <a:r>
              <a:rPr lang="en-US" sz="2000" b="0" i="1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(continued)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  <a:tabLst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Confirmation message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in case PV is also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initiated </a:t>
            </a: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suggests the user to impose a Stop on Passport Processing using the ‘Stop/Resume Passport Processing’ link of PIA/Mission Head users if passport printing/issuance is to be kept on hold till receipt of Clear PVR.</a:t>
            </a:r>
            <a:endParaRPr lang="en-US" sz="2200" b="1" i="0" u="none" strike="noStrike" kern="1200" spc="0" dirty="0">
              <a:ln>
                <a:noFill/>
              </a:ln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2238"/>
            <a:ext cx="9144000" cy="19935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215721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Checking Status of Police Verification Report in Search Application screen</a:t>
            </a:r>
            <a:endParaRPr lang="en-US" sz="2000" b="0" i="1" u="sng" strike="noStrike" kern="1200" spc="0" dirty="0">
              <a:ln>
                <a:noFill/>
              </a:ln>
              <a:solidFill>
                <a:srgbClr val="FFFFFF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  <a:tabLst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PVR Status can be checked in the Search Application Screen under “PV Details” block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  <a:tabLst/>
            </a:pP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Click on the PVR Status value (displayed as hyperlink) to view details i.e. latest status of processing of the PV Request(s) initiated for the searched application</a:t>
            </a:r>
            <a:endParaRPr lang="en-US" sz="2200" b="1" i="0" u="none" strike="noStrike" kern="1200" spc="0" dirty="0">
              <a:ln>
                <a:noFill/>
              </a:ln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3526"/>
            <a:ext cx="9144000" cy="30796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697167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216" y="35010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Thank You</a:t>
            </a:r>
            <a:endParaRPr lang="en-IN" sz="3600" b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8224" y="4149080"/>
            <a:ext cx="57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568" y="1340768"/>
            <a:ext cx="7272808" cy="193899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</a:rPr>
              <a:t>In case of additional information or clarification, please contact Global PSP Support </a:t>
            </a:r>
            <a:r>
              <a:rPr lang="en-IN" sz="2400" b="1" dirty="0" smtClean="0">
                <a:solidFill>
                  <a:schemeClr val="bg1"/>
                </a:solidFill>
              </a:rPr>
              <a:t>Team</a:t>
            </a:r>
            <a:r>
              <a:rPr lang="en-US" sz="2400" b="1" dirty="0" smtClean="0">
                <a:solidFill>
                  <a:schemeClr val="bg1"/>
                </a:solidFill>
              </a:rPr>
              <a:t> at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Email    : </a:t>
            </a: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global.psp@tcs.com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Phone  : +91-0120-672-9595/96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Mobile </a:t>
            </a:r>
            <a:r>
              <a:rPr lang="en-US" sz="2400" b="1" dirty="0">
                <a:solidFill>
                  <a:schemeClr val="bg1"/>
                </a:solidFill>
              </a:rPr>
              <a:t>: +</a:t>
            </a:r>
            <a:r>
              <a:rPr lang="en-US" sz="2400" b="1" dirty="0" smtClean="0">
                <a:solidFill>
                  <a:schemeClr val="bg1"/>
                </a:solidFill>
              </a:rPr>
              <a:t>91-730-351-9595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3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0960" cy="2462213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>
                <a:solidFill>
                  <a:schemeClr val="bg1"/>
                </a:solidFill>
              </a:rPr>
              <a:t>Login Using </a:t>
            </a:r>
            <a:r>
              <a:rPr lang="en-IN" sz="2200" b="1" u="sng" dirty="0" smtClean="0">
                <a:solidFill>
                  <a:schemeClr val="bg1"/>
                </a:solidFill>
              </a:rPr>
              <a:t>User ID, Password, and Grid Values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Visit Global PSP Office Portal (</a:t>
            </a:r>
            <a:r>
              <a:rPr lang="en-IN" sz="2200" b="1" dirty="0" smtClean="0">
                <a:solidFill>
                  <a:srgbClr val="92D050"/>
                </a:solidFill>
              </a:rPr>
              <a:t>https://embassy.passportindia.gov.in)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User ID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Choose User Role </a:t>
            </a:r>
            <a:r>
              <a:rPr lang="en-IN" sz="2000" i="1" dirty="0" smtClean="0">
                <a:solidFill>
                  <a:schemeClr val="bg1"/>
                </a:solidFill>
              </a:rPr>
              <a:t>(‘PIA’ and ‘MissionHead’ roles’ users have the authority to use the Change Address/Initiate PV Request screen)</a:t>
            </a:r>
            <a:endParaRPr lang="en-IN" sz="2200" i="1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 displayed below the User Role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" y="2895600"/>
            <a:ext cx="9144000" cy="3483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980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15443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Login Using User ID, Password, and Grid </a:t>
            </a:r>
            <a:r>
              <a:rPr lang="en-IN" sz="2200" b="1" u="sng" dirty="0" smtClean="0">
                <a:solidFill>
                  <a:schemeClr val="bg1"/>
                </a:solidFill>
              </a:rPr>
              <a:t>Values</a:t>
            </a:r>
            <a:r>
              <a:rPr lang="en-IN" sz="2400" i="1" u="sng" dirty="0" smtClean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Password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Check your User Grid and enter the values for the three alphabets displayed on the screen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Enter the characters displayed in the CAPTCHA image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Press Submit </a:t>
            </a:r>
            <a:r>
              <a:rPr lang="en-IN" sz="2200" b="1" dirty="0" smtClean="0">
                <a:solidFill>
                  <a:schemeClr val="bg1"/>
                </a:solidFill>
              </a:rPr>
              <a:t>button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72" y="2514600"/>
            <a:ext cx="5286375" cy="3876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741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14684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Change Address/Initiate PV Request</a:t>
            </a:r>
            <a:endParaRPr lang="en-US" sz="2200" b="1" i="0" u="sng" strike="noStrike" kern="1200" spc="0" dirty="0">
              <a:ln>
                <a:noFill/>
              </a:ln>
              <a:solidFill>
                <a:srgbClr val="FFFFFF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AutoNum type="arabicPeriod"/>
              <a:tabLst/>
            </a:pPr>
            <a:r>
              <a:rPr lang="en-US" sz="2200" b="1" dirty="0" smtClean="0">
                <a:solidFill>
                  <a:schemeClr val="bg1"/>
                </a:solidFill>
              </a:rPr>
              <a:t>Click on the link ‘Change Address/Initiate PV Request’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AutoNum type="arabicPeriod"/>
              <a:tabLst/>
            </a:pPr>
            <a:r>
              <a:rPr lang="en-US" sz="2200" b="1" dirty="0" smtClean="0">
                <a:solidFill>
                  <a:schemeClr val="bg1"/>
                </a:solidFill>
              </a:rPr>
              <a:t>Enter </a:t>
            </a:r>
            <a:r>
              <a:rPr lang="en-US" sz="2200" b="1" dirty="0">
                <a:solidFill>
                  <a:schemeClr val="bg1"/>
                </a:solidFill>
              </a:rPr>
              <a:t>the File Number inside the Text </a:t>
            </a:r>
            <a:r>
              <a:rPr lang="en-US" sz="2200" b="1" dirty="0" smtClean="0">
                <a:solidFill>
                  <a:schemeClr val="bg1"/>
                </a:solidFill>
              </a:rPr>
              <a:t>Box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AutoNum type="arabicPeriod"/>
              <a:tabLst/>
            </a:pPr>
            <a:r>
              <a:rPr lang="en-US" sz="2200" b="1" dirty="0" smtClean="0">
                <a:solidFill>
                  <a:schemeClr val="bg1"/>
                </a:solidFill>
              </a:rPr>
              <a:t>Click </a:t>
            </a:r>
            <a:r>
              <a:rPr lang="en-US" sz="2200" b="1" dirty="0">
                <a:solidFill>
                  <a:schemeClr val="bg1"/>
                </a:solidFill>
              </a:rPr>
              <a:t>on </a:t>
            </a:r>
            <a:r>
              <a:rPr lang="en-US" sz="2200" b="1" dirty="0" smtClean="0">
                <a:solidFill>
                  <a:schemeClr val="bg1"/>
                </a:solidFill>
              </a:rPr>
              <a:t>the Search 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570"/>
            <a:ext cx="9144000" cy="23435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25016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Change Address/Initiate PV Request</a:t>
            </a:r>
            <a:endParaRPr lang="en-US" sz="2200" b="1" i="0" u="sng" strike="noStrike" kern="1200" spc="0" dirty="0">
              <a:ln>
                <a:noFill/>
              </a:ln>
              <a:solidFill>
                <a:srgbClr val="FFFFFF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AutoNum type="arabicPeriod"/>
              <a:tabLst/>
            </a:pPr>
            <a:r>
              <a:rPr lang="en-US" sz="2200" b="1" dirty="0" smtClean="0">
                <a:solidFill>
                  <a:schemeClr val="bg1"/>
                </a:solidFill>
              </a:rPr>
              <a:t>Select the fetched application record and press Claim button</a:t>
            </a:r>
          </a:p>
          <a:p>
            <a:pPr marL="342900" indent="-342900" algn="just">
              <a:buClr>
                <a:srgbClr val="FFFFFF"/>
              </a:buClr>
              <a:buSzPct val="100000"/>
              <a:buFontTx/>
              <a:buAutoNum type="arabicPeriod"/>
            </a:pPr>
            <a:r>
              <a:rPr lang="en-US" sz="2200" b="1" dirty="0" smtClean="0">
                <a:solidFill>
                  <a:schemeClr val="bg1"/>
                </a:solidFill>
              </a:rPr>
              <a:t>System </a:t>
            </a:r>
            <a:r>
              <a:rPr lang="en-US" sz="2200" b="1" dirty="0">
                <a:solidFill>
                  <a:schemeClr val="bg1"/>
                </a:solidFill>
              </a:rPr>
              <a:t>displays alert </a:t>
            </a:r>
            <a:r>
              <a:rPr lang="en-US" sz="2200" b="1" dirty="0" smtClean="0">
                <a:solidFill>
                  <a:schemeClr val="bg1"/>
                </a:solidFill>
              </a:rPr>
              <a:t>message that </a:t>
            </a:r>
            <a:r>
              <a:rPr lang="en-US" sz="2200" b="1" dirty="0">
                <a:solidFill>
                  <a:schemeClr val="bg1"/>
                </a:solidFill>
              </a:rPr>
              <a:t>this screen should not be used for application data change if the selected application is not yet </a:t>
            </a:r>
            <a:r>
              <a:rPr lang="en-US" sz="2200" b="1" dirty="0" smtClean="0">
                <a:solidFill>
                  <a:schemeClr val="bg1"/>
                </a:solidFill>
              </a:rPr>
              <a:t>granted. Press “OK” to continue with PV Request Initiation (without making any data change) if required, or press “Cancel” to fetch another application)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7292"/>
          <a:stretch/>
        </p:blipFill>
        <p:spPr>
          <a:xfrm>
            <a:off x="752475" y="2928937"/>
            <a:ext cx="7639050" cy="3400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655368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1124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Change Address/Initiate PV Request </a:t>
            </a:r>
            <a:r>
              <a:rPr lang="en-US" sz="2000" i="0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(continued..)</a:t>
            </a:r>
            <a:endParaRPr lang="en-US" sz="2200" i="0" u="sng" strike="noStrike" kern="1200" spc="0" dirty="0">
              <a:ln>
                <a:noFill/>
              </a:ln>
              <a:solidFill>
                <a:srgbClr val="FFFFFF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AutoNum type="arabicPeriod"/>
              <a:tabLst/>
            </a:pPr>
            <a:r>
              <a:rPr lang="en-US" sz="2200" b="1" dirty="0" smtClean="0">
                <a:solidFill>
                  <a:schemeClr val="bg1"/>
                </a:solidFill>
              </a:rPr>
              <a:t>All applicant details that are part of PP Form/PV Request are displayed on screen (click “Edit” to make changes, “Undo” to reset)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281113"/>
            <a:ext cx="7658100" cy="555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125768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1124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Change </a:t>
            </a:r>
            <a:r>
              <a:rPr lang="en-US" sz="2200" b="1" i="0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Address/Initiate PV </a:t>
            </a:r>
            <a:r>
              <a:rPr lang="en-US" sz="2200" b="1" i="0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Request </a:t>
            </a:r>
            <a:r>
              <a:rPr lang="en-US" sz="2000" b="0" i="1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(</a:t>
            </a:r>
            <a:r>
              <a:rPr lang="en-US" sz="2000" b="0" i="1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continued..)</a:t>
            </a:r>
          </a:p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  <a:tabLst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Select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'Edit' radio button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to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enable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the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respective field for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data change</a:t>
            </a:r>
            <a:endParaRPr lang="en-US" sz="2200" b="1" i="0" u="none" strike="noStrike" kern="1200" spc="0" dirty="0">
              <a:ln>
                <a:noFill/>
              </a:ln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  <a:tabLst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Select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'Undo' radio button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if original values are to be retained</a:t>
            </a:r>
            <a:endParaRPr lang="en-US" sz="2200" b="1" i="0" u="none" strike="noStrike" kern="1200" spc="0" dirty="0">
              <a:ln>
                <a:noFill/>
              </a:ln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1589"/>
          <a:stretch/>
        </p:blipFill>
        <p:spPr>
          <a:xfrm>
            <a:off x="766762" y="1433519"/>
            <a:ext cx="7610475" cy="5195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4352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</a:defRPr>
            </a:pPr>
            <a:r>
              <a:rPr lang="en-US" sz="2200" b="1" i="0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Change </a:t>
            </a:r>
            <a:r>
              <a:rPr lang="en-US" sz="2200" b="1" i="0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Address/Initiate PV </a:t>
            </a:r>
            <a:r>
              <a:rPr lang="en-US" sz="2200" b="1" i="0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Request </a:t>
            </a:r>
            <a:r>
              <a:rPr lang="en-US" sz="2000" b="0" i="1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(</a:t>
            </a:r>
            <a:r>
              <a:rPr lang="en-US" sz="2000" b="0" i="1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continued..)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95330"/>
            <a:ext cx="7620000" cy="586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8109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</a:defRPr>
            </a:pPr>
            <a:r>
              <a:rPr lang="en-US" sz="2200" b="1" i="0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Change </a:t>
            </a:r>
            <a:r>
              <a:rPr lang="en-US" sz="2200" b="1" i="0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Address/Initiate PV </a:t>
            </a:r>
            <a:r>
              <a:rPr lang="en-US" sz="2200" b="1" i="0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Request </a:t>
            </a:r>
            <a:r>
              <a:rPr lang="en-US" sz="2000" b="0" i="1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(</a:t>
            </a:r>
            <a:r>
              <a:rPr lang="en-US" sz="2000" b="0" i="1" u="sng" strike="noStrike" kern="1200" spc="0" dirty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continued</a:t>
            </a:r>
            <a:r>
              <a:rPr lang="en-US" sz="2000" b="0" i="1" u="sng" strike="noStrike" kern="1200" spc="0" dirty="0" smtClean="0">
                <a:ln>
                  <a:noFill/>
                </a:ln>
                <a:solidFill>
                  <a:srgbClr val="FFFFFF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..)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</a:defRPr>
            </a:pPr>
            <a:r>
              <a:rPr lang="en-US" sz="24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1. Click Next to continue to the next page</a:t>
            </a:r>
            <a:endParaRPr lang="en-US" sz="2400" b="1" strike="noStrike" kern="1200" spc="0" dirty="0">
              <a:ln>
                <a:noFill/>
              </a:ln>
              <a:solidFill>
                <a:srgbClr val="FFFFFF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957274"/>
            <a:ext cx="7877175" cy="5857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276646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630</Words>
  <Application>Microsoft Office PowerPoint</Application>
  <PresentationFormat>On-screen Show (4:3)</PresentationFormat>
  <Paragraphs>59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Microsoft YaHei</vt:lpstr>
      <vt:lpstr>Arial</vt:lpstr>
      <vt:lpstr>Calibri</vt:lpstr>
      <vt:lpstr>Lucida Sans Unicode</vt:lpstr>
      <vt:lpstr>Mangal</vt:lpstr>
      <vt:lpstr>Tahoma</vt:lpstr>
      <vt:lpstr>Times New Roman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 Vats</dc:creator>
  <cp:lastModifiedBy>Nitin  Singhal</cp:lastModifiedBy>
  <cp:revision>111</cp:revision>
  <dcterms:modified xsi:type="dcterms:W3CDTF">2018-12-21T11:42:31Z</dcterms:modified>
</cp:coreProperties>
</file>