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C11587-DF23-4230-9768-0B32E7A731D7}" v="749" dt="2020-12-11T16:41:06.082"/>
    <p1510:client id="{398C218F-DCD4-4880-A530-0BC05AE31591}" v="3167" dt="2020-12-11T16:29:30.9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93" d="100"/>
          <a:sy n="93" d="100"/>
        </p:scale>
        <p:origin x="37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11.12.2020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404316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11.12.2020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169920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11.12.2020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80995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11.12.2020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43320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11.12.2020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83558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3EB3054-B75A-4BD7-8B3E-8DC0F614FAF3}" type="datetimeFigureOut">
              <a:rPr lang="de-DE" smtClean="0"/>
              <a:t>11.12.2020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74290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3EB3054-B75A-4BD7-8B3E-8DC0F614FAF3}" type="datetimeFigureOut">
              <a:rPr lang="de-DE" smtClean="0"/>
              <a:t>11.12.2020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02408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3EB3054-B75A-4BD7-8B3E-8DC0F614FAF3}" type="datetimeFigureOut">
              <a:rPr lang="de-DE" smtClean="0"/>
              <a:t>11.12.2020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44020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EB3054-B75A-4BD7-8B3E-8DC0F614FAF3}" type="datetimeFigureOut">
              <a:rPr lang="de-DE" smtClean="0"/>
              <a:t>11.12.2020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08769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11.12.2020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45388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11.12.2020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50988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3054-B75A-4BD7-8B3E-8DC0F614FAF3}" type="datetimeFigureOut">
              <a:rPr lang="de-DE" smtClean="0"/>
              <a:t>11.12.2020</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006FE-6571-4354-8775-F8708372C227}" type="slidenum">
              <a:rPr lang="de-DE" smtClean="0"/>
              <a:t>‹Nr.›</a:t>
            </a:fld>
            <a:endParaRPr lang="de-DE"/>
          </a:p>
        </p:txBody>
      </p:sp>
    </p:spTree>
    <p:extLst>
      <p:ext uri="{BB962C8B-B14F-4D97-AF65-F5344CB8AC3E}">
        <p14:creationId xmlns:p14="http://schemas.microsoft.com/office/powerpoint/2010/main" val="59472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862581" y="700302"/>
            <a:ext cx="2631302" cy="4744418"/>
          </a:xfrm>
        </p:spPr>
        <p:txBody>
          <a:bodyPr>
            <a:normAutofit fontScale="90000"/>
          </a:bodyPr>
          <a:lstStyle/>
          <a:p>
            <a:pPr algn="l"/>
            <a:r>
              <a:rPr lang="de-DE" sz="1600" dirty="0">
                <a:cs typeface="Calibri Light" panose="020F0302020204030204"/>
              </a:rPr>
              <a:t>Dieses Teilnetz ist offensichtlich ein Kandidat für ein Modul. Es hat 11 Input und 11 Output-Neuronen.</a:t>
            </a:r>
            <a:br>
              <a:rPr lang="de-DE" sz="1600" dirty="0">
                <a:cs typeface="Calibri Light" panose="020F0302020204030204"/>
              </a:rPr>
            </a:br>
            <a:br>
              <a:rPr lang="de-DE" sz="1600" dirty="0">
                <a:cs typeface="Calibri Light" panose="020F0302020204030204"/>
              </a:rPr>
            </a:br>
            <a:r>
              <a:rPr lang="de-DE" sz="1600" dirty="0">
                <a:cs typeface="Calibri Light" panose="020F0302020204030204"/>
              </a:rPr>
              <a:t>So, wie du es in dem Modell benutzt, gehören nicht alle 11 Output-Neuronen zu einer Schnittstelle, sondern du hast nur jedes zweite Output-Neuron nach unten verbunden, das sind 6. Ich nehme an, dass die anderen 5 Output-Neuronen später in anderer Weise verbunden werden.  D.h., dieses Modul hat zwei Output-Interfaces (Ich werde ab jetzt für Schnittstellen den Begriff "Interface" verwenden, weil es im Programm so heißen wird.</a:t>
            </a:r>
          </a:p>
        </p:txBody>
      </p:sp>
      <p:pic>
        <p:nvPicPr>
          <p:cNvPr id="4" name="Grafik 4">
            <a:extLst>
              <a:ext uri="{FF2B5EF4-FFF2-40B4-BE49-F238E27FC236}">
                <a16:creationId xmlns:a16="http://schemas.microsoft.com/office/drawing/2014/main" id="{639E295F-BEA4-40AA-B740-95703B3238F3}"/>
              </a:ext>
            </a:extLst>
          </p:cNvPr>
          <p:cNvPicPr>
            <a:picLocks noChangeAspect="1"/>
          </p:cNvPicPr>
          <p:nvPr/>
        </p:nvPicPr>
        <p:blipFill>
          <a:blip r:embed="rId2"/>
          <a:stretch>
            <a:fillRect/>
          </a:stretch>
        </p:blipFill>
        <p:spPr>
          <a:xfrm>
            <a:off x="4724400" y="1410566"/>
            <a:ext cx="2743200" cy="4036868"/>
          </a:xfrm>
          <a:prstGeom prst="rect">
            <a:avLst/>
          </a:prstGeom>
        </p:spPr>
      </p:pic>
    </p:spTree>
    <p:extLst>
      <p:ext uri="{BB962C8B-B14F-4D97-AF65-F5344CB8AC3E}">
        <p14:creationId xmlns:p14="http://schemas.microsoft.com/office/powerpoint/2010/main" val="1577499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FBD828A8-00C0-43DB-8387-D252E07A6EEE}"/>
              </a:ext>
            </a:extLst>
          </p:cNvPr>
          <p:cNvSpPr txBox="1">
            <a:spLocks/>
          </p:cNvSpPr>
          <p:nvPr/>
        </p:nvSpPr>
        <p:spPr>
          <a:xfrm>
            <a:off x="862581" y="700302"/>
            <a:ext cx="2631302" cy="4744418"/>
          </a:xfrm>
          <a:prstGeom prst="rect">
            <a:avLst/>
          </a:prstGeom>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600" dirty="0">
                <a:cs typeface="Calibri Light" panose="020F0302020204030204"/>
              </a:rPr>
              <a:t>Irgendwie müssen die Neuronen, die zu einem Interface gehören gekennzeichnet werden. Die einfachste Methode wäre, sie räumlich anzuordnen, so dass man sie z.B. mit einem Rechteck einschließen kann. </a:t>
            </a:r>
          </a:p>
          <a:p>
            <a:endParaRPr lang="de-DE" sz="1600" dirty="0">
              <a:cs typeface="Calibri Light" panose="020F0302020204030204"/>
            </a:endParaRPr>
          </a:p>
          <a:p>
            <a:r>
              <a:rPr lang="de-DE" sz="1600" dirty="0">
                <a:cs typeface="Calibri Light" panose="020F0302020204030204"/>
              </a:rPr>
              <a:t>Dieses Netz ist funktional identisch zu dem ursprünglichen, es hat nur eine andere geometrische Anordnung.</a:t>
            </a:r>
          </a:p>
          <a:p>
            <a:r>
              <a:rPr lang="de-DE" sz="1600" dirty="0">
                <a:cs typeface="Calibri Light" panose="020F0302020204030204"/>
              </a:rPr>
              <a:t>(vorausgesetzt die Längen der Dendriten und damit die Laufzeiten der Signale haben sich nicht geändert. Dazu komme ich noch später).</a:t>
            </a:r>
          </a:p>
        </p:txBody>
      </p:sp>
      <p:pic>
        <p:nvPicPr>
          <p:cNvPr id="10" name="Grafik 10" descr="Ein Bild, das Objekt, Antenne enthält.&#10;&#10;Beschreibung automatisch generiert.">
            <a:extLst>
              <a:ext uri="{FF2B5EF4-FFF2-40B4-BE49-F238E27FC236}">
                <a16:creationId xmlns:a16="http://schemas.microsoft.com/office/drawing/2014/main" id="{73898D84-F07F-4FDB-9ECF-82BCE54E3F2E}"/>
              </a:ext>
            </a:extLst>
          </p:cNvPr>
          <p:cNvPicPr>
            <a:picLocks noChangeAspect="1"/>
          </p:cNvPicPr>
          <p:nvPr/>
        </p:nvPicPr>
        <p:blipFill>
          <a:blip r:embed="rId2"/>
          <a:stretch>
            <a:fillRect/>
          </a:stretch>
        </p:blipFill>
        <p:spPr>
          <a:xfrm>
            <a:off x="5468149" y="796788"/>
            <a:ext cx="3436756" cy="3393644"/>
          </a:xfrm>
          <a:prstGeom prst="rect">
            <a:avLst/>
          </a:prstGeom>
        </p:spPr>
      </p:pic>
    </p:spTree>
    <p:extLst>
      <p:ext uri="{BB962C8B-B14F-4D97-AF65-F5344CB8AC3E}">
        <p14:creationId xmlns:p14="http://schemas.microsoft.com/office/powerpoint/2010/main" val="206093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FBD828A8-00C0-43DB-8387-D252E07A6EEE}"/>
              </a:ext>
            </a:extLst>
          </p:cNvPr>
          <p:cNvSpPr txBox="1">
            <a:spLocks/>
          </p:cNvSpPr>
          <p:nvPr/>
        </p:nvSpPr>
        <p:spPr>
          <a:xfrm>
            <a:off x="862581" y="700302"/>
            <a:ext cx="2631302" cy="4744418"/>
          </a:xfrm>
          <a:prstGeom prst="rect">
            <a:avLst/>
          </a:prstGeom>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600" dirty="0">
                <a:cs typeface="Calibri Light" panose="020F0302020204030204"/>
              </a:rPr>
              <a:t>Jetzt sind die drei Interfaces klar separiert. </a:t>
            </a:r>
          </a:p>
          <a:p>
            <a:endParaRPr lang="de-DE" sz="1600" dirty="0">
              <a:cs typeface="Calibri Light" panose="020F0302020204030204"/>
            </a:endParaRPr>
          </a:p>
          <a:p>
            <a:endParaRPr lang="de-DE" sz="1600" dirty="0">
              <a:cs typeface="Calibri Light" panose="020F0302020204030204"/>
            </a:endParaRPr>
          </a:p>
        </p:txBody>
      </p:sp>
      <p:pic>
        <p:nvPicPr>
          <p:cNvPr id="10" name="Grafik 10" descr="Ein Bild, das Objekt, Antenne enthält.&#10;&#10;Beschreibung automatisch generiert.">
            <a:extLst>
              <a:ext uri="{FF2B5EF4-FFF2-40B4-BE49-F238E27FC236}">
                <a16:creationId xmlns:a16="http://schemas.microsoft.com/office/drawing/2014/main" id="{73898D84-F07F-4FDB-9ECF-82BCE54E3F2E}"/>
              </a:ext>
            </a:extLst>
          </p:cNvPr>
          <p:cNvPicPr>
            <a:picLocks noChangeAspect="1"/>
          </p:cNvPicPr>
          <p:nvPr/>
        </p:nvPicPr>
        <p:blipFill>
          <a:blip r:embed="rId2"/>
          <a:stretch>
            <a:fillRect/>
          </a:stretch>
        </p:blipFill>
        <p:spPr>
          <a:xfrm>
            <a:off x="5267383" y="700968"/>
            <a:ext cx="3436756" cy="3393644"/>
          </a:xfrm>
          <a:prstGeom prst="rect">
            <a:avLst/>
          </a:prstGeom>
        </p:spPr>
      </p:pic>
      <p:sp>
        <p:nvSpPr>
          <p:cNvPr id="5" name="Flussdiagramm: Prozess 4">
            <a:extLst>
              <a:ext uri="{FF2B5EF4-FFF2-40B4-BE49-F238E27FC236}">
                <a16:creationId xmlns:a16="http://schemas.microsoft.com/office/drawing/2014/main" id="{E68B32A0-2C8D-4345-8583-DD020202565A}"/>
              </a:ext>
            </a:extLst>
          </p:cNvPr>
          <p:cNvSpPr/>
          <p:nvPr/>
        </p:nvSpPr>
        <p:spPr>
          <a:xfrm rot="-1560000">
            <a:off x="7406293" y="2653689"/>
            <a:ext cx="1519436" cy="885197"/>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solidFill>
                <a:schemeClr val="accent1">
                  <a:lumMod val="75000"/>
                </a:schemeClr>
              </a:solidFill>
              <a:cs typeface="Calibri"/>
            </a:endParaRPr>
          </a:p>
          <a:p>
            <a:pPr algn="ctr"/>
            <a:r>
              <a:rPr lang="de-DE" dirty="0">
                <a:solidFill>
                  <a:schemeClr val="accent1">
                    <a:lumMod val="75000"/>
                  </a:schemeClr>
                </a:solidFill>
                <a:cs typeface="Calibri"/>
              </a:rPr>
              <a:t>Interface C</a:t>
            </a:r>
          </a:p>
        </p:txBody>
      </p:sp>
      <p:sp>
        <p:nvSpPr>
          <p:cNvPr id="6" name="Flussdiagramm: Prozess 5">
            <a:extLst>
              <a:ext uri="{FF2B5EF4-FFF2-40B4-BE49-F238E27FC236}">
                <a16:creationId xmlns:a16="http://schemas.microsoft.com/office/drawing/2014/main" id="{BABB724F-0AB8-413E-9520-A6968FB33165}"/>
              </a:ext>
            </a:extLst>
          </p:cNvPr>
          <p:cNvSpPr/>
          <p:nvPr/>
        </p:nvSpPr>
        <p:spPr>
          <a:xfrm rot="1440000">
            <a:off x="5380377" y="2744946"/>
            <a:ext cx="1519436" cy="885197"/>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solidFill>
                <a:schemeClr val="accent1">
                  <a:lumMod val="75000"/>
                </a:schemeClr>
              </a:solidFill>
              <a:cs typeface="Calibri"/>
            </a:endParaRPr>
          </a:p>
          <a:p>
            <a:pPr algn="ctr"/>
            <a:r>
              <a:rPr lang="de-DE" dirty="0">
                <a:solidFill>
                  <a:schemeClr val="accent1">
                    <a:lumMod val="75000"/>
                  </a:schemeClr>
                </a:solidFill>
                <a:cs typeface="Calibri"/>
              </a:rPr>
              <a:t>Interface B</a:t>
            </a:r>
          </a:p>
        </p:txBody>
      </p:sp>
      <p:sp>
        <p:nvSpPr>
          <p:cNvPr id="9" name="Flussdiagramm: Prozess 8">
            <a:extLst>
              <a:ext uri="{FF2B5EF4-FFF2-40B4-BE49-F238E27FC236}">
                <a16:creationId xmlns:a16="http://schemas.microsoft.com/office/drawing/2014/main" id="{A718D6F0-0E86-47E0-95B3-9E783CAB24A4}"/>
              </a:ext>
            </a:extLst>
          </p:cNvPr>
          <p:cNvSpPr/>
          <p:nvPr/>
        </p:nvSpPr>
        <p:spPr>
          <a:xfrm rot="120000">
            <a:off x="6187861" y="540233"/>
            <a:ext cx="1993974" cy="885197"/>
          </a:xfrm>
          <a:prstGeom prst="flowChartProcess">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solidFill>
                <a:srgbClr val="375623"/>
              </a:solidFill>
              <a:cs typeface="Calibri"/>
            </a:endParaRPr>
          </a:p>
          <a:p>
            <a:pPr algn="ctr"/>
            <a:r>
              <a:rPr lang="de-DE" dirty="0">
                <a:solidFill>
                  <a:srgbClr val="375623"/>
                </a:solidFill>
                <a:cs typeface="Calibri"/>
              </a:rPr>
              <a:t>Interface A</a:t>
            </a:r>
          </a:p>
          <a:p>
            <a:pPr algn="ctr"/>
            <a:endParaRPr lang="de-DE" dirty="0">
              <a:solidFill>
                <a:srgbClr val="375623"/>
              </a:solidFill>
              <a:cs typeface="Calibri"/>
            </a:endParaRPr>
          </a:p>
          <a:p>
            <a:pPr algn="ctr"/>
            <a:endParaRPr lang="de-DE" dirty="0">
              <a:solidFill>
                <a:srgbClr val="375623"/>
              </a:solidFill>
              <a:cs typeface="Calibri"/>
            </a:endParaRPr>
          </a:p>
          <a:p>
            <a:pPr algn="ctr"/>
            <a:endParaRPr lang="de-DE" dirty="0">
              <a:solidFill>
                <a:srgbClr val="375623"/>
              </a:solidFill>
              <a:cs typeface="Calibri"/>
            </a:endParaRPr>
          </a:p>
        </p:txBody>
      </p:sp>
    </p:spTree>
    <p:extLst>
      <p:ext uri="{BB962C8B-B14F-4D97-AF65-F5344CB8AC3E}">
        <p14:creationId xmlns:p14="http://schemas.microsoft.com/office/powerpoint/2010/main" val="3873776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leichschenkliges Dreieck 1">
            <a:extLst>
              <a:ext uri="{FF2B5EF4-FFF2-40B4-BE49-F238E27FC236}">
                <a16:creationId xmlns:a16="http://schemas.microsoft.com/office/drawing/2014/main" id="{40B7154B-C60B-480F-AA6C-579E4C7EB0B2}"/>
              </a:ext>
            </a:extLst>
          </p:cNvPr>
          <p:cNvSpPr/>
          <p:nvPr/>
        </p:nvSpPr>
        <p:spPr>
          <a:xfrm rot="10800000">
            <a:off x="6153857" y="1715169"/>
            <a:ext cx="2147858" cy="1127403"/>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itel 1">
            <a:extLst>
              <a:ext uri="{FF2B5EF4-FFF2-40B4-BE49-F238E27FC236}">
                <a16:creationId xmlns:a16="http://schemas.microsoft.com/office/drawing/2014/main" id="{FBD828A8-00C0-43DB-8387-D252E07A6EEE}"/>
              </a:ext>
            </a:extLst>
          </p:cNvPr>
          <p:cNvSpPr txBox="1">
            <a:spLocks/>
          </p:cNvSpPr>
          <p:nvPr/>
        </p:nvSpPr>
        <p:spPr>
          <a:xfrm>
            <a:off x="862581" y="700302"/>
            <a:ext cx="2631302" cy="4744418"/>
          </a:xfrm>
          <a:prstGeom prst="rect">
            <a:avLst/>
          </a:prstGeom>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600" dirty="0">
                <a:cs typeface="Calibri Light" panose="020F0302020204030204"/>
              </a:rPr>
              <a:t>In abstrahierter Form, in der Modul-View könnte das z.B. so aussehen. </a:t>
            </a:r>
            <a:endParaRPr lang="de-DE" dirty="0">
              <a:cs typeface="Calibri Light" panose="020F0302020204030204"/>
            </a:endParaRPr>
          </a:p>
          <a:p>
            <a:endParaRPr lang="de-DE" sz="1600" dirty="0">
              <a:cs typeface="Calibri Light" panose="020F0302020204030204"/>
            </a:endParaRPr>
          </a:p>
          <a:p>
            <a:r>
              <a:rPr lang="de-DE" sz="1600" dirty="0">
                <a:cs typeface="Calibri Light" panose="020F0302020204030204"/>
              </a:rPr>
              <a:t>Die Eigenschaften der Interfaces könnte man auch schön visualisieren, z.B. indem Interface A elf Vertiefungen, Interface B sechs Ausbuchtungen und Interface C fünf Ausbuchtungen hat. Ich habe es mir jetzt erspart, das zu zeichnen, ich denke du kannst es dir vorstellen.</a:t>
            </a:r>
          </a:p>
          <a:p>
            <a:endParaRPr lang="de-DE" sz="1600" dirty="0">
              <a:cs typeface="Calibri Light" panose="020F0302020204030204"/>
            </a:endParaRPr>
          </a:p>
          <a:p>
            <a:r>
              <a:rPr lang="de-DE" sz="1600" dirty="0">
                <a:cs typeface="Calibri Light" panose="020F0302020204030204"/>
              </a:rPr>
              <a:t>Solche Module könnte man dann wie Legosteine zusammenbauen.</a:t>
            </a:r>
            <a:endParaRPr lang="de-DE" dirty="0">
              <a:cs typeface="Calibri Light"/>
            </a:endParaRPr>
          </a:p>
          <a:p>
            <a:endParaRPr lang="de-DE" sz="1600" dirty="0">
              <a:cs typeface="Calibri Light" panose="020F0302020204030204"/>
            </a:endParaRPr>
          </a:p>
          <a:p>
            <a:endParaRPr lang="de-DE" sz="1600">
              <a:cs typeface="Calibri Light" panose="020F0302020204030204"/>
            </a:endParaRPr>
          </a:p>
        </p:txBody>
      </p:sp>
      <p:sp>
        <p:nvSpPr>
          <p:cNvPr id="6" name="Flussdiagramm: Prozess 5">
            <a:extLst>
              <a:ext uri="{FF2B5EF4-FFF2-40B4-BE49-F238E27FC236}">
                <a16:creationId xmlns:a16="http://schemas.microsoft.com/office/drawing/2014/main" id="{BABB724F-0AB8-413E-9520-A6968FB33165}"/>
              </a:ext>
            </a:extLst>
          </p:cNvPr>
          <p:cNvSpPr/>
          <p:nvPr/>
        </p:nvSpPr>
        <p:spPr>
          <a:xfrm rot="2820000">
            <a:off x="5966675" y="2266337"/>
            <a:ext cx="1207507" cy="319268"/>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dirty="0">
                <a:solidFill>
                  <a:schemeClr val="accent1">
                    <a:lumMod val="75000"/>
                  </a:schemeClr>
                </a:solidFill>
                <a:cs typeface="Calibri"/>
              </a:rPr>
              <a:t>Interface B</a:t>
            </a:r>
          </a:p>
        </p:txBody>
      </p:sp>
      <p:sp>
        <p:nvSpPr>
          <p:cNvPr id="9" name="Flussdiagramm: Prozess 8">
            <a:extLst>
              <a:ext uri="{FF2B5EF4-FFF2-40B4-BE49-F238E27FC236}">
                <a16:creationId xmlns:a16="http://schemas.microsoft.com/office/drawing/2014/main" id="{A718D6F0-0E86-47E0-95B3-9E783CAB24A4}"/>
              </a:ext>
            </a:extLst>
          </p:cNvPr>
          <p:cNvSpPr/>
          <p:nvPr/>
        </p:nvSpPr>
        <p:spPr>
          <a:xfrm>
            <a:off x="6571089" y="1471566"/>
            <a:ext cx="1316641" cy="274706"/>
          </a:xfrm>
          <a:prstGeom prst="flowChartProcess">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solidFill>
                <a:srgbClr val="375623"/>
              </a:solidFill>
              <a:cs typeface="Calibri"/>
            </a:endParaRPr>
          </a:p>
          <a:p>
            <a:pPr algn="ctr"/>
            <a:r>
              <a:rPr lang="de-DE" dirty="0">
                <a:solidFill>
                  <a:srgbClr val="375623"/>
                </a:solidFill>
                <a:cs typeface="Calibri"/>
              </a:rPr>
              <a:t>Interface A</a:t>
            </a:r>
          </a:p>
          <a:p>
            <a:pPr algn="ctr"/>
            <a:endParaRPr lang="de-DE" dirty="0">
              <a:solidFill>
                <a:srgbClr val="375623"/>
              </a:solidFill>
              <a:cs typeface="Calibri"/>
            </a:endParaRPr>
          </a:p>
        </p:txBody>
      </p:sp>
      <p:sp>
        <p:nvSpPr>
          <p:cNvPr id="8" name="Flussdiagramm: Prozess 7">
            <a:extLst>
              <a:ext uri="{FF2B5EF4-FFF2-40B4-BE49-F238E27FC236}">
                <a16:creationId xmlns:a16="http://schemas.microsoft.com/office/drawing/2014/main" id="{D9585317-7921-430B-AD6D-716C643A36CA}"/>
              </a:ext>
            </a:extLst>
          </p:cNvPr>
          <p:cNvSpPr/>
          <p:nvPr/>
        </p:nvSpPr>
        <p:spPr>
          <a:xfrm rot="18840000">
            <a:off x="7281236" y="2261880"/>
            <a:ext cx="1207507" cy="319268"/>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dirty="0">
                <a:solidFill>
                  <a:schemeClr val="accent1">
                    <a:lumMod val="75000"/>
                  </a:schemeClr>
                </a:solidFill>
                <a:cs typeface="Calibri"/>
              </a:rPr>
              <a:t>Interface C</a:t>
            </a:r>
          </a:p>
        </p:txBody>
      </p:sp>
    </p:spTree>
    <p:extLst>
      <p:ext uri="{BB962C8B-B14F-4D97-AF65-F5344CB8AC3E}">
        <p14:creationId xmlns:p14="http://schemas.microsoft.com/office/powerpoint/2010/main" val="404804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leichschenkliges Dreieck 1">
            <a:extLst>
              <a:ext uri="{FF2B5EF4-FFF2-40B4-BE49-F238E27FC236}">
                <a16:creationId xmlns:a16="http://schemas.microsoft.com/office/drawing/2014/main" id="{40B7154B-C60B-480F-AA6C-579E4C7EB0B2}"/>
              </a:ext>
            </a:extLst>
          </p:cNvPr>
          <p:cNvSpPr/>
          <p:nvPr/>
        </p:nvSpPr>
        <p:spPr>
          <a:xfrm rot="10800000">
            <a:off x="4346709" y="961497"/>
            <a:ext cx="2147858" cy="1127403"/>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itel 1">
            <a:extLst>
              <a:ext uri="{FF2B5EF4-FFF2-40B4-BE49-F238E27FC236}">
                <a16:creationId xmlns:a16="http://schemas.microsoft.com/office/drawing/2014/main" id="{FBD828A8-00C0-43DB-8387-D252E07A6EEE}"/>
              </a:ext>
            </a:extLst>
          </p:cNvPr>
          <p:cNvSpPr txBox="1">
            <a:spLocks/>
          </p:cNvSpPr>
          <p:nvPr/>
        </p:nvSpPr>
        <p:spPr>
          <a:xfrm>
            <a:off x="862581" y="700302"/>
            <a:ext cx="2631302" cy="4744418"/>
          </a:xfrm>
          <a:prstGeom prst="rect">
            <a:avLst/>
          </a:prstGeom>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600" dirty="0">
                <a:cs typeface="Calibri Light" panose="020F0302020204030204"/>
              </a:rPr>
              <a:t>Solange die Anzahl der Interfaces überschaubar bleibt, könnte man sehr schöne Visualisierungen mit elementaren geometrischen Figuren verwenden.</a:t>
            </a:r>
          </a:p>
          <a:p>
            <a:r>
              <a:rPr lang="de-DE" sz="1600" dirty="0">
                <a:cs typeface="Calibri Light" panose="020F0302020204030204"/>
              </a:rPr>
              <a:t>Falls eine sehr große Anzahl von Interfaces notwendig wird, kann man das vielleicht durch kaskadieren einfacherer Elemente darstellen.</a:t>
            </a:r>
          </a:p>
          <a:p>
            <a:endParaRPr lang="de-DE" sz="1600">
              <a:cs typeface="Calibri Light" panose="020F0302020204030204"/>
            </a:endParaRPr>
          </a:p>
        </p:txBody>
      </p:sp>
      <p:sp>
        <p:nvSpPr>
          <p:cNvPr id="6" name="Flussdiagramm: Prozess 5">
            <a:extLst>
              <a:ext uri="{FF2B5EF4-FFF2-40B4-BE49-F238E27FC236}">
                <a16:creationId xmlns:a16="http://schemas.microsoft.com/office/drawing/2014/main" id="{BABB724F-0AB8-413E-9520-A6968FB33165}"/>
              </a:ext>
            </a:extLst>
          </p:cNvPr>
          <p:cNvSpPr/>
          <p:nvPr/>
        </p:nvSpPr>
        <p:spPr>
          <a:xfrm rot="2820000">
            <a:off x="4159527" y="1512665"/>
            <a:ext cx="1207507" cy="319268"/>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dirty="0">
                <a:solidFill>
                  <a:schemeClr val="accent1">
                    <a:lumMod val="75000"/>
                  </a:schemeClr>
                </a:solidFill>
                <a:cs typeface="Calibri"/>
              </a:rPr>
              <a:t>Interface B</a:t>
            </a:r>
          </a:p>
        </p:txBody>
      </p:sp>
      <p:sp>
        <p:nvSpPr>
          <p:cNvPr id="9" name="Flussdiagramm: Prozess 8">
            <a:extLst>
              <a:ext uri="{FF2B5EF4-FFF2-40B4-BE49-F238E27FC236}">
                <a16:creationId xmlns:a16="http://schemas.microsoft.com/office/drawing/2014/main" id="{A718D6F0-0E86-47E0-95B3-9E783CAB24A4}"/>
              </a:ext>
            </a:extLst>
          </p:cNvPr>
          <p:cNvSpPr/>
          <p:nvPr/>
        </p:nvSpPr>
        <p:spPr>
          <a:xfrm>
            <a:off x="4763941" y="717894"/>
            <a:ext cx="1316641" cy="274706"/>
          </a:xfrm>
          <a:prstGeom prst="flowChartProcess">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solidFill>
                <a:srgbClr val="375623"/>
              </a:solidFill>
              <a:cs typeface="Calibri"/>
            </a:endParaRPr>
          </a:p>
          <a:p>
            <a:pPr algn="ctr"/>
            <a:r>
              <a:rPr lang="de-DE" dirty="0">
                <a:solidFill>
                  <a:srgbClr val="375623"/>
                </a:solidFill>
                <a:cs typeface="Calibri"/>
              </a:rPr>
              <a:t>Interface A</a:t>
            </a:r>
          </a:p>
          <a:p>
            <a:pPr algn="ctr"/>
            <a:endParaRPr lang="de-DE" dirty="0">
              <a:solidFill>
                <a:srgbClr val="375623"/>
              </a:solidFill>
              <a:cs typeface="Calibri"/>
            </a:endParaRPr>
          </a:p>
        </p:txBody>
      </p:sp>
      <p:sp>
        <p:nvSpPr>
          <p:cNvPr id="8" name="Flussdiagramm: Prozess 7">
            <a:extLst>
              <a:ext uri="{FF2B5EF4-FFF2-40B4-BE49-F238E27FC236}">
                <a16:creationId xmlns:a16="http://schemas.microsoft.com/office/drawing/2014/main" id="{D9585317-7921-430B-AD6D-716C643A36CA}"/>
              </a:ext>
            </a:extLst>
          </p:cNvPr>
          <p:cNvSpPr/>
          <p:nvPr/>
        </p:nvSpPr>
        <p:spPr>
          <a:xfrm rot="18840000">
            <a:off x="5474088" y="1508208"/>
            <a:ext cx="1207507" cy="319268"/>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dirty="0">
                <a:solidFill>
                  <a:schemeClr val="accent1">
                    <a:lumMod val="75000"/>
                  </a:schemeClr>
                </a:solidFill>
                <a:cs typeface="Calibri"/>
              </a:rPr>
              <a:t>Interface C</a:t>
            </a:r>
          </a:p>
        </p:txBody>
      </p:sp>
      <p:sp>
        <p:nvSpPr>
          <p:cNvPr id="3" name="Sechseck 2">
            <a:extLst>
              <a:ext uri="{FF2B5EF4-FFF2-40B4-BE49-F238E27FC236}">
                <a16:creationId xmlns:a16="http://schemas.microsoft.com/office/drawing/2014/main" id="{15E4EC19-E44C-44EC-A26B-0428B6347792}"/>
              </a:ext>
            </a:extLst>
          </p:cNvPr>
          <p:cNvSpPr/>
          <p:nvPr/>
        </p:nvSpPr>
        <p:spPr>
          <a:xfrm rot="5220000">
            <a:off x="6680676" y="2974776"/>
            <a:ext cx="1723870" cy="1523999"/>
          </a:xfrm>
          <a:prstGeom prst="hexag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aute 3">
            <a:extLst>
              <a:ext uri="{FF2B5EF4-FFF2-40B4-BE49-F238E27FC236}">
                <a16:creationId xmlns:a16="http://schemas.microsoft.com/office/drawing/2014/main" id="{E3E0EA08-43CB-4828-AA23-676D4A4A2E70}"/>
              </a:ext>
            </a:extLst>
          </p:cNvPr>
          <p:cNvSpPr/>
          <p:nvPr/>
        </p:nvSpPr>
        <p:spPr>
          <a:xfrm>
            <a:off x="4399248" y="3314542"/>
            <a:ext cx="1220032" cy="1245015"/>
          </a:xfrm>
          <a:prstGeom prst="diamond">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Prozess 9">
            <a:extLst>
              <a:ext uri="{FF2B5EF4-FFF2-40B4-BE49-F238E27FC236}">
                <a16:creationId xmlns:a16="http://schemas.microsoft.com/office/drawing/2014/main" id="{4153D9AE-9B3A-4998-A1D1-7F882DDD4302}"/>
              </a:ext>
            </a:extLst>
          </p:cNvPr>
          <p:cNvSpPr/>
          <p:nvPr/>
        </p:nvSpPr>
        <p:spPr>
          <a:xfrm rot="2820000">
            <a:off x="4413867" y="4239265"/>
            <a:ext cx="541279" cy="144384"/>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solidFill>
                <a:schemeClr val="accent1">
                  <a:lumMod val="75000"/>
                </a:schemeClr>
              </a:solidFill>
              <a:cs typeface="Calibri"/>
            </a:endParaRPr>
          </a:p>
        </p:txBody>
      </p:sp>
      <p:sp>
        <p:nvSpPr>
          <p:cNvPr id="11" name="Flussdiagramm: Prozess 10">
            <a:extLst>
              <a:ext uri="{FF2B5EF4-FFF2-40B4-BE49-F238E27FC236}">
                <a16:creationId xmlns:a16="http://schemas.microsoft.com/office/drawing/2014/main" id="{98B99C99-6A9B-4963-A4B3-B9F6AE3709DA}"/>
              </a:ext>
            </a:extLst>
          </p:cNvPr>
          <p:cNvSpPr/>
          <p:nvPr/>
        </p:nvSpPr>
        <p:spPr>
          <a:xfrm rot="1380000">
            <a:off x="6862260" y="4409986"/>
            <a:ext cx="541279" cy="144384"/>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solidFill>
                <a:schemeClr val="accent1">
                  <a:lumMod val="75000"/>
                </a:schemeClr>
              </a:solidFill>
              <a:cs typeface="Calibri"/>
            </a:endParaRPr>
          </a:p>
        </p:txBody>
      </p:sp>
      <p:sp>
        <p:nvSpPr>
          <p:cNvPr id="12" name="Flussdiagramm: Prozess 11">
            <a:extLst>
              <a:ext uri="{FF2B5EF4-FFF2-40B4-BE49-F238E27FC236}">
                <a16:creationId xmlns:a16="http://schemas.microsoft.com/office/drawing/2014/main" id="{1CFEE501-955D-4FEC-8C16-7A4529891C92}"/>
              </a:ext>
            </a:extLst>
          </p:cNvPr>
          <p:cNvSpPr/>
          <p:nvPr/>
        </p:nvSpPr>
        <p:spPr>
          <a:xfrm rot="-1680000">
            <a:off x="7761670" y="4372511"/>
            <a:ext cx="541279" cy="144384"/>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solidFill>
                <a:schemeClr val="accent1">
                  <a:lumMod val="75000"/>
                </a:schemeClr>
              </a:solidFill>
              <a:cs typeface="Calibri"/>
            </a:endParaRPr>
          </a:p>
        </p:txBody>
      </p:sp>
      <p:sp>
        <p:nvSpPr>
          <p:cNvPr id="13" name="Flussdiagramm: Prozess 12">
            <a:extLst>
              <a:ext uri="{FF2B5EF4-FFF2-40B4-BE49-F238E27FC236}">
                <a16:creationId xmlns:a16="http://schemas.microsoft.com/office/drawing/2014/main" id="{DD14C5AE-A7BC-4D7A-ADCB-AA5BAAF93254}"/>
              </a:ext>
            </a:extLst>
          </p:cNvPr>
          <p:cNvSpPr/>
          <p:nvPr/>
        </p:nvSpPr>
        <p:spPr>
          <a:xfrm rot="1380000">
            <a:off x="7632587" y="2935952"/>
            <a:ext cx="541279" cy="144384"/>
          </a:xfrm>
          <a:prstGeom prst="flowChartProcess">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solidFill>
                <a:schemeClr val="accent1">
                  <a:lumMod val="75000"/>
                </a:schemeClr>
              </a:solidFill>
              <a:cs typeface="Calibri"/>
            </a:endParaRPr>
          </a:p>
        </p:txBody>
      </p:sp>
      <p:sp>
        <p:nvSpPr>
          <p:cNvPr id="14" name="Flussdiagramm: Prozess 13">
            <a:extLst>
              <a:ext uri="{FF2B5EF4-FFF2-40B4-BE49-F238E27FC236}">
                <a16:creationId xmlns:a16="http://schemas.microsoft.com/office/drawing/2014/main" id="{D2963D2F-FAE0-4FCF-973F-70BC2DA7FACD}"/>
              </a:ext>
            </a:extLst>
          </p:cNvPr>
          <p:cNvSpPr/>
          <p:nvPr/>
        </p:nvSpPr>
        <p:spPr>
          <a:xfrm rot="16020000">
            <a:off x="8119768" y="3631330"/>
            <a:ext cx="541279" cy="144384"/>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solidFill>
                <a:schemeClr val="accent1">
                  <a:lumMod val="75000"/>
                </a:schemeClr>
              </a:solidFill>
              <a:cs typeface="Calibri"/>
            </a:endParaRPr>
          </a:p>
        </p:txBody>
      </p:sp>
      <p:sp>
        <p:nvSpPr>
          <p:cNvPr id="15" name="Flussdiagramm: Prozess 14">
            <a:extLst>
              <a:ext uri="{FF2B5EF4-FFF2-40B4-BE49-F238E27FC236}">
                <a16:creationId xmlns:a16="http://schemas.microsoft.com/office/drawing/2014/main" id="{112E2CA7-9388-4E0B-B7F4-732BE7152F3D}"/>
              </a:ext>
            </a:extLst>
          </p:cNvPr>
          <p:cNvSpPr/>
          <p:nvPr/>
        </p:nvSpPr>
        <p:spPr>
          <a:xfrm rot="16020000">
            <a:off x="6429210" y="3718772"/>
            <a:ext cx="541279" cy="144384"/>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solidFill>
                <a:schemeClr val="accent1">
                  <a:lumMod val="75000"/>
                </a:schemeClr>
              </a:solidFill>
              <a:cs typeface="Calibri"/>
            </a:endParaRPr>
          </a:p>
        </p:txBody>
      </p:sp>
      <p:sp>
        <p:nvSpPr>
          <p:cNvPr id="16" name="Flussdiagramm: Prozess 15">
            <a:extLst>
              <a:ext uri="{FF2B5EF4-FFF2-40B4-BE49-F238E27FC236}">
                <a16:creationId xmlns:a16="http://schemas.microsoft.com/office/drawing/2014/main" id="{42D613B6-A3A8-4C11-9AC2-C7AA3F9311F1}"/>
              </a:ext>
            </a:extLst>
          </p:cNvPr>
          <p:cNvSpPr/>
          <p:nvPr/>
        </p:nvSpPr>
        <p:spPr>
          <a:xfrm rot="-2520000">
            <a:off x="5063439" y="4251755"/>
            <a:ext cx="541279" cy="144384"/>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solidFill>
                <a:schemeClr val="accent1">
                  <a:lumMod val="75000"/>
                </a:schemeClr>
              </a:solidFill>
              <a:cs typeface="Calibri"/>
            </a:endParaRPr>
          </a:p>
        </p:txBody>
      </p:sp>
      <p:sp>
        <p:nvSpPr>
          <p:cNvPr id="17" name="Flussdiagramm: Prozess 16">
            <a:extLst>
              <a:ext uri="{FF2B5EF4-FFF2-40B4-BE49-F238E27FC236}">
                <a16:creationId xmlns:a16="http://schemas.microsoft.com/office/drawing/2014/main" id="{1BD84106-F55A-4E1C-9363-01CAFD057E8C}"/>
              </a:ext>
            </a:extLst>
          </p:cNvPr>
          <p:cNvSpPr/>
          <p:nvPr/>
        </p:nvSpPr>
        <p:spPr>
          <a:xfrm rot="-2520000">
            <a:off x="4413864" y="3485590"/>
            <a:ext cx="541279" cy="144384"/>
          </a:xfrm>
          <a:prstGeom prst="flowChartProcess">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solidFill>
                <a:schemeClr val="accent1">
                  <a:lumMod val="75000"/>
                </a:schemeClr>
              </a:solidFill>
              <a:cs typeface="Calibri"/>
            </a:endParaRPr>
          </a:p>
        </p:txBody>
      </p:sp>
      <p:sp>
        <p:nvSpPr>
          <p:cNvPr id="18" name="Flussdiagramm: Prozess 17">
            <a:extLst>
              <a:ext uri="{FF2B5EF4-FFF2-40B4-BE49-F238E27FC236}">
                <a16:creationId xmlns:a16="http://schemas.microsoft.com/office/drawing/2014/main" id="{247F663A-B6E6-4FCF-A520-5A10376B8A7A}"/>
              </a:ext>
            </a:extLst>
          </p:cNvPr>
          <p:cNvSpPr/>
          <p:nvPr/>
        </p:nvSpPr>
        <p:spPr>
          <a:xfrm rot="2520000">
            <a:off x="5100913" y="3485589"/>
            <a:ext cx="541279" cy="144384"/>
          </a:xfrm>
          <a:prstGeom prst="flowChartProcess">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solidFill>
                <a:schemeClr val="accent1">
                  <a:lumMod val="75000"/>
                </a:schemeClr>
              </a:solidFill>
              <a:cs typeface="Calibri"/>
            </a:endParaRPr>
          </a:p>
        </p:txBody>
      </p:sp>
      <p:sp>
        <p:nvSpPr>
          <p:cNvPr id="19" name="Flussdiagramm: Prozess 18">
            <a:extLst>
              <a:ext uri="{FF2B5EF4-FFF2-40B4-BE49-F238E27FC236}">
                <a16:creationId xmlns:a16="http://schemas.microsoft.com/office/drawing/2014/main" id="{CDD89EBF-A56C-4B6A-8D91-27ABAA3C3411}"/>
              </a:ext>
            </a:extLst>
          </p:cNvPr>
          <p:cNvSpPr/>
          <p:nvPr/>
        </p:nvSpPr>
        <p:spPr>
          <a:xfrm rot="19740000">
            <a:off x="6833109" y="2935950"/>
            <a:ext cx="541279" cy="144384"/>
          </a:xfrm>
          <a:prstGeom prst="flowChartProcess">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solidFill>
                <a:schemeClr val="accent1">
                  <a:lumMod val="75000"/>
                </a:schemeClr>
              </a:solidFill>
              <a:cs typeface="Calibri"/>
            </a:endParaRPr>
          </a:p>
        </p:txBody>
      </p:sp>
    </p:spTree>
    <p:extLst>
      <p:ext uri="{BB962C8B-B14F-4D97-AF65-F5344CB8AC3E}">
        <p14:creationId xmlns:p14="http://schemas.microsoft.com/office/powerpoint/2010/main" val="2261242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FBD828A8-00C0-43DB-8387-D252E07A6EEE}"/>
              </a:ext>
            </a:extLst>
          </p:cNvPr>
          <p:cNvSpPr txBox="1">
            <a:spLocks/>
          </p:cNvSpPr>
          <p:nvPr/>
        </p:nvSpPr>
        <p:spPr>
          <a:xfrm>
            <a:off x="862581" y="700302"/>
            <a:ext cx="2631302" cy="5528698"/>
          </a:xfrm>
          <a:prstGeom prst="rect">
            <a:avLst/>
          </a:prstGeom>
          <a:solidFill>
            <a:schemeClr val="bg2">
              <a:lumMod val="90000"/>
            </a:schemeClr>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600" dirty="0">
                <a:cs typeface="Calibri Light" panose="020F0302020204030204"/>
              </a:rPr>
              <a:t>Jetzt nochmal zur praktischen Arbeitsweise für dich.</a:t>
            </a:r>
            <a:endParaRPr lang="de-DE" dirty="0"/>
          </a:p>
          <a:p>
            <a:endParaRPr lang="de-DE" sz="1600">
              <a:cs typeface="Calibri Light" panose="020F0302020204030204"/>
            </a:endParaRPr>
          </a:p>
          <a:p>
            <a:endParaRPr lang="de-DE" sz="1600" dirty="0">
              <a:cs typeface="Calibri Light" panose="020F0302020204030204"/>
            </a:endParaRPr>
          </a:p>
          <a:p>
            <a:r>
              <a:rPr lang="de-DE" sz="1600" dirty="0">
                <a:cs typeface="Calibri Light" panose="020F0302020204030204"/>
              </a:rPr>
              <a:t>Wie kommt man von diesem Netz</a:t>
            </a: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r>
              <a:rPr lang="de-DE" sz="1600" dirty="0">
                <a:cs typeface="Calibri Light" panose="020F0302020204030204"/>
              </a:rPr>
              <a:t>möglichst einfach zu diesem,</a:t>
            </a: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r>
              <a:rPr lang="de-DE" sz="1600" dirty="0">
                <a:cs typeface="Calibri Light" panose="020F0302020204030204"/>
              </a:rPr>
              <a:t>ohne die Funktion zu verändern?</a:t>
            </a:r>
          </a:p>
        </p:txBody>
      </p:sp>
      <p:pic>
        <p:nvPicPr>
          <p:cNvPr id="5" name="Grafik 19" descr="Ein Bild, das Objekt, Antenne enthält.&#10;&#10;Beschreibung automatisch generiert.">
            <a:extLst>
              <a:ext uri="{FF2B5EF4-FFF2-40B4-BE49-F238E27FC236}">
                <a16:creationId xmlns:a16="http://schemas.microsoft.com/office/drawing/2014/main" id="{E0CAEE1D-BD2F-4043-9C09-1190E46874E7}"/>
              </a:ext>
            </a:extLst>
          </p:cNvPr>
          <p:cNvPicPr>
            <a:picLocks noChangeAspect="1"/>
          </p:cNvPicPr>
          <p:nvPr/>
        </p:nvPicPr>
        <p:blipFill>
          <a:blip r:embed="rId2"/>
          <a:stretch>
            <a:fillRect/>
          </a:stretch>
        </p:blipFill>
        <p:spPr>
          <a:xfrm>
            <a:off x="981243" y="3803375"/>
            <a:ext cx="1366252" cy="1336722"/>
          </a:xfrm>
          <a:prstGeom prst="rect">
            <a:avLst/>
          </a:prstGeom>
        </p:spPr>
      </p:pic>
      <p:pic>
        <p:nvPicPr>
          <p:cNvPr id="20" name="Grafik 20">
            <a:extLst>
              <a:ext uri="{FF2B5EF4-FFF2-40B4-BE49-F238E27FC236}">
                <a16:creationId xmlns:a16="http://schemas.microsoft.com/office/drawing/2014/main" id="{A1C23D80-9453-41E1-97CC-F3092E17CEB9}"/>
              </a:ext>
            </a:extLst>
          </p:cNvPr>
          <p:cNvPicPr>
            <a:picLocks noChangeAspect="1"/>
          </p:cNvPicPr>
          <p:nvPr/>
        </p:nvPicPr>
        <p:blipFill>
          <a:blip r:embed="rId3"/>
          <a:stretch>
            <a:fillRect/>
          </a:stretch>
        </p:blipFill>
        <p:spPr>
          <a:xfrm>
            <a:off x="1358872" y="2152873"/>
            <a:ext cx="749133" cy="1161939"/>
          </a:xfrm>
          <a:prstGeom prst="rect">
            <a:avLst/>
          </a:prstGeom>
        </p:spPr>
      </p:pic>
      <p:sp>
        <p:nvSpPr>
          <p:cNvPr id="21" name="Titel 1">
            <a:extLst>
              <a:ext uri="{FF2B5EF4-FFF2-40B4-BE49-F238E27FC236}">
                <a16:creationId xmlns:a16="http://schemas.microsoft.com/office/drawing/2014/main" id="{ED508C72-84BA-444E-B27D-4970D0DC1F50}"/>
              </a:ext>
            </a:extLst>
          </p:cNvPr>
          <p:cNvSpPr txBox="1">
            <a:spLocks/>
          </p:cNvSpPr>
          <p:nvPr/>
        </p:nvSpPr>
        <p:spPr>
          <a:xfrm>
            <a:off x="3981879" y="700302"/>
            <a:ext cx="2631302" cy="5528698"/>
          </a:xfrm>
          <a:prstGeom prst="rect">
            <a:avLst/>
          </a:prstGeom>
          <a:solidFill>
            <a:schemeClr val="bg2">
              <a:lumMod val="90000"/>
            </a:schemeClr>
          </a:solidFill>
        </p:spPr>
        <p:txBody>
          <a:bodyPr lIns="91440" tIns="45720" rIns="91440" bIns="45720" anchor="t">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600" dirty="0">
                <a:cs typeface="Calibri Light" panose="020F0302020204030204"/>
              </a:rPr>
              <a:t>Erster Schritt: Jedes zweite Output-Neuron selektieren</a:t>
            </a: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r>
              <a:rPr lang="de-DE" sz="1600" dirty="0">
                <a:cs typeface="Calibri Light" panose="020F0302020204030204"/>
              </a:rPr>
              <a:t>Das sind 12 Mausklicks.</a:t>
            </a:r>
          </a:p>
          <a:p>
            <a:r>
              <a:rPr lang="de-DE" sz="1600" dirty="0">
                <a:cs typeface="Calibri Light" panose="020F0302020204030204"/>
              </a:rPr>
              <a:t>Jetzt kannst du die selektierten Neuronen mit einer Mausbewegung nach links schwenken.</a:t>
            </a: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endParaRPr lang="de-DE" sz="1600" dirty="0">
              <a:cs typeface="Calibri Light" panose="020F0302020204030204"/>
            </a:endParaRPr>
          </a:p>
          <a:p>
            <a:r>
              <a:rPr lang="de-DE" sz="1600" dirty="0">
                <a:cs typeface="Calibri Light" panose="020F0302020204030204"/>
              </a:rPr>
              <a:t>Die restlichen Neuronen werden entsprechend nach rechts bewegt</a:t>
            </a:r>
          </a:p>
          <a:p>
            <a:endParaRPr lang="de-DE" sz="1600" dirty="0">
              <a:cs typeface="Calibri Light" panose="020F0302020204030204"/>
            </a:endParaRPr>
          </a:p>
        </p:txBody>
      </p:sp>
      <p:pic>
        <p:nvPicPr>
          <p:cNvPr id="22" name="Grafik 22">
            <a:extLst>
              <a:ext uri="{FF2B5EF4-FFF2-40B4-BE49-F238E27FC236}">
                <a16:creationId xmlns:a16="http://schemas.microsoft.com/office/drawing/2014/main" id="{8B9491D2-2738-4F9F-B249-5D2FEB98D5A2}"/>
              </a:ext>
            </a:extLst>
          </p:cNvPr>
          <p:cNvPicPr>
            <a:picLocks noChangeAspect="1"/>
          </p:cNvPicPr>
          <p:nvPr/>
        </p:nvPicPr>
        <p:blipFill>
          <a:blip r:embed="rId4"/>
          <a:stretch>
            <a:fillRect/>
          </a:stretch>
        </p:blipFill>
        <p:spPr>
          <a:xfrm>
            <a:off x="4595172" y="1373167"/>
            <a:ext cx="1014218" cy="1357771"/>
          </a:xfrm>
          <a:prstGeom prst="rect">
            <a:avLst/>
          </a:prstGeom>
        </p:spPr>
      </p:pic>
      <p:pic>
        <p:nvPicPr>
          <p:cNvPr id="23" name="Grafik 23">
            <a:extLst>
              <a:ext uri="{FF2B5EF4-FFF2-40B4-BE49-F238E27FC236}">
                <a16:creationId xmlns:a16="http://schemas.microsoft.com/office/drawing/2014/main" id="{4A90022A-4F8D-4214-BA62-FE9AE3EAECDC}"/>
              </a:ext>
            </a:extLst>
          </p:cNvPr>
          <p:cNvPicPr>
            <a:picLocks noChangeAspect="1"/>
          </p:cNvPicPr>
          <p:nvPr/>
        </p:nvPicPr>
        <p:blipFill>
          <a:blip r:embed="rId5"/>
          <a:stretch>
            <a:fillRect/>
          </a:stretch>
        </p:blipFill>
        <p:spPr>
          <a:xfrm>
            <a:off x="4528330" y="4189680"/>
            <a:ext cx="1210288" cy="1263728"/>
          </a:xfrm>
          <a:prstGeom prst="rect">
            <a:avLst/>
          </a:prstGeom>
        </p:spPr>
      </p:pic>
      <p:sp>
        <p:nvSpPr>
          <p:cNvPr id="24" name="Titel 1">
            <a:extLst>
              <a:ext uri="{FF2B5EF4-FFF2-40B4-BE49-F238E27FC236}">
                <a16:creationId xmlns:a16="http://schemas.microsoft.com/office/drawing/2014/main" id="{F39BEB31-39B8-4AE3-9E00-007EF8540ACD}"/>
              </a:ext>
            </a:extLst>
          </p:cNvPr>
          <p:cNvSpPr txBox="1">
            <a:spLocks/>
          </p:cNvSpPr>
          <p:nvPr/>
        </p:nvSpPr>
        <p:spPr>
          <a:xfrm>
            <a:off x="7217036" y="700302"/>
            <a:ext cx="2631302" cy="5528698"/>
          </a:xfrm>
          <a:prstGeom prst="rect">
            <a:avLst/>
          </a:prstGeom>
          <a:solidFill>
            <a:schemeClr val="bg2">
              <a:lumMod val="90000"/>
            </a:schemeClr>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600" dirty="0">
                <a:cs typeface="Calibri Light" panose="020F0302020204030204"/>
              </a:rPr>
              <a:t>Das Problem dabei ist, dass sich beim Bewegen der Neuronen kaum verhindern lässt, dass sich die die Längen der Dendriten und dadurch die Laufzeiten und das ganze dynamische Verhalten verändert werden.</a:t>
            </a:r>
          </a:p>
          <a:p>
            <a:endParaRPr lang="de-DE" sz="1600" dirty="0">
              <a:cs typeface="Calibri Light" panose="020F0302020204030204"/>
            </a:endParaRPr>
          </a:p>
          <a:p>
            <a:r>
              <a:rPr lang="de-DE" sz="1600" dirty="0">
                <a:cs typeface="Calibri Light" panose="020F0302020204030204"/>
              </a:rPr>
              <a:t>Ich könnte mir eine neue Funktion vorstellen, die dafür sorgt, dass die Längen der Dendriten während der Bewegung konstant gehalten werden. Jedes einzelne Neuron würd sich dann auf einer Kreisbahn um einen Ankerpunkt bewegen.</a:t>
            </a:r>
          </a:p>
          <a:p>
            <a:endParaRPr lang="de-DE" sz="1600" dirty="0">
              <a:cs typeface="Calibri Light" panose="020F0302020204030204"/>
            </a:endParaRPr>
          </a:p>
        </p:txBody>
      </p:sp>
    </p:spTree>
    <p:extLst>
      <p:ext uri="{BB962C8B-B14F-4D97-AF65-F5344CB8AC3E}">
        <p14:creationId xmlns:p14="http://schemas.microsoft.com/office/powerpoint/2010/main" val="2510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leichschenkliges Dreieck 1">
            <a:extLst>
              <a:ext uri="{FF2B5EF4-FFF2-40B4-BE49-F238E27FC236}">
                <a16:creationId xmlns:a16="http://schemas.microsoft.com/office/drawing/2014/main" id="{40B7154B-C60B-480F-AA6C-579E4C7EB0B2}"/>
              </a:ext>
            </a:extLst>
          </p:cNvPr>
          <p:cNvSpPr/>
          <p:nvPr/>
        </p:nvSpPr>
        <p:spPr>
          <a:xfrm rot="10800000">
            <a:off x="643839" y="1834529"/>
            <a:ext cx="2147858" cy="1127403"/>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p>
        </p:txBody>
      </p:sp>
      <p:sp>
        <p:nvSpPr>
          <p:cNvPr id="7" name="Titel 1">
            <a:extLst>
              <a:ext uri="{FF2B5EF4-FFF2-40B4-BE49-F238E27FC236}">
                <a16:creationId xmlns:a16="http://schemas.microsoft.com/office/drawing/2014/main" id="{FBD828A8-00C0-43DB-8387-D252E07A6EEE}"/>
              </a:ext>
            </a:extLst>
          </p:cNvPr>
          <p:cNvSpPr txBox="1">
            <a:spLocks/>
          </p:cNvSpPr>
          <p:nvPr/>
        </p:nvSpPr>
        <p:spPr>
          <a:xfrm>
            <a:off x="907938" y="786481"/>
            <a:ext cx="10954337" cy="612383"/>
          </a:xfrm>
          <a:prstGeom prst="rect">
            <a:avLst/>
          </a:prstGeom>
        </p:spPr>
        <p:txBody>
          <a:bodyPr lIns="91440" tIns="45720" rIns="91440" bIns="45720" anchor="t">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600" dirty="0">
                <a:cs typeface="Calibri Light" panose="020F0302020204030204"/>
              </a:rPr>
              <a:t>So könnte dein ursprüngliches Modell z.B. aussehen, wenn es vollständig in Module umgewandelt ist. Die vier Sehfeld-Module sind im Prinzip identisch, oder spiegelsymmetrisch. Man könnte eine Funktion  bauen, um ein Modul an einer vertikalen Achse zu spiegeln.</a:t>
            </a:r>
          </a:p>
          <a:p>
            <a:endParaRPr lang="de-DE" sz="1600" dirty="0">
              <a:cs typeface="Calibri Light" panose="020F0302020204030204"/>
            </a:endParaRPr>
          </a:p>
          <a:p>
            <a:endParaRPr lang="de-DE" sz="1600">
              <a:cs typeface="Calibri Light" panose="020F0302020204030204"/>
            </a:endParaRPr>
          </a:p>
        </p:txBody>
      </p:sp>
      <p:sp>
        <p:nvSpPr>
          <p:cNvPr id="6" name="Flussdiagramm: Prozess 5">
            <a:extLst>
              <a:ext uri="{FF2B5EF4-FFF2-40B4-BE49-F238E27FC236}">
                <a16:creationId xmlns:a16="http://schemas.microsoft.com/office/drawing/2014/main" id="{BABB724F-0AB8-413E-9520-A6968FB33165}"/>
              </a:ext>
            </a:extLst>
          </p:cNvPr>
          <p:cNvSpPr/>
          <p:nvPr/>
        </p:nvSpPr>
        <p:spPr>
          <a:xfrm rot="2820000">
            <a:off x="456657" y="2385697"/>
            <a:ext cx="1207507" cy="319268"/>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solidFill>
                <a:schemeClr val="accent1">
                  <a:lumMod val="75000"/>
                </a:schemeClr>
              </a:solidFill>
              <a:cs typeface="Calibri"/>
            </a:endParaRPr>
          </a:p>
        </p:txBody>
      </p:sp>
      <p:sp>
        <p:nvSpPr>
          <p:cNvPr id="9" name="Flussdiagramm: Prozess 8">
            <a:extLst>
              <a:ext uri="{FF2B5EF4-FFF2-40B4-BE49-F238E27FC236}">
                <a16:creationId xmlns:a16="http://schemas.microsoft.com/office/drawing/2014/main" id="{A718D6F0-0E86-47E0-95B3-9E783CAB24A4}"/>
              </a:ext>
            </a:extLst>
          </p:cNvPr>
          <p:cNvSpPr/>
          <p:nvPr/>
        </p:nvSpPr>
        <p:spPr>
          <a:xfrm>
            <a:off x="1061071" y="1590926"/>
            <a:ext cx="1316641" cy="274706"/>
          </a:xfrm>
          <a:prstGeom prst="flowChartProcess">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solidFill>
                <a:srgbClr val="375623"/>
              </a:solidFill>
              <a:cs typeface="Calibri"/>
            </a:endParaRPr>
          </a:p>
          <a:p>
            <a:pPr algn="ctr"/>
            <a:endParaRPr lang="de-DE" dirty="0">
              <a:solidFill>
                <a:srgbClr val="375623"/>
              </a:solidFill>
              <a:cs typeface="Calibri"/>
            </a:endParaRPr>
          </a:p>
        </p:txBody>
      </p:sp>
      <p:sp>
        <p:nvSpPr>
          <p:cNvPr id="8" name="Flussdiagramm: Prozess 7">
            <a:extLst>
              <a:ext uri="{FF2B5EF4-FFF2-40B4-BE49-F238E27FC236}">
                <a16:creationId xmlns:a16="http://schemas.microsoft.com/office/drawing/2014/main" id="{D9585317-7921-430B-AD6D-716C643A36CA}"/>
              </a:ext>
            </a:extLst>
          </p:cNvPr>
          <p:cNvSpPr/>
          <p:nvPr/>
        </p:nvSpPr>
        <p:spPr>
          <a:xfrm rot="18840000">
            <a:off x="1771218" y="2381240"/>
            <a:ext cx="1207507" cy="319268"/>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dirty="0">
                <a:solidFill>
                  <a:srgbClr val="FFFFFF"/>
                </a:solidFill>
                <a:cs typeface="Calibri"/>
              </a:rPr>
              <a:t>Interface C</a:t>
            </a:r>
          </a:p>
        </p:txBody>
      </p:sp>
      <p:sp>
        <p:nvSpPr>
          <p:cNvPr id="3" name="Textfeld 2">
            <a:extLst>
              <a:ext uri="{FF2B5EF4-FFF2-40B4-BE49-F238E27FC236}">
                <a16:creationId xmlns:a16="http://schemas.microsoft.com/office/drawing/2014/main" id="{87783162-6C7D-4B8D-A896-D912A13385F8}"/>
              </a:ext>
            </a:extLst>
          </p:cNvPr>
          <p:cNvSpPr txBox="1"/>
          <p:nvPr/>
        </p:nvSpPr>
        <p:spPr>
          <a:xfrm>
            <a:off x="1141184" y="1993899"/>
            <a:ext cx="127363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200" dirty="0">
                <a:cs typeface="Calibri"/>
              </a:rPr>
              <a:t>LS linkes Sehfeld</a:t>
            </a:r>
          </a:p>
        </p:txBody>
      </p:sp>
      <p:sp>
        <p:nvSpPr>
          <p:cNvPr id="10" name="Gleichschenkliges Dreieck 9">
            <a:extLst>
              <a:ext uri="{FF2B5EF4-FFF2-40B4-BE49-F238E27FC236}">
                <a16:creationId xmlns:a16="http://schemas.microsoft.com/office/drawing/2014/main" id="{DE7CABC1-07F6-470C-A0DE-CFB7950BB111}"/>
              </a:ext>
            </a:extLst>
          </p:cNvPr>
          <p:cNvSpPr/>
          <p:nvPr/>
        </p:nvSpPr>
        <p:spPr>
          <a:xfrm rot="10800000">
            <a:off x="3319910" y="1857207"/>
            <a:ext cx="2147858" cy="1127403"/>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p>
        </p:txBody>
      </p:sp>
      <p:sp>
        <p:nvSpPr>
          <p:cNvPr id="11" name="Flussdiagramm: Prozess 10">
            <a:extLst>
              <a:ext uri="{FF2B5EF4-FFF2-40B4-BE49-F238E27FC236}">
                <a16:creationId xmlns:a16="http://schemas.microsoft.com/office/drawing/2014/main" id="{926CA043-2494-4DB1-8F37-70A63C8B76D1}"/>
              </a:ext>
            </a:extLst>
          </p:cNvPr>
          <p:cNvSpPr/>
          <p:nvPr/>
        </p:nvSpPr>
        <p:spPr>
          <a:xfrm rot="2820000">
            <a:off x="3132728" y="2408375"/>
            <a:ext cx="1207507" cy="319268"/>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dirty="0">
                <a:solidFill>
                  <a:srgbClr val="FFFFFF"/>
                </a:solidFill>
                <a:cs typeface="Calibri"/>
              </a:rPr>
              <a:t>Interface B</a:t>
            </a:r>
          </a:p>
        </p:txBody>
      </p:sp>
      <p:sp>
        <p:nvSpPr>
          <p:cNvPr id="12" name="Flussdiagramm: Prozess 11">
            <a:extLst>
              <a:ext uri="{FF2B5EF4-FFF2-40B4-BE49-F238E27FC236}">
                <a16:creationId xmlns:a16="http://schemas.microsoft.com/office/drawing/2014/main" id="{8F725E54-CA14-49D1-A11C-AAD11347325D}"/>
              </a:ext>
            </a:extLst>
          </p:cNvPr>
          <p:cNvSpPr/>
          <p:nvPr/>
        </p:nvSpPr>
        <p:spPr>
          <a:xfrm>
            <a:off x="3737142" y="1613604"/>
            <a:ext cx="1316641" cy="274706"/>
          </a:xfrm>
          <a:prstGeom prst="flowChartProcess">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solidFill>
                <a:srgbClr val="375623"/>
              </a:solidFill>
              <a:cs typeface="Calibri"/>
            </a:endParaRPr>
          </a:p>
          <a:p>
            <a:pPr algn="ctr"/>
            <a:endParaRPr lang="de-DE" dirty="0">
              <a:solidFill>
                <a:srgbClr val="375623"/>
              </a:solidFill>
              <a:cs typeface="Calibri"/>
            </a:endParaRPr>
          </a:p>
          <a:p>
            <a:pPr algn="ctr"/>
            <a:endParaRPr lang="de-DE" dirty="0">
              <a:solidFill>
                <a:srgbClr val="375623"/>
              </a:solidFill>
              <a:cs typeface="Calibri"/>
            </a:endParaRPr>
          </a:p>
        </p:txBody>
      </p:sp>
      <p:sp>
        <p:nvSpPr>
          <p:cNvPr id="13" name="Flussdiagramm: Prozess 12">
            <a:extLst>
              <a:ext uri="{FF2B5EF4-FFF2-40B4-BE49-F238E27FC236}">
                <a16:creationId xmlns:a16="http://schemas.microsoft.com/office/drawing/2014/main" id="{F9A2FC10-DBFA-4B61-9DA8-37930F174D2D}"/>
              </a:ext>
            </a:extLst>
          </p:cNvPr>
          <p:cNvSpPr/>
          <p:nvPr/>
        </p:nvSpPr>
        <p:spPr>
          <a:xfrm rot="18840000">
            <a:off x="4447289" y="2403918"/>
            <a:ext cx="1207507" cy="319268"/>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dirty="0">
                <a:solidFill>
                  <a:srgbClr val="FFFFFF"/>
                </a:solidFill>
                <a:cs typeface="Calibri"/>
              </a:rPr>
              <a:t>Interface C</a:t>
            </a:r>
          </a:p>
        </p:txBody>
      </p:sp>
      <p:sp>
        <p:nvSpPr>
          <p:cNvPr id="14" name="Textfeld 13">
            <a:extLst>
              <a:ext uri="{FF2B5EF4-FFF2-40B4-BE49-F238E27FC236}">
                <a16:creationId xmlns:a16="http://schemas.microsoft.com/office/drawing/2014/main" id="{83CFF51B-B9A0-4007-98CE-CC5967C31640}"/>
              </a:ext>
            </a:extLst>
          </p:cNvPr>
          <p:cNvSpPr txBox="1"/>
          <p:nvPr/>
        </p:nvSpPr>
        <p:spPr>
          <a:xfrm>
            <a:off x="3694791" y="2016577"/>
            <a:ext cx="13960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200" dirty="0">
                <a:cs typeface="Calibri"/>
              </a:rPr>
              <a:t>LS rechtes Sehfeld</a:t>
            </a:r>
          </a:p>
        </p:txBody>
      </p:sp>
      <p:sp>
        <p:nvSpPr>
          <p:cNvPr id="15" name="Gleichschenkliges Dreieck 14">
            <a:extLst>
              <a:ext uri="{FF2B5EF4-FFF2-40B4-BE49-F238E27FC236}">
                <a16:creationId xmlns:a16="http://schemas.microsoft.com/office/drawing/2014/main" id="{1EA0B0B4-9049-4F1D-9953-30D286DFC31F}"/>
              </a:ext>
            </a:extLst>
          </p:cNvPr>
          <p:cNvSpPr/>
          <p:nvPr/>
        </p:nvSpPr>
        <p:spPr>
          <a:xfrm rot="10800000">
            <a:off x="6658195" y="1829992"/>
            <a:ext cx="2147858" cy="1127403"/>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p>
        </p:txBody>
      </p:sp>
      <p:sp>
        <p:nvSpPr>
          <p:cNvPr id="16" name="Flussdiagramm: Prozess 15">
            <a:extLst>
              <a:ext uri="{FF2B5EF4-FFF2-40B4-BE49-F238E27FC236}">
                <a16:creationId xmlns:a16="http://schemas.microsoft.com/office/drawing/2014/main" id="{BD99AD05-AD2A-4DF1-898E-7D588E680517}"/>
              </a:ext>
            </a:extLst>
          </p:cNvPr>
          <p:cNvSpPr/>
          <p:nvPr/>
        </p:nvSpPr>
        <p:spPr>
          <a:xfrm rot="2820000">
            <a:off x="6471013" y="2381160"/>
            <a:ext cx="1207507" cy="319268"/>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solidFill>
                <a:schemeClr val="accent1">
                  <a:lumMod val="75000"/>
                </a:schemeClr>
              </a:solidFill>
              <a:cs typeface="Calibri"/>
            </a:endParaRPr>
          </a:p>
        </p:txBody>
      </p:sp>
      <p:sp>
        <p:nvSpPr>
          <p:cNvPr id="17" name="Flussdiagramm: Prozess 16">
            <a:extLst>
              <a:ext uri="{FF2B5EF4-FFF2-40B4-BE49-F238E27FC236}">
                <a16:creationId xmlns:a16="http://schemas.microsoft.com/office/drawing/2014/main" id="{A6A8684D-8BC9-4BDE-A614-34510E91C415}"/>
              </a:ext>
            </a:extLst>
          </p:cNvPr>
          <p:cNvSpPr/>
          <p:nvPr/>
        </p:nvSpPr>
        <p:spPr>
          <a:xfrm>
            <a:off x="7075427" y="1586389"/>
            <a:ext cx="1316641" cy="274706"/>
          </a:xfrm>
          <a:prstGeom prst="flowChartProcess">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solidFill>
                <a:srgbClr val="375623"/>
              </a:solidFill>
              <a:cs typeface="Calibri"/>
            </a:endParaRPr>
          </a:p>
          <a:p>
            <a:pPr algn="ctr"/>
            <a:endParaRPr lang="de-DE" dirty="0">
              <a:solidFill>
                <a:srgbClr val="375623"/>
              </a:solidFill>
              <a:cs typeface="Calibri"/>
            </a:endParaRPr>
          </a:p>
          <a:p>
            <a:pPr algn="ctr"/>
            <a:endParaRPr lang="de-DE" dirty="0">
              <a:solidFill>
                <a:srgbClr val="375623"/>
              </a:solidFill>
              <a:cs typeface="Calibri"/>
            </a:endParaRPr>
          </a:p>
        </p:txBody>
      </p:sp>
      <p:sp>
        <p:nvSpPr>
          <p:cNvPr id="18" name="Flussdiagramm: Prozess 17">
            <a:extLst>
              <a:ext uri="{FF2B5EF4-FFF2-40B4-BE49-F238E27FC236}">
                <a16:creationId xmlns:a16="http://schemas.microsoft.com/office/drawing/2014/main" id="{F3A55D20-DEBD-408A-A6E6-06D18FBCDE37}"/>
              </a:ext>
            </a:extLst>
          </p:cNvPr>
          <p:cNvSpPr/>
          <p:nvPr/>
        </p:nvSpPr>
        <p:spPr>
          <a:xfrm rot="18840000">
            <a:off x="7785574" y="2376703"/>
            <a:ext cx="1207507" cy="319268"/>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dirty="0">
                <a:solidFill>
                  <a:srgbClr val="FFFFFF"/>
                </a:solidFill>
                <a:cs typeface="Calibri"/>
              </a:rPr>
              <a:t>Interface C</a:t>
            </a:r>
          </a:p>
        </p:txBody>
      </p:sp>
      <p:sp>
        <p:nvSpPr>
          <p:cNvPr id="19" name="Textfeld 18">
            <a:extLst>
              <a:ext uri="{FF2B5EF4-FFF2-40B4-BE49-F238E27FC236}">
                <a16:creationId xmlns:a16="http://schemas.microsoft.com/office/drawing/2014/main" id="{B6F54EA4-8CE2-463E-8A73-FDD9D92D5A8D}"/>
              </a:ext>
            </a:extLst>
          </p:cNvPr>
          <p:cNvSpPr txBox="1"/>
          <p:nvPr/>
        </p:nvSpPr>
        <p:spPr>
          <a:xfrm>
            <a:off x="7155540" y="1989362"/>
            <a:ext cx="127363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200" dirty="0">
                <a:cs typeface="Calibri"/>
              </a:rPr>
              <a:t>RS linkes Sehfeld</a:t>
            </a:r>
          </a:p>
        </p:txBody>
      </p:sp>
      <p:sp>
        <p:nvSpPr>
          <p:cNvPr id="20" name="Gleichschenkliges Dreieck 19">
            <a:extLst>
              <a:ext uri="{FF2B5EF4-FFF2-40B4-BE49-F238E27FC236}">
                <a16:creationId xmlns:a16="http://schemas.microsoft.com/office/drawing/2014/main" id="{006B90AF-BF00-48A7-A2C4-9E10E9548377}"/>
              </a:ext>
            </a:extLst>
          </p:cNvPr>
          <p:cNvSpPr/>
          <p:nvPr/>
        </p:nvSpPr>
        <p:spPr>
          <a:xfrm rot="10800000">
            <a:off x="9334266" y="1852670"/>
            <a:ext cx="2147858" cy="1127403"/>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p>
        </p:txBody>
      </p:sp>
      <p:sp>
        <p:nvSpPr>
          <p:cNvPr id="21" name="Flussdiagramm: Prozess 20">
            <a:extLst>
              <a:ext uri="{FF2B5EF4-FFF2-40B4-BE49-F238E27FC236}">
                <a16:creationId xmlns:a16="http://schemas.microsoft.com/office/drawing/2014/main" id="{C66A6421-9AE8-4328-991C-519D089F09CD}"/>
              </a:ext>
            </a:extLst>
          </p:cNvPr>
          <p:cNvSpPr/>
          <p:nvPr/>
        </p:nvSpPr>
        <p:spPr>
          <a:xfrm rot="2820000">
            <a:off x="9147084" y="2403838"/>
            <a:ext cx="1207507" cy="319268"/>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dirty="0">
                <a:solidFill>
                  <a:srgbClr val="FFFFFF"/>
                </a:solidFill>
                <a:cs typeface="Calibri"/>
              </a:rPr>
              <a:t>Interface B</a:t>
            </a:r>
          </a:p>
        </p:txBody>
      </p:sp>
      <p:sp>
        <p:nvSpPr>
          <p:cNvPr id="22" name="Flussdiagramm: Prozess 21">
            <a:extLst>
              <a:ext uri="{FF2B5EF4-FFF2-40B4-BE49-F238E27FC236}">
                <a16:creationId xmlns:a16="http://schemas.microsoft.com/office/drawing/2014/main" id="{E2268C69-5C02-43B0-94CC-6CF7A3F9A2ED}"/>
              </a:ext>
            </a:extLst>
          </p:cNvPr>
          <p:cNvSpPr/>
          <p:nvPr/>
        </p:nvSpPr>
        <p:spPr>
          <a:xfrm>
            <a:off x="9751498" y="1609067"/>
            <a:ext cx="1316641" cy="274706"/>
          </a:xfrm>
          <a:prstGeom prst="flowChartProcess">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solidFill>
                <a:srgbClr val="375623"/>
              </a:solidFill>
              <a:cs typeface="Calibri"/>
            </a:endParaRPr>
          </a:p>
          <a:p>
            <a:pPr algn="ctr"/>
            <a:endParaRPr lang="de-DE" dirty="0">
              <a:solidFill>
                <a:srgbClr val="375623"/>
              </a:solidFill>
              <a:cs typeface="Calibri"/>
            </a:endParaRPr>
          </a:p>
        </p:txBody>
      </p:sp>
      <p:sp>
        <p:nvSpPr>
          <p:cNvPr id="23" name="Flussdiagramm: Prozess 22">
            <a:extLst>
              <a:ext uri="{FF2B5EF4-FFF2-40B4-BE49-F238E27FC236}">
                <a16:creationId xmlns:a16="http://schemas.microsoft.com/office/drawing/2014/main" id="{D9ABFC72-0C86-45D9-99F4-77A795DCE616}"/>
              </a:ext>
            </a:extLst>
          </p:cNvPr>
          <p:cNvSpPr/>
          <p:nvPr/>
        </p:nvSpPr>
        <p:spPr>
          <a:xfrm rot="18840000">
            <a:off x="10461645" y="2399381"/>
            <a:ext cx="1207507" cy="319268"/>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dirty="0">
                <a:solidFill>
                  <a:srgbClr val="FFFFFF"/>
                </a:solidFill>
                <a:cs typeface="Calibri"/>
              </a:rPr>
              <a:t>Interface C</a:t>
            </a:r>
          </a:p>
        </p:txBody>
      </p:sp>
      <p:sp>
        <p:nvSpPr>
          <p:cNvPr id="24" name="Textfeld 23">
            <a:extLst>
              <a:ext uri="{FF2B5EF4-FFF2-40B4-BE49-F238E27FC236}">
                <a16:creationId xmlns:a16="http://schemas.microsoft.com/office/drawing/2014/main" id="{FFE4E8BC-64D7-473C-9C2D-9159E6CBB789}"/>
              </a:ext>
            </a:extLst>
          </p:cNvPr>
          <p:cNvSpPr txBox="1"/>
          <p:nvPr/>
        </p:nvSpPr>
        <p:spPr>
          <a:xfrm>
            <a:off x="9759040" y="2012040"/>
            <a:ext cx="134620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200" dirty="0">
                <a:cs typeface="Calibri"/>
              </a:rPr>
              <a:t>RS rechtes Sehfeld</a:t>
            </a:r>
          </a:p>
        </p:txBody>
      </p:sp>
      <p:sp>
        <p:nvSpPr>
          <p:cNvPr id="25" name="Gleichschenkliges Dreieck 24">
            <a:extLst>
              <a:ext uri="{FF2B5EF4-FFF2-40B4-BE49-F238E27FC236}">
                <a16:creationId xmlns:a16="http://schemas.microsoft.com/office/drawing/2014/main" id="{B4A9DAFA-82D9-417F-9D7F-E4A40A3EE7FB}"/>
              </a:ext>
            </a:extLst>
          </p:cNvPr>
          <p:cNvSpPr/>
          <p:nvPr/>
        </p:nvSpPr>
        <p:spPr>
          <a:xfrm>
            <a:off x="1977338" y="2133885"/>
            <a:ext cx="2147858" cy="1127403"/>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p>
        </p:txBody>
      </p:sp>
      <p:sp>
        <p:nvSpPr>
          <p:cNvPr id="26" name="Gleichschenkliges Dreieck 25">
            <a:extLst>
              <a:ext uri="{FF2B5EF4-FFF2-40B4-BE49-F238E27FC236}">
                <a16:creationId xmlns:a16="http://schemas.microsoft.com/office/drawing/2014/main" id="{350347B1-497F-4E1C-8CF2-5C7104BC9A6C}"/>
              </a:ext>
            </a:extLst>
          </p:cNvPr>
          <p:cNvSpPr/>
          <p:nvPr/>
        </p:nvSpPr>
        <p:spPr>
          <a:xfrm>
            <a:off x="7991694" y="2133884"/>
            <a:ext cx="2147858" cy="1127403"/>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p>
        </p:txBody>
      </p:sp>
      <p:sp>
        <p:nvSpPr>
          <p:cNvPr id="27" name="Flussdiagramm: Prozess 26">
            <a:extLst>
              <a:ext uri="{FF2B5EF4-FFF2-40B4-BE49-F238E27FC236}">
                <a16:creationId xmlns:a16="http://schemas.microsoft.com/office/drawing/2014/main" id="{A89A41B4-F9BB-41F7-8480-FD813977C2E6}"/>
              </a:ext>
            </a:extLst>
          </p:cNvPr>
          <p:cNvSpPr/>
          <p:nvPr/>
        </p:nvSpPr>
        <p:spPr>
          <a:xfrm>
            <a:off x="2488657" y="3261089"/>
            <a:ext cx="1207507" cy="319268"/>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solidFill>
                <a:schemeClr val="accent1">
                  <a:lumMod val="75000"/>
                </a:schemeClr>
              </a:solidFill>
              <a:cs typeface="Calibri"/>
            </a:endParaRPr>
          </a:p>
        </p:txBody>
      </p:sp>
      <p:sp>
        <p:nvSpPr>
          <p:cNvPr id="28" name="Flussdiagramm: Prozess 27">
            <a:extLst>
              <a:ext uri="{FF2B5EF4-FFF2-40B4-BE49-F238E27FC236}">
                <a16:creationId xmlns:a16="http://schemas.microsoft.com/office/drawing/2014/main" id="{E809CAD9-8711-4AB5-965C-37D19A8CE25F}"/>
              </a:ext>
            </a:extLst>
          </p:cNvPr>
          <p:cNvSpPr/>
          <p:nvPr/>
        </p:nvSpPr>
        <p:spPr>
          <a:xfrm>
            <a:off x="8462192" y="3270160"/>
            <a:ext cx="1207507" cy="319268"/>
          </a:xfrm>
          <a:prstGeom prst="flowChartProcess">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de-DE" dirty="0">
              <a:solidFill>
                <a:schemeClr val="accent1">
                  <a:lumMod val="75000"/>
                </a:schemeClr>
              </a:solidFill>
              <a:cs typeface="Calibri"/>
            </a:endParaRPr>
          </a:p>
        </p:txBody>
      </p:sp>
      <p:sp>
        <p:nvSpPr>
          <p:cNvPr id="30" name="Titel 1">
            <a:extLst>
              <a:ext uri="{FF2B5EF4-FFF2-40B4-BE49-F238E27FC236}">
                <a16:creationId xmlns:a16="http://schemas.microsoft.com/office/drawing/2014/main" id="{A29D7FDA-FA9D-4868-B14E-2A9EBE697D5C}"/>
              </a:ext>
            </a:extLst>
          </p:cNvPr>
          <p:cNvSpPr txBox="1">
            <a:spLocks/>
          </p:cNvSpPr>
          <p:nvPr/>
        </p:nvSpPr>
        <p:spPr>
          <a:xfrm>
            <a:off x="694410" y="4395513"/>
            <a:ext cx="10954337" cy="1307393"/>
          </a:xfrm>
          <a:prstGeom prst="rect">
            <a:avLst/>
          </a:prstGeom>
        </p:spPr>
        <p:txBody>
          <a:bodyPr lIns="91440" tIns="45720" rIns="91440" bIns="4572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600" dirty="0">
                <a:cs typeface="Calibri Light" panose="020F0302020204030204"/>
              </a:rPr>
              <a:t>Ich vermute mal, dass die noch unbesetzten Interfaces auch verbunden werden müssten. Bei den beiden in der Mitte ist es klar. Die Interfaces rechts und links außen haben einen weiten Weg, aber das liegt eigentlich nicht an der Modul-Geschichte, sondern wäre bei der direkten Arbeitsweise mit einzelnen Neuronen nicht anders.</a:t>
            </a:r>
          </a:p>
          <a:p>
            <a:endParaRPr lang="de-DE" sz="1600" dirty="0">
              <a:cs typeface="Calibri Light" panose="020F0302020204030204"/>
            </a:endParaRPr>
          </a:p>
          <a:p>
            <a:r>
              <a:rPr lang="de-DE" sz="1600" dirty="0">
                <a:cs typeface="Calibri Light" panose="020F0302020204030204"/>
              </a:rPr>
              <a:t>Es ist halt immer schwierig, ein eigentlich dreidimensionales Netzwerk übersichtlich in zwei Dimensionen darzustellen. Die Leute, die Leiterplatten entwerfen, wissen ein Lied davon zu erzählen.</a:t>
            </a:r>
          </a:p>
          <a:p>
            <a:endParaRPr lang="de-DE" sz="1600">
              <a:cs typeface="Calibri Light" panose="020F0302020204030204"/>
            </a:endParaRPr>
          </a:p>
        </p:txBody>
      </p:sp>
    </p:spTree>
    <p:extLst>
      <p:ext uri="{BB962C8B-B14F-4D97-AF65-F5344CB8AC3E}">
        <p14:creationId xmlns:p14="http://schemas.microsoft.com/office/powerpoint/2010/main" val="177849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BD001AC-7E7E-4D31-80EE-3702287AA0AE}"/>
              </a:ext>
            </a:extLst>
          </p:cNvPr>
          <p:cNvSpPr txBox="1"/>
          <p:nvPr/>
        </p:nvSpPr>
        <p:spPr>
          <a:xfrm>
            <a:off x="1613599" y="776236"/>
            <a:ext cx="900667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cs typeface="Calibri"/>
              </a:rPr>
              <a:t>So, für mich war das eine sehr nützliche Übung. Mir sind einige Dinge klarer geworden, die ich vorher noch nicht so gesehen habe.</a:t>
            </a:r>
          </a:p>
          <a:p>
            <a:endParaRPr lang="de-DE" dirty="0">
              <a:cs typeface="Calibri"/>
            </a:endParaRPr>
          </a:p>
          <a:p>
            <a:r>
              <a:rPr lang="de-DE" dirty="0">
                <a:cs typeface="Calibri"/>
              </a:rPr>
              <a:t>Ist das Ganze für dich nachvollziehbar? Kommentare, Ideen, Wünsche?</a:t>
            </a:r>
          </a:p>
          <a:p>
            <a:endParaRPr lang="de-DE" dirty="0">
              <a:cs typeface="Calibri"/>
            </a:endParaRPr>
          </a:p>
          <a:p>
            <a:r>
              <a:rPr lang="de-DE" dirty="0">
                <a:cs typeface="Calibri"/>
              </a:rPr>
              <a:t>Bevor ich mit der Programmierung anfange, möchte ich ein relativ klares Bild davon haben, wie es am Ende aussehen soll. Sonst kann ich mich total in Irrwegen verlaufen.</a:t>
            </a:r>
          </a:p>
        </p:txBody>
      </p:sp>
    </p:spTree>
    <p:extLst>
      <p:ext uri="{BB962C8B-B14F-4D97-AF65-F5344CB8AC3E}">
        <p14:creationId xmlns:p14="http://schemas.microsoft.com/office/powerpoint/2010/main" val="264295220"/>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675</Words>
  <Application>Microsoft Office PowerPoint</Application>
  <PresentationFormat>Breitbild</PresentationFormat>
  <Paragraphs>95</Paragraphs>
  <Slides>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Calibri</vt:lpstr>
      <vt:lpstr>Calibri Light</vt:lpstr>
      <vt:lpstr>Larissa</vt:lpstr>
      <vt:lpstr>Dieses Teilnetz ist offensichtlich ein Kandidat für ein Modul. Es hat 11 Input und 11 Output-Neuronen.  So, wie du es in dem Modell benutzt, gehören nicht alle 11 Output-Neuronen zu einer Schnittstelle, sondern du hast nur jedes zweite Output-Neuron nach unten verbunden, das sind 6. Ich nehme an, dass die anderen 5 Output-Neuronen später in anderer Weise verbunden werden.  D.h., dieses Modul hat zwei Output-Interfaces (Ich werde ab jetzt für Schnittstellen den Begriff "Interface" verwenden, weil es im Programm so heißen wird.</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Peter</dc:creator>
  <cp:lastModifiedBy>Peter Kraus</cp:lastModifiedBy>
  <cp:revision>519</cp:revision>
  <dcterms:created xsi:type="dcterms:W3CDTF">2020-12-11T14:55:58Z</dcterms:created>
  <dcterms:modified xsi:type="dcterms:W3CDTF">2020-12-11T16:50:15Z</dcterms:modified>
</cp:coreProperties>
</file>