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6656f488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6656f488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050">
                <a:solidFill>
                  <a:schemeClr val="dk1"/>
                </a:solidFill>
                <a:highlight>
                  <a:srgbClr val="FFFFFE"/>
                </a:highlight>
                <a:latin typeface="Courier New"/>
                <a:ea typeface="Courier New"/>
                <a:cs typeface="Courier New"/>
                <a:sym typeface="Courier New"/>
              </a:rPr>
              <a:t>Based upon the above graph we can see that most listings are entire home/appartments. We will also use 'room_type' column in prediction by using one-hot encoding.</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3e5a93187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3e5a93187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12121"/>
                </a:solidFill>
                <a:highlight>
                  <a:srgbClr val="FFFFFF"/>
                </a:highlight>
                <a:latin typeface="Roboto"/>
                <a:ea typeface="Roboto"/>
                <a:cs typeface="Roboto"/>
                <a:sym typeface="Roboto"/>
              </a:rPr>
              <a:t>We plot a heat map to see the co-relation between different features. We can see that some features like reviews_ltm , reviews_l30d and review_scores have too much corelation. We will create a single feature for reviews and we will drop all the other columns. We do the same with other features as well. We can also see that there is more correlation between price and the </a:t>
            </a:r>
            <a:r>
              <a:rPr lang="en-GB" sz="1200">
                <a:solidFill>
                  <a:srgbClr val="212121"/>
                </a:solidFill>
                <a:highlight>
                  <a:srgbClr val="FFFFFF"/>
                </a:highlight>
                <a:latin typeface="Roboto"/>
                <a:ea typeface="Roboto"/>
                <a:cs typeface="Roboto"/>
                <a:sym typeface="Roboto"/>
              </a:rPr>
              <a:t>accommodates</a:t>
            </a:r>
            <a:r>
              <a:rPr lang="en-GB" sz="1200">
                <a:solidFill>
                  <a:srgbClr val="212121"/>
                </a:solidFill>
                <a:highlight>
                  <a:srgbClr val="FFFFFF"/>
                </a:highlight>
                <a:latin typeface="Roboto"/>
                <a:ea typeface="Roboto"/>
                <a:cs typeface="Roboto"/>
                <a:sym typeface="Roboto"/>
              </a:rPr>
              <a:t>,bathrroms_text,bedrooms and beds columns.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3e5a93187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3e5a93187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3e5a93187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3e5a9318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Describe why u divided by 7 and </a:t>
            </a:r>
            <a:r>
              <a:rPr lang="en-GB"/>
              <a:t>column</a:t>
            </a:r>
            <a:r>
              <a:rPr lang="en-GB"/>
              <a:t> _l30d and _ltm are the samew as number of reviews last month but twice.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3e5a93187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3e5a93187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6656f488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6656f488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6656f48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6656f48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6656f488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6656f488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Reason why rf performs better than others is because the dataset has a lot statistical noise.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6656f488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6656f488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6656f488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6656f488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3e5a93187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3e5a93187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6656f488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6656f488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6656f488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6656f488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6656f488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6656f488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3e5a93187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3e5a93187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Num_boost_round</a:t>
            </a:r>
            <a:endParaRPr/>
          </a:p>
          <a:p>
            <a:pPr indent="0" lvl="0" marL="0" rtl="0" algn="l">
              <a:spcBef>
                <a:spcPts val="0"/>
              </a:spcBef>
              <a:spcAft>
                <a:spcPts val="0"/>
              </a:spcAft>
              <a:buNone/>
            </a:pPr>
            <a:r>
              <a:rPr lang="en-GB"/>
              <a:t>Max_depth</a:t>
            </a:r>
            <a:endParaRPr/>
          </a:p>
          <a:p>
            <a:pPr indent="0" lvl="0" marL="0" rtl="0" algn="l">
              <a:spcBef>
                <a:spcPts val="0"/>
              </a:spcBef>
              <a:spcAft>
                <a:spcPts val="0"/>
              </a:spcAft>
              <a:buNone/>
            </a:pPr>
            <a:r>
              <a:rPr lang="en-GB"/>
              <a:t>Min_child_weight</a:t>
            </a:r>
            <a:endParaRPr/>
          </a:p>
          <a:p>
            <a:pPr indent="0" lvl="0" marL="0" rtl="0" algn="l">
              <a:spcBef>
                <a:spcPts val="0"/>
              </a:spcBef>
              <a:spcAft>
                <a:spcPts val="0"/>
              </a:spcAft>
              <a:buNone/>
            </a:pPr>
            <a:r>
              <a:rPr lang="en-GB"/>
              <a:t>Subsample</a:t>
            </a:r>
            <a:endParaRPr/>
          </a:p>
          <a:p>
            <a:pPr indent="0" lvl="0" marL="0" rtl="0" algn="l">
              <a:spcBef>
                <a:spcPts val="0"/>
              </a:spcBef>
              <a:spcAft>
                <a:spcPts val="0"/>
              </a:spcAft>
              <a:buNone/>
            </a:pPr>
            <a:r>
              <a:rPr lang="en-GB"/>
              <a:t>Colsample_by tree</a:t>
            </a:r>
            <a:endParaRPr/>
          </a:p>
          <a:p>
            <a:pPr indent="0" lvl="0" marL="0" rtl="0" algn="l">
              <a:spcBef>
                <a:spcPts val="0"/>
              </a:spcBef>
              <a:spcAft>
                <a:spcPts val="0"/>
              </a:spcAft>
              <a:buNone/>
            </a:pPr>
            <a:r>
              <a:rPr lang="en-GB"/>
              <a:t>eta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6e28759a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6e28759a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6e28759a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6e28759a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3e5a93187_4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3e5a93187_4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3e5a93187_4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3e5a93187_4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57e15ef3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57e15ef3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656f48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656f48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3e5a9318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3e5a9318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3e5a9318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3e5a9318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6656f488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6656f488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see that most of the </a:t>
            </a:r>
            <a:r>
              <a:rPr lang="en-GB"/>
              <a:t>listings</a:t>
            </a:r>
            <a:r>
              <a:rPr lang="en-GB"/>
              <a:t> are present in Brooklyn and Manhattan area. As prices might depend on the neighborhood we will use one hot encoding to use the neighborhood values in the prediction.</a:t>
            </a:r>
            <a:endParaRPr/>
          </a:p>
          <a:p>
            <a:pPr indent="0" lvl="0" marL="0" rtl="0" algn="l">
              <a:spcBef>
                <a:spcPts val="0"/>
              </a:spcBef>
              <a:spcAft>
                <a:spcPts val="0"/>
              </a:spcAft>
              <a:buNone/>
            </a:pPr>
            <a:r>
              <a:rPr lang="en-GB" sz="1200">
                <a:solidFill>
                  <a:srgbClr val="212121"/>
                </a:solidFill>
                <a:highlight>
                  <a:srgbClr val="FFFFFF"/>
                </a:highlight>
                <a:latin typeface="Roboto"/>
                <a:ea typeface="Roboto"/>
                <a:cs typeface="Roboto"/>
                <a:sym typeface="Roboto"/>
              </a:rPr>
              <a:t>We can see that many AirBNB listings are located in the Manhattan and Brooklyn area. We will use the 'neighbourhood_cleansed' column in the prediction as it is more specific that 'neighbourhood_group_cleansed'.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3e5a93187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3e5a93187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Even the visualization is a bit more accurate after the outliers are removed.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a graph of price distribution after the outliers are removed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 Id="rId6" Type="http://schemas.openxmlformats.org/officeDocument/2006/relationships/slide" Target="/ppt/slides/slide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3.xml"/><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60" name="Shape 60"/>
        <p:cNvGrpSpPr/>
        <p:nvPr/>
      </p:nvGrpSpPr>
      <p:grpSpPr>
        <a:xfrm>
          <a:off x="0" y="0"/>
          <a:ext cx="0" cy="0"/>
          <a:chOff x="0" y="0"/>
          <a:chExt cx="0" cy="0"/>
        </a:xfrm>
      </p:grpSpPr>
      <p:grpSp>
        <p:nvGrpSpPr>
          <p:cNvPr id="61" name="Google Shape;61;p13"/>
          <p:cNvGrpSpPr/>
          <p:nvPr/>
        </p:nvGrpSpPr>
        <p:grpSpPr>
          <a:xfrm>
            <a:off x="4406400" y="0"/>
            <a:ext cx="4737600" cy="5143065"/>
            <a:chOff x="4406400" y="0"/>
            <a:chExt cx="4737600" cy="5143065"/>
          </a:xfrm>
        </p:grpSpPr>
        <p:sp>
          <p:nvSpPr>
            <p:cNvPr id="62" name="Google Shape;6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1" name="Google Shape;8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82" name="Shape 82"/>
        <p:cNvGrpSpPr/>
        <p:nvPr/>
      </p:nvGrpSpPr>
      <p:grpSpPr>
        <a:xfrm>
          <a:off x="0" y="0"/>
          <a:ext cx="0" cy="0"/>
          <a:chOff x="0" y="0"/>
          <a:chExt cx="0" cy="0"/>
        </a:xfrm>
      </p:grpSpPr>
      <p:pic>
        <p:nvPicPr>
          <p:cNvPr descr="offset_comp_343059.jpg" id="83" name="Google Shape;8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84" name="Google Shape;8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86" name="Google Shape;8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7" name="Google Shape;87;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4"/>
          <p:cNvGrpSpPr/>
          <p:nvPr/>
        </p:nvGrpSpPr>
        <p:grpSpPr>
          <a:xfrm>
            <a:off x="0" y="381001"/>
            <a:ext cx="1037850" cy="1016287"/>
            <a:chOff x="0" y="381001"/>
            <a:chExt cx="1037850" cy="1016287"/>
          </a:xfrm>
        </p:grpSpPr>
        <p:sp>
          <p:nvSpPr>
            <p:cNvPr id="92" name="Google Shape;9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94" name="Shape 94"/>
        <p:cNvGrpSpPr/>
        <p:nvPr/>
      </p:nvGrpSpPr>
      <p:grpSpPr>
        <a:xfrm>
          <a:off x="0" y="0"/>
          <a:ext cx="0" cy="0"/>
          <a:chOff x="0" y="0"/>
          <a:chExt cx="0" cy="0"/>
        </a:xfrm>
      </p:grpSpPr>
      <p:sp>
        <p:nvSpPr>
          <p:cNvPr id="95" name="Google Shape;9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6" name="Google Shape;9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98" name="Google Shape;9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5"/>
          <p:cNvGrpSpPr/>
          <p:nvPr/>
        </p:nvGrpSpPr>
        <p:grpSpPr>
          <a:xfrm>
            <a:off x="0" y="381001"/>
            <a:ext cx="1037850" cy="1016287"/>
            <a:chOff x="0" y="381001"/>
            <a:chExt cx="1037850" cy="1016287"/>
          </a:xfrm>
        </p:grpSpPr>
        <p:sp>
          <p:nvSpPr>
            <p:cNvPr id="103" name="Google Shape;10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6" name="Google Shape;10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07" name="Shape 107"/>
        <p:cNvGrpSpPr/>
        <p:nvPr/>
      </p:nvGrpSpPr>
      <p:grpSpPr>
        <a:xfrm>
          <a:off x="0" y="0"/>
          <a:ext cx="0" cy="0"/>
          <a:chOff x="0" y="0"/>
          <a:chExt cx="0" cy="0"/>
        </a:xfrm>
      </p:grpSpPr>
      <p:sp>
        <p:nvSpPr>
          <p:cNvPr id="108" name="Google Shape;10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9" name="Google Shape;10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6"/>
          <p:cNvGrpSpPr/>
          <p:nvPr/>
        </p:nvGrpSpPr>
        <p:grpSpPr>
          <a:xfrm>
            <a:off x="0" y="381001"/>
            <a:ext cx="1037850" cy="1016287"/>
            <a:chOff x="0" y="381001"/>
            <a:chExt cx="1037850" cy="1016287"/>
          </a:xfrm>
        </p:grpSpPr>
        <p:sp>
          <p:nvSpPr>
            <p:cNvPr id="115" name="Google Shape;11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18" name="Google Shape;11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19" name="Google Shape;11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insideairbnb.com/get-the-data.html" TargetMode="External"/><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Predicting Prices of Airbnb Listings</a:t>
            </a:r>
            <a:endParaRPr/>
          </a:p>
          <a:p>
            <a:pPr indent="0" lvl="0" marL="0" rtl="0" algn="l">
              <a:spcBef>
                <a:spcPts val="0"/>
              </a:spcBef>
              <a:spcAft>
                <a:spcPts val="0"/>
              </a:spcAft>
              <a:buNone/>
            </a:pPr>
            <a:r>
              <a:t/>
            </a:r>
            <a:endParaRPr/>
          </a:p>
        </p:txBody>
      </p:sp>
      <p:sp>
        <p:nvSpPr>
          <p:cNvPr id="125" name="Google Shape;125;p17"/>
          <p:cNvSpPr txBox="1"/>
          <p:nvPr/>
        </p:nvSpPr>
        <p:spPr>
          <a:xfrm>
            <a:off x="451500" y="1974425"/>
            <a:ext cx="4120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Team Members</a:t>
            </a:r>
            <a:r>
              <a:rPr lang="en-GB">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Nisarga Khairnar</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Praharshita Kaithepalli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GB">
                <a:latin typeface="Roboto"/>
                <a:ea typeface="Roboto"/>
                <a:cs typeface="Roboto"/>
                <a:sym typeface="Roboto"/>
              </a:rPr>
              <a:t>Prof</a:t>
            </a:r>
            <a:r>
              <a:rPr b="1" lang="en-GB">
                <a:latin typeface="Roboto"/>
                <a:ea typeface="Roboto"/>
                <a:cs typeface="Roboto"/>
                <a:sym typeface="Roboto"/>
              </a:rPr>
              <a:t>esso</a:t>
            </a:r>
            <a:r>
              <a:rPr b="1" lang="en-GB">
                <a:latin typeface="Roboto"/>
                <a:ea typeface="Roboto"/>
                <a:cs typeface="Roboto"/>
                <a:sym typeface="Roboto"/>
              </a:rPr>
              <a:t>r</a:t>
            </a:r>
            <a:r>
              <a:rPr lang="en-GB">
                <a:latin typeface="Roboto"/>
                <a:ea typeface="Roboto"/>
                <a:cs typeface="Roboto"/>
                <a:sym typeface="Roboto"/>
              </a:rPr>
              <a:t>: Dr. Nidhi Rastogi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GB">
                <a:latin typeface="Roboto"/>
                <a:ea typeface="Roboto"/>
                <a:cs typeface="Roboto"/>
                <a:sym typeface="Roboto"/>
              </a:rPr>
              <a:t>Fall 21 </a:t>
            </a:r>
            <a:endParaRPr b="1">
              <a:latin typeface="Roboto"/>
              <a:ea typeface="Roboto"/>
              <a:cs typeface="Roboto"/>
              <a:sym typeface="Roboto"/>
            </a:endParaRPr>
          </a:p>
        </p:txBody>
      </p:sp>
      <p:pic>
        <p:nvPicPr>
          <p:cNvPr id="126" name="Google Shape;126;p17"/>
          <p:cNvPicPr preferRelativeResize="0"/>
          <p:nvPr/>
        </p:nvPicPr>
        <p:blipFill>
          <a:blip r:embed="rId3">
            <a:alphaModFix/>
          </a:blip>
          <a:stretch>
            <a:fillRect/>
          </a:stretch>
        </p:blipFill>
        <p:spPr>
          <a:xfrm>
            <a:off x="7852200" y="3667625"/>
            <a:ext cx="980100" cy="980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of </a:t>
            </a:r>
            <a:r>
              <a:rPr lang="en-GB"/>
              <a:t>the</a:t>
            </a:r>
            <a:r>
              <a:rPr lang="en-GB"/>
              <a:t> listing properties</a:t>
            </a:r>
            <a:endParaRPr/>
          </a:p>
        </p:txBody>
      </p:sp>
      <p:pic>
        <p:nvPicPr>
          <p:cNvPr id="188" name="Google Shape;188;p26"/>
          <p:cNvPicPr preferRelativeResize="0"/>
          <p:nvPr/>
        </p:nvPicPr>
        <p:blipFill>
          <a:blip r:embed="rId3">
            <a:alphaModFix/>
          </a:blip>
          <a:stretch>
            <a:fillRect/>
          </a:stretch>
        </p:blipFill>
        <p:spPr>
          <a:xfrm>
            <a:off x="0" y="2024500"/>
            <a:ext cx="5276626" cy="1706025"/>
          </a:xfrm>
          <a:prstGeom prst="rect">
            <a:avLst/>
          </a:prstGeom>
          <a:noFill/>
          <a:ln>
            <a:noFill/>
          </a:ln>
        </p:spPr>
      </p:pic>
      <p:pic>
        <p:nvPicPr>
          <p:cNvPr id="189" name="Google Shape;189;p26"/>
          <p:cNvPicPr preferRelativeResize="0"/>
          <p:nvPr/>
        </p:nvPicPr>
        <p:blipFill>
          <a:blip r:embed="rId4">
            <a:alphaModFix/>
          </a:blip>
          <a:stretch>
            <a:fillRect/>
          </a:stretch>
        </p:blipFill>
        <p:spPr>
          <a:xfrm>
            <a:off x="5393875" y="1393663"/>
            <a:ext cx="3721501" cy="296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 HeatMap</a:t>
            </a:r>
            <a:endParaRPr/>
          </a:p>
        </p:txBody>
      </p:sp>
      <p:pic>
        <p:nvPicPr>
          <p:cNvPr id="195" name="Google Shape;195;p27"/>
          <p:cNvPicPr preferRelativeResize="0"/>
          <p:nvPr/>
        </p:nvPicPr>
        <p:blipFill>
          <a:blip r:embed="rId3">
            <a:alphaModFix/>
          </a:blip>
          <a:stretch>
            <a:fillRect/>
          </a:stretch>
        </p:blipFill>
        <p:spPr>
          <a:xfrm>
            <a:off x="1681875" y="1268125"/>
            <a:ext cx="5232474" cy="387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Creating New Features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Three new features</a:t>
            </a:r>
            <a:endParaRPr/>
          </a:p>
        </p:txBody>
      </p:sp>
      <p:sp>
        <p:nvSpPr>
          <p:cNvPr id="206" name="Google Shape;206;p29"/>
          <p:cNvSpPr txBox="1"/>
          <p:nvPr/>
        </p:nvSpPr>
        <p:spPr>
          <a:xfrm>
            <a:off x="169075" y="1459400"/>
            <a:ext cx="8863200" cy="2632200"/>
          </a:xfrm>
          <a:prstGeom prst="rect">
            <a:avLst/>
          </a:prstGeom>
          <a:noFill/>
          <a:ln>
            <a:noFill/>
          </a:ln>
        </p:spPr>
        <p:txBody>
          <a:bodyPr anchorCtr="0" anchor="t" bIns="91425" lIns="91425" spcFirstLastPara="1" rIns="91425" wrap="square" tIns="91425">
            <a:spAutoFit/>
          </a:bodyPr>
          <a:lstStyle/>
          <a:p>
            <a:pPr indent="-295275" lvl="0" marL="457200" rtl="0" algn="l">
              <a:lnSpc>
                <a:spcPct val="200000"/>
              </a:lnSpc>
              <a:spcBef>
                <a:spcPts val="0"/>
              </a:spcBef>
              <a:spcAft>
                <a:spcPts val="0"/>
              </a:spcAft>
              <a:buSzPts val="1050"/>
              <a:buFont typeface="Merriweather"/>
              <a:buChar char="●"/>
            </a:pPr>
            <a:r>
              <a:rPr b="1" lang="en-GB" sz="1050">
                <a:highlight>
                  <a:srgbClr val="FFFFFE"/>
                </a:highlight>
                <a:latin typeface="Merriweather"/>
                <a:ea typeface="Merriweather"/>
                <a:cs typeface="Merriweather"/>
                <a:sym typeface="Merriweather"/>
              </a:rPr>
              <a:t>df[</a:t>
            </a:r>
            <a:r>
              <a:rPr b="1" lang="en-GB" sz="1050">
                <a:solidFill>
                  <a:srgbClr val="A31515"/>
                </a:solidFill>
                <a:highlight>
                  <a:srgbClr val="FFFFFE"/>
                </a:highlight>
                <a:latin typeface="Merriweather"/>
                <a:ea typeface="Merriweather"/>
                <a:cs typeface="Merriweather"/>
                <a:sym typeface="Merriweather"/>
              </a:rPr>
              <a:t>'review_score'</a:t>
            </a:r>
            <a:r>
              <a:rPr b="1" lang="en-GB" sz="1050">
                <a:highlight>
                  <a:srgbClr val="FFFFFE"/>
                </a:highlight>
                <a:latin typeface="Merriweather"/>
                <a:ea typeface="Merriweather"/>
                <a:cs typeface="Merriweather"/>
                <a:sym typeface="Merriweather"/>
              </a:rPr>
              <a:t>]</a:t>
            </a:r>
            <a:r>
              <a:rPr lang="en-GB" sz="1050">
                <a:highlight>
                  <a:srgbClr val="FFFFFE"/>
                </a:highlight>
                <a:latin typeface="Merriweather"/>
                <a:ea typeface="Merriweather"/>
                <a:cs typeface="Merriweather"/>
                <a:sym typeface="Merriweather"/>
              </a:rPr>
              <a:t>=(df_listings[</a:t>
            </a:r>
            <a:r>
              <a:rPr lang="en-GB" sz="1050">
                <a:solidFill>
                  <a:srgbClr val="A31515"/>
                </a:solidFill>
                <a:highlight>
                  <a:srgbClr val="FFFFFE"/>
                </a:highlight>
                <a:latin typeface="Merriweather"/>
                <a:ea typeface="Merriweather"/>
                <a:cs typeface="Merriweather"/>
                <a:sym typeface="Merriweather"/>
              </a:rPr>
              <a:t>'review_scores_rating'</a:t>
            </a:r>
            <a:r>
              <a:rPr lang="en-GB" sz="1050">
                <a:highlight>
                  <a:srgbClr val="FFFFFE"/>
                </a:highlight>
                <a:latin typeface="Merriweather"/>
                <a:ea typeface="Merriweather"/>
                <a:cs typeface="Merriweather"/>
                <a:sym typeface="Merriweather"/>
              </a:rPr>
              <a:t>]+</a:t>
            </a:r>
            <a:r>
              <a:rPr lang="en-GB" sz="1050">
                <a:highlight>
                  <a:srgbClr val="FFFFFE"/>
                </a:highlight>
                <a:latin typeface="Merriweather"/>
                <a:ea typeface="Merriweather"/>
                <a:cs typeface="Merriweather"/>
                <a:sym typeface="Merriweather"/>
              </a:rPr>
              <a:t>df</a:t>
            </a:r>
            <a:r>
              <a:rPr lang="en-GB" sz="1050">
                <a:highlight>
                  <a:srgbClr val="FFFFFE"/>
                </a:highlight>
                <a:latin typeface="Merriweather"/>
                <a:ea typeface="Merriweather"/>
                <a:cs typeface="Merriweather"/>
                <a:sym typeface="Merriweather"/>
              </a:rPr>
              <a:t>[</a:t>
            </a:r>
            <a:r>
              <a:rPr lang="en-GB" sz="1050">
                <a:solidFill>
                  <a:srgbClr val="A31515"/>
                </a:solidFill>
                <a:highlight>
                  <a:srgbClr val="FFFFFE"/>
                </a:highlight>
                <a:latin typeface="Merriweather"/>
                <a:ea typeface="Merriweather"/>
                <a:cs typeface="Merriweather"/>
                <a:sym typeface="Merriweather"/>
              </a:rPr>
              <a:t>'review_scores_accuracy'</a:t>
            </a:r>
            <a:r>
              <a:rPr lang="en-GB" sz="1050">
                <a:highlight>
                  <a:srgbClr val="FFFFFE"/>
                </a:highlight>
                <a:latin typeface="Merriweather"/>
                <a:ea typeface="Merriweather"/>
                <a:cs typeface="Merriweather"/>
                <a:sym typeface="Merriweather"/>
              </a:rPr>
              <a:t>]+</a:t>
            </a:r>
            <a:r>
              <a:rPr lang="en-GB" sz="1050">
                <a:highlight>
                  <a:srgbClr val="FFFFFE"/>
                </a:highlight>
                <a:latin typeface="Merriweather"/>
                <a:ea typeface="Merriweather"/>
                <a:cs typeface="Merriweather"/>
                <a:sym typeface="Merriweather"/>
              </a:rPr>
              <a:t>df</a:t>
            </a:r>
            <a:r>
              <a:rPr lang="en-GB" sz="1050">
                <a:highlight>
                  <a:srgbClr val="FFFFFE"/>
                </a:highlight>
                <a:latin typeface="Merriweather"/>
                <a:ea typeface="Merriweather"/>
                <a:cs typeface="Merriweather"/>
                <a:sym typeface="Merriweather"/>
              </a:rPr>
              <a:t>[</a:t>
            </a:r>
            <a:r>
              <a:rPr lang="en-GB" sz="1050">
                <a:solidFill>
                  <a:srgbClr val="A31515"/>
                </a:solidFill>
                <a:highlight>
                  <a:srgbClr val="FFFFFE"/>
                </a:highlight>
                <a:latin typeface="Merriweather"/>
                <a:ea typeface="Merriweather"/>
                <a:cs typeface="Merriweather"/>
                <a:sym typeface="Merriweather"/>
              </a:rPr>
              <a:t>'review_scores_checkin'</a:t>
            </a:r>
            <a:r>
              <a:rPr lang="en-GB" sz="1050">
                <a:highlight>
                  <a:srgbClr val="FFFFFE"/>
                </a:highlight>
                <a:latin typeface="Merriweather"/>
                <a:ea typeface="Merriweather"/>
                <a:cs typeface="Merriweather"/>
                <a:sym typeface="Merriweather"/>
              </a:rPr>
              <a:t>]+</a:t>
            </a:r>
            <a:r>
              <a:rPr lang="en-GB" sz="1050">
                <a:highlight>
                  <a:srgbClr val="FFFFFE"/>
                </a:highlight>
                <a:latin typeface="Merriweather"/>
                <a:ea typeface="Merriweather"/>
                <a:cs typeface="Merriweather"/>
                <a:sym typeface="Merriweather"/>
              </a:rPr>
              <a:t>df</a:t>
            </a:r>
            <a:r>
              <a:rPr lang="en-GB" sz="1050">
                <a:highlight>
                  <a:srgbClr val="FFFFFE"/>
                </a:highlight>
                <a:latin typeface="Merriweather"/>
                <a:ea typeface="Merriweather"/>
                <a:cs typeface="Merriweather"/>
                <a:sym typeface="Merriweather"/>
              </a:rPr>
              <a:t>[</a:t>
            </a:r>
            <a:r>
              <a:rPr lang="en-GB" sz="1050">
                <a:solidFill>
                  <a:srgbClr val="A31515"/>
                </a:solidFill>
                <a:highlight>
                  <a:srgbClr val="FFFFFE"/>
                </a:highlight>
                <a:latin typeface="Merriweather"/>
                <a:ea typeface="Merriweather"/>
                <a:cs typeface="Merriweather"/>
                <a:sym typeface="Merriweather"/>
              </a:rPr>
              <a:t>'review_scores_cleanliness'</a:t>
            </a:r>
            <a:r>
              <a:rPr lang="en-GB" sz="1050">
                <a:highlight>
                  <a:srgbClr val="FFFFFE"/>
                </a:highlight>
                <a:latin typeface="Merriweather"/>
                <a:ea typeface="Merriweather"/>
                <a:cs typeface="Merriweather"/>
                <a:sym typeface="Merriweather"/>
              </a:rPr>
              <a:t>]+</a:t>
            </a:r>
            <a:r>
              <a:rPr lang="en-GB" sz="1050">
                <a:highlight>
                  <a:srgbClr val="FFFFFE"/>
                </a:highlight>
                <a:latin typeface="Merriweather"/>
                <a:ea typeface="Merriweather"/>
                <a:cs typeface="Merriweather"/>
                <a:sym typeface="Merriweather"/>
              </a:rPr>
              <a:t>df</a:t>
            </a:r>
            <a:r>
              <a:rPr lang="en-GB" sz="1050">
                <a:highlight>
                  <a:srgbClr val="FFFFFE"/>
                </a:highlight>
                <a:latin typeface="Merriweather"/>
                <a:ea typeface="Merriweather"/>
                <a:cs typeface="Merriweather"/>
                <a:sym typeface="Merriweather"/>
              </a:rPr>
              <a:t>[</a:t>
            </a:r>
            <a:r>
              <a:rPr lang="en-GB" sz="1050">
                <a:solidFill>
                  <a:srgbClr val="A31515"/>
                </a:solidFill>
                <a:highlight>
                  <a:srgbClr val="FFFFFE"/>
                </a:highlight>
                <a:latin typeface="Merriweather"/>
                <a:ea typeface="Merriweather"/>
                <a:cs typeface="Merriweather"/>
                <a:sym typeface="Merriweather"/>
              </a:rPr>
              <a:t>'review_scores_communication'</a:t>
            </a:r>
            <a:r>
              <a:rPr lang="en-GB" sz="1050">
                <a:highlight>
                  <a:srgbClr val="FFFFFE"/>
                </a:highlight>
                <a:latin typeface="Merriweather"/>
                <a:ea typeface="Merriweather"/>
                <a:cs typeface="Merriweather"/>
                <a:sym typeface="Merriweather"/>
              </a:rPr>
              <a:t>]+</a:t>
            </a:r>
            <a:r>
              <a:rPr lang="en-GB" sz="1050">
                <a:highlight>
                  <a:srgbClr val="FFFFFE"/>
                </a:highlight>
                <a:latin typeface="Merriweather"/>
                <a:ea typeface="Merriweather"/>
                <a:cs typeface="Merriweather"/>
                <a:sym typeface="Merriweather"/>
              </a:rPr>
              <a:t>df</a:t>
            </a:r>
            <a:r>
              <a:rPr lang="en-GB" sz="1050">
                <a:highlight>
                  <a:srgbClr val="FFFFFE"/>
                </a:highlight>
                <a:latin typeface="Merriweather"/>
                <a:ea typeface="Merriweather"/>
                <a:cs typeface="Merriweather"/>
                <a:sym typeface="Merriweather"/>
              </a:rPr>
              <a:t>[</a:t>
            </a:r>
            <a:r>
              <a:rPr lang="en-GB" sz="1050">
                <a:solidFill>
                  <a:srgbClr val="A31515"/>
                </a:solidFill>
                <a:highlight>
                  <a:srgbClr val="FFFFFE"/>
                </a:highlight>
                <a:latin typeface="Merriweather"/>
                <a:ea typeface="Merriweather"/>
                <a:cs typeface="Merriweather"/>
                <a:sym typeface="Merriweather"/>
              </a:rPr>
              <a:t>'review_scores_location'</a:t>
            </a:r>
            <a:r>
              <a:rPr lang="en-GB" sz="1050">
                <a:highlight>
                  <a:srgbClr val="FFFFFE"/>
                </a:highlight>
                <a:latin typeface="Merriweather"/>
                <a:ea typeface="Merriweather"/>
                <a:cs typeface="Merriweather"/>
                <a:sym typeface="Merriweather"/>
              </a:rPr>
              <a:t>]+</a:t>
            </a:r>
            <a:r>
              <a:rPr lang="en-GB" sz="1050">
                <a:highlight>
                  <a:srgbClr val="FFFFFE"/>
                </a:highlight>
                <a:latin typeface="Merriweather"/>
                <a:ea typeface="Merriweather"/>
                <a:cs typeface="Merriweather"/>
                <a:sym typeface="Merriweather"/>
              </a:rPr>
              <a:t>df</a:t>
            </a:r>
            <a:r>
              <a:rPr lang="en-GB" sz="1050">
                <a:highlight>
                  <a:srgbClr val="FFFFFE"/>
                </a:highlight>
                <a:latin typeface="Merriweather"/>
                <a:ea typeface="Merriweather"/>
                <a:cs typeface="Merriweather"/>
                <a:sym typeface="Merriweather"/>
              </a:rPr>
              <a:t>[</a:t>
            </a:r>
            <a:r>
              <a:rPr lang="en-GB" sz="1050">
                <a:solidFill>
                  <a:srgbClr val="A31515"/>
                </a:solidFill>
                <a:highlight>
                  <a:srgbClr val="FFFFFE"/>
                </a:highlight>
                <a:latin typeface="Merriweather"/>
                <a:ea typeface="Merriweather"/>
                <a:cs typeface="Merriweather"/>
                <a:sym typeface="Merriweather"/>
              </a:rPr>
              <a:t>'review_scores_value'</a:t>
            </a:r>
            <a:r>
              <a:rPr lang="en-GB" sz="1050">
                <a:highlight>
                  <a:srgbClr val="FFFFFE"/>
                </a:highlight>
                <a:latin typeface="Merriweather"/>
                <a:ea typeface="Merriweather"/>
                <a:cs typeface="Merriweather"/>
                <a:sym typeface="Merriweather"/>
              </a:rPr>
              <a:t>])/</a:t>
            </a:r>
            <a:r>
              <a:rPr lang="en-GB" sz="1050">
                <a:solidFill>
                  <a:srgbClr val="09885A"/>
                </a:solidFill>
                <a:highlight>
                  <a:srgbClr val="FFFFFE"/>
                </a:highlight>
                <a:latin typeface="Merriweather"/>
                <a:ea typeface="Merriweather"/>
                <a:cs typeface="Merriweather"/>
                <a:sym typeface="Merriweather"/>
              </a:rPr>
              <a:t>7</a:t>
            </a:r>
            <a:endParaRPr sz="1050">
              <a:solidFill>
                <a:srgbClr val="09885A"/>
              </a:solidFill>
              <a:highlight>
                <a:srgbClr val="FFFFFE"/>
              </a:highlight>
              <a:latin typeface="Merriweather"/>
              <a:ea typeface="Merriweather"/>
              <a:cs typeface="Merriweather"/>
              <a:sym typeface="Merriweather"/>
            </a:endParaRPr>
          </a:p>
          <a:p>
            <a:pPr indent="-295275" lvl="0" marL="457200" rtl="0" algn="l">
              <a:lnSpc>
                <a:spcPct val="200000"/>
              </a:lnSpc>
              <a:spcBef>
                <a:spcPts val="0"/>
              </a:spcBef>
              <a:spcAft>
                <a:spcPts val="0"/>
              </a:spcAft>
              <a:buSzPts val="1050"/>
              <a:buFont typeface="Merriweather"/>
              <a:buChar char="●"/>
            </a:pPr>
            <a:r>
              <a:rPr b="1" lang="en-GB" sz="1050">
                <a:highlight>
                  <a:srgbClr val="FFFFFE"/>
                </a:highlight>
                <a:latin typeface="Merriweather"/>
                <a:ea typeface="Merriweather"/>
                <a:cs typeface="Merriweather"/>
                <a:sym typeface="Merriweather"/>
              </a:rPr>
              <a:t>df[</a:t>
            </a:r>
            <a:r>
              <a:rPr b="1" lang="en-GB" sz="1050">
                <a:solidFill>
                  <a:srgbClr val="A31515"/>
                </a:solidFill>
                <a:highlight>
                  <a:srgbClr val="FFFFFE"/>
                </a:highlight>
                <a:latin typeface="Merriweather"/>
                <a:ea typeface="Merriweather"/>
                <a:cs typeface="Merriweather"/>
                <a:sym typeface="Merriweather"/>
              </a:rPr>
              <a:t>'reviews_last_month'</a:t>
            </a:r>
            <a:r>
              <a:rPr b="1" lang="en-GB" sz="1050">
                <a:highlight>
                  <a:srgbClr val="FFFFFE"/>
                </a:highlight>
                <a:latin typeface="Merriweather"/>
                <a:ea typeface="Merriweather"/>
                <a:cs typeface="Merriweather"/>
                <a:sym typeface="Merriweather"/>
              </a:rPr>
              <a:t>]</a:t>
            </a:r>
            <a:r>
              <a:rPr lang="en-GB" sz="1050">
                <a:highlight>
                  <a:srgbClr val="FFFFFE"/>
                </a:highlight>
                <a:latin typeface="Merriweather"/>
                <a:ea typeface="Merriweather"/>
                <a:cs typeface="Merriweather"/>
                <a:sym typeface="Merriweather"/>
              </a:rPr>
              <a:t>=(</a:t>
            </a:r>
            <a:r>
              <a:rPr lang="en-GB" sz="1050">
                <a:highlight>
                  <a:srgbClr val="FFFFFE"/>
                </a:highlight>
                <a:latin typeface="Merriweather"/>
                <a:ea typeface="Merriweather"/>
                <a:cs typeface="Merriweather"/>
                <a:sym typeface="Merriweather"/>
              </a:rPr>
              <a:t>df</a:t>
            </a:r>
            <a:r>
              <a:rPr lang="en-GB" sz="1050">
                <a:highlight>
                  <a:srgbClr val="FFFFFE"/>
                </a:highlight>
                <a:latin typeface="Merriweather"/>
                <a:ea typeface="Merriweather"/>
                <a:cs typeface="Merriweather"/>
                <a:sym typeface="Merriweather"/>
              </a:rPr>
              <a:t>[</a:t>
            </a:r>
            <a:r>
              <a:rPr lang="en-GB" sz="1050">
                <a:solidFill>
                  <a:srgbClr val="A31515"/>
                </a:solidFill>
                <a:highlight>
                  <a:srgbClr val="FFFFFE"/>
                </a:highlight>
                <a:latin typeface="Merriweather"/>
                <a:ea typeface="Merriweather"/>
                <a:cs typeface="Merriweather"/>
                <a:sym typeface="Merriweather"/>
              </a:rPr>
              <a:t>'number_of_reviews_l30d'</a:t>
            </a:r>
            <a:r>
              <a:rPr lang="en-GB" sz="1050">
                <a:highlight>
                  <a:srgbClr val="FFFFFE"/>
                </a:highlight>
                <a:latin typeface="Merriweather"/>
                <a:ea typeface="Merriweather"/>
                <a:cs typeface="Merriweather"/>
                <a:sym typeface="Merriweather"/>
              </a:rPr>
              <a:t>]+</a:t>
            </a:r>
            <a:r>
              <a:rPr lang="en-GB" sz="1050">
                <a:highlight>
                  <a:srgbClr val="FFFFFE"/>
                </a:highlight>
                <a:latin typeface="Merriweather"/>
                <a:ea typeface="Merriweather"/>
                <a:cs typeface="Merriweather"/>
                <a:sym typeface="Merriweather"/>
              </a:rPr>
              <a:t>df</a:t>
            </a:r>
            <a:r>
              <a:rPr lang="en-GB" sz="1050">
                <a:highlight>
                  <a:srgbClr val="FFFFFE"/>
                </a:highlight>
                <a:latin typeface="Merriweather"/>
                <a:ea typeface="Merriweather"/>
                <a:cs typeface="Merriweather"/>
                <a:sym typeface="Merriweather"/>
              </a:rPr>
              <a:t>[</a:t>
            </a:r>
            <a:r>
              <a:rPr lang="en-GB" sz="1050">
                <a:solidFill>
                  <a:srgbClr val="A31515"/>
                </a:solidFill>
                <a:highlight>
                  <a:srgbClr val="FFFFFE"/>
                </a:highlight>
                <a:latin typeface="Merriweather"/>
                <a:ea typeface="Merriweather"/>
                <a:cs typeface="Merriweather"/>
                <a:sym typeface="Merriweather"/>
              </a:rPr>
              <a:t>'number_of_reviews_ltm'</a:t>
            </a:r>
            <a:r>
              <a:rPr lang="en-GB" sz="1050">
                <a:highlight>
                  <a:srgbClr val="FFFFFE"/>
                </a:highlight>
                <a:latin typeface="Merriweather"/>
                <a:ea typeface="Merriweather"/>
                <a:cs typeface="Merriweather"/>
                <a:sym typeface="Merriweather"/>
              </a:rPr>
              <a:t>])/2</a:t>
            </a:r>
            <a:endParaRPr sz="1050">
              <a:highlight>
                <a:srgbClr val="FFFFFE"/>
              </a:highlight>
              <a:latin typeface="Merriweather"/>
              <a:ea typeface="Merriweather"/>
              <a:cs typeface="Merriweather"/>
              <a:sym typeface="Merriweather"/>
            </a:endParaRPr>
          </a:p>
          <a:p>
            <a:pPr indent="-295275" lvl="0" marL="457200" rtl="0" algn="l">
              <a:lnSpc>
                <a:spcPct val="200000"/>
              </a:lnSpc>
              <a:spcBef>
                <a:spcPts val="0"/>
              </a:spcBef>
              <a:spcAft>
                <a:spcPts val="0"/>
              </a:spcAft>
              <a:buSzPts val="1050"/>
              <a:buFont typeface="Merriweather"/>
              <a:buChar char="●"/>
            </a:pPr>
            <a:r>
              <a:rPr b="1" lang="en-GB" sz="1050">
                <a:highlight>
                  <a:srgbClr val="FFFFFE"/>
                </a:highlight>
                <a:latin typeface="Merriweather"/>
                <a:ea typeface="Merriweather"/>
                <a:cs typeface="Merriweather"/>
                <a:sym typeface="Merriweather"/>
              </a:rPr>
              <a:t>df['</a:t>
            </a:r>
            <a:r>
              <a:rPr b="1" lang="en-GB" sz="1050">
                <a:solidFill>
                  <a:srgbClr val="A31515"/>
                </a:solidFill>
                <a:highlight>
                  <a:srgbClr val="FFFFFE"/>
                </a:highlight>
                <a:latin typeface="Merriweather"/>
                <a:ea typeface="Merriweather"/>
                <a:cs typeface="Merriweather"/>
                <a:sym typeface="Merriweather"/>
              </a:rPr>
              <a:t>host_importance</a:t>
            </a:r>
            <a:r>
              <a:rPr b="1" lang="en-GB" sz="1050">
                <a:highlight>
                  <a:srgbClr val="FFFFFE"/>
                </a:highlight>
                <a:latin typeface="Merriweather"/>
                <a:ea typeface="Merriweather"/>
                <a:cs typeface="Merriweather"/>
                <a:sym typeface="Merriweather"/>
              </a:rPr>
              <a:t>'] </a:t>
            </a:r>
            <a:r>
              <a:rPr lang="en-GB" sz="1050">
                <a:highlight>
                  <a:srgbClr val="FFFFFE"/>
                </a:highlight>
                <a:latin typeface="Merriweather"/>
                <a:ea typeface="Merriweather"/>
                <a:cs typeface="Merriweather"/>
                <a:sym typeface="Merriweather"/>
              </a:rPr>
              <a:t>= (((df[</a:t>
            </a:r>
            <a:r>
              <a:rPr lang="en-GB" sz="1050">
                <a:solidFill>
                  <a:srgbClr val="A31515"/>
                </a:solidFill>
                <a:highlight>
                  <a:srgbClr val="FFFFFE"/>
                </a:highlight>
                <a:latin typeface="Merriweather"/>
                <a:ea typeface="Merriweather"/>
                <a:cs typeface="Merriweather"/>
                <a:sym typeface="Merriweather"/>
              </a:rPr>
              <a:t>'host_response_rate'</a:t>
            </a:r>
            <a:r>
              <a:rPr lang="en-GB" sz="1050">
                <a:highlight>
                  <a:srgbClr val="FFFFFE"/>
                </a:highlight>
                <a:latin typeface="Merriweather"/>
                <a:ea typeface="Merriweather"/>
                <a:cs typeface="Merriweather"/>
                <a:sym typeface="Merriweather"/>
              </a:rPr>
              <a:t>]/100)+df[</a:t>
            </a:r>
            <a:r>
              <a:rPr lang="en-GB" sz="1050">
                <a:solidFill>
                  <a:srgbClr val="A31515"/>
                </a:solidFill>
                <a:highlight>
                  <a:srgbClr val="FFFFFE"/>
                </a:highlight>
                <a:latin typeface="Merriweather"/>
                <a:ea typeface="Merriweather"/>
                <a:cs typeface="Merriweather"/>
                <a:sym typeface="Merriweather"/>
              </a:rPr>
              <a:t>'host_listings_count'</a:t>
            </a:r>
            <a:r>
              <a:rPr lang="en-GB" sz="1050">
                <a:highlight>
                  <a:srgbClr val="FFFFFE"/>
                </a:highlight>
                <a:latin typeface="Merriweather"/>
                <a:ea typeface="Merriweather"/>
                <a:cs typeface="Merriweather"/>
                <a:sym typeface="Merriweather"/>
              </a:rPr>
              <a:t>]+df[</a:t>
            </a:r>
            <a:r>
              <a:rPr lang="en-GB" sz="1050">
                <a:solidFill>
                  <a:srgbClr val="A31515"/>
                </a:solidFill>
                <a:highlight>
                  <a:srgbClr val="FFFFFE"/>
                </a:highlight>
                <a:latin typeface="Merriweather"/>
                <a:ea typeface="Merriweather"/>
                <a:cs typeface="Merriweather"/>
                <a:sym typeface="Merriweather"/>
              </a:rPr>
              <a:t>'host_identity_verified'</a:t>
            </a:r>
            <a:r>
              <a:rPr lang="en-GB" sz="1050">
                <a:highlight>
                  <a:srgbClr val="FFFFFE"/>
                </a:highlight>
                <a:latin typeface="Merriweather"/>
                <a:ea typeface="Merriweather"/>
                <a:cs typeface="Merriweather"/>
                <a:sym typeface="Merriweather"/>
              </a:rPr>
              <a:t>]+df[</a:t>
            </a:r>
            <a:r>
              <a:rPr lang="en-GB" sz="1050">
                <a:solidFill>
                  <a:srgbClr val="A31515"/>
                </a:solidFill>
                <a:highlight>
                  <a:srgbClr val="FFFFFE"/>
                </a:highlight>
                <a:latin typeface="Merriweather"/>
                <a:ea typeface="Merriweather"/>
                <a:cs typeface="Merriweather"/>
                <a:sym typeface="Merriweather"/>
              </a:rPr>
              <a:t>'host_is_superhost'</a:t>
            </a:r>
            <a:r>
              <a:rPr lang="en-GB" sz="1050">
                <a:highlight>
                  <a:srgbClr val="FFFFFE"/>
                </a:highlight>
                <a:latin typeface="Merriweather"/>
                <a:ea typeface="Merriweather"/>
                <a:cs typeface="Merriweather"/>
                <a:sym typeface="Merriweather"/>
              </a:rPr>
              <a:t>]+df[</a:t>
            </a:r>
            <a:r>
              <a:rPr lang="en-GB" sz="1050">
                <a:solidFill>
                  <a:srgbClr val="A31515"/>
                </a:solidFill>
                <a:highlight>
                  <a:srgbClr val="FFFFFE"/>
                </a:highlight>
                <a:latin typeface="Merriweather"/>
                <a:ea typeface="Merriweather"/>
                <a:cs typeface="Merriweather"/>
                <a:sym typeface="Merriweather"/>
              </a:rPr>
              <a:t>'len_host_verifications'</a:t>
            </a:r>
            <a:r>
              <a:rPr lang="en-GB" sz="1050">
                <a:highlight>
                  <a:srgbClr val="FFFFFE"/>
                </a:highlight>
                <a:latin typeface="Merriweather"/>
                <a:ea typeface="Merriweather"/>
                <a:cs typeface="Merriweather"/>
                <a:sym typeface="Merriweather"/>
              </a:rPr>
              <a:t>])/5)*df[</a:t>
            </a:r>
            <a:r>
              <a:rPr lang="en-GB" sz="1050">
                <a:solidFill>
                  <a:srgbClr val="A31515"/>
                </a:solidFill>
                <a:highlight>
                  <a:srgbClr val="FFFFFE"/>
                </a:highlight>
                <a:latin typeface="Merriweather"/>
                <a:ea typeface="Merriweather"/>
                <a:cs typeface="Merriweather"/>
                <a:sym typeface="Merriweather"/>
              </a:rPr>
              <a:t>'review_scores_communication'</a:t>
            </a:r>
            <a:r>
              <a:rPr lang="en-GB" sz="1050">
                <a:highlight>
                  <a:srgbClr val="FFFFFE"/>
                </a:highlight>
                <a:latin typeface="Merriweather"/>
                <a:ea typeface="Merriweather"/>
                <a:cs typeface="Merriweather"/>
                <a:sym typeface="Merriweather"/>
              </a:rPr>
              <a:t>]</a:t>
            </a:r>
            <a:endParaRPr sz="1050">
              <a:highlight>
                <a:srgbClr val="FFFFFE"/>
              </a:highlight>
              <a:latin typeface="Merriweather"/>
              <a:ea typeface="Merriweather"/>
              <a:cs typeface="Merriweather"/>
              <a:sym typeface="Merriweather"/>
            </a:endParaRPr>
          </a:p>
          <a:p>
            <a:pPr indent="0" lvl="0" marL="0" rtl="0" algn="l">
              <a:lnSpc>
                <a:spcPct val="200000"/>
              </a:lnSpc>
              <a:spcBef>
                <a:spcPts val="0"/>
              </a:spcBef>
              <a:spcAft>
                <a:spcPts val="0"/>
              </a:spcAft>
              <a:buNone/>
            </a:pPr>
            <a:r>
              <a:t/>
            </a:r>
            <a:endParaRPr sz="1200">
              <a:solidFill>
                <a:srgbClr val="212121"/>
              </a:solidFill>
              <a:highlight>
                <a:srgbClr val="FFFFFF"/>
              </a:highlight>
              <a:latin typeface="Merriweather"/>
              <a:ea typeface="Merriweather"/>
              <a:cs typeface="Merriweather"/>
              <a:sym typeface="Merriweather"/>
            </a:endParaRPr>
          </a:p>
        </p:txBody>
      </p:sp>
      <p:sp>
        <p:nvSpPr>
          <p:cNvPr id="207" name="Google Shape;207;p29"/>
          <p:cNvSpPr txBox="1"/>
          <p:nvPr/>
        </p:nvSpPr>
        <p:spPr>
          <a:xfrm>
            <a:off x="233850" y="4003225"/>
            <a:ext cx="8676300" cy="959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450">
                <a:highlight>
                  <a:srgbClr val="FFFFFE"/>
                </a:highlight>
                <a:latin typeface="Merriweather"/>
                <a:ea typeface="Merriweather"/>
                <a:cs typeface="Merriweather"/>
                <a:sym typeface="Merriweather"/>
              </a:rPr>
              <a:t>As we saw in the above heatmap there were similar columns that had a lot of correlation. So we created new features and we dropped all the extra similar columns.</a:t>
            </a:r>
            <a:endParaRPr sz="1450">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nvSpPr>
        <p:spPr>
          <a:xfrm>
            <a:off x="71200" y="1423800"/>
            <a:ext cx="89700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Price of the AirBNB listing will depend on the neighborhood it is in and the type of the room.</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But these columns </a:t>
            </a:r>
            <a:r>
              <a:rPr lang="en-GB">
                <a:latin typeface="Roboto"/>
                <a:ea typeface="Roboto"/>
                <a:cs typeface="Roboto"/>
                <a:sym typeface="Roboto"/>
              </a:rPr>
              <a:t>are categorical values not numerical.</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So we use the one hot encoding method to create various new features.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After creating the new features we drop the “neighbourhood_cleansed” and “room_type” columns.</a:t>
            </a:r>
            <a:endParaRPr>
              <a:latin typeface="Roboto"/>
              <a:ea typeface="Roboto"/>
              <a:cs typeface="Roboto"/>
              <a:sym typeface="Roboto"/>
            </a:endParaRPr>
          </a:p>
        </p:txBody>
      </p:sp>
      <p:sp>
        <p:nvSpPr>
          <p:cNvPr id="213" name="Google Shape;213;p30"/>
          <p:cNvSpPr txBox="1"/>
          <p:nvPr/>
        </p:nvSpPr>
        <p:spPr>
          <a:xfrm>
            <a:off x="379950" y="372000"/>
            <a:ext cx="838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lt1"/>
                </a:solidFill>
                <a:latin typeface="Merriweather"/>
                <a:ea typeface="Merriweather"/>
                <a:cs typeface="Merriweather"/>
                <a:sym typeface="Merriweather"/>
              </a:rPr>
              <a:t>Encoding Categorical Features</a:t>
            </a:r>
            <a:endParaRPr sz="2800">
              <a:solidFill>
                <a:schemeClr val="lt1"/>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Development</a:t>
            </a:r>
            <a:endParaRPr/>
          </a:p>
          <a:p>
            <a:pPr indent="0" lvl="0" marL="0" rtl="0" algn="l">
              <a:spcBef>
                <a:spcPts val="0"/>
              </a:spcBef>
              <a:spcAft>
                <a:spcPts val="0"/>
              </a:spcAft>
              <a:buNone/>
            </a:pPr>
            <a:r>
              <a:t/>
            </a:r>
            <a:endParaRPr/>
          </a:p>
        </p:txBody>
      </p:sp>
      <p:sp>
        <p:nvSpPr>
          <p:cNvPr id="219" name="Google Shape;219;p31"/>
          <p:cNvSpPr txBox="1"/>
          <p:nvPr/>
        </p:nvSpPr>
        <p:spPr>
          <a:xfrm>
            <a:off x="450675" y="1576300"/>
            <a:ext cx="4120500" cy="190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600">
                <a:latin typeface="Roboto"/>
                <a:ea typeface="Roboto"/>
                <a:cs typeface="Roboto"/>
                <a:sym typeface="Roboto"/>
              </a:rPr>
              <a:t>Metrics used - </a:t>
            </a:r>
            <a:endParaRPr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AutoNum type="arabicPeriod"/>
            </a:pPr>
            <a:r>
              <a:rPr lang="en-GB" sz="1600">
                <a:latin typeface="Roboto"/>
                <a:ea typeface="Roboto"/>
                <a:cs typeface="Roboto"/>
                <a:sym typeface="Roboto"/>
              </a:rPr>
              <a:t>R2 Score</a:t>
            </a:r>
            <a:endParaRPr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AutoNum type="arabicPeriod"/>
            </a:pPr>
            <a:r>
              <a:rPr lang="en-GB" sz="1600">
                <a:latin typeface="Roboto"/>
                <a:ea typeface="Roboto"/>
                <a:cs typeface="Roboto"/>
                <a:sym typeface="Roboto"/>
              </a:rPr>
              <a:t>Root Mean Square Error(RMSE)</a:t>
            </a:r>
            <a:endParaRPr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AutoNum type="arabicPeriod"/>
            </a:pPr>
            <a:r>
              <a:rPr lang="en-GB" sz="1600">
                <a:latin typeface="Roboto"/>
                <a:ea typeface="Roboto"/>
                <a:cs typeface="Roboto"/>
                <a:sym typeface="Roboto"/>
              </a:rPr>
              <a:t>Mean Square Error(MSE)</a:t>
            </a:r>
            <a:endParaRPr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AutoNum type="arabicPeriod"/>
            </a:pPr>
            <a:r>
              <a:rPr lang="en-GB" sz="1600">
                <a:latin typeface="Roboto"/>
                <a:ea typeface="Roboto"/>
                <a:cs typeface="Roboto"/>
                <a:sym typeface="Roboto"/>
              </a:rPr>
              <a:t>Mean absolute error(MAE)</a:t>
            </a:r>
            <a:endParaRPr sz="1600">
              <a:latin typeface="Roboto"/>
              <a:ea typeface="Roboto"/>
              <a:cs typeface="Roboto"/>
              <a:sym typeface="Roboto"/>
            </a:endParaRPr>
          </a:p>
        </p:txBody>
      </p:sp>
      <p:sp>
        <p:nvSpPr>
          <p:cNvPr id="220" name="Google Shape;220;p31"/>
          <p:cNvSpPr txBox="1"/>
          <p:nvPr/>
        </p:nvSpPr>
        <p:spPr>
          <a:xfrm>
            <a:off x="4711825" y="1576300"/>
            <a:ext cx="41205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Roboto"/>
                <a:ea typeface="Roboto"/>
                <a:cs typeface="Roboto"/>
                <a:sym typeface="Roboto"/>
              </a:rPr>
              <a:t>Scoring - </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To determine the accuracy of the model, model.accuracy() is not pragmatic to a consumer.</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As the prices fluctuate with time, (for example, price hikes on major holidays), It is more practical to bucket the prices and score the model using those buckets.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We have used 35$ as the bucket size.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nvSpPr>
        <p:spPr>
          <a:xfrm>
            <a:off x="1416425" y="407750"/>
            <a:ext cx="412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latin typeface="Roboto"/>
                <a:ea typeface="Roboto"/>
                <a:cs typeface="Roboto"/>
                <a:sym typeface="Roboto"/>
              </a:rPr>
              <a:t>Linear Regression</a:t>
            </a:r>
            <a:endParaRPr b="1" sz="2200">
              <a:latin typeface="Roboto"/>
              <a:ea typeface="Roboto"/>
              <a:cs typeface="Roboto"/>
              <a:sym typeface="Roboto"/>
            </a:endParaRPr>
          </a:p>
        </p:txBody>
      </p:sp>
      <p:sp>
        <p:nvSpPr>
          <p:cNvPr id="226" name="Google Shape;226;p32"/>
          <p:cNvSpPr txBox="1"/>
          <p:nvPr/>
        </p:nvSpPr>
        <p:spPr>
          <a:xfrm>
            <a:off x="1466500" y="1287675"/>
            <a:ext cx="41205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Based upon the R-square value there is 54% fit in the regression model.</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This is not much of a desired value, we could get a better prediction.</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We will use other models to find and see if we get better accuracy</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+/-35 - 62%</a:t>
            </a:r>
            <a:endParaRPr>
              <a:latin typeface="Roboto"/>
              <a:ea typeface="Roboto"/>
              <a:cs typeface="Roboto"/>
              <a:sym typeface="Roboto"/>
            </a:endParaRPr>
          </a:p>
          <a:p>
            <a:pPr indent="0" lvl="0" marL="457200" rtl="0" algn="l">
              <a:lnSpc>
                <a:spcPct val="200000"/>
              </a:lnSpc>
              <a:spcBef>
                <a:spcPts val="0"/>
              </a:spcBef>
              <a:spcAft>
                <a:spcPts val="0"/>
              </a:spcAft>
              <a:buNone/>
            </a:pPr>
            <a:r>
              <a:t/>
            </a:r>
            <a:endParaRPr>
              <a:latin typeface="Roboto"/>
              <a:ea typeface="Roboto"/>
              <a:cs typeface="Roboto"/>
              <a:sym typeface="Roboto"/>
            </a:endParaRPr>
          </a:p>
        </p:txBody>
      </p:sp>
      <p:pic>
        <p:nvPicPr>
          <p:cNvPr id="227" name="Google Shape;227;p32"/>
          <p:cNvPicPr preferRelativeResize="0"/>
          <p:nvPr/>
        </p:nvPicPr>
        <p:blipFill>
          <a:blip r:embed="rId3">
            <a:alphaModFix/>
          </a:blip>
          <a:stretch>
            <a:fillRect/>
          </a:stretch>
        </p:blipFill>
        <p:spPr>
          <a:xfrm>
            <a:off x="5796625" y="510025"/>
            <a:ext cx="2895600" cy="1343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nvSpPr>
        <p:spPr>
          <a:xfrm>
            <a:off x="1652500" y="507900"/>
            <a:ext cx="412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latin typeface="Roboto"/>
                <a:ea typeface="Roboto"/>
                <a:cs typeface="Roboto"/>
                <a:sym typeface="Roboto"/>
              </a:rPr>
              <a:t>Random Forest Regression</a:t>
            </a:r>
            <a:endParaRPr b="1" sz="2200">
              <a:latin typeface="Roboto"/>
              <a:ea typeface="Roboto"/>
              <a:cs typeface="Roboto"/>
              <a:sym typeface="Roboto"/>
            </a:endParaRPr>
          </a:p>
        </p:txBody>
      </p:sp>
      <p:sp>
        <p:nvSpPr>
          <p:cNvPr id="233" name="Google Shape;233;p33"/>
          <p:cNvSpPr txBox="1"/>
          <p:nvPr/>
        </p:nvSpPr>
        <p:spPr>
          <a:xfrm>
            <a:off x="1833125" y="1308125"/>
            <a:ext cx="38598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Based upon the R-square value there is 65% fit in the regression model.</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This is better prediction than the last model.</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Again, we will use other models to find and see if we get better accuracy.</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+/-35 : 69.8%</a:t>
            </a:r>
            <a:endParaRPr>
              <a:latin typeface="Roboto"/>
              <a:ea typeface="Roboto"/>
              <a:cs typeface="Roboto"/>
              <a:sym typeface="Roboto"/>
            </a:endParaRPr>
          </a:p>
          <a:p>
            <a:pPr indent="0" lvl="0" marL="457200" rtl="0" algn="l">
              <a:lnSpc>
                <a:spcPct val="200000"/>
              </a:lnSpc>
              <a:spcBef>
                <a:spcPts val="0"/>
              </a:spcBef>
              <a:spcAft>
                <a:spcPts val="0"/>
              </a:spcAft>
              <a:buNone/>
            </a:pPr>
            <a:r>
              <a:t/>
            </a:r>
            <a:endParaRPr>
              <a:latin typeface="Roboto"/>
              <a:ea typeface="Roboto"/>
              <a:cs typeface="Roboto"/>
              <a:sym typeface="Roboto"/>
            </a:endParaRPr>
          </a:p>
        </p:txBody>
      </p:sp>
      <p:pic>
        <p:nvPicPr>
          <p:cNvPr id="234" name="Google Shape;234;p33"/>
          <p:cNvPicPr preferRelativeResize="0"/>
          <p:nvPr/>
        </p:nvPicPr>
        <p:blipFill>
          <a:blip r:embed="rId3">
            <a:alphaModFix/>
          </a:blip>
          <a:stretch>
            <a:fillRect/>
          </a:stretch>
        </p:blipFill>
        <p:spPr>
          <a:xfrm>
            <a:off x="6004100" y="539050"/>
            <a:ext cx="2743200" cy="132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nvSpPr>
        <p:spPr>
          <a:xfrm>
            <a:off x="1745500" y="457825"/>
            <a:ext cx="4120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latin typeface="Roboto"/>
                <a:ea typeface="Roboto"/>
                <a:cs typeface="Roboto"/>
                <a:sym typeface="Roboto"/>
              </a:rPr>
              <a:t>K-Neighbours Regression</a:t>
            </a:r>
            <a:endParaRPr b="1" sz="2200">
              <a:latin typeface="Roboto"/>
              <a:ea typeface="Roboto"/>
              <a:cs typeface="Roboto"/>
              <a:sym typeface="Roboto"/>
            </a:endParaRPr>
          </a:p>
          <a:p>
            <a:pPr indent="0" lvl="0" marL="0" rtl="0" algn="l">
              <a:spcBef>
                <a:spcPts val="0"/>
              </a:spcBef>
              <a:spcAft>
                <a:spcPts val="0"/>
              </a:spcAft>
              <a:buNone/>
            </a:pPr>
            <a:r>
              <a:t/>
            </a:r>
            <a:endParaRPr b="1" sz="2200">
              <a:latin typeface="Roboto"/>
              <a:ea typeface="Roboto"/>
              <a:cs typeface="Roboto"/>
              <a:sym typeface="Roboto"/>
            </a:endParaRPr>
          </a:p>
        </p:txBody>
      </p:sp>
      <p:sp>
        <p:nvSpPr>
          <p:cNvPr id="240" name="Google Shape;240;p34"/>
          <p:cNvSpPr txBox="1"/>
          <p:nvPr/>
        </p:nvSpPr>
        <p:spPr>
          <a:xfrm>
            <a:off x="1611800" y="1198300"/>
            <a:ext cx="41205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GB">
                <a:latin typeface="Roboto"/>
                <a:ea typeface="Roboto"/>
                <a:cs typeface="Roboto"/>
                <a:sym typeface="Roboto"/>
              </a:rPr>
              <a:t>KNN regression with the given dataset is resulting in an rmse value of 66 and a R2 score of 16%.</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KNN regressor is not able to determine the </a:t>
            </a:r>
            <a:r>
              <a:rPr lang="en-GB">
                <a:latin typeface="Roboto"/>
                <a:ea typeface="Roboto"/>
                <a:cs typeface="Roboto"/>
                <a:sym typeface="Roboto"/>
              </a:rPr>
              <a:t>variability</a:t>
            </a:r>
            <a:r>
              <a:rPr lang="en-GB">
                <a:latin typeface="Roboto"/>
                <a:ea typeface="Roboto"/>
                <a:cs typeface="Roboto"/>
                <a:sym typeface="Roboto"/>
              </a:rPr>
              <a:t> of the features with respect to the output </a:t>
            </a:r>
            <a:r>
              <a:rPr lang="en-GB">
                <a:latin typeface="Roboto"/>
                <a:ea typeface="Roboto"/>
                <a:cs typeface="Roboto"/>
                <a:sym typeface="Roboto"/>
              </a:rPr>
              <a:t>label</a:t>
            </a:r>
            <a:r>
              <a:rPr lang="en-GB">
                <a:latin typeface="Roboto"/>
                <a:ea typeface="Roboto"/>
                <a:cs typeface="Roboto"/>
                <a:sym typeface="Roboto"/>
              </a:rPr>
              <a:t>. Reason for this outcome is the high statistical noise in the dataset as listings having similar properties have a huge difference in price.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+/-35 : 48%</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241" name="Google Shape;241;p34"/>
          <p:cNvPicPr preferRelativeResize="0"/>
          <p:nvPr/>
        </p:nvPicPr>
        <p:blipFill>
          <a:blip r:embed="rId3">
            <a:alphaModFix/>
          </a:blip>
          <a:stretch>
            <a:fillRect/>
          </a:stretch>
        </p:blipFill>
        <p:spPr>
          <a:xfrm>
            <a:off x="5732300" y="544725"/>
            <a:ext cx="3038475" cy="1352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nvSpPr>
        <p:spPr>
          <a:xfrm>
            <a:off x="1416425" y="622375"/>
            <a:ext cx="412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latin typeface="Roboto"/>
                <a:ea typeface="Roboto"/>
                <a:cs typeface="Roboto"/>
                <a:sym typeface="Roboto"/>
              </a:rPr>
              <a:t>Gradient Boosting Regressor</a:t>
            </a:r>
            <a:endParaRPr b="1" sz="2200">
              <a:latin typeface="Roboto"/>
              <a:ea typeface="Roboto"/>
              <a:cs typeface="Roboto"/>
              <a:sym typeface="Roboto"/>
            </a:endParaRPr>
          </a:p>
        </p:txBody>
      </p:sp>
      <p:sp>
        <p:nvSpPr>
          <p:cNvPr id="247" name="Google Shape;247;p35"/>
          <p:cNvSpPr txBox="1"/>
          <p:nvPr/>
        </p:nvSpPr>
        <p:spPr>
          <a:xfrm>
            <a:off x="1717450" y="1080000"/>
            <a:ext cx="39066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Based upon the R-square value there is 64% fit in the regression model.</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Prediction is better than some other models.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We will use other boosting models to find and see if we get better accuracy.</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+/-35 : 68.6%</a:t>
            </a:r>
            <a:endParaRPr>
              <a:latin typeface="Roboto"/>
              <a:ea typeface="Roboto"/>
              <a:cs typeface="Roboto"/>
              <a:sym typeface="Roboto"/>
            </a:endParaRPr>
          </a:p>
        </p:txBody>
      </p:sp>
      <p:pic>
        <p:nvPicPr>
          <p:cNvPr id="248" name="Google Shape;248;p35"/>
          <p:cNvPicPr preferRelativeResize="0"/>
          <p:nvPr/>
        </p:nvPicPr>
        <p:blipFill>
          <a:blip r:embed="rId3">
            <a:alphaModFix/>
          </a:blip>
          <a:stretch>
            <a:fillRect/>
          </a:stretch>
        </p:blipFill>
        <p:spPr>
          <a:xfrm>
            <a:off x="5989800" y="622375"/>
            <a:ext cx="2844872" cy="120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a:t>
            </a:r>
            <a:endParaRPr/>
          </a:p>
        </p:txBody>
      </p:sp>
      <p:sp>
        <p:nvSpPr>
          <p:cNvPr id="132" name="Google Shape;132;p18"/>
          <p:cNvSpPr txBox="1"/>
          <p:nvPr/>
        </p:nvSpPr>
        <p:spPr>
          <a:xfrm>
            <a:off x="151275" y="1512800"/>
            <a:ext cx="8854200" cy="3586500"/>
          </a:xfrm>
          <a:prstGeom prst="rect">
            <a:avLst/>
          </a:prstGeom>
          <a:noFill/>
          <a:ln>
            <a:noFill/>
          </a:ln>
        </p:spPr>
        <p:txBody>
          <a:bodyPr anchorCtr="0" anchor="t" bIns="91425" lIns="91425" spcFirstLastPara="1" rIns="91425" wrap="square" tIns="91425">
            <a:spAutoFit/>
          </a:bodyPr>
          <a:lstStyle/>
          <a:p>
            <a:pPr indent="-336550" lvl="0" marL="457200" rtl="0" algn="l">
              <a:lnSpc>
                <a:spcPct val="200000"/>
              </a:lnSpc>
              <a:spcBef>
                <a:spcPts val="0"/>
              </a:spcBef>
              <a:spcAft>
                <a:spcPts val="0"/>
              </a:spcAft>
              <a:buSzPts val="1700"/>
              <a:buFont typeface="Roboto"/>
              <a:buChar char="●"/>
            </a:pPr>
            <a:r>
              <a:rPr lang="en-GB" sz="1700">
                <a:latin typeface="Roboto"/>
                <a:ea typeface="Roboto"/>
                <a:cs typeface="Roboto"/>
                <a:sym typeface="Roboto"/>
              </a:rPr>
              <a:t>The company AirBNB will never release data sets from within their company.</a:t>
            </a:r>
            <a:endParaRPr sz="1700">
              <a:latin typeface="Roboto"/>
              <a:ea typeface="Roboto"/>
              <a:cs typeface="Roboto"/>
              <a:sym typeface="Roboto"/>
            </a:endParaRPr>
          </a:p>
          <a:p>
            <a:pPr indent="-336550" lvl="0" marL="457200" rtl="0" algn="l">
              <a:lnSpc>
                <a:spcPct val="200000"/>
              </a:lnSpc>
              <a:spcBef>
                <a:spcPts val="0"/>
              </a:spcBef>
              <a:spcAft>
                <a:spcPts val="0"/>
              </a:spcAft>
              <a:buSzPts val="1700"/>
              <a:buFont typeface="Roboto"/>
              <a:buChar char="●"/>
            </a:pPr>
            <a:r>
              <a:rPr lang="en-GB" sz="1700">
                <a:latin typeface="Roboto"/>
                <a:ea typeface="Roboto"/>
                <a:cs typeface="Roboto"/>
                <a:sym typeface="Roboto"/>
              </a:rPr>
              <a:t>This is an independent website that has data sets of AirBNB listings using the data that is available on their website for viewing of general public.</a:t>
            </a:r>
            <a:endParaRPr sz="1700">
              <a:latin typeface="Roboto"/>
              <a:ea typeface="Roboto"/>
              <a:cs typeface="Roboto"/>
              <a:sym typeface="Roboto"/>
            </a:endParaRPr>
          </a:p>
          <a:p>
            <a:pPr indent="-336550" lvl="0" marL="457200" rtl="0" algn="l">
              <a:lnSpc>
                <a:spcPct val="200000"/>
              </a:lnSpc>
              <a:spcBef>
                <a:spcPts val="0"/>
              </a:spcBef>
              <a:spcAft>
                <a:spcPts val="0"/>
              </a:spcAft>
              <a:buSzPts val="1700"/>
              <a:buFont typeface="Roboto"/>
              <a:buChar char="●"/>
            </a:pPr>
            <a:r>
              <a:rPr lang="en-GB" sz="1700">
                <a:latin typeface="Roboto"/>
                <a:ea typeface="Roboto"/>
                <a:cs typeface="Roboto"/>
                <a:sym typeface="Roboto"/>
              </a:rPr>
              <a:t>Dataset includes information about listings of NYC Airbnb last scraped on Nov 2nd 2020.</a:t>
            </a:r>
            <a:endParaRPr sz="1700">
              <a:latin typeface="Roboto"/>
              <a:ea typeface="Roboto"/>
              <a:cs typeface="Roboto"/>
              <a:sym typeface="Roboto"/>
            </a:endParaRPr>
          </a:p>
          <a:p>
            <a:pPr indent="0" lvl="0" marL="457200" rtl="0" algn="l">
              <a:lnSpc>
                <a:spcPct val="200000"/>
              </a:lnSpc>
              <a:spcBef>
                <a:spcPts val="0"/>
              </a:spcBef>
              <a:spcAft>
                <a:spcPts val="0"/>
              </a:spcAft>
              <a:buNone/>
            </a:pPr>
            <a:r>
              <a:rPr lang="en-GB" sz="1700" u="sng">
                <a:solidFill>
                  <a:schemeClr val="hlink"/>
                </a:solidFill>
                <a:latin typeface="Roboto"/>
                <a:ea typeface="Roboto"/>
                <a:cs typeface="Roboto"/>
                <a:sym typeface="Roboto"/>
                <a:hlinkClick r:id="rId3"/>
              </a:rPr>
              <a:t>http://insideairbnb.com/get-the-data.html</a:t>
            </a:r>
            <a:endParaRPr sz="1700">
              <a:latin typeface="Roboto"/>
              <a:ea typeface="Roboto"/>
              <a:cs typeface="Roboto"/>
              <a:sym typeface="Roboto"/>
            </a:endParaRPr>
          </a:p>
          <a:p>
            <a:pPr indent="0" lvl="0" marL="457200" rtl="0" algn="l">
              <a:lnSpc>
                <a:spcPct val="200000"/>
              </a:lnSpc>
              <a:spcBef>
                <a:spcPts val="0"/>
              </a:spcBef>
              <a:spcAft>
                <a:spcPts val="0"/>
              </a:spcAft>
              <a:buNone/>
            </a:pPr>
            <a:r>
              <a:t/>
            </a:r>
            <a:endParaRPr sz="1700">
              <a:latin typeface="Roboto"/>
              <a:ea typeface="Roboto"/>
              <a:cs typeface="Roboto"/>
              <a:sym typeface="Roboto"/>
            </a:endParaRPr>
          </a:p>
        </p:txBody>
      </p:sp>
      <p:pic>
        <p:nvPicPr>
          <p:cNvPr id="133" name="Google Shape;133;p18"/>
          <p:cNvPicPr preferRelativeResize="0"/>
          <p:nvPr/>
        </p:nvPicPr>
        <p:blipFill>
          <a:blip r:embed="rId4">
            <a:alphaModFix/>
          </a:blip>
          <a:stretch>
            <a:fillRect/>
          </a:stretch>
        </p:blipFill>
        <p:spPr>
          <a:xfrm>
            <a:off x="7228875" y="500926"/>
            <a:ext cx="1603449" cy="623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nvSpPr>
        <p:spPr>
          <a:xfrm>
            <a:off x="1713375" y="471975"/>
            <a:ext cx="4120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Roboto"/>
                <a:ea typeface="Roboto"/>
                <a:cs typeface="Roboto"/>
                <a:sym typeface="Roboto"/>
              </a:rPr>
              <a:t>Light Gradient Boosting Regression</a:t>
            </a:r>
            <a:endParaRPr b="1" sz="2000">
              <a:latin typeface="Roboto"/>
              <a:ea typeface="Roboto"/>
              <a:cs typeface="Roboto"/>
              <a:sym typeface="Roboto"/>
            </a:endParaRPr>
          </a:p>
        </p:txBody>
      </p:sp>
      <p:pic>
        <p:nvPicPr>
          <p:cNvPr id="254" name="Google Shape;254;p36"/>
          <p:cNvPicPr preferRelativeResize="0"/>
          <p:nvPr/>
        </p:nvPicPr>
        <p:blipFill>
          <a:blip r:embed="rId3">
            <a:alphaModFix/>
          </a:blip>
          <a:stretch>
            <a:fillRect/>
          </a:stretch>
        </p:blipFill>
        <p:spPr>
          <a:xfrm>
            <a:off x="5919525" y="1143000"/>
            <a:ext cx="2619375" cy="1428750"/>
          </a:xfrm>
          <a:prstGeom prst="rect">
            <a:avLst/>
          </a:prstGeom>
          <a:noFill/>
          <a:ln>
            <a:noFill/>
          </a:ln>
        </p:spPr>
      </p:pic>
      <p:sp>
        <p:nvSpPr>
          <p:cNvPr id="255" name="Google Shape;255;p36"/>
          <p:cNvSpPr txBox="1"/>
          <p:nvPr/>
        </p:nvSpPr>
        <p:spPr>
          <a:xfrm>
            <a:off x="1572000" y="1165750"/>
            <a:ext cx="39630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Based upon the R-square value there is 63% fit in the regression model.</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Prediction is better than some other models.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We will use other models to find and see if we get better accuracy.</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+/-35 : 68.2%</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nvSpPr>
        <p:spPr>
          <a:xfrm>
            <a:off x="1309125" y="479300"/>
            <a:ext cx="4120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latin typeface="Roboto"/>
                <a:ea typeface="Roboto"/>
                <a:cs typeface="Roboto"/>
                <a:sym typeface="Roboto"/>
              </a:rPr>
              <a:t>Extreme Gradient Boosting Regressor</a:t>
            </a:r>
            <a:endParaRPr b="1" sz="2200">
              <a:latin typeface="Roboto"/>
              <a:ea typeface="Roboto"/>
              <a:cs typeface="Roboto"/>
              <a:sym typeface="Roboto"/>
            </a:endParaRPr>
          </a:p>
        </p:txBody>
      </p:sp>
      <p:sp>
        <p:nvSpPr>
          <p:cNvPr id="261" name="Google Shape;261;p37"/>
          <p:cNvSpPr txBox="1"/>
          <p:nvPr/>
        </p:nvSpPr>
        <p:spPr>
          <a:xfrm>
            <a:off x="1687700" y="1379325"/>
            <a:ext cx="3607200" cy="2124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Based upon the R-square value there is 67% fit in the regression model.</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Prediction is better than all other models.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+/-35: 70.9%</a:t>
            </a:r>
            <a:endParaRPr>
              <a:latin typeface="Roboto"/>
              <a:ea typeface="Roboto"/>
              <a:cs typeface="Roboto"/>
              <a:sym typeface="Roboto"/>
            </a:endParaRPr>
          </a:p>
        </p:txBody>
      </p:sp>
      <p:pic>
        <p:nvPicPr>
          <p:cNvPr id="262" name="Google Shape;262;p37"/>
          <p:cNvPicPr preferRelativeResize="0"/>
          <p:nvPr/>
        </p:nvPicPr>
        <p:blipFill>
          <a:blip r:embed="rId3">
            <a:alphaModFix/>
          </a:blip>
          <a:stretch>
            <a:fillRect/>
          </a:stretch>
        </p:blipFill>
        <p:spPr>
          <a:xfrm>
            <a:off x="5667900" y="479300"/>
            <a:ext cx="3190875" cy="1343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nvSpPr>
        <p:spPr>
          <a:xfrm>
            <a:off x="1309125" y="479300"/>
            <a:ext cx="412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latin typeface="Roboto"/>
                <a:ea typeface="Roboto"/>
                <a:cs typeface="Roboto"/>
                <a:sym typeface="Roboto"/>
              </a:rPr>
              <a:t>Adaboost Regressor</a:t>
            </a:r>
            <a:endParaRPr b="1" sz="2200">
              <a:latin typeface="Roboto"/>
              <a:ea typeface="Roboto"/>
              <a:cs typeface="Roboto"/>
              <a:sym typeface="Roboto"/>
            </a:endParaRPr>
          </a:p>
        </p:txBody>
      </p:sp>
      <p:sp>
        <p:nvSpPr>
          <p:cNvPr id="268" name="Google Shape;268;p38"/>
          <p:cNvSpPr txBox="1"/>
          <p:nvPr/>
        </p:nvSpPr>
        <p:spPr>
          <a:xfrm>
            <a:off x="1687700" y="1379325"/>
            <a:ext cx="3607200" cy="2124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Based upon the R-square value there is 42% fit in the regression model.</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Prediction is better than some other models.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+/-35 : 45.3%</a:t>
            </a:r>
            <a:endParaRPr>
              <a:latin typeface="Roboto"/>
              <a:ea typeface="Roboto"/>
              <a:cs typeface="Roboto"/>
              <a:sym typeface="Roboto"/>
            </a:endParaRPr>
          </a:p>
        </p:txBody>
      </p:sp>
      <p:pic>
        <p:nvPicPr>
          <p:cNvPr id="269" name="Google Shape;269;p38"/>
          <p:cNvPicPr preferRelativeResize="0"/>
          <p:nvPr/>
        </p:nvPicPr>
        <p:blipFill>
          <a:blip r:embed="rId3">
            <a:alphaModFix/>
          </a:blip>
          <a:stretch>
            <a:fillRect/>
          </a:stretch>
        </p:blipFill>
        <p:spPr>
          <a:xfrm>
            <a:off x="5825275" y="479300"/>
            <a:ext cx="2962275" cy="1400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Best Performing Model</a:t>
            </a:r>
            <a:endParaRPr/>
          </a:p>
        </p:txBody>
      </p:sp>
      <p:sp>
        <p:nvSpPr>
          <p:cNvPr id="275" name="Google Shape;275;p39"/>
          <p:cNvSpPr txBox="1"/>
          <p:nvPr/>
        </p:nvSpPr>
        <p:spPr>
          <a:xfrm>
            <a:off x="275850" y="15750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6" name="Google Shape;276;p39"/>
          <p:cNvSpPr txBox="1"/>
          <p:nvPr/>
        </p:nvSpPr>
        <p:spPr>
          <a:xfrm>
            <a:off x="198000" y="1395875"/>
            <a:ext cx="86763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The best performing model here was Extreme gradient boosting model .</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It was able to predict 67% variance in prices, with an accuracy of 70.9%.</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We </a:t>
            </a:r>
            <a:r>
              <a:rPr lang="en-GB">
                <a:latin typeface="Roboto"/>
                <a:ea typeface="Roboto"/>
                <a:cs typeface="Roboto"/>
                <a:sym typeface="Roboto"/>
              </a:rPr>
              <a:t>perform hyper parameter training on XGB model.</a:t>
            </a:r>
            <a:endParaRPr>
              <a:latin typeface="Roboto"/>
              <a:ea typeface="Roboto"/>
              <a:cs typeface="Roboto"/>
              <a:sym typeface="Roboto"/>
            </a:endParaRPr>
          </a:p>
          <a:p>
            <a:pPr indent="0" lvl="0" marL="457200" rtl="0" algn="l">
              <a:lnSpc>
                <a:spcPct val="20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Hyper Parameter Tuning.</a:t>
            </a:r>
            <a:endParaRPr/>
          </a:p>
        </p:txBody>
      </p:sp>
      <p:sp>
        <p:nvSpPr>
          <p:cNvPr id="282" name="Google Shape;282;p40"/>
          <p:cNvSpPr txBox="1"/>
          <p:nvPr/>
        </p:nvSpPr>
        <p:spPr>
          <a:xfrm>
            <a:off x="160175" y="1486100"/>
            <a:ext cx="87741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400"/>
              </a:spcBef>
              <a:spcAft>
                <a:spcPts val="0"/>
              </a:spcAft>
              <a:buSzPts val="1400"/>
              <a:buFont typeface="Roboto"/>
              <a:buChar char="●"/>
            </a:pPr>
            <a:r>
              <a:rPr lang="en-GB">
                <a:solidFill>
                  <a:srgbClr val="292929"/>
                </a:solidFill>
                <a:latin typeface="Roboto"/>
                <a:ea typeface="Roboto"/>
                <a:cs typeface="Roboto"/>
                <a:sym typeface="Roboto"/>
              </a:rPr>
              <a:t>In order to tune the other hyperparameters, we will use the cv</a:t>
            </a:r>
            <a:r>
              <a:rPr lang="en-GB">
                <a:solidFill>
                  <a:srgbClr val="292929"/>
                </a:solidFill>
                <a:highlight>
                  <a:srgbClr val="F2F2F2"/>
                </a:highlight>
                <a:latin typeface="Roboto"/>
                <a:ea typeface="Roboto"/>
                <a:cs typeface="Roboto"/>
                <a:sym typeface="Roboto"/>
              </a:rPr>
              <a:t> </a:t>
            </a:r>
            <a:r>
              <a:rPr lang="en-GB">
                <a:solidFill>
                  <a:srgbClr val="292929"/>
                </a:solidFill>
                <a:latin typeface="Roboto"/>
                <a:ea typeface="Roboto"/>
                <a:cs typeface="Roboto"/>
                <a:sym typeface="Roboto"/>
              </a:rPr>
              <a:t>function from XGBoost. It allows us to run cross-validation on our training dataset and returns a mean MAE score.</a:t>
            </a:r>
            <a:endParaRPr>
              <a:solidFill>
                <a:srgbClr val="292929"/>
              </a:solidFill>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solidFill>
                  <a:srgbClr val="212121"/>
                </a:solidFill>
                <a:highlight>
                  <a:srgbClr val="FFFFFF"/>
                </a:highlight>
                <a:latin typeface="Roboto"/>
                <a:ea typeface="Roboto"/>
                <a:cs typeface="Roboto"/>
                <a:sym typeface="Roboto"/>
              </a:rPr>
              <a:t>After training and tuning the hyper parameters </a:t>
            </a:r>
            <a:r>
              <a:rPr lang="en-GB">
                <a:solidFill>
                  <a:srgbClr val="212121"/>
                </a:solidFill>
                <a:highlight>
                  <a:srgbClr val="FFFFFF"/>
                </a:highlight>
                <a:latin typeface="Roboto"/>
                <a:ea typeface="Roboto"/>
                <a:cs typeface="Roboto"/>
                <a:sym typeface="Roboto"/>
              </a:rPr>
              <a:t>this</a:t>
            </a:r>
            <a:r>
              <a:rPr lang="en-GB">
                <a:solidFill>
                  <a:srgbClr val="212121"/>
                </a:solidFill>
                <a:highlight>
                  <a:srgbClr val="FFFFFF"/>
                </a:highlight>
                <a:latin typeface="Roboto"/>
                <a:ea typeface="Roboto"/>
                <a:cs typeface="Roboto"/>
                <a:sym typeface="Roboto"/>
              </a:rPr>
              <a:t> is the values we </a:t>
            </a:r>
            <a:r>
              <a:rPr lang="en-GB">
                <a:solidFill>
                  <a:srgbClr val="212121"/>
                </a:solidFill>
                <a:highlight>
                  <a:srgbClr val="FFFFFF"/>
                </a:highlight>
                <a:latin typeface="Roboto"/>
                <a:ea typeface="Roboto"/>
                <a:cs typeface="Roboto"/>
                <a:sym typeface="Roboto"/>
              </a:rPr>
              <a:t>achieved</a:t>
            </a:r>
            <a:r>
              <a:rPr lang="en-GB">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solidFill>
                  <a:srgbClr val="212121"/>
                </a:solidFill>
                <a:highlight>
                  <a:srgbClr val="FFFFFF"/>
                </a:highlight>
                <a:latin typeface="Roboto"/>
                <a:ea typeface="Roboto"/>
                <a:cs typeface="Roboto"/>
                <a:sym typeface="Roboto"/>
              </a:rPr>
              <a:t>n_estimators = 967</a:t>
            </a:r>
            <a:endParaRPr>
              <a:solidFill>
                <a:srgbClr val="212121"/>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solidFill>
                  <a:srgbClr val="212121"/>
                </a:solidFill>
                <a:highlight>
                  <a:srgbClr val="FFFFFF"/>
                </a:highlight>
                <a:latin typeface="Roboto"/>
                <a:ea typeface="Roboto"/>
                <a:cs typeface="Roboto"/>
                <a:sym typeface="Roboto"/>
              </a:rPr>
              <a:t>learning_rate = 0.08</a:t>
            </a:r>
            <a:endParaRPr>
              <a:solidFill>
                <a:srgbClr val="212121"/>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solidFill>
                  <a:srgbClr val="212121"/>
                </a:solidFill>
                <a:highlight>
                  <a:srgbClr val="FFFFFF"/>
                </a:highlight>
                <a:latin typeface="Roboto"/>
                <a:ea typeface="Roboto"/>
                <a:cs typeface="Roboto"/>
                <a:sym typeface="Roboto"/>
              </a:rPr>
              <a:t>gamma = 86</a:t>
            </a:r>
            <a:endParaRPr>
              <a:solidFill>
                <a:srgbClr val="212121"/>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solidFill>
                  <a:srgbClr val="212121"/>
                </a:solidFill>
                <a:highlight>
                  <a:srgbClr val="FFFFFF"/>
                </a:highlight>
                <a:latin typeface="Roboto"/>
                <a:ea typeface="Roboto"/>
                <a:cs typeface="Roboto"/>
                <a:sym typeface="Roboto"/>
              </a:rPr>
              <a:t>max_depth =  9</a:t>
            </a:r>
            <a:endParaRPr>
              <a:solidFill>
                <a:srgbClr val="212121"/>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solidFill>
                  <a:srgbClr val="212121"/>
                </a:solidFill>
                <a:highlight>
                  <a:srgbClr val="FFFFFF"/>
                </a:highlight>
                <a:latin typeface="Roboto"/>
                <a:ea typeface="Roboto"/>
                <a:cs typeface="Roboto"/>
                <a:sym typeface="Roboto"/>
              </a:rPr>
              <a:t>objective: 'reg:linear'</a:t>
            </a:r>
            <a:endParaRPr>
              <a:solidFill>
                <a:srgbClr val="212121"/>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solidFill>
                  <a:srgbClr val="212121"/>
                </a:solidFill>
                <a:highlight>
                  <a:srgbClr val="FFFFFF"/>
                </a:highlight>
                <a:latin typeface="Roboto"/>
                <a:ea typeface="Roboto"/>
                <a:cs typeface="Roboto"/>
                <a:sym typeface="Roboto"/>
              </a:rPr>
              <a:t>subsample: 1.0 </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Hyper Parameter Tuning</a:t>
            </a:r>
            <a:endParaRPr/>
          </a:p>
        </p:txBody>
      </p:sp>
      <p:sp>
        <p:nvSpPr>
          <p:cNvPr id="288" name="Google Shape;288;p41"/>
          <p:cNvSpPr txBox="1"/>
          <p:nvPr/>
        </p:nvSpPr>
        <p:spPr>
          <a:xfrm>
            <a:off x="222475" y="1486100"/>
            <a:ext cx="85872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Using Bayesian Hyper-Parameter tuning, </a:t>
            </a:r>
            <a:endParaRPr>
              <a:latin typeface="Roboto"/>
              <a:ea typeface="Roboto"/>
              <a:cs typeface="Roboto"/>
              <a:sym typeface="Roboto"/>
            </a:endParaRPr>
          </a:p>
          <a:p>
            <a:pPr indent="-317500" lvl="1" marL="914400" rtl="0" algn="l">
              <a:lnSpc>
                <a:spcPct val="200000"/>
              </a:lnSpc>
              <a:spcBef>
                <a:spcPts val="0"/>
              </a:spcBef>
              <a:spcAft>
                <a:spcPts val="0"/>
              </a:spcAft>
              <a:buSzPts val="1400"/>
              <a:buFont typeface="Roboto"/>
              <a:buChar char="○"/>
            </a:pPr>
            <a:r>
              <a:rPr lang="en-GB">
                <a:latin typeface="Roboto"/>
                <a:ea typeface="Roboto"/>
                <a:cs typeface="Roboto"/>
                <a:sym typeface="Roboto"/>
              </a:rPr>
              <a:t>We got little low scores but noticed an increase in the accuracy.</a:t>
            </a:r>
            <a:endParaRPr>
              <a:latin typeface="Roboto"/>
              <a:ea typeface="Roboto"/>
              <a:cs typeface="Roboto"/>
              <a:sym typeface="Roboto"/>
            </a:endParaRPr>
          </a:p>
          <a:p>
            <a:pPr indent="-317500" lvl="1" marL="914400" rtl="0" algn="l">
              <a:lnSpc>
                <a:spcPct val="200000"/>
              </a:lnSpc>
              <a:spcBef>
                <a:spcPts val="0"/>
              </a:spcBef>
              <a:spcAft>
                <a:spcPts val="0"/>
              </a:spcAft>
              <a:buSzPts val="1400"/>
              <a:buFont typeface="Roboto"/>
              <a:buChar char="○"/>
            </a:pPr>
            <a:r>
              <a:rPr lang="en-GB">
                <a:latin typeface="Roboto"/>
                <a:ea typeface="Roboto"/>
                <a:cs typeface="Roboto"/>
                <a:sym typeface="Roboto"/>
              </a:rPr>
              <a:t>Updated Scores are -                                                                   </a:t>
            </a:r>
            <a:endParaRPr>
              <a:latin typeface="Roboto"/>
              <a:ea typeface="Roboto"/>
              <a:cs typeface="Roboto"/>
              <a:sym typeface="Roboto"/>
            </a:endParaRPr>
          </a:p>
          <a:p>
            <a:pPr indent="-317500" lvl="1" marL="914400" rtl="0" algn="l">
              <a:lnSpc>
                <a:spcPct val="200000"/>
              </a:lnSpc>
              <a:spcBef>
                <a:spcPts val="0"/>
              </a:spcBef>
              <a:spcAft>
                <a:spcPts val="0"/>
              </a:spcAft>
              <a:buSzPts val="1400"/>
              <a:buFont typeface="Roboto"/>
              <a:buChar char="○"/>
            </a:pPr>
            <a:r>
              <a:t/>
            </a:r>
            <a:endParaRPr>
              <a:latin typeface="Roboto"/>
              <a:ea typeface="Roboto"/>
              <a:cs typeface="Roboto"/>
              <a:sym typeface="Roboto"/>
            </a:endParaRPr>
          </a:p>
          <a:p>
            <a:pPr indent="-317500" lvl="1" marL="914400" rtl="0" algn="l">
              <a:lnSpc>
                <a:spcPct val="200000"/>
              </a:lnSpc>
              <a:spcBef>
                <a:spcPts val="0"/>
              </a:spcBef>
              <a:spcAft>
                <a:spcPts val="0"/>
              </a:spcAft>
              <a:buSzPts val="1400"/>
              <a:buFont typeface="Roboto"/>
              <a:buChar char="○"/>
            </a:pPr>
            <a:r>
              <a:t/>
            </a:r>
            <a:endParaRPr>
              <a:latin typeface="Roboto"/>
              <a:ea typeface="Roboto"/>
              <a:cs typeface="Roboto"/>
              <a:sym typeface="Roboto"/>
            </a:endParaRPr>
          </a:p>
          <a:p>
            <a:pPr indent="-317500" lvl="1" marL="914400" rtl="0" algn="l">
              <a:lnSpc>
                <a:spcPct val="200000"/>
              </a:lnSpc>
              <a:spcBef>
                <a:spcPts val="0"/>
              </a:spcBef>
              <a:spcAft>
                <a:spcPts val="0"/>
              </a:spcAft>
              <a:buSzPts val="1400"/>
              <a:buFont typeface="Roboto"/>
              <a:buChar char="○"/>
            </a:pPr>
            <a:r>
              <a:t/>
            </a:r>
            <a:endParaRPr>
              <a:latin typeface="Roboto"/>
              <a:ea typeface="Roboto"/>
              <a:cs typeface="Roboto"/>
              <a:sym typeface="Roboto"/>
            </a:endParaRPr>
          </a:p>
          <a:p>
            <a:pPr indent="-317500" lvl="1" marL="914400" rtl="0" algn="l">
              <a:lnSpc>
                <a:spcPct val="200000"/>
              </a:lnSpc>
              <a:spcBef>
                <a:spcPts val="0"/>
              </a:spcBef>
              <a:spcAft>
                <a:spcPts val="0"/>
              </a:spcAft>
              <a:buSzPts val="1400"/>
              <a:buFont typeface="Roboto"/>
              <a:buChar char="○"/>
            </a:pPr>
            <a:r>
              <a:rPr lang="en-GB">
                <a:latin typeface="Roboto"/>
                <a:ea typeface="Roboto"/>
                <a:cs typeface="Roboto"/>
                <a:sym typeface="Roboto"/>
              </a:rPr>
              <a:t> With updated accuracy - 71.3%</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89" name="Google Shape;289;p41"/>
          <p:cNvPicPr preferRelativeResize="0"/>
          <p:nvPr/>
        </p:nvPicPr>
        <p:blipFill>
          <a:blip r:embed="rId3">
            <a:alphaModFix/>
          </a:blip>
          <a:stretch>
            <a:fillRect/>
          </a:stretch>
        </p:blipFill>
        <p:spPr>
          <a:xfrm>
            <a:off x="3002338" y="2457988"/>
            <a:ext cx="2752725" cy="1323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95" name="Google Shape;295;p42"/>
          <p:cNvSpPr txBox="1"/>
          <p:nvPr/>
        </p:nvSpPr>
        <p:spPr>
          <a:xfrm>
            <a:off x="115675" y="1468300"/>
            <a:ext cx="89166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Like we saw earlier Extreme gradient boosting regressor was the better </a:t>
            </a:r>
            <a:r>
              <a:rPr lang="en-GB">
                <a:latin typeface="Roboto"/>
                <a:ea typeface="Roboto"/>
                <a:cs typeface="Roboto"/>
                <a:sym typeface="Roboto"/>
              </a:rPr>
              <a:t>performing</a:t>
            </a:r>
            <a:r>
              <a:rPr lang="en-GB">
                <a:latin typeface="Roboto"/>
                <a:ea typeface="Roboto"/>
                <a:cs typeface="Roboto"/>
                <a:sym typeface="Roboto"/>
              </a:rPr>
              <a:t> model.</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We can notice that the prediction </a:t>
            </a:r>
            <a:r>
              <a:rPr lang="en-GB">
                <a:latin typeface="Roboto"/>
                <a:ea typeface="Roboto"/>
                <a:cs typeface="Roboto"/>
                <a:sym typeface="Roboto"/>
              </a:rPr>
              <a:t>isn't</a:t>
            </a:r>
            <a:r>
              <a:rPr lang="en-GB">
                <a:latin typeface="Roboto"/>
                <a:ea typeface="Roboto"/>
                <a:cs typeface="Roboto"/>
                <a:sym typeface="Roboto"/>
              </a:rPr>
              <a:t> accurate, with a score of 71% (+/-35)</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GB">
                <a:latin typeface="Roboto"/>
                <a:ea typeface="Roboto"/>
                <a:cs typeface="Roboto"/>
                <a:sym typeface="Roboto"/>
              </a:rPr>
              <a:t>There will be a few reasons as to why the prediction might not be accurate and this might be due to several other features that are not part of the current data set we are using.</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Future Work and Recommendations</a:t>
            </a:r>
            <a:endParaRPr/>
          </a:p>
        </p:txBody>
      </p:sp>
      <p:sp>
        <p:nvSpPr>
          <p:cNvPr id="301" name="Google Shape;301;p43"/>
          <p:cNvSpPr txBox="1"/>
          <p:nvPr/>
        </p:nvSpPr>
        <p:spPr>
          <a:xfrm>
            <a:off x="89000" y="1406000"/>
            <a:ext cx="89700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Instead of number of reviews, we could get information about the sentiment of the reviews.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We could also have feature where it shows the number of 5-star,4-star reviews etc.</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There should be a proximity feature which </a:t>
            </a:r>
            <a:r>
              <a:rPr lang="en-GB">
                <a:latin typeface="Roboto"/>
                <a:ea typeface="Roboto"/>
                <a:cs typeface="Roboto"/>
                <a:sym typeface="Roboto"/>
              </a:rPr>
              <a:t>shows</a:t>
            </a:r>
            <a:r>
              <a:rPr lang="en-GB">
                <a:latin typeface="Roboto"/>
                <a:ea typeface="Roboto"/>
                <a:cs typeface="Roboto"/>
                <a:sym typeface="Roboto"/>
              </a:rPr>
              <a:t> the distance between major locations in and around the city, which will affect the pricing.</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Accessibility and location benefits features will be desirable.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Even though properties are in same neighbourhood, their pricing will differ based upon different factors for example- old/new property.</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A timeline of price </a:t>
            </a:r>
            <a:r>
              <a:rPr lang="en-GB">
                <a:latin typeface="Roboto"/>
                <a:ea typeface="Roboto"/>
                <a:cs typeface="Roboto"/>
                <a:sym typeface="Roboto"/>
              </a:rPr>
              <a:t>trend could help predict the prices at major dates, such as holidays, new years, etc.</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nvSpPr>
        <p:spPr>
          <a:xfrm>
            <a:off x="3631950" y="1939975"/>
            <a:ext cx="188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Thank you!</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660825" y="195500"/>
            <a:ext cx="70389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DESCRIPTION</a:t>
            </a:r>
            <a:endParaRPr/>
          </a:p>
        </p:txBody>
      </p:sp>
      <p:sp>
        <p:nvSpPr>
          <p:cNvPr id="139" name="Google Shape;139;p19"/>
          <p:cNvSpPr txBox="1"/>
          <p:nvPr/>
        </p:nvSpPr>
        <p:spPr>
          <a:xfrm>
            <a:off x="660825" y="77792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Dataset contained the following columns</a:t>
            </a:r>
            <a:endParaRPr>
              <a:latin typeface="Roboto"/>
              <a:ea typeface="Roboto"/>
              <a:cs typeface="Roboto"/>
              <a:sym typeface="Roboto"/>
            </a:endParaRPr>
          </a:p>
        </p:txBody>
      </p:sp>
      <p:sp>
        <p:nvSpPr>
          <p:cNvPr id="140" name="Google Shape;140;p19"/>
          <p:cNvSpPr txBox="1"/>
          <p:nvPr/>
        </p:nvSpPr>
        <p:spPr>
          <a:xfrm>
            <a:off x="660825" y="1471425"/>
            <a:ext cx="41205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b="1" lang="en-GB">
                <a:latin typeface="Roboto"/>
                <a:ea typeface="Roboto"/>
                <a:cs typeface="Roboto"/>
                <a:sym typeface="Roboto"/>
              </a:rPr>
              <a:t>Listing description </a:t>
            </a:r>
            <a:r>
              <a:rPr lang="en-GB">
                <a:latin typeface="Roboto"/>
                <a:ea typeface="Roboto"/>
                <a:cs typeface="Roboto"/>
                <a:sym typeface="Roboto"/>
              </a:rPr>
              <a:t>- Data describing listing information such as listing ID, listing URL, listing name, listing picture and neighbourhood overview.</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b="1" lang="en-GB">
                <a:latin typeface="Roboto"/>
                <a:ea typeface="Roboto"/>
                <a:cs typeface="Roboto"/>
                <a:sym typeface="Roboto"/>
              </a:rPr>
              <a:t>Host description </a:t>
            </a:r>
            <a:r>
              <a:rPr lang="en-GB">
                <a:latin typeface="Roboto"/>
                <a:ea typeface="Roboto"/>
                <a:cs typeface="Roboto"/>
                <a:sym typeface="Roboto"/>
              </a:rPr>
              <a:t>- Data describing the host.</a:t>
            </a:r>
            <a:endParaRPr>
              <a:latin typeface="Roboto"/>
              <a:ea typeface="Roboto"/>
              <a:cs typeface="Roboto"/>
              <a:sym typeface="Roboto"/>
            </a:endParaRPr>
          </a:p>
          <a:p>
            <a:pPr indent="0" lvl="0" marL="457200" rtl="0" algn="l">
              <a:spcBef>
                <a:spcPts val="0"/>
              </a:spcBef>
              <a:spcAft>
                <a:spcPts val="0"/>
              </a:spcAft>
              <a:buNone/>
            </a:pPr>
            <a:r>
              <a:rPr lang="en-GB">
                <a:latin typeface="Roboto"/>
                <a:ea typeface="Roboto"/>
                <a:cs typeface="Roboto"/>
                <a:sym typeface="Roboto"/>
              </a:rPr>
              <a:t>For example - host ID, host URL, host name , host joining date, host </a:t>
            </a:r>
            <a:r>
              <a:rPr lang="en-GB">
                <a:latin typeface="Roboto"/>
                <a:ea typeface="Roboto"/>
                <a:cs typeface="Roboto"/>
                <a:sym typeface="Roboto"/>
              </a:rPr>
              <a:t>location, host_is_superhost, host neighbourhood.</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startAt="3"/>
            </a:pPr>
            <a:r>
              <a:rPr b="1" lang="en-GB">
                <a:latin typeface="Roboto"/>
                <a:ea typeface="Roboto"/>
                <a:cs typeface="Roboto"/>
                <a:sym typeface="Roboto"/>
              </a:rPr>
              <a:t>Host communication description</a:t>
            </a:r>
            <a:r>
              <a:rPr lang="en-GB">
                <a:latin typeface="Roboto"/>
                <a:ea typeface="Roboto"/>
                <a:cs typeface="Roboto"/>
                <a:sym typeface="Roboto"/>
              </a:rPr>
              <a:t> - Data describing communication between host and its consumers. For example - host response time, host response rate, host acceptance rate</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660825" y="195500"/>
            <a:ext cx="70389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contd…</a:t>
            </a:r>
            <a:br>
              <a:rPr lang="en-GB"/>
            </a:br>
            <a:endParaRPr/>
          </a:p>
        </p:txBody>
      </p:sp>
      <p:sp>
        <p:nvSpPr>
          <p:cNvPr id="146" name="Google Shape;146;p20"/>
          <p:cNvSpPr txBox="1"/>
          <p:nvPr/>
        </p:nvSpPr>
        <p:spPr>
          <a:xfrm>
            <a:off x="660825" y="1073075"/>
            <a:ext cx="64500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startAt="4"/>
            </a:pPr>
            <a:r>
              <a:rPr b="1" lang="en-GB">
                <a:latin typeface="Roboto"/>
                <a:ea typeface="Roboto"/>
                <a:cs typeface="Roboto"/>
                <a:sym typeface="Roboto"/>
              </a:rPr>
              <a:t>Listing area description</a:t>
            </a:r>
            <a:r>
              <a:rPr lang="en-GB">
                <a:latin typeface="Roboto"/>
                <a:ea typeface="Roboto"/>
                <a:cs typeface="Roboto"/>
                <a:sym typeface="Roboto"/>
              </a:rPr>
              <a:t> - Data describing the neighbourhood and rooms of a listing, such as neighbourhood, neighbourhood_group, latitude, longitude, property type, room type, bathrooms, beds, amenities and </a:t>
            </a:r>
            <a:r>
              <a:rPr lang="en-GB">
                <a:latin typeface="Roboto"/>
                <a:ea typeface="Roboto"/>
                <a:cs typeface="Roboto"/>
                <a:sym typeface="Roboto"/>
              </a:rPr>
              <a:t>accommodates</a:t>
            </a:r>
            <a:r>
              <a:rPr lang="en-GB">
                <a:latin typeface="Roboto"/>
                <a:ea typeface="Roboto"/>
                <a:cs typeface="Roboto"/>
                <a:sym typeface="Roboto"/>
              </a:rPr>
              <a: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startAt="4"/>
            </a:pPr>
            <a:r>
              <a:rPr b="1" lang="en-GB">
                <a:latin typeface="Roboto"/>
                <a:ea typeface="Roboto"/>
                <a:cs typeface="Roboto"/>
                <a:sym typeface="Roboto"/>
              </a:rPr>
              <a:t>Previous listing properties</a:t>
            </a:r>
            <a:r>
              <a:rPr lang="en-GB">
                <a:latin typeface="Roboto"/>
                <a:ea typeface="Roboto"/>
                <a:cs typeface="Roboto"/>
                <a:sym typeface="Roboto"/>
              </a:rPr>
              <a:t> - Data describing the past properties of the listing for example - availability 30 ( describing how many days was the listing available in the last 30 day), availability 60, availability 90 and </a:t>
            </a:r>
            <a:r>
              <a:rPr lang="en-GB">
                <a:latin typeface="Roboto"/>
                <a:ea typeface="Roboto"/>
                <a:cs typeface="Roboto"/>
                <a:sym typeface="Roboto"/>
              </a:rPr>
              <a:t>availability</a:t>
            </a:r>
            <a:r>
              <a:rPr lang="en-GB">
                <a:latin typeface="Roboto"/>
                <a:ea typeface="Roboto"/>
                <a:cs typeface="Roboto"/>
                <a:sym typeface="Roboto"/>
              </a:rPr>
              <a:t> 365.</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startAt="4"/>
            </a:pPr>
            <a:r>
              <a:rPr b="1" lang="en-GB">
                <a:latin typeface="Roboto"/>
                <a:ea typeface="Roboto"/>
                <a:cs typeface="Roboto"/>
                <a:sym typeface="Roboto"/>
              </a:rPr>
              <a:t>Listing review description</a:t>
            </a:r>
            <a:r>
              <a:rPr lang="en-GB">
                <a:latin typeface="Roboto"/>
                <a:ea typeface="Roboto"/>
                <a:cs typeface="Roboto"/>
                <a:sym typeface="Roboto"/>
              </a:rPr>
              <a:t> - Data describing the listing reviews such as, rating, cleanliness, checkin, communication, location, value and reviews per month.</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Processing the Data</a:t>
            </a:r>
            <a:endParaRPr/>
          </a:p>
        </p:txBody>
      </p:sp>
      <p:sp>
        <p:nvSpPr>
          <p:cNvPr id="152" name="Google Shape;152;p21"/>
          <p:cNvSpPr txBox="1"/>
          <p:nvPr/>
        </p:nvSpPr>
        <p:spPr>
          <a:xfrm>
            <a:off x="177975" y="1450500"/>
            <a:ext cx="71190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A lot of important columns were in object data type.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Some columns values had extra </a:t>
            </a:r>
            <a:r>
              <a:rPr lang="en-GB">
                <a:latin typeface="Roboto"/>
                <a:ea typeface="Roboto"/>
                <a:cs typeface="Roboto"/>
                <a:sym typeface="Roboto"/>
              </a:rPr>
              <a:t>characters, for example “2 bathrooms”,”1 bathroom shared” etc.</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Had to replace columns which had true(t) or false(f) values with 0 and 1’s.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Created new columns such as “number_of_amenities” and “len_host_verifications”.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Some categorical features such as “room_type” we changed into numerical values using label encoder.</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Filled all the missing values with median or some other value relevant to that feature.</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a:t>
            </a:r>
            <a:endParaRPr/>
          </a:p>
          <a:p>
            <a:pPr indent="0" lvl="0" marL="0" rtl="0" algn="l">
              <a:spcBef>
                <a:spcPts val="0"/>
              </a:spcBef>
              <a:spcAft>
                <a:spcPts val="0"/>
              </a:spcAft>
              <a:buNone/>
            </a:pPr>
            <a:r>
              <a:rPr lang="en-GB"/>
              <a:t>VISUALIZATION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3"/>
          <p:cNvPicPr preferRelativeResize="0"/>
          <p:nvPr/>
        </p:nvPicPr>
        <p:blipFill>
          <a:blip r:embed="rId3">
            <a:alphaModFix/>
          </a:blip>
          <a:stretch>
            <a:fillRect/>
          </a:stretch>
        </p:blipFill>
        <p:spPr>
          <a:xfrm>
            <a:off x="0" y="1438793"/>
            <a:ext cx="4066950" cy="2749708"/>
          </a:xfrm>
          <a:prstGeom prst="rect">
            <a:avLst/>
          </a:prstGeom>
          <a:noFill/>
          <a:ln>
            <a:noFill/>
          </a:ln>
        </p:spPr>
      </p:pic>
      <p:pic>
        <p:nvPicPr>
          <p:cNvPr id="163" name="Google Shape;163;p23"/>
          <p:cNvPicPr preferRelativeResize="0"/>
          <p:nvPr/>
        </p:nvPicPr>
        <p:blipFill>
          <a:blip r:embed="rId4">
            <a:alphaModFix/>
          </a:blip>
          <a:stretch>
            <a:fillRect/>
          </a:stretch>
        </p:blipFill>
        <p:spPr>
          <a:xfrm>
            <a:off x="5089625" y="1480725"/>
            <a:ext cx="4004925" cy="2707775"/>
          </a:xfrm>
          <a:prstGeom prst="rect">
            <a:avLst/>
          </a:prstGeom>
          <a:noFill/>
          <a:ln>
            <a:noFill/>
          </a:ln>
        </p:spPr>
      </p:pic>
      <p:sp>
        <p:nvSpPr>
          <p:cNvPr id="164" name="Google Shape;164;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Listings w.r.t neighbourhoods in NYC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Outliers</a:t>
            </a:r>
            <a:r>
              <a:rPr lang="en-GB"/>
              <a:t> in the price</a:t>
            </a:r>
            <a:endParaRPr/>
          </a:p>
        </p:txBody>
      </p:sp>
      <p:sp>
        <p:nvSpPr>
          <p:cNvPr id="170" name="Google Shape;170;p2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1" name="Google Shape;171;p2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4"/>
          <p:cNvPicPr preferRelativeResize="0"/>
          <p:nvPr/>
        </p:nvPicPr>
        <p:blipFill>
          <a:blip r:embed="rId3">
            <a:alphaModFix/>
          </a:blip>
          <a:stretch>
            <a:fillRect/>
          </a:stretch>
        </p:blipFill>
        <p:spPr>
          <a:xfrm>
            <a:off x="507463" y="1416725"/>
            <a:ext cx="3362325" cy="2495550"/>
          </a:xfrm>
          <a:prstGeom prst="rect">
            <a:avLst/>
          </a:prstGeom>
          <a:noFill/>
          <a:ln>
            <a:noFill/>
          </a:ln>
        </p:spPr>
      </p:pic>
      <p:pic>
        <p:nvPicPr>
          <p:cNvPr id="173" name="Google Shape;173;p24"/>
          <p:cNvPicPr preferRelativeResize="0"/>
          <p:nvPr/>
        </p:nvPicPr>
        <p:blipFill>
          <a:blip r:embed="rId4">
            <a:alphaModFix/>
          </a:blip>
          <a:stretch>
            <a:fillRect/>
          </a:stretch>
        </p:blipFill>
        <p:spPr>
          <a:xfrm>
            <a:off x="4651900" y="1505700"/>
            <a:ext cx="3352800" cy="2495550"/>
          </a:xfrm>
          <a:prstGeom prst="rect">
            <a:avLst/>
          </a:prstGeom>
          <a:noFill/>
          <a:ln>
            <a:noFill/>
          </a:ln>
        </p:spPr>
      </p:pic>
      <p:sp>
        <p:nvSpPr>
          <p:cNvPr id="174" name="Google Shape;174;p24"/>
          <p:cNvSpPr txBox="1"/>
          <p:nvPr/>
        </p:nvSpPr>
        <p:spPr>
          <a:xfrm>
            <a:off x="516125" y="4013350"/>
            <a:ext cx="800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Box plots of the price feature before and after removing the outliers using </a:t>
            </a:r>
            <a:r>
              <a:rPr lang="en-GB">
                <a:latin typeface="Roboto"/>
                <a:ea typeface="Roboto"/>
                <a:cs typeface="Roboto"/>
                <a:sym typeface="Roboto"/>
              </a:rPr>
              <a:t>Interquartile</a:t>
            </a:r>
            <a:r>
              <a:rPr lang="en-GB">
                <a:latin typeface="Roboto"/>
                <a:ea typeface="Roboto"/>
                <a:cs typeface="Roboto"/>
                <a:sym typeface="Roboto"/>
              </a:rPr>
              <a:t> Range method.</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5"/>
          <p:cNvPicPr preferRelativeResize="0"/>
          <p:nvPr/>
        </p:nvPicPr>
        <p:blipFill>
          <a:blip r:embed="rId3">
            <a:alphaModFix/>
          </a:blip>
          <a:stretch>
            <a:fillRect/>
          </a:stretch>
        </p:blipFill>
        <p:spPr>
          <a:xfrm>
            <a:off x="4650550" y="1268125"/>
            <a:ext cx="4332125" cy="2856501"/>
          </a:xfrm>
          <a:prstGeom prst="rect">
            <a:avLst/>
          </a:prstGeom>
          <a:noFill/>
          <a:ln>
            <a:noFill/>
          </a:ln>
        </p:spPr>
      </p:pic>
      <p:sp>
        <p:nvSpPr>
          <p:cNvPr id="180" name="Google Shape;180;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Price distribution plot</a:t>
            </a:r>
            <a:endParaRPr/>
          </a:p>
        </p:txBody>
      </p:sp>
      <p:pic>
        <p:nvPicPr>
          <p:cNvPr id="181" name="Google Shape;181;p25"/>
          <p:cNvPicPr preferRelativeResize="0"/>
          <p:nvPr/>
        </p:nvPicPr>
        <p:blipFill>
          <a:blip r:embed="rId4">
            <a:alphaModFix/>
          </a:blip>
          <a:stretch>
            <a:fillRect/>
          </a:stretch>
        </p:blipFill>
        <p:spPr>
          <a:xfrm>
            <a:off x="0" y="1268125"/>
            <a:ext cx="4596380" cy="2856501"/>
          </a:xfrm>
          <a:prstGeom prst="rect">
            <a:avLst/>
          </a:prstGeom>
          <a:noFill/>
          <a:ln>
            <a:noFill/>
          </a:ln>
        </p:spPr>
      </p:pic>
      <p:sp>
        <p:nvSpPr>
          <p:cNvPr id="182" name="Google Shape;182;p25"/>
          <p:cNvSpPr txBox="1"/>
          <p:nvPr/>
        </p:nvSpPr>
        <p:spPr>
          <a:xfrm>
            <a:off x="169075" y="4244725"/>
            <a:ext cx="84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Price distribution plot wrt to latitude and longitude values before and after removing the </a:t>
            </a:r>
            <a:r>
              <a:rPr lang="en-GB">
                <a:latin typeface="Roboto"/>
                <a:ea typeface="Roboto"/>
                <a:cs typeface="Roboto"/>
                <a:sym typeface="Roboto"/>
              </a:rPr>
              <a:t>outliers</a:t>
            </a:r>
            <a:r>
              <a:rPr lang="en-GB">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