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18288000" cy="10287000"/>
  <p:notesSz cx="6858000" cy="9144000"/>
  <p:embeddedFontLst>
    <p:embeddedFont>
      <p:font typeface="Brasika" charset="1" panose="00000000000000000000"/>
      <p:regular r:id="rId62"/>
    </p:embeddedFont>
    <p:embeddedFont>
      <p:font typeface="Arbutus Slab" charset="1" panose="02000000000000000000"/>
      <p:regular r:id="rId63"/>
    </p:embeddedFont>
    <p:embeddedFont>
      <p:font typeface="Chewy" charset="1" panose="02000000000000000000"/>
      <p:regular r:id="rId64"/>
    </p:embeddedFont>
    <p:embeddedFont>
      <p:font typeface="Lemonade Display" charset="1" panose="00000000000000000000"/>
      <p:regular r:id="rId65"/>
    </p:embeddedFont>
    <p:embeddedFont>
      <p:font typeface="Barlow Bold" charset="1" panose="00000800000000000000"/>
      <p:regular r:id="rId66"/>
    </p:embeddedFont>
    <p:embeddedFont>
      <p:font typeface="Barlow" charset="1" panose="00000500000000000000"/>
      <p:regular r:id="rId67"/>
    </p:embeddedFont>
    <p:embeddedFont>
      <p:font typeface="Guerrilla" charset="1" panose="00000500000000000000"/>
      <p:regular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fonts/font62.fntdata" Type="http://schemas.openxmlformats.org/officeDocument/2006/relationships/font"/><Relationship Id="rId63" Target="fonts/font63.fntdata" Type="http://schemas.openxmlformats.org/officeDocument/2006/relationships/font"/><Relationship Id="rId64" Target="fonts/font64.fntdata" Type="http://schemas.openxmlformats.org/officeDocument/2006/relationships/font"/><Relationship Id="rId65" Target="fonts/font65.fntdata" Type="http://schemas.openxmlformats.org/officeDocument/2006/relationships/font"/><Relationship Id="rId66" Target="fonts/font66.fntdata" Type="http://schemas.openxmlformats.org/officeDocument/2006/relationships/font"/><Relationship Id="rId67" Target="fonts/font67.fntdata" Type="http://schemas.openxmlformats.org/officeDocument/2006/relationships/font"/><Relationship Id="rId68" Target="fonts/font68.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3.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4.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5.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6.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7.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8.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30.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31.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jpeg" Type="http://schemas.openxmlformats.org/officeDocument/2006/relationships/image"/><Relationship Id="rId12" Target="../media/image13.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3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jpe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4.jpe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jpe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33.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png" Type="http://schemas.openxmlformats.org/officeDocument/2006/relationships/image"/><Relationship Id="rId12" Target="../media/image44.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11" Target="../media/image48.png" Type="http://schemas.openxmlformats.org/officeDocument/2006/relationships/image"/><Relationship Id="rId12" Target="../media/image49.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png" Type="http://schemas.openxmlformats.org/officeDocument/2006/relationships/image"/><Relationship Id="rId11" Target="../media/image51.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11" Target="../media/image53.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png" Type="http://schemas.openxmlformats.org/officeDocument/2006/relationships/image"/><Relationship Id="rId11" Target="../media/image57.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5.png" Type="http://schemas.openxmlformats.org/officeDocument/2006/relationships/image"/><Relationship Id="rId12" Target="../media/image16.jpe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33.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jpe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1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0.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8.jpeg" Type="http://schemas.openxmlformats.org/officeDocument/2006/relationships/image"/><Relationship Id="rId12" Target="../media/image21.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2133292" y="7116836"/>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7071676"/>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718075" y="7673462"/>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1342613" y="-149436"/>
            <a:ext cx="7000230" cy="3066767"/>
          </a:xfrm>
          <a:custGeom>
            <a:avLst/>
            <a:gdLst/>
            <a:ahLst/>
            <a:cxnLst/>
            <a:rect r="r" b="b" t="t" l="l"/>
            <a:pathLst>
              <a:path h="3066767" w="7000230">
                <a:moveTo>
                  <a:pt x="7000229" y="0"/>
                </a:moveTo>
                <a:lnTo>
                  <a:pt x="0" y="0"/>
                </a:lnTo>
                <a:lnTo>
                  <a:pt x="0" y="3066768"/>
                </a:lnTo>
                <a:lnTo>
                  <a:pt x="7000229" y="3066768"/>
                </a:lnTo>
                <a:lnTo>
                  <a:pt x="700022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3584587" y="-552795"/>
            <a:ext cx="7349426" cy="5129197"/>
          </a:xfrm>
          <a:custGeom>
            <a:avLst/>
            <a:gdLst/>
            <a:ahLst/>
            <a:cxnLst/>
            <a:rect r="r" b="b" t="t" l="l"/>
            <a:pathLst>
              <a:path h="5129197" w="7349426">
                <a:moveTo>
                  <a:pt x="7349426" y="5129198"/>
                </a:moveTo>
                <a:lnTo>
                  <a:pt x="0" y="5129198"/>
                </a:lnTo>
                <a:lnTo>
                  <a:pt x="0" y="0"/>
                </a:lnTo>
                <a:lnTo>
                  <a:pt x="7349426" y="0"/>
                </a:lnTo>
                <a:lnTo>
                  <a:pt x="7349426" y="5129198"/>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6724841" y="1156120"/>
            <a:ext cx="1188624" cy="1711369"/>
          </a:xfrm>
          <a:custGeom>
            <a:avLst/>
            <a:gdLst/>
            <a:ahLst/>
            <a:cxnLst/>
            <a:rect r="r" b="b" t="t" l="l"/>
            <a:pathLst>
              <a:path h="1711369" w="1188624">
                <a:moveTo>
                  <a:pt x="0" y="0"/>
                </a:moveTo>
                <a:lnTo>
                  <a:pt x="1188623" y="0"/>
                </a:lnTo>
                <a:lnTo>
                  <a:pt x="1188623" y="1711369"/>
                </a:lnTo>
                <a:lnTo>
                  <a:pt x="0" y="171136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5218321" y="8689771"/>
            <a:ext cx="9112205" cy="985088"/>
          </a:xfrm>
          <a:prstGeom prst="rect">
            <a:avLst/>
          </a:prstGeom>
        </p:spPr>
        <p:txBody>
          <a:bodyPr anchor="t" rtlCol="false" tIns="0" lIns="0" bIns="0" rIns="0">
            <a:spAutoFit/>
          </a:bodyPr>
          <a:lstStyle/>
          <a:p>
            <a:pPr algn="ctr">
              <a:lnSpc>
                <a:spcPts val="7653"/>
              </a:lnSpc>
            </a:pPr>
            <a:r>
              <a:rPr lang="en-US" sz="5467">
                <a:solidFill>
                  <a:srgbClr val="545454"/>
                </a:solidFill>
                <a:latin typeface="Brasika"/>
                <a:ea typeface="Brasika"/>
                <a:cs typeface="Brasika"/>
                <a:sym typeface="Brasika"/>
              </a:rPr>
              <a:t>By- </a:t>
            </a:r>
            <a:r>
              <a:rPr lang="en-US" sz="5467">
                <a:solidFill>
                  <a:srgbClr val="FF3131"/>
                </a:solidFill>
                <a:latin typeface="Brasika"/>
                <a:ea typeface="Brasika"/>
                <a:cs typeface="Brasika"/>
                <a:sym typeface="Brasika"/>
              </a:rPr>
              <a:t>PARUL KOKCHA</a:t>
            </a:r>
          </a:p>
        </p:txBody>
      </p:sp>
      <p:sp>
        <p:nvSpPr>
          <p:cNvPr name="TextBox 10" id="10"/>
          <p:cNvSpPr txBox="true"/>
          <p:nvPr/>
        </p:nvSpPr>
        <p:spPr>
          <a:xfrm rot="0">
            <a:off x="1806814" y="417849"/>
            <a:ext cx="16648910" cy="5372030"/>
          </a:xfrm>
          <a:prstGeom prst="rect">
            <a:avLst/>
          </a:prstGeom>
        </p:spPr>
        <p:txBody>
          <a:bodyPr anchor="t" rtlCol="false" tIns="0" lIns="0" bIns="0" rIns="0">
            <a:spAutoFit/>
          </a:bodyPr>
          <a:lstStyle/>
          <a:p>
            <a:pPr algn="ctr">
              <a:lnSpc>
                <a:spcPts val="21528"/>
              </a:lnSpc>
            </a:pPr>
            <a:r>
              <a:rPr lang="en-US" sz="15377" spc="-307">
                <a:solidFill>
                  <a:srgbClr val="FF3131"/>
                </a:solidFill>
                <a:latin typeface="Arbutus Slab"/>
                <a:ea typeface="Arbutus Slab"/>
                <a:cs typeface="Arbutus Slab"/>
                <a:sym typeface="Arbutus Slab"/>
              </a:rPr>
              <a:t>Blinkit </a:t>
            </a:r>
            <a:r>
              <a:rPr lang="en-US" sz="15377" spc="-307">
                <a:solidFill>
                  <a:srgbClr val="545454"/>
                </a:solidFill>
                <a:latin typeface="Arbutus Slab"/>
                <a:ea typeface="Arbutus Slab"/>
                <a:cs typeface="Arbutus Slab"/>
                <a:sym typeface="Arbutus Slab"/>
              </a:rPr>
              <a:t>Data Analytics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76488" y="2216144"/>
            <a:ext cx="10476396" cy="7859369"/>
          </a:xfrm>
          <a:custGeom>
            <a:avLst/>
            <a:gdLst/>
            <a:ahLst/>
            <a:cxnLst/>
            <a:rect r="r" b="b" t="t" l="l"/>
            <a:pathLst>
              <a:path h="7859369" w="10476396">
                <a:moveTo>
                  <a:pt x="0" y="0"/>
                </a:moveTo>
                <a:lnTo>
                  <a:pt x="10476396" y="0"/>
                </a:lnTo>
                <a:lnTo>
                  <a:pt x="10476396" y="7859369"/>
                </a:lnTo>
                <a:lnTo>
                  <a:pt x="0" y="7859369"/>
                </a:lnTo>
                <a:lnTo>
                  <a:pt x="0" y="0"/>
                </a:lnTo>
                <a:close/>
              </a:path>
            </a:pathLst>
          </a:custGeom>
          <a:blipFill>
            <a:blip r:embed="rId11"/>
            <a:stretch>
              <a:fillRect l="-11182" t="-1758" r="-12693" b="0"/>
            </a:stretch>
          </a:blipFill>
        </p:spPr>
      </p:sp>
      <p:sp>
        <p:nvSpPr>
          <p:cNvPr name="Freeform 9" id="9"/>
          <p:cNvSpPr/>
          <p:nvPr/>
        </p:nvSpPr>
        <p:spPr>
          <a:xfrm flipH="false" flipV="false" rot="0">
            <a:off x="5730049" y="3670477"/>
            <a:ext cx="7891268" cy="3685466"/>
          </a:xfrm>
          <a:custGeom>
            <a:avLst/>
            <a:gdLst/>
            <a:ahLst/>
            <a:cxnLst/>
            <a:rect r="r" b="b" t="t" l="l"/>
            <a:pathLst>
              <a:path h="3685466" w="7891268">
                <a:moveTo>
                  <a:pt x="0" y="0"/>
                </a:moveTo>
                <a:lnTo>
                  <a:pt x="7891267" y="0"/>
                </a:lnTo>
                <a:lnTo>
                  <a:pt x="7891267" y="3685467"/>
                </a:lnTo>
                <a:lnTo>
                  <a:pt x="0" y="3685467"/>
                </a:lnTo>
                <a:lnTo>
                  <a:pt x="0" y="0"/>
                </a:lnTo>
                <a:close/>
              </a:path>
            </a:pathLst>
          </a:custGeom>
          <a:blipFill>
            <a:blip r:embed="rId12"/>
            <a:stretch>
              <a:fillRect l="0" t="-5762" r="-2763" b="0"/>
            </a:stretch>
          </a:blipFill>
        </p:spPr>
      </p:sp>
      <p:sp>
        <p:nvSpPr>
          <p:cNvPr name="TextBox 10" id="10"/>
          <p:cNvSpPr txBox="true"/>
          <p:nvPr/>
        </p:nvSpPr>
        <p:spPr>
          <a:xfrm rot="0">
            <a:off x="1291019" y="196671"/>
            <a:ext cx="15720486" cy="1756085"/>
          </a:xfrm>
          <a:prstGeom prst="rect">
            <a:avLst/>
          </a:prstGeom>
        </p:spPr>
        <p:txBody>
          <a:bodyPr anchor="t" rtlCol="false" tIns="0" lIns="0" bIns="0" rIns="0">
            <a:spAutoFit/>
          </a:bodyPr>
          <a:lstStyle/>
          <a:p>
            <a:pPr algn="ctr">
              <a:lnSpc>
                <a:spcPts val="6869"/>
              </a:lnSpc>
            </a:pPr>
            <a:r>
              <a:rPr lang="en-US" sz="6302" spc="-126">
                <a:solidFill>
                  <a:srgbClr val="FF3131"/>
                </a:solidFill>
                <a:latin typeface="Guerrilla"/>
                <a:ea typeface="Guerrilla"/>
                <a:cs typeface="Guerrilla"/>
                <a:sym typeface="Guerrilla"/>
              </a:rPr>
              <a:t>List orders that were delivered late along with reasons for delay.</a:t>
            </a:r>
          </a:p>
          <a:p>
            <a:pPr algn="ctr">
              <a:lnSpc>
                <a:spcPts val="20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2969829" y="2066772"/>
            <a:ext cx="12348341" cy="8220228"/>
          </a:xfrm>
          <a:custGeom>
            <a:avLst/>
            <a:gdLst/>
            <a:ahLst/>
            <a:cxnLst/>
            <a:rect r="r" b="b" t="t" l="l"/>
            <a:pathLst>
              <a:path h="8220228" w="12348341">
                <a:moveTo>
                  <a:pt x="0" y="0"/>
                </a:moveTo>
                <a:lnTo>
                  <a:pt x="12348342" y="0"/>
                </a:lnTo>
                <a:lnTo>
                  <a:pt x="12348342" y="8220228"/>
                </a:lnTo>
                <a:lnTo>
                  <a:pt x="0" y="8220228"/>
                </a:lnTo>
                <a:lnTo>
                  <a:pt x="0" y="0"/>
                </a:lnTo>
                <a:close/>
              </a:path>
            </a:pathLst>
          </a:custGeom>
          <a:blipFill>
            <a:blip r:embed="rId11"/>
            <a:stretch>
              <a:fillRect l="0" t="-2462" r="-11417" b="-679"/>
            </a:stretch>
          </a:blipFill>
        </p:spPr>
      </p:sp>
      <p:sp>
        <p:nvSpPr>
          <p:cNvPr name="Freeform 9" id="9"/>
          <p:cNvSpPr/>
          <p:nvPr/>
        </p:nvSpPr>
        <p:spPr>
          <a:xfrm flipH="false" flipV="false" rot="0">
            <a:off x="4225801" y="4365028"/>
            <a:ext cx="11825554" cy="1811858"/>
          </a:xfrm>
          <a:custGeom>
            <a:avLst/>
            <a:gdLst/>
            <a:ahLst/>
            <a:cxnLst/>
            <a:rect r="r" b="b" t="t" l="l"/>
            <a:pathLst>
              <a:path h="1811858" w="11825554">
                <a:moveTo>
                  <a:pt x="0" y="0"/>
                </a:moveTo>
                <a:lnTo>
                  <a:pt x="11825554" y="0"/>
                </a:lnTo>
                <a:lnTo>
                  <a:pt x="11825554" y="1811858"/>
                </a:lnTo>
                <a:lnTo>
                  <a:pt x="0" y="1811858"/>
                </a:lnTo>
                <a:lnTo>
                  <a:pt x="0" y="0"/>
                </a:lnTo>
                <a:close/>
              </a:path>
            </a:pathLst>
          </a:custGeom>
          <a:blipFill>
            <a:blip r:embed="rId12"/>
            <a:stretch>
              <a:fillRect l="0" t="0" r="-4254" b="-13715"/>
            </a:stretch>
          </a:blipFill>
        </p:spPr>
      </p:sp>
      <p:sp>
        <p:nvSpPr>
          <p:cNvPr name="TextBox 10" id="10"/>
          <p:cNvSpPr txBox="true"/>
          <p:nvPr/>
        </p:nvSpPr>
        <p:spPr>
          <a:xfrm rot="0">
            <a:off x="1291019" y="196671"/>
            <a:ext cx="15720486" cy="1756085"/>
          </a:xfrm>
          <a:prstGeom prst="rect">
            <a:avLst/>
          </a:prstGeom>
        </p:spPr>
        <p:txBody>
          <a:bodyPr anchor="t" rtlCol="false" tIns="0" lIns="0" bIns="0" rIns="0">
            <a:spAutoFit/>
          </a:bodyPr>
          <a:lstStyle/>
          <a:p>
            <a:pPr algn="ctr">
              <a:lnSpc>
                <a:spcPts val="6869"/>
              </a:lnSpc>
            </a:pPr>
            <a:r>
              <a:rPr lang="en-US" sz="6302" spc="-126">
                <a:solidFill>
                  <a:srgbClr val="FF3131"/>
                </a:solidFill>
                <a:latin typeface="Guerrilla"/>
                <a:ea typeface="Guerrilla"/>
                <a:cs typeface="Guerrilla"/>
                <a:sym typeface="Guerrilla"/>
              </a:rPr>
              <a:t>Calculate the average delivery time (in minutes) per delivery partner.</a:t>
            </a:r>
          </a:p>
          <a:p>
            <a:pPr algn="ctr">
              <a:lnSpc>
                <a:spcPts val="20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92473" y="2412901"/>
            <a:ext cx="10359912" cy="7874099"/>
          </a:xfrm>
          <a:custGeom>
            <a:avLst/>
            <a:gdLst/>
            <a:ahLst/>
            <a:cxnLst/>
            <a:rect r="r" b="b" t="t" l="l"/>
            <a:pathLst>
              <a:path h="7874099" w="10359912">
                <a:moveTo>
                  <a:pt x="0" y="0"/>
                </a:moveTo>
                <a:lnTo>
                  <a:pt x="10359912" y="0"/>
                </a:lnTo>
                <a:lnTo>
                  <a:pt x="10359912" y="7874099"/>
                </a:lnTo>
                <a:lnTo>
                  <a:pt x="0" y="7874099"/>
                </a:lnTo>
                <a:lnTo>
                  <a:pt x="0" y="0"/>
                </a:lnTo>
                <a:close/>
              </a:path>
            </a:pathLst>
          </a:custGeom>
          <a:blipFill>
            <a:blip r:embed="rId11"/>
            <a:stretch>
              <a:fillRect l="-11107" t="0" r="-13045" b="-663"/>
            </a:stretch>
          </a:blipFill>
        </p:spPr>
      </p:sp>
      <p:sp>
        <p:nvSpPr>
          <p:cNvPr name="Freeform 9" id="9"/>
          <p:cNvSpPr/>
          <p:nvPr/>
        </p:nvSpPr>
        <p:spPr>
          <a:xfrm flipH="false" flipV="false" rot="0">
            <a:off x="5978251" y="3963822"/>
            <a:ext cx="7582260" cy="3707313"/>
          </a:xfrm>
          <a:custGeom>
            <a:avLst/>
            <a:gdLst/>
            <a:ahLst/>
            <a:cxnLst/>
            <a:rect r="r" b="b" t="t" l="l"/>
            <a:pathLst>
              <a:path h="3707313" w="7582260">
                <a:moveTo>
                  <a:pt x="0" y="0"/>
                </a:moveTo>
                <a:lnTo>
                  <a:pt x="7582260" y="0"/>
                </a:lnTo>
                <a:lnTo>
                  <a:pt x="7582260" y="3707313"/>
                </a:lnTo>
                <a:lnTo>
                  <a:pt x="0" y="3707313"/>
                </a:lnTo>
                <a:lnTo>
                  <a:pt x="0" y="0"/>
                </a:lnTo>
                <a:close/>
              </a:path>
            </a:pathLst>
          </a:custGeom>
          <a:blipFill>
            <a:blip r:embed="rId12"/>
            <a:stretch>
              <a:fillRect l="0" t="0" r="-5540" b="0"/>
            </a:stretch>
          </a:blipFill>
        </p:spPr>
      </p:sp>
      <p:sp>
        <p:nvSpPr>
          <p:cNvPr name="TextBox 10" id="10"/>
          <p:cNvSpPr txBox="true"/>
          <p:nvPr/>
        </p:nvSpPr>
        <p:spPr>
          <a:xfrm rot="0">
            <a:off x="2079540" y="1171575"/>
            <a:ext cx="14757036" cy="1478234"/>
          </a:xfrm>
          <a:prstGeom prst="rect">
            <a:avLst/>
          </a:prstGeom>
        </p:spPr>
        <p:txBody>
          <a:bodyPr anchor="t" rtlCol="false" tIns="0" lIns="0" bIns="0" rIns="0">
            <a:spAutoFit/>
          </a:bodyPr>
          <a:lstStyle/>
          <a:p>
            <a:pPr algn="ctr">
              <a:lnSpc>
                <a:spcPts val="5057"/>
              </a:lnSpc>
            </a:pPr>
            <a:r>
              <a:rPr lang="en-US" sz="5557" spc="-111">
                <a:solidFill>
                  <a:srgbClr val="FF3131"/>
                </a:solidFill>
                <a:latin typeface="Guerrilla"/>
                <a:ea typeface="Guerrilla"/>
                <a:cs typeface="Guerrilla"/>
                <a:sym typeface="Guerrilla"/>
              </a:rPr>
              <a:t>Find the top 5 stores by total order revenue.</a:t>
            </a:r>
          </a:p>
          <a:p>
            <a:pPr algn="ctr">
              <a:lnSpc>
                <a:spcPts val="689"/>
              </a:lnSpc>
            </a:pPr>
          </a:p>
          <a:p>
            <a:pPr algn="ctr">
              <a:lnSpc>
                <a:spcPts val="6057"/>
              </a:lnSpc>
            </a:pPr>
          </a:p>
          <a:p>
            <a:pPr algn="ctr">
              <a:lnSpc>
                <a:spcPts val="177"/>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92473" y="2412901"/>
            <a:ext cx="10359912" cy="7874099"/>
          </a:xfrm>
          <a:custGeom>
            <a:avLst/>
            <a:gdLst/>
            <a:ahLst/>
            <a:cxnLst/>
            <a:rect r="r" b="b" t="t" l="l"/>
            <a:pathLst>
              <a:path h="7874099" w="10359912">
                <a:moveTo>
                  <a:pt x="0" y="0"/>
                </a:moveTo>
                <a:lnTo>
                  <a:pt x="10359912" y="0"/>
                </a:lnTo>
                <a:lnTo>
                  <a:pt x="10359912" y="7874099"/>
                </a:lnTo>
                <a:lnTo>
                  <a:pt x="0" y="7874099"/>
                </a:lnTo>
                <a:lnTo>
                  <a:pt x="0" y="0"/>
                </a:lnTo>
                <a:close/>
              </a:path>
            </a:pathLst>
          </a:custGeom>
          <a:blipFill>
            <a:blip r:embed="rId11"/>
            <a:stretch>
              <a:fillRect l="-11107" t="0" r="-13045" b="-663"/>
            </a:stretch>
          </a:blipFill>
        </p:spPr>
      </p:sp>
      <p:sp>
        <p:nvSpPr>
          <p:cNvPr name="Freeform 9" id="9"/>
          <p:cNvSpPr/>
          <p:nvPr/>
        </p:nvSpPr>
        <p:spPr>
          <a:xfrm flipH="false" flipV="false" rot="0">
            <a:off x="6038256" y="3963858"/>
            <a:ext cx="7042466" cy="3952190"/>
          </a:xfrm>
          <a:custGeom>
            <a:avLst/>
            <a:gdLst/>
            <a:ahLst/>
            <a:cxnLst/>
            <a:rect r="r" b="b" t="t" l="l"/>
            <a:pathLst>
              <a:path h="3952190" w="7042466">
                <a:moveTo>
                  <a:pt x="0" y="0"/>
                </a:moveTo>
                <a:lnTo>
                  <a:pt x="7042466" y="0"/>
                </a:lnTo>
                <a:lnTo>
                  <a:pt x="7042466" y="3952190"/>
                </a:lnTo>
                <a:lnTo>
                  <a:pt x="0" y="3952190"/>
                </a:lnTo>
                <a:lnTo>
                  <a:pt x="0" y="0"/>
                </a:lnTo>
                <a:close/>
              </a:path>
            </a:pathLst>
          </a:custGeom>
          <a:blipFill>
            <a:blip r:embed="rId12"/>
            <a:stretch>
              <a:fillRect l="0" t="0" r="0" b="0"/>
            </a:stretch>
          </a:blipFill>
        </p:spPr>
      </p:sp>
      <p:sp>
        <p:nvSpPr>
          <p:cNvPr name="TextBox 10" id="10"/>
          <p:cNvSpPr txBox="true"/>
          <p:nvPr/>
        </p:nvSpPr>
        <p:spPr>
          <a:xfrm rot="0">
            <a:off x="2502264" y="327208"/>
            <a:ext cx="14757036" cy="2703689"/>
          </a:xfrm>
          <a:prstGeom prst="rect">
            <a:avLst/>
          </a:prstGeom>
        </p:spPr>
        <p:txBody>
          <a:bodyPr anchor="t" rtlCol="false" tIns="0" lIns="0" bIns="0" rIns="0">
            <a:spAutoFit/>
          </a:bodyPr>
          <a:lstStyle/>
          <a:p>
            <a:pPr algn="ctr">
              <a:lnSpc>
                <a:spcPts val="4875"/>
              </a:lnSpc>
            </a:pPr>
            <a:r>
              <a:rPr lang="en-US" sz="5357" spc="-107">
                <a:solidFill>
                  <a:srgbClr val="FF3131"/>
                </a:solidFill>
                <a:latin typeface="Guerrilla"/>
                <a:ea typeface="Guerrilla"/>
                <a:cs typeface="Guerrilla"/>
                <a:sym typeface="Guerrilla"/>
              </a:rPr>
              <a:t>Identify products that have had damaged stock more than 5 times in total.</a:t>
            </a:r>
          </a:p>
          <a:p>
            <a:pPr algn="ctr">
              <a:lnSpc>
                <a:spcPts val="4875"/>
              </a:lnSpc>
            </a:pPr>
          </a:p>
          <a:p>
            <a:pPr algn="ctr">
              <a:lnSpc>
                <a:spcPts val="614"/>
              </a:lnSpc>
            </a:pPr>
          </a:p>
          <a:p>
            <a:pPr algn="ctr">
              <a:lnSpc>
                <a:spcPts val="5839"/>
              </a:lnSpc>
            </a:pPr>
          </a:p>
          <a:p>
            <a:pPr algn="ctr">
              <a:lnSpc>
                <a:spcPts val="735"/>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92473" y="2412901"/>
            <a:ext cx="10359912" cy="7874099"/>
          </a:xfrm>
          <a:custGeom>
            <a:avLst/>
            <a:gdLst/>
            <a:ahLst/>
            <a:cxnLst/>
            <a:rect r="r" b="b" t="t" l="l"/>
            <a:pathLst>
              <a:path h="7874099" w="10359912">
                <a:moveTo>
                  <a:pt x="0" y="0"/>
                </a:moveTo>
                <a:lnTo>
                  <a:pt x="10359912" y="0"/>
                </a:lnTo>
                <a:lnTo>
                  <a:pt x="10359912" y="7874099"/>
                </a:lnTo>
                <a:lnTo>
                  <a:pt x="0" y="7874099"/>
                </a:lnTo>
                <a:lnTo>
                  <a:pt x="0" y="0"/>
                </a:lnTo>
                <a:close/>
              </a:path>
            </a:pathLst>
          </a:custGeom>
          <a:blipFill>
            <a:blip r:embed="rId11"/>
            <a:stretch>
              <a:fillRect l="-11107" t="0" r="-13045" b="-663"/>
            </a:stretch>
          </a:blipFill>
        </p:spPr>
      </p:sp>
      <p:sp>
        <p:nvSpPr>
          <p:cNvPr name="Freeform 9" id="9"/>
          <p:cNvSpPr/>
          <p:nvPr/>
        </p:nvSpPr>
        <p:spPr>
          <a:xfrm flipH="false" flipV="false" rot="0">
            <a:off x="6046758" y="3809708"/>
            <a:ext cx="7576976" cy="4274064"/>
          </a:xfrm>
          <a:custGeom>
            <a:avLst/>
            <a:gdLst/>
            <a:ahLst/>
            <a:cxnLst/>
            <a:rect r="r" b="b" t="t" l="l"/>
            <a:pathLst>
              <a:path h="4274064" w="7576976">
                <a:moveTo>
                  <a:pt x="0" y="0"/>
                </a:moveTo>
                <a:lnTo>
                  <a:pt x="7576977" y="0"/>
                </a:lnTo>
                <a:lnTo>
                  <a:pt x="7576977" y="4274064"/>
                </a:lnTo>
                <a:lnTo>
                  <a:pt x="0" y="4274064"/>
                </a:lnTo>
                <a:lnTo>
                  <a:pt x="0" y="0"/>
                </a:lnTo>
                <a:close/>
              </a:path>
            </a:pathLst>
          </a:custGeom>
          <a:blipFill>
            <a:blip r:embed="rId12"/>
            <a:stretch>
              <a:fillRect l="0" t="-371" r="-2230" b="-371"/>
            </a:stretch>
          </a:blipFill>
        </p:spPr>
      </p:sp>
      <p:sp>
        <p:nvSpPr>
          <p:cNvPr name="TextBox 10" id="10"/>
          <p:cNvSpPr txBox="true"/>
          <p:nvPr/>
        </p:nvSpPr>
        <p:spPr>
          <a:xfrm rot="0">
            <a:off x="1198057" y="653752"/>
            <a:ext cx="15739950" cy="2218957"/>
          </a:xfrm>
          <a:prstGeom prst="rect">
            <a:avLst/>
          </a:prstGeom>
        </p:spPr>
        <p:txBody>
          <a:bodyPr anchor="t" rtlCol="false" tIns="0" lIns="0" bIns="0" rIns="0">
            <a:spAutoFit/>
          </a:bodyPr>
          <a:lstStyle/>
          <a:p>
            <a:pPr algn="ctr">
              <a:lnSpc>
                <a:spcPts val="5199"/>
              </a:lnSpc>
            </a:pPr>
            <a:r>
              <a:rPr lang="en-US" sz="5714" spc="-114">
                <a:solidFill>
                  <a:srgbClr val="FF3131"/>
                </a:solidFill>
                <a:latin typeface="Guerrilla"/>
                <a:ea typeface="Guerrilla"/>
                <a:cs typeface="Guerrilla"/>
                <a:sym typeface="Guerrilla"/>
              </a:rPr>
              <a:t>Calculate the total quantity ordered for each product.</a:t>
            </a:r>
          </a:p>
          <a:p>
            <a:pPr algn="ctr">
              <a:lnSpc>
                <a:spcPts val="655"/>
              </a:lnSpc>
            </a:pPr>
          </a:p>
          <a:p>
            <a:pPr algn="ctr">
              <a:lnSpc>
                <a:spcPts val="6228"/>
              </a:lnSpc>
            </a:pPr>
          </a:p>
          <a:p>
            <a:pPr algn="ctr">
              <a:lnSpc>
                <a:spcPts val="78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92473" y="2412901"/>
            <a:ext cx="10359912" cy="7874099"/>
          </a:xfrm>
          <a:custGeom>
            <a:avLst/>
            <a:gdLst/>
            <a:ahLst/>
            <a:cxnLst/>
            <a:rect r="r" b="b" t="t" l="l"/>
            <a:pathLst>
              <a:path h="7874099" w="10359912">
                <a:moveTo>
                  <a:pt x="0" y="0"/>
                </a:moveTo>
                <a:lnTo>
                  <a:pt x="10359912" y="0"/>
                </a:lnTo>
                <a:lnTo>
                  <a:pt x="10359912" y="7874099"/>
                </a:lnTo>
                <a:lnTo>
                  <a:pt x="0" y="7874099"/>
                </a:lnTo>
                <a:lnTo>
                  <a:pt x="0" y="0"/>
                </a:lnTo>
                <a:close/>
              </a:path>
            </a:pathLst>
          </a:custGeom>
          <a:blipFill>
            <a:blip r:embed="rId11"/>
            <a:stretch>
              <a:fillRect l="-11107" t="0" r="-13045" b="-663"/>
            </a:stretch>
          </a:blipFill>
        </p:spPr>
      </p:sp>
      <p:sp>
        <p:nvSpPr>
          <p:cNvPr name="Freeform 9" id="9"/>
          <p:cNvSpPr/>
          <p:nvPr/>
        </p:nvSpPr>
        <p:spPr>
          <a:xfrm flipH="false" flipV="false" rot="0">
            <a:off x="5388496" y="3835484"/>
            <a:ext cx="8816067" cy="3745413"/>
          </a:xfrm>
          <a:custGeom>
            <a:avLst/>
            <a:gdLst/>
            <a:ahLst/>
            <a:cxnLst/>
            <a:rect r="r" b="b" t="t" l="l"/>
            <a:pathLst>
              <a:path h="3745413" w="8816067">
                <a:moveTo>
                  <a:pt x="0" y="0"/>
                </a:moveTo>
                <a:lnTo>
                  <a:pt x="8816067" y="0"/>
                </a:lnTo>
                <a:lnTo>
                  <a:pt x="8816067" y="3745413"/>
                </a:lnTo>
                <a:lnTo>
                  <a:pt x="0" y="3745413"/>
                </a:lnTo>
                <a:lnTo>
                  <a:pt x="0" y="0"/>
                </a:lnTo>
                <a:close/>
              </a:path>
            </a:pathLst>
          </a:custGeom>
          <a:blipFill>
            <a:blip r:embed="rId12"/>
            <a:stretch>
              <a:fillRect l="0" t="0" r="-1672" b="0"/>
            </a:stretch>
          </a:blipFill>
        </p:spPr>
      </p:sp>
      <p:sp>
        <p:nvSpPr>
          <p:cNvPr name="TextBox 10" id="10"/>
          <p:cNvSpPr txBox="true"/>
          <p:nvPr/>
        </p:nvSpPr>
        <p:spPr>
          <a:xfrm rot="0">
            <a:off x="1198057" y="653752"/>
            <a:ext cx="15739950" cy="2874239"/>
          </a:xfrm>
          <a:prstGeom prst="rect">
            <a:avLst/>
          </a:prstGeom>
        </p:spPr>
        <p:txBody>
          <a:bodyPr anchor="t" rtlCol="false" tIns="0" lIns="0" bIns="0" rIns="0">
            <a:spAutoFit/>
          </a:bodyPr>
          <a:lstStyle/>
          <a:p>
            <a:pPr algn="ctr">
              <a:lnSpc>
                <a:spcPts val="5199"/>
              </a:lnSpc>
            </a:pPr>
            <a:r>
              <a:rPr lang="en-US" sz="5714" spc="-114">
                <a:solidFill>
                  <a:srgbClr val="FF3131"/>
                </a:solidFill>
                <a:latin typeface="Guerrilla"/>
                <a:ea typeface="Guerrilla"/>
                <a:cs typeface="Guerrilla"/>
                <a:sym typeface="Guerrilla"/>
              </a:rPr>
              <a:t>Find products that often fall below the minimum stock level (compare current stock with min stock).</a:t>
            </a:r>
          </a:p>
          <a:p>
            <a:pPr algn="ctr">
              <a:lnSpc>
                <a:spcPts val="5199"/>
              </a:lnSpc>
            </a:pPr>
          </a:p>
          <a:p>
            <a:pPr algn="ctr">
              <a:lnSpc>
                <a:spcPts val="655"/>
              </a:lnSpc>
            </a:pPr>
          </a:p>
          <a:p>
            <a:pPr algn="ctr">
              <a:lnSpc>
                <a:spcPts val="6228"/>
              </a:lnSpc>
            </a:pPr>
          </a:p>
          <a:p>
            <a:pPr algn="ctr">
              <a:lnSpc>
                <a:spcPts val="784"/>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706600" y="821355"/>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92473" y="2412901"/>
            <a:ext cx="10359912" cy="7874099"/>
          </a:xfrm>
          <a:custGeom>
            <a:avLst/>
            <a:gdLst/>
            <a:ahLst/>
            <a:cxnLst/>
            <a:rect r="r" b="b" t="t" l="l"/>
            <a:pathLst>
              <a:path h="7874099" w="10359912">
                <a:moveTo>
                  <a:pt x="0" y="0"/>
                </a:moveTo>
                <a:lnTo>
                  <a:pt x="10359912" y="0"/>
                </a:lnTo>
                <a:lnTo>
                  <a:pt x="10359912" y="7874099"/>
                </a:lnTo>
                <a:lnTo>
                  <a:pt x="0" y="7874099"/>
                </a:lnTo>
                <a:lnTo>
                  <a:pt x="0" y="0"/>
                </a:lnTo>
                <a:close/>
              </a:path>
            </a:pathLst>
          </a:custGeom>
          <a:blipFill>
            <a:blip r:embed="rId11"/>
            <a:stretch>
              <a:fillRect l="-11107" t="0" r="-13045" b="-663"/>
            </a:stretch>
          </a:blipFill>
        </p:spPr>
      </p:sp>
      <p:sp>
        <p:nvSpPr>
          <p:cNvPr name="Freeform 9" id="9"/>
          <p:cNvSpPr/>
          <p:nvPr/>
        </p:nvSpPr>
        <p:spPr>
          <a:xfrm flipH="false" flipV="false" rot="0">
            <a:off x="5087108" y="4273582"/>
            <a:ext cx="9539868" cy="2578454"/>
          </a:xfrm>
          <a:custGeom>
            <a:avLst/>
            <a:gdLst/>
            <a:ahLst/>
            <a:cxnLst/>
            <a:rect r="r" b="b" t="t" l="l"/>
            <a:pathLst>
              <a:path h="2578454" w="9539868">
                <a:moveTo>
                  <a:pt x="0" y="0"/>
                </a:moveTo>
                <a:lnTo>
                  <a:pt x="9539867" y="0"/>
                </a:lnTo>
                <a:lnTo>
                  <a:pt x="9539867" y="2578455"/>
                </a:lnTo>
                <a:lnTo>
                  <a:pt x="0" y="2578455"/>
                </a:lnTo>
                <a:lnTo>
                  <a:pt x="0" y="0"/>
                </a:lnTo>
                <a:close/>
              </a:path>
            </a:pathLst>
          </a:custGeom>
          <a:blipFill>
            <a:blip r:embed="rId12"/>
            <a:stretch>
              <a:fillRect l="0" t="0" r="-5860" b="0"/>
            </a:stretch>
          </a:blipFill>
        </p:spPr>
      </p:sp>
      <p:sp>
        <p:nvSpPr>
          <p:cNvPr name="TextBox 10" id="10"/>
          <p:cNvSpPr txBox="true"/>
          <p:nvPr/>
        </p:nvSpPr>
        <p:spPr>
          <a:xfrm rot="0">
            <a:off x="1028700" y="635323"/>
            <a:ext cx="15739950" cy="2963515"/>
          </a:xfrm>
          <a:prstGeom prst="rect">
            <a:avLst/>
          </a:prstGeom>
        </p:spPr>
        <p:txBody>
          <a:bodyPr anchor="t" rtlCol="false" tIns="0" lIns="0" bIns="0" rIns="0">
            <a:spAutoFit/>
          </a:bodyPr>
          <a:lstStyle/>
          <a:p>
            <a:pPr algn="ctr">
              <a:lnSpc>
                <a:spcPts val="5563"/>
              </a:lnSpc>
            </a:pPr>
            <a:r>
              <a:rPr lang="en-US" sz="6114" spc="-122">
                <a:solidFill>
                  <a:srgbClr val="FF3131"/>
                </a:solidFill>
                <a:latin typeface="Guerrilla"/>
                <a:ea typeface="Guerrilla"/>
                <a:cs typeface="Guerrilla"/>
                <a:sym typeface="Guerrilla"/>
              </a:rPr>
              <a:t>Calculate total revenue generated and ROAS for each marketing campaign.</a:t>
            </a:r>
          </a:p>
          <a:p>
            <a:pPr algn="ctr">
              <a:lnSpc>
                <a:spcPts val="5199"/>
              </a:lnSpc>
            </a:pPr>
          </a:p>
          <a:p>
            <a:pPr algn="ctr">
              <a:lnSpc>
                <a:spcPts val="655"/>
              </a:lnSpc>
            </a:pPr>
          </a:p>
          <a:p>
            <a:pPr algn="ctr">
              <a:lnSpc>
                <a:spcPts val="6228"/>
              </a:lnSpc>
            </a:pPr>
          </a:p>
          <a:p>
            <a:pPr algn="ctr">
              <a:lnSpc>
                <a:spcPts val="784"/>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706600" y="821355"/>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92473" y="2412901"/>
            <a:ext cx="10946945" cy="7874099"/>
          </a:xfrm>
          <a:custGeom>
            <a:avLst/>
            <a:gdLst/>
            <a:ahLst/>
            <a:cxnLst/>
            <a:rect r="r" b="b" t="t" l="l"/>
            <a:pathLst>
              <a:path h="7874099" w="10946945">
                <a:moveTo>
                  <a:pt x="0" y="0"/>
                </a:moveTo>
                <a:lnTo>
                  <a:pt x="10946945" y="0"/>
                </a:lnTo>
                <a:lnTo>
                  <a:pt x="10946945" y="7874099"/>
                </a:lnTo>
                <a:lnTo>
                  <a:pt x="0" y="7874099"/>
                </a:lnTo>
                <a:lnTo>
                  <a:pt x="0" y="0"/>
                </a:lnTo>
                <a:close/>
              </a:path>
            </a:pathLst>
          </a:custGeom>
          <a:blipFill>
            <a:blip r:embed="rId11"/>
            <a:stretch>
              <a:fillRect l="-10511" t="0" r="-6983" b="-663"/>
            </a:stretch>
          </a:blipFill>
        </p:spPr>
      </p:sp>
      <p:sp>
        <p:nvSpPr>
          <p:cNvPr name="Freeform 9" id="9"/>
          <p:cNvSpPr/>
          <p:nvPr/>
        </p:nvSpPr>
        <p:spPr>
          <a:xfrm flipH="false" flipV="false" rot="0">
            <a:off x="5371060" y="4026236"/>
            <a:ext cx="8389771" cy="3666181"/>
          </a:xfrm>
          <a:custGeom>
            <a:avLst/>
            <a:gdLst/>
            <a:ahLst/>
            <a:cxnLst/>
            <a:rect r="r" b="b" t="t" l="l"/>
            <a:pathLst>
              <a:path h="3666181" w="8389771">
                <a:moveTo>
                  <a:pt x="0" y="0"/>
                </a:moveTo>
                <a:lnTo>
                  <a:pt x="8389771" y="0"/>
                </a:lnTo>
                <a:lnTo>
                  <a:pt x="8389771" y="3666180"/>
                </a:lnTo>
                <a:lnTo>
                  <a:pt x="0" y="3666180"/>
                </a:lnTo>
                <a:lnTo>
                  <a:pt x="0" y="0"/>
                </a:lnTo>
                <a:close/>
              </a:path>
            </a:pathLst>
          </a:custGeom>
          <a:blipFill>
            <a:blip r:embed="rId12"/>
            <a:stretch>
              <a:fillRect l="0" t="0" r="-9491" b="0"/>
            </a:stretch>
          </a:blipFill>
        </p:spPr>
      </p:sp>
      <p:sp>
        <p:nvSpPr>
          <p:cNvPr name="TextBox 10" id="10"/>
          <p:cNvSpPr txBox="true"/>
          <p:nvPr/>
        </p:nvSpPr>
        <p:spPr>
          <a:xfrm rot="0">
            <a:off x="1519350" y="430120"/>
            <a:ext cx="15739950" cy="2874239"/>
          </a:xfrm>
          <a:prstGeom prst="rect">
            <a:avLst/>
          </a:prstGeom>
        </p:spPr>
        <p:txBody>
          <a:bodyPr anchor="t" rtlCol="false" tIns="0" lIns="0" bIns="0" rIns="0">
            <a:spAutoFit/>
          </a:bodyPr>
          <a:lstStyle/>
          <a:p>
            <a:pPr algn="ctr">
              <a:lnSpc>
                <a:spcPts val="5199"/>
              </a:lnSpc>
            </a:pPr>
            <a:r>
              <a:rPr lang="en-US" sz="5714" spc="-114">
                <a:solidFill>
                  <a:srgbClr val="FF3131"/>
                </a:solidFill>
                <a:latin typeface="Guerrilla"/>
                <a:ea typeface="Guerrilla"/>
                <a:cs typeface="Guerrilla"/>
                <a:sym typeface="Guerrilla"/>
              </a:rPr>
              <a:t>Find the campaign with the highest conversion rate (conversions/impressions).</a:t>
            </a:r>
          </a:p>
          <a:p>
            <a:pPr algn="ctr">
              <a:lnSpc>
                <a:spcPts val="5199"/>
              </a:lnSpc>
            </a:pPr>
          </a:p>
          <a:p>
            <a:pPr algn="ctr">
              <a:lnSpc>
                <a:spcPts val="655"/>
              </a:lnSpc>
            </a:pPr>
          </a:p>
          <a:p>
            <a:pPr algn="ctr">
              <a:lnSpc>
                <a:spcPts val="6228"/>
              </a:lnSpc>
            </a:pPr>
          </a:p>
          <a:p>
            <a:pPr algn="ctr">
              <a:lnSpc>
                <a:spcPts val="784"/>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706600" y="821355"/>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92473" y="2412901"/>
            <a:ext cx="10946945" cy="7874099"/>
          </a:xfrm>
          <a:custGeom>
            <a:avLst/>
            <a:gdLst/>
            <a:ahLst/>
            <a:cxnLst/>
            <a:rect r="r" b="b" t="t" l="l"/>
            <a:pathLst>
              <a:path h="7874099" w="10946945">
                <a:moveTo>
                  <a:pt x="0" y="0"/>
                </a:moveTo>
                <a:lnTo>
                  <a:pt x="10946945" y="0"/>
                </a:lnTo>
                <a:lnTo>
                  <a:pt x="10946945" y="7874099"/>
                </a:lnTo>
                <a:lnTo>
                  <a:pt x="0" y="7874099"/>
                </a:lnTo>
                <a:lnTo>
                  <a:pt x="0" y="0"/>
                </a:lnTo>
                <a:close/>
              </a:path>
            </a:pathLst>
          </a:custGeom>
          <a:blipFill>
            <a:blip r:embed="rId11"/>
            <a:stretch>
              <a:fillRect l="-10511" t="0" r="-6983" b="-663"/>
            </a:stretch>
          </a:blipFill>
        </p:spPr>
      </p:sp>
      <p:sp>
        <p:nvSpPr>
          <p:cNvPr name="Freeform 9" id="9"/>
          <p:cNvSpPr/>
          <p:nvPr/>
        </p:nvSpPr>
        <p:spPr>
          <a:xfrm flipH="false" flipV="false" rot="0">
            <a:off x="5147996" y="3800592"/>
            <a:ext cx="8835898" cy="3908762"/>
          </a:xfrm>
          <a:custGeom>
            <a:avLst/>
            <a:gdLst/>
            <a:ahLst/>
            <a:cxnLst/>
            <a:rect r="r" b="b" t="t" l="l"/>
            <a:pathLst>
              <a:path h="3908762" w="8835898">
                <a:moveTo>
                  <a:pt x="0" y="0"/>
                </a:moveTo>
                <a:lnTo>
                  <a:pt x="8835898" y="0"/>
                </a:lnTo>
                <a:lnTo>
                  <a:pt x="8835898" y="3908762"/>
                </a:lnTo>
                <a:lnTo>
                  <a:pt x="0" y="3908762"/>
                </a:lnTo>
                <a:lnTo>
                  <a:pt x="0" y="0"/>
                </a:lnTo>
                <a:close/>
              </a:path>
            </a:pathLst>
          </a:custGeom>
          <a:blipFill>
            <a:blip r:embed="rId12"/>
            <a:stretch>
              <a:fillRect l="0" t="0" r="-5167" b="0"/>
            </a:stretch>
          </a:blipFill>
        </p:spPr>
      </p:sp>
      <p:sp>
        <p:nvSpPr>
          <p:cNvPr name="TextBox 10" id="10"/>
          <p:cNvSpPr txBox="true"/>
          <p:nvPr/>
        </p:nvSpPr>
        <p:spPr>
          <a:xfrm rot="0">
            <a:off x="2079540" y="495553"/>
            <a:ext cx="15739950" cy="3651116"/>
          </a:xfrm>
          <a:prstGeom prst="rect">
            <a:avLst/>
          </a:prstGeom>
        </p:spPr>
        <p:txBody>
          <a:bodyPr anchor="t" rtlCol="false" tIns="0" lIns="0" bIns="0" rIns="0">
            <a:spAutoFit/>
          </a:bodyPr>
          <a:lstStyle/>
          <a:p>
            <a:pPr algn="ctr">
              <a:lnSpc>
                <a:spcPts val="5654"/>
              </a:lnSpc>
            </a:pPr>
            <a:r>
              <a:rPr lang="en-US" sz="6214" spc="-124">
                <a:solidFill>
                  <a:srgbClr val="FF3131"/>
                </a:solidFill>
                <a:latin typeface="Guerrilla"/>
                <a:ea typeface="Guerrilla"/>
                <a:cs typeface="Guerrilla"/>
                <a:sym typeface="Guerrilla"/>
              </a:rPr>
              <a:t>List all campaigns targeted at Premium customers and their performance metrics.</a:t>
            </a:r>
          </a:p>
          <a:p>
            <a:pPr algn="ctr">
              <a:lnSpc>
                <a:spcPts val="5199"/>
              </a:lnSpc>
            </a:pPr>
          </a:p>
          <a:p>
            <a:pPr algn="ctr">
              <a:lnSpc>
                <a:spcPts val="5199"/>
              </a:lnSpc>
            </a:pPr>
          </a:p>
          <a:p>
            <a:pPr algn="ctr">
              <a:lnSpc>
                <a:spcPts val="655"/>
              </a:lnSpc>
            </a:pPr>
          </a:p>
          <a:p>
            <a:pPr algn="ctr">
              <a:lnSpc>
                <a:spcPts val="6228"/>
              </a:lnSpc>
            </a:pPr>
          </a:p>
          <a:p>
            <a:pPr algn="ctr">
              <a:lnSpc>
                <a:spcPts val="784"/>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706600" y="821355"/>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92473" y="2412901"/>
            <a:ext cx="10946945" cy="7874099"/>
          </a:xfrm>
          <a:custGeom>
            <a:avLst/>
            <a:gdLst/>
            <a:ahLst/>
            <a:cxnLst/>
            <a:rect r="r" b="b" t="t" l="l"/>
            <a:pathLst>
              <a:path h="7874099" w="10946945">
                <a:moveTo>
                  <a:pt x="0" y="0"/>
                </a:moveTo>
                <a:lnTo>
                  <a:pt x="10946945" y="0"/>
                </a:lnTo>
                <a:lnTo>
                  <a:pt x="10946945" y="7874099"/>
                </a:lnTo>
                <a:lnTo>
                  <a:pt x="0" y="7874099"/>
                </a:lnTo>
                <a:lnTo>
                  <a:pt x="0" y="0"/>
                </a:lnTo>
                <a:close/>
              </a:path>
            </a:pathLst>
          </a:custGeom>
          <a:blipFill>
            <a:blip r:embed="rId11"/>
            <a:stretch>
              <a:fillRect l="-10511" t="0" r="-6983" b="-663"/>
            </a:stretch>
          </a:blipFill>
        </p:spPr>
      </p:sp>
      <p:sp>
        <p:nvSpPr>
          <p:cNvPr name="Freeform 9" id="9"/>
          <p:cNvSpPr/>
          <p:nvPr/>
        </p:nvSpPr>
        <p:spPr>
          <a:xfrm flipH="false" flipV="false" rot="0">
            <a:off x="5517975" y="3837715"/>
            <a:ext cx="8214745" cy="3841543"/>
          </a:xfrm>
          <a:custGeom>
            <a:avLst/>
            <a:gdLst/>
            <a:ahLst/>
            <a:cxnLst/>
            <a:rect r="r" b="b" t="t" l="l"/>
            <a:pathLst>
              <a:path h="3841543" w="8214745">
                <a:moveTo>
                  <a:pt x="0" y="0"/>
                </a:moveTo>
                <a:lnTo>
                  <a:pt x="8214745" y="0"/>
                </a:lnTo>
                <a:lnTo>
                  <a:pt x="8214745" y="3841543"/>
                </a:lnTo>
                <a:lnTo>
                  <a:pt x="0" y="3841543"/>
                </a:lnTo>
                <a:lnTo>
                  <a:pt x="0" y="0"/>
                </a:lnTo>
                <a:close/>
              </a:path>
            </a:pathLst>
          </a:custGeom>
          <a:blipFill>
            <a:blip r:embed="rId12"/>
            <a:stretch>
              <a:fillRect l="0" t="0" r="-9868" b="-16008"/>
            </a:stretch>
          </a:blipFill>
        </p:spPr>
      </p:sp>
      <p:sp>
        <p:nvSpPr>
          <p:cNvPr name="TextBox 10" id="10"/>
          <p:cNvSpPr txBox="true"/>
          <p:nvPr/>
        </p:nvSpPr>
        <p:spPr>
          <a:xfrm rot="0">
            <a:off x="1431204" y="505078"/>
            <a:ext cx="16388286" cy="4544785"/>
          </a:xfrm>
          <a:prstGeom prst="rect">
            <a:avLst/>
          </a:prstGeom>
        </p:spPr>
        <p:txBody>
          <a:bodyPr anchor="t" rtlCol="false" tIns="0" lIns="0" bIns="0" rIns="0">
            <a:spAutoFit/>
          </a:bodyPr>
          <a:lstStyle/>
          <a:p>
            <a:pPr algn="ctr">
              <a:lnSpc>
                <a:spcPts val="5887"/>
              </a:lnSpc>
            </a:pPr>
            <a:r>
              <a:rPr lang="en-US" sz="6470" spc="-129">
                <a:solidFill>
                  <a:srgbClr val="FF3131"/>
                </a:solidFill>
                <a:latin typeface="Guerrilla"/>
                <a:ea typeface="Guerrilla"/>
                <a:cs typeface="Guerrilla"/>
                <a:sym typeface="Guerrilla"/>
              </a:rPr>
              <a:t>Count feedback entries by sentiment (Positive, Neutral, Negative).</a:t>
            </a:r>
          </a:p>
          <a:p>
            <a:pPr algn="ctr">
              <a:lnSpc>
                <a:spcPts val="5887"/>
              </a:lnSpc>
            </a:pPr>
          </a:p>
          <a:p>
            <a:pPr algn="ctr">
              <a:lnSpc>
                <a:spcPts val="5414"/>
              </a:lnSpc>
            </a:pPr>
          </a:p>
          <a:p>
            <a:pPr algn="ctr">
              <a:lnSpc>
                <a:spcPts val="5414"/>
              </a:lnSpc>
            </a:pPr>
          </a:p>
          <a:p>
            <a:pPr algn="ctr">
              <a:lnSpc>
                <a:spcPts val="682"/>
              </a:lnSpc>
            </a:pPr>
          </a:p>
          <a:p>
            <a:pPr algn="ctr">
              <a:lnSpc>
                <a:spcPts val="6485"/>
              </a:lnSpc>
            </a:pPr>
          </a:p>
          <a:p>
            <a:pPr algn="ctr">
              <a:lnSpc>
                <a:spcPts val="817"/>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12205216" y="3036443"/>
            <a:ext cx="4073288" cy="4319501"/>
            <a:chOff x="0" y="0"/>
            <a:chExt cx="18006060" cy="19094450"/>
          </a:xfrm>
        </p:grpSpPr>
        <p:sp>
          <p:nvSpPr>
            <p:cNvPr name="Freeform 9" id="9"/>
            <p:cNvSpPr/>
            <p:nvPr/>
          </p:nvSpPr>
          <p:spPr>
            <a:xfrm flipH="false" flipV="false" rot="0">
              <a:off x="0" y="0"/>
              <a:ext cx="18006061" cy="19094450"/>
            </a:xfrm>
            <a:custGeom>
              <a:avLst/>
              <a:gdLst/>
              <a:ahLst/>
              <a:cxnLst/>
              <a:rect r="r" b="b" t="t" l="l"/>
              <a:pathLst>
                <a:path h="19094450" w="18006061">
                  <a:moveTo>
                    <a:pt x="18006061" y="16098520"/>
                  </a:moveTo>
                  <a:cubicBezTo>
                    <a:pt x="11230610" y="18167350"/>
                    <a:pt x="4155440" y="18900139"/>
                    <a:pt x="0" y="19094450"/>
                  </a:cubicBezTo>
                  <a:lnTo>
                    <a:pt x="0" y="0"/>
                  </a:lnTo>
                  <a:lnTo>
                    <a:pt x="18006061" y="0"/>
                  </a:lnTo>
                </a:path>
              </a:pathLst>
            </a:custGeom>
            <a:blipFill>
              <a:blip r:embed="rId11"/>
              <a:stretch>
                <a:fillRect l="-42615" t="0" r="-42615" b="0"/>
              </a:stretch>
            </a:blipFill>
          </p:spPr>
        </p:sp>
      </p:grpSp>
      <p:sp>
        <p:nvSpPr>
          <p:cNvPr name="TextBox 10" id="10"/>
          <p:cNvSpPr txBox="true"/>
          <p:nvPr/>
        </p:nvSpPr>
        <p:spPr>
          <a:xfrm rot="0">
            <a:off x="2331126" y="3268511"/>
            <a:ext cx="9622504" cy="5333772"/>
          </a:xfrm>
          <a:prstGeom prst="rect">
            <a:avLst/>
          </a:prstGeom>
        </p:spPr>
        <p:txBody>
          <a:bodyPr anchor="t" rtlCol="false" tIns="0" lIns="0" bIns="0" rIns="0">
            <a:spAutoFit/>
          </a:bodyPr>
          <a:lstStyle/>
          <a:p>
            <a:pPr algn="l">
              <a:lnSpc>
                <a:spcPts val="4725"/>
              </a:lnSpc>
            </a:pPr>
            <a:r>
              <a:rPr lang="en-US" sz="3375">
                <a:solidFill>
                  <a:srgbClr val="000000"/>
                </a:solidFill>
                <a:latin typeface="Chewy"/>
                <a:ea typeface="Chewy"/>
                <a:cs typeface="Chewy"/>
                <a:sym typeface="Chewy"/>
              </a:rPr>
              <a:t>Blink Commerce Private Limited</a:t>
            </a:r>
            <a:r>
              <a:rPr lang="en-US" sz="3375">
                <a:solidFill>
                  <a:srgbClr val="000000"/>
                </a:solidFill>
                <a:latin typeface="Chewy"/>
                <a:ea typeface="Chewy"/>
                <a:cs typeface="Chewy"/>
                <a:sym typeface="Chewy"/>
              </a:rPr>
              <a:t>, and formerly Grofers, is an Indian quick-commerce company owned by Eternal limited. It was founded in December 2013 and is based in Gurgaon.  By November 2021, the company was delivering 125,000 orders every day .Blinkit currently operates in more than 30 cities in India. By the end of 2021, the company had raised about US$ 630 million from investors including SoftBank, Tiger Global and Sequoia Capital.</a:t>
            </a:r>
          </a:p>
        </p:txBody>
      </p:sp>
      <p:sp>
        <p:nvSpPr>
          <p:cNvPr name="Freeform 11" id="11"/>
          <p:cNvSpPr/>
          <p:nvPr/>
        </p:nvSpPr>
        <p:spPr>
          <a:xfrm flipH="false" flipV="false" rot="0">
            <a:off x="11067017" y="363018"/>
            <a:ext cx="2276398" cy="2041860"/>
          </a:xfrm>
          <a:custGeom>
            <a:avLst/>
            <a:gdLst/>
            <a:ahLst/>
            <a:cxnLst/>
            <a:rect r="r" b="b" t="t" l="l"/>
            <a:pathLst>
              <a:path h="2041860" w="2276398">
                <a:moveTo>
                  <a:pt x="0" y="0"/>
                </a:moveTo>
                <a:lnTo>
                  <a:pt x="2276398" y="0"/>
                </a:lnTo>
                <a:lnTo>
                  <a:pt x="2276398" y="2041860"/>
                </a:lnTo>
                <a:lnTo>
                  <a:pt x="0" y="2041860"/>
                </a:lnTo>
                <a:lnTo>
                  <a:pt x="0" y="0"/>
                </a:lnTo>
                <a:close/>
              </a:path>
            </a:pathLst>
          </a:custGeom>
          <a:blipFill>
            <a:blip r:embed="rId12"/>
            <a:stretch>
              <a:fillRect l="0" t="0" r="0" b="0"/>
            </a:stretch>
          </a:blipFill>
        </p:spPr>
      </p:sp>
      <p:sp>
        <p:nvSpPr>
          <p:cNvPr name="TextBox 12" id="12"/>
          <p:cNvSpPr txBox="true"/>
          <p:nvPr/>
        </p:nvSpPr>
        <p:spPr>
          <a:xfrm rot="0">
            <a:off x="4799978" y="476652"/>
            <a:ext cx="6902066" cy="1633618"/>
          </a:xfrm>
          <a:prstGeom prst="rect">
            <a:avLst/>
          </a:prstGeom>
        </p:spPr>
        <p:txBody>
          <a:bodyPr anchor="t" rtlCol="false" tIns="0" lIns="0" bIns="0" rIns="0">
            <a:spAutoFit/>
          </a:bodyPr>
          <a:lstStyle/>
          <a:p>
            <a:pPr algn="l">
              <a:lnSpc>
                <a:spcPts val="13383"/>
              </a:lnSpc>
            </a:pPr>
            <a:r>
              <a:rPr lang="en-US" sz="9559" spc="-191">
                <a:solidFill>
                  <a:srgbClr val="FF3131"/>
                </a:solidFill>
                <a:latin typeface="Arbutus Slab"/>
                <a:ea typeface="Arbutus Slab"/>
                <a:cs typeface="Arbutus Slab"/>
                <a:sym typeface="Arbutus Slab"/>
              </a:rPr>
              <a:t>About Us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706600" y="821355"/>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92473" y="2412901"/>
            <a:ext cx="10946945" cy="7874099"/>
          </a:xfrm>
          <a:custGeom>
            <a:avLst/>
            <a:gdLst/>
            <a:ahLst/>
            <a:cxnLst/>
            <a:rect r="r" b="b" t="t" l="l"/>
            <a:pathLst>
              <a:path h="7874099" w="10946945">
                <a:moveTo>
                  <a:pt x="0" y="0"/>
                </a:moveTo>
                <a:lnTo>
                  <a:pt x="10946945" y="0"/>
                </a:lnTo>
                <a:lnTo>
                  <a:pt x="10946945" y="7874099"/>
                </a:lnTo>
                <a:lnTo>
                  <a:pt x="0" y="7874099"/>
                </a:lnTo>
                <a:lnTo>
                  <a:pt x="0" y="0"/>
                </a:lnTo>
                <a:close/>
              </a:path>
            </a:pathLst>
          </a:custGeom>
          <a:blipFill>
            <a:blip r:embed="rId11"/>
            <a:stretch>
              <a:fillRect l="-10511" t="0" r="-6983" b="-663"/>
            </a:stretch>
          </a:blipFill>
        </p:spPr>
      </p:sp>
      <p:sp>
        <p:nvSpPr>
          <p:cNvPr name="Freeform 9" id="9"/>
          <p:cNvSpPr/>
          <p:nvPr/>
        </p:nvSpPr>
        <p:spPr>
          <a:xfrm flipH="false" flipV="false" rot="0">
            <a:off x="5871359" y="3718683"/>
            <a:ext cx="7581709" cy="4302955"/>
          </a:xfrm>
          <a:custGeom>
            <a:avLst/>
            <a:gdLst/>
            <a:ahLst/>
            <a:cxnLst/>
            <a:rect r="r" b="b" t="t" l="l"/>
            <a:pathLst>
              <a:path h="4302955" w="7581709">
                <a:moveTo>
                  <a:pt x="0" y="0"/>
                </a:moveTo>
                <a:lnTo>
                  <a:pt x="7581708" y="0"/>
                </a:lnTo>
                <a:lnTo>
                  <a:pt x="7581708" y="4302955"/>
                </a:lnTo>
                <a:lnTo>
                  <a:pt x="0" y="4302955"/>
                </a:lnTo>
                <a:lnTo>
                  <a:pt x="0" y="0"/>
                </a:lnTo>
                <a:close/>
              </a:path>
            </a:pathLst>
          </a:custGeom>
          <a:blipFill>
            <a:blip r:embed="rId12"/>
            <a:stretch>
              <a:fillRect l="0" t="0" r="-6765" b="0"/>
            </a:stretch>
          </a:blipFill>
        </p:spPr>
      </p:sp>
      <p:sp>
        <p:nvSpPr>
          <p:cNvPr name="TextBox 10" id="10"/>
          <p:cNvSpPr txBox="true"/>
          <p:nvPr/>
        </p:nvSpPr>
        <p:spPr>
          <a:xfrm rot="0">
            <a:off x="1431204" y="505078"/>
            <a:ext cx="16388286" cy="3799044"/>
          </a:xfrm>
          <a:prstGeom prst="rect">
            <a:avLst/>
          </a:prstGeom>
        </p:spPr>
        <p:txBody>
          <a:bodyPr anchor="t" rtlCol="false" tIns="0" lIns="0" bIns="0" rIns="0">
            <a:spAutoFit/>
          </a:bodyPr>
          <a:lstStyle/>
          <a:p>
            <a:pPr algn="ctr">
              <a:lnSpc>
                <a:spcPts val="5887"/>
              </a:lnSpc>
            </a:pPr>
            <a:r>
              <a:rPr lang="en-US" sz="6470" spc="-129">
                <a:solidFill>
                  <a:srgbClr val="FF3131"/>
                </a:solidFill>
                <a:latin typeface="Guerrilla"/>
                <a:ea typeface="Guerrilla"/>
                <a:cs typeface="Guerrilla"/>
                <a:sym typeface="Guerrilla"/>
              </a:rPr>
              <a:t> List customers who gave negative feedback and their corresponding orders.</a:t>
            </a:r>
          </a:p>
          <a:p>
            <a:pPr algn="ctr">
              <a:lnSpc>
                <a:spcPts val="5414"/>
              </a:lnSpc>
            </a:pPr>
          </a:p>
          <a:p>
            <a:pPr algn="ctr">
              <a:lnSpc>
                <a:spcPts val="5414"/>
              </a:lnSpc>
            </a:pPr>
          </a:p>
          <a:p>
            <a:pPr algn="ctr">
              <a:lnSpc>
                <a:spcPts val="682"/>
              </a:lnSpc>
            </a:pPr>
          </a:p>
          <a:p>
            <a:pPr algn="ctr">
              <a:lnSpc>
                <a:spcPts val="6485"/>
              </a:lnSpc>
            </a:pPr>
          </a:p>
          <a:p>
            <a:pPr algn="ctr">
              <a:lnSpc>
                <a:spcPts val="817"/>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28700" y="2524167"/>
            <a:ext cx="5210592" cy="3065070"/>
          </a:xfrm>
          <a:custGeom>
            <a:avLst/>
            <a:gdLst/>
            <a:ahLst/>
            <a:cxnLst/>
            <a:rect r="r" b="b" t="t" l="l"/>
            <a:pathLst>
              <a:path h="3065070" w="5210592">
                <a:moveTo>
                  <a:pt x="0" y="0"/>
                </a:moveTo>
                <a:lnTo>
                  <a:pt x="5210592" y="0"/>
                </a:lnTo>
                <a:lnTo>
                  <a:pt x="5210592" y="3065070"/>
                </a:lnTo>
                <a:lnTo>
                  <a:pt x="0" y="3065070"/>
                </a:lnTo>
                <a:lnTo>
                  <a:pt x="0" y="0"/>
                </a:lnTo>
                <a:close/>
              </a:path>
            </a:pathLst>
          </a:custGeom>
          <a:blipFill>
            <a:blip r:embed="rId10"/>
            <a:stretch>
              <a:fillRect l="0" t="-6563" r="0" b="-6563"/>
            </a:stretch>
          </a:blipFill>
        </p:spPr>
      </p:sp>
      <p:sp>
        <p:nvSpPr>
          <p:cNvPr name="TextBox 8" id="8"/>
          <p:cNvSpPr txBox="true"/>
          <p:nvPr/>
        </p:nvSpPr>
        <p:spPr>
          <a:xfrm rot="0">
            <a:off x="3609148" y="-133350"/>
            <a:ext cx="11650773" cy="4039627"/>
          </a:xfrm>
          <a:prstGeom prst="rect">
            <a:avLst/>
          </a:prstGeom>
        </p:spPr>
        <p:txBody>
          <a:bodyPr anchor="t" rtlCol="false" tIns="0" lIns="0" bIns="0" rIns="0">
            <a:spAutoFit/>
          </a:bodyPr>
          <a:lstStyle/>
          <a:p>
            <a:pPr algn="ctr">
              <a:lnSpc>
                <a:spcPts val="9463"/>
              </a:lnSpc>
            </a:pPr>
            <a:r>
              <a:rPr lang="en-US" sz="6759" spc="-135">
                <a:solidFill>
                  <a:srgbClr val="000000"/>
                </a:solidFill>
                <a:latin typeface="Guerrilla"/>
                <a:ea typeface="Guerrilla"/>
                <a:cs typeface="Guerrilla"/>
                <a:sym typeface="Guerrilla"/>
              </a:rPr>
              <a:t>BI Dashboard Assignment — Visualization &amp; Insights</a:t>
            </a:r>
          </a:p>
          <a:p>
            <a:pPr algn="ctr">
              <a:lnSpc>
                <a:spcPts val="13522"/>
              </a:lnSpc>
            </a:pPr>
          </a:p>
        </p:txBody>
      </p:sp>
      <p:sp>
        <p:nvSpPr>
          <p:cNvPr name="TextBox 9" id="9"/>
          <p:cNvSpPr txBox="true"/>
          <p:nvPr/>
        </p:nvSpPr>
        <p:spPr>
          <a:xfrm rot="0">
            <a:off x="7114097" y="3789913"/>
            <a:ext cx="478712" cy="1152870"/>
          </a:xfrm>
          <a:prstGeom prst="rect">
            <a:avLst/>
          </a:prstGeom>
        </p:spPr>
        <p:txBody>
          <a:bodyPr anchor="t" rtlCol="false" tIns="0" lIns="0" bIns="0" rIns="0">
            <a:spAutoFit/>
          </a:bodyPr>
          <a:lstStyle/>
          <a:p>
            <a:pPr algn="l">
              <a:lnSpc>
                <a:spcPts val="1132"/>
              </a:lnSpc>
              <a:spcBef>
                <a:spcPct val="0"/>
              </a:spcBef>
            </a:pPr>
            <a:r>
              <a:rPr lang="en-US" sz="1192" spc="-23">
                <a:solidFill>
                  <a:srgbClr val="FF3131"/>
                </a:solidFill>
                <a:latin typeface="Guerrilla"/>
                <a:ea typeface="Guerrilla"/>
                <a:cs typeface="Guerrilla"/>
                <a:sym typeface="Guerrilla"/>
              </a:rPr>
              <a:t>Dashboard 1: Customer Behavior &amp; Segmenta</a:t>
            </a:r>
          </a:p>
        </p:txBody>
      </p:sp>
      <p:sp>
        <p:nvSpPr>
          <p:cNvPr name="Freeform 10" id="10"/>
          <p:cNvSpPr/>
          <p:nvPr/>
        </p:nvSpPr>
        <p:spPr>
          <a:xfrm flipH="false" flipV="false" rot="0">
            <a:off x="6843957" y="2524167"/>
            <a:ext cx="5210592" cy="3065070"/>
          </a:xfrm>
          <a:custGeom>
            <a:avLst/>
            <a:gdLst/>
            <a:ahLst/>
            <a:cxnLst/>
            <a:rect r="r" b="b" t="t" l="l"/>
            <a:pathLst>
              <a:path h="3065070" w="5210592">
                <a:moveTo>
                  <a:pt x="0" y="0"/>
                </a:moveTo>
                <a:lnTo>
                  <a:pt x="5210593" y="0"/>
                </a:lnTo>
                <a:lnTo>
                  <a:pt x="5210593" y="3065070"/>
                </a:lnTo>
                <a:lnTo>
                  <a:pt x="0" y="3065070"/>
                </a:lnTo>
                <a:lnTo>
                  <a:pt x="0" y="0"/>
                </a:lnTo>
                <a:close/>
              </a:path>
            </a:pathLst>
          </a:custGeom>
          <a:blipFill>
            <a:blip r:embed="rId10"/>
            <a:stretch>
              <a:fillRect l="0" t="-6563" r="0" b="-6563"/>
            </a:stretch>
          </a:blipFill>
        </p:spPr>
      </p:sp>
      <p:sp>
        <p:nvSpPr>
          <p:cNvPr name="Freeform 11" id="11"/>
          <p:cNvSpPr/>
          <p:nvPr/>
        </p:nvSpPr>
        <p:spPr>
          <a:xfrm flipH="false" flipV="false" rot="0">
            <a:off x="12654625" y="2524167"/>
            <a:ext cx="5210592" cy="3065070"/>
          </a:xfrm>
          <a:custGeom>
            <a:avLst/>
            <a:gdLst/>
            <a:ahLst/>
            <a:cxnLst/>
            <a:rect r="r" b="b" t="t" l="l"/>
            <a:pathLst>
              <a:path h="3065070" w="5210592">
                <a:moveTo>
                  <a:pt x="0" y="0"/>
                </a:moveTo>
                <a:lnTo>
                  <a:pt x="5210592" y="0"/>
                </a:lnTo>
                <a:lnTo>
                  <a:pt x="5210592" y="3065070"/>
                </a:lnTo>
                <a:lnTo>
                  <a:pt x="0" y="3065070"/>
                </a:lnTo>
                <a:lnTo>
                  <a:pt x="0" y="0"/>
                </a:lnTo>
                <a:close/>
              </a:path>
            </a:pathLst>
          </a:custGeom>
          <a:blipFill>
            <a:blip r:embed="rId10"/>
            <a:stretch>
              <a:fillRect l="0" t="-6563" r="0" b="-6563"/>
            </a:stretch>
          </a:blipFill>
        </p:spPr>
      </p:sp>
      <p:sp>
        <p:nvSpPr>
          <p:cNvPr name="Freeform 12" id="12"/>
          <p:cNvSpPr/>
          <p:nvPr/>
        </p:nvSpPr>
        <p:spPr>
          <a:xfrm flipH="false" flipV="false" rot="0">
            <a:off x="1028700" y="6193230"/>
            <a:ext cx="5210592" cy="3065070"/>
          </a:xfrm>
          <a:custGeom>
            <a:avLst/>
            <a:gdLst/>
            <a:ahLst/>
            <a:cxnLst/>
            <a:rect r="r" b="b" t="t" l="l"/>
            <a:pathLst>
              <a:path h="3065070" w="5210592">
                <a:moveTo>
                  <a:pt x="0" y="0"/>
                </a:moveTo>
                <a:lnTo>
                  <a:pt x="5210592" y="0"/>
                </a:lnTo>
                <a:lnTo>
                  <a:pt x="5210592" y="3065070"/>
                </a:lnTo>
                <a:lnTo>
                  <a:pt x="0" y="3065070"/>
                </a:lnTo>
                <a:lnTo>
                  <a:pt x="0" y="0"/>
                </a:lnTo>
                <a:close/>
              </a:path>
            </a:pathLst>
          </a:custGeom>
          <a:blipFill>
            <a:blip r:embed="rId10"/>
            <a:stretch>
              <a:fillRect l="0" t="-6563" r="0" b="-6563"/>
            </a:stretch>
          </a:blipFill>
        </p:spPr>
      </p:sp>
      <p:sp>
        <p:nvSpPr>
          <p:cNvPr name="Freeform 13" id="13"/>
          <p:cNvSpPr/>
          <p:nvPr/>
        </p:nvSpPr>
        <p:spPr>
          <a:xfrm flipH="false" flipV="false" rot="0">
            <a:off x="6843957" y="6193230"/>
            <a:ext cx="5210592" cy="3065070"/>
          </a:xfrm>
          <a:custGeom>
            <a:avLst/>
            <a:gdLst/>
            <a:ahLst/>
            <a:cxnLst/>
            <a:rect r="r" b="b" t="t" l="l"/>
            <a:pathLst>
              <a:path h="3065070" w="5210592">
                <a:moveTo>
                  <a:pt x="0" y="0"/>
                </a:moveTo>
                <a:lnTo>
                  <a:pt x="5210593" y="0"/>
                </a:lnTo>
                <a:lnTo>
                  <a:pt x="5210593" y="3065070"/>
                </a:lnTo>
                <a:lnTo>
                  <a:pt x="0" y="3065070"/>
                </a:lnTo>
                <a:lnTo>
                  <a:pt x="0" y="0"/>
                </a:lnTo>
                <a:close/>
              </a:path>
            </a:pathLst>
          </a:custGeom>
          <a:blipFill>
            <a:blip r:embed="rId10"/>
            <a:stretch>
              <a:fillRect l="0" t="-6563" r="0" b="-6563"/>
            </a:stretch>
          </a:blipFill>
        </p:spPr>
      </p:sp>
      <p:sp>
        <p:nvSpPr>
          <p:cNvPr name="Freeform 14" id="14"/>
          <p:cNvSpPr/>
          <p:nvPr/>
        </p:nvSpPr>
        <p:spPr>
          <a:xfrm flipH="false" flipV="false" rot="0">
            <a:off x="12659215" y="6193230"/>
            <a:ext cx="5210592" cy="3065070"/>
          </a:xfrm>
          <a:custGeom>
            <a:avLst/>
            <a:gdLst/>
            <a:ahLst/>
            <a:cxnLst/>
            <a:rect r="r" b="b" t="t" l="l"/>
            <a:pathLst>
              <a:path h="3065070" w="5210592">
                <a:moveTo>
                  <a:pt x="0" y="0"/>
                </a:moveTo>
                <a:lnTo>
                  <a:pt x="5210592" y="0"/>
                </a:lnTo>
                <a:lnTo>
                  <a:pt x="5210592" y="3065070"/>
                </a:lnTo>
                <a:lnTo>
                  <a:pt x="0" y="3065070"/>
                </a:lnTo>
                <a:lnTo>
                  <a:pt x="0" y="0"/>
                </a:lnTo>
                <a:close/>
              </a:path>
            </a:pathLst>
          </a:custGeom>
          <a:blipFill>
            <a:blip r:embed="rId10"/>
            <a:stretch>
              <a:fillRect l="0" t="-6563" r="0" b="-6563"/>
            </a:stretch>
          </a:blipFill>
        </p:spPr>
      </p:sp>
      <p:sp>
        <p:nvSpPr>
          <p:cNvPr name="TextBox 15" id="15"/>
          <p:cNvSpPr txBox="true"/>
          <p:nvPr/>
        </p:nvSpPr>
        <p:spPr>
          <a:xfrm rot="0">
            <a:off x="1779714" y="3227468"/>
            <a:ext cx="4073644" cy="2588950"/>
          </a:xfrm>
          <a:prstGeom prst="rect">
            <a:avLst/>
          </a:prstGeom>
        </p:spPr>
        <p:txBody>
          <a:bodyPr anchor="t" rtlCol="false" tIns="0" lIns="0" bIns="0" rIns="0">
            <a:spAutoFit/>
          </a:bodyPr>
          <a:lstStyle/>
          <a:p>
            <a:pPr algn="ctr">
              <a:lnSpc>
                <a:spcPts val="5182"/>
              </a:lnSpc>
              <a:spcBef>
                <a:spcPct val="0"/>
              </a:spcBef>
            </a:pPr>
            <a:r>
              <a:rPr lang="en-US" sz="3701" spc="-74">
                <a:solidFill>
                  <a:srgbClr val="000000"/>
                </a:solidFill>
                <a:latin typeface="Guerrilla"/>
                <a:ea typeface="Guerrilla"/>
                <a:cs typeface="Guerrilla"/>
                <a:sym typeface="Guerrilla"/>
              </a:rPr>
              <a:t>Dashboard 1: Customer Behavior &amp; Segmentation</a:t>
            </a:r>
          </a:p>
          <a:p>
            <a:pPr algn="ctr">
              <a:lnSpc>
                <a:spcPts val="5182"/>
              </a:lnSpc>
              <a:spcBef>
                <a:spcPct val="0"/>
              </a:spcBef>
            </a:pPr>
          </a:p>
        </p:txBody>
      </p:sp>
      <p:sp>
        <p:nvSpPr>
          <p:cNvPr name="TextBox 16" id="16"/>
          <p:cNvSpPr txBox="true"/>
          <p:nvPr/>
        </p:nvSpPr>
        <p:spPr>
          <a:xfrm rot="0">
            <a:off x="7822875" y="2850657"/>
            <a:ext cx="3252757" cy="2976259"/>
          </a:xfrm>
          <a:prstGeom prst="rect">
            <a:avLst/>
          </a:prstGeom>
        </p:spPr>
        <p:txBody>
          <a:bodyPr anchor="t" rtlCol="false" tIns="0" lIns="0" bIns="0" rIns="0">
            <a:spAutoFit/>
          </a:bodyPr>
          <a:lstStyle/>
          <a:p>
            <a:pPr algn="ctr">
              <a:lnSpc>
                <a:spcPts val="4747"/>
              </a:lnSpc>
              <a:spcBef>
                <a:spcPct val="0"/>
              </a:spcBef>
            </a:pPr>
            <a:r>
              <a:rPr lang="en-US" sz="3390" spc="-67">
                <a:solidFill>
                  <a:srgbClr val="000000"/>
                </a:solidFill>
                <a:latin typeface="Guerrilla"/>
                <a:ea typeface="Guerrilla"/>
                <a:cs typeface="Guerrilla"/>
                <a:sym typeface="Guerrilla"/>
              </a:rPr>
              <a:t>Dashboard 2: Order and Delivery Performance</a:t>
            </a:r>
          </a:p>
          <a:p>
            <a:pPr algn="ctr">
              <a:lnSpc>
                <a:spcPts val="4747"/>
              </a:lnSpc>
              <a:spcBef>
                <a:spcPct val="0"/>
              </a:spcBef>
            </a:pPr>
          </a:p>
        </p:txBody>
      </p:sp>
      <p:sp>
        <p:nvSpPr>
          <p:cNvPr name="TextBox 17" id="17"/>
          <p:cNvSpPr txBox="true"/>
          <p:nvPr/>
        </p:nvSpPr>
        <p:spPr>
          <a:xfrm rot="0">
            <a:off x="13583989" y="2850657"/>
            <a:ext cx="3351864" cy="2976259"/>
          </a:xfrm>
          <a:prstGeom prst="rect">
            <a:avLst/>
          </a:prstGeom>
        </p:spPr>
        <p:txBody>
          <a:bodyPr anchor="t" rtlCol="false" tIns="0" lIns="0" bIns="0" rIns="0">
            <a:spAutoFit/>
          </a:bodyPr>
          <a:lstStyle/>
          <a:p>
            <a:pPr algn="ctr">
              <a:lnSpc>
                <a:spcPts val="4747"/>
              </a:lnSpc>
              <a:spcBef>
                <a:spcPct val="0"/>
              </a:spcBef>
            </a:pPr>
            <a:r>
              <a:rPr lang="en-US" sz="3390" spc="-67">
                <a:solidFill>
                  <a:srgbClr val="000000"/>
                </a:solidFill>
                <a:latin typeface="Guerrilla"/>
                <a:ea typeface="Guerrilla"/>
                <a:cs typeface="Guerrilla"/>
                <a:sym typeface="Guerrilla"/>
              </a:rPr>
              <a:t>Dashboard 3: Product &amp; Inventory Management</a:t>
            </a:r>
          </a:p>
          <a:p>
            <a:pPr algn="ctr">
              <a:lnSpc>
                <a:spcPts val="4747"/>
              </a:lnSpc>
              <a:spcBef>
                <a:spcPct val="0"/>
              </a:spcBef>
            </a:pPr>
          </a:p>
        </p:txBody>
      </p:sp>
      <p:sp>
        <p:nvSpPr>
          <p:cNvPr name="TextBox 18" id="18"/>
          <p:cNvSpPr txBox="true"/>
          <p:nvPr/>
        </p:nvSpPr>
        <p:spPr>
          <a:xfrm rot="0">
            <a:off x="2340892" y="6588038"/>
            <a:ext cx="3512466" cy="3225724"/>
          </a:xfrm>
          <a:prstGeom prst="rect">
            <a:avLst/>
          </a:prstGeom>
        </p:spPr>
        <p:txBody>
          <a:bodyPr anchor="t" rtlCol="false" tIns="0" lIns="0" bIns="0" rIns="0">
            <a:spAutoFit/>
          </a:bodyPr>
          <a:lstStyle/>
          <a:p>
            <a:pPr algn="ctr">
              <a:lnSpc>
                <a:spcPts val="5138"/>
              </a:lnSpc>
              <a:spcBef>
                <a:spcPct val="0"/>
              </a:spcBef>
            </a:pPr>
            <a:r>
              <a:rPr lang="en-US" sz="3670" spc="-73">
                <a:solidFill>
                  <a:srgbClr val="000000"/>
                </a:solidFill>
                <a:latin typeface="Guerrilla"/>
                <a:ea typeface="Guerrilla"/>
                <a:cs typeface="Guerrilla"/>
                <a:sym typeface="Guerrilla"/>
              </a:rPr>
              <a:t>Dashboard 4: Marketing Campaign Performance</a:t>
            </a:r>
          </a:p>
          <a:p>
            <a:pPr algn="ctr">
              <a:lnSpc>
                <a:spcPts val="5138"/>
              </a:lnSpc>
              <a:spcBef>
                <a:spcPct val="0"/>
              </a:spcBef>
            </a:pPr>
          </a:p>
        </p:txBody>
      </p:sp>
      <p:sp>
        <p:nvSpPr>
          <p:cNvPr name="TextBox 19" id="19"/>
          <p:cNvSpPr txBox="true"/>
          <p:nvPr/>
        </p:nvSpPr>
        <p:spPr>
          <a:xfrm rot="0">
            <a:off x="7748807" y="6588038"/>
            <a:ext cx="3923335" cy="3225724"/>
          </a:xfrm>
          <a:prstGeom prst="rect">
            <a:avLst/>
          </a:prstGeom>
        </p:spPr>
        <p:txBody>
          <a:bodyPr anchor="t" rtlCol="false" tIns="0" lIns="0" bIns="0" rIns="0">
            <a:spAutoFit/>
          </a:bodyPr>
          <a:lstStyle/>
          <a:p>
            <a:pPr algn="ctr">
              <a:lnSpc>
                <a:spcPts val="5138"/>
              </a:lnSpc>
              <a:spcBef>
                <a:spcPct val="0"/>
              </a:spcBef>
            </a:pPr>
            <a:r>
              <a:rPr lang="en-US" sz="3670" spc="-73">
                <a:solidFill>
                  <a:srgbClr val="000000"/>
                </a:solidFill>
                <a:latin typeface="Guerrilla"/>
                <a:ea typeface="Guerrilla"/>
                <a:cs typeface="Guerrilla"/>
                <a:sym typeface="Guerrilla"/>
              </a:rPr>
              <a:t>Dashboard 5: Customer Feedback &amp; Sentiment Analysis</a:t>
            </a:r>
          </a:p>
          <a:p>
            <a:pPr algn="ctr">
              <a:lnSpc>
                <a:spcPts val="5138"/>
              </a:lnSpc>
              <a:spcBef>
                <a:spcPct val="0"/>
              </a:spcBef>
            </a:pPr>
          </a:p>
        </p:txBody>
      </p:sp>
      <p:sp>
        <p:nvSpPr>
          <p:cNvPr name="TextBox 20" id="20"/>
          <p:cNvSpPr txBox="true"/>
          <p:nvPr/>
        </p:nvSpPr>
        <p:spPr>
          <a:xfrm rot="0">
            <a:off x="13559500" y="6578513"/>
            <a:ext cx="3971091" cy="2798088"/>
          </a:xfrm>
          <a:prstGeom prst="rect">
            <a:avLst/>
          </a:prstGeom>
        </p:spPr>
        <p:txBody>
          <a:bodyPr anchor="t" rtlCol="false" tIns="0" lIns="0" bIns="0" rIns="0">
            <a:spAutoFit/>
          </a:bodyPr>
          <a:lstStyle/>
          <a:p>
            <a:pPr algn="ctr">
              <a:lnSpc>
                <a:spcPts val="5573"/>
              </a:lnSpc>
              <a:spcBef>
                <a:spcPct val="0"/>
              </a:spcBef>
            </a:pPr>
            <a:r>
              <a:rPr lang="en-US" sz="3980" spc="-79">
                <a:solidFill>
                  <a:srgbClr val="000000"/>
                </a:solidFill>
                <a:latin typeface="Guerrilla"/>
                <a:ea typeface="Guerrilla"/>
                <a:cs typeface="Guerrilla"/>
                <a:sym typeface="Guerrilla"/>
              </a:rPr>
              <a:t>Dashboard 6: Financial &amp; Operational KPIs</a:t>
            </a:r>
          </a:p>
          <a:p>
            <a:pPr algn="ctr">
              <a:lnSpc>
                <a:spcPts val="5573"/>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714233" y="2793507"/>
            <a:ext cx="17482096" cy="5259081"/>
          </a:xfrm>
          <a:prstGeom prst="rect">
            <a:avLst/>
          </a:prstGeom>
        </p:spPr>
        <p:txBody>
          <a:bodyPr anchor="t" rtlCol="false" tIns="0" lIns="0" bIns="0" rIns="0">
            <a:spAutoFit/>
          </a:bodyPr>
          <a:lstStyle/>
          <a:p>
            <a:pPr algn="l" marL="1284507" indent="-642254" lvl="1">
              <a:lnSpc>
                <a:spcPts val="8329"/>
              </a:lnSpc>
              <a:buFont typeface="Arial"/>
              <a:buChar char="•"/>
            </a:pPr>
            <a:r>
              <a:rPr lang="en-US" sz="5949" spc="-118">
                <a:solidFill>
                  <a:srgbClr val="000000"/>
                </a:solidFill>
                <a:latin typeface="Guerrilla"/>
                <a:ea typeface="Guerrilla"/>
                <a:cs typeface="Guerrilla"/>
                <a:sym typeface="Guerrilla"/>
              </a:rPr>
              <a:t>Total customers by segment</a:t>
            </a:r>
          </a:p>
          <a:p>
            <a:pPr algn="l" marL="1284507" indent="-642254" lvl="1">
              <a:lnSpc>
                <a:spcPts val="8329"/>
              </a:lnSpc>
              <a:spcBef>
                <a:spcPct val="0"/>
              </a:spcBef>
              <a:buFont typeface="Arial"/>
              <a:buChar char="•"/>
            </a:pPr>
            <a:r>
              <a:rPr lang="en-US" sz="5949" spc="-118">
                <a:solidFill>
                  <a:srgbClr val="000000"/>
                </a:solidFill>
                <a:latin typeface="Guerrilla"/>
                <a:ea typeface="Guerrilla"/>
                <a:cs typeface="Guerrilla"/>
                <a:sym typeface="Guerrilla"/>
              </a:rPr>
              <a:t>Orders and average order value by customer segment</a:t>
            </a:r>
          </a:p>
          <a:p>
            <a:pPr algn="l" marL="1284507" indent="-642254" lvl="1">
              <a:lnSpc>
                <a:spcPts val="8329"/>
              </a:lnSpc>
              <a:spcBef>
                <a:spcPct val="0"/>
              </a:spcBef>
              <a:buFont typeface="Arial"/>
              <a:buChar char="•"/>
            </a:pPr>
            <a:r>
              <a:rPr lang="en-US" sz="5949" spc="-118">
                <a:solidFill>
                  <a:srgbClr val="000000"/>
                </a:solidFill>
                <a:latin typeface="Guerrilla"/>
                <a:ea typeface="Guerrilla"/>
                <a:cs typeface="Guerrilla"/>
                <a:sym typeface="Guerrilla"/>
              </a:rPr>
              <a:t>Registration trends over time</a:t>
            </a:r>
          </a:p>
          <a:p>
            <a:pPr algn="l" marL="1284507" indent="-642254" lvl="1">
              <a:lnSpc>
                <a:spcPts val="8329"/>
              </a:lnSpc>
              <a:spcBef>
                <a:spcPct val="0"/>
              </a:spcBef>
              <a:buFont typeface="Arial"/>
              <a:buChar char="•"/>
            </a:pPr>
            <a:r>
              <a:rPr lang="en-US" sz="5949" spc="-118">
                <a:solidFill>
                  <a:srgbClr val="000000"/>
                </a:solidFill>
                <a:latin typeface="Guerrilla"/>
                <a:ea typeface="Guerrilla"/>
                <a:cs typeface="Guerrilla"/>
                <a:sym typeface="Guerrilla"/>
              </a:rPr>
              <a:t>Customer distribution by area and pincode</a:t>
            </a:r>
          </a:p>
          <a:p>
            <a:pPr algn="l" marL="1284507" indent="-642254" lvl="1">
              <a:lnSpc>
                <a:spcPts val="8329"/>
              </a:lnSpc>
              <a:spcBef>
                <a:spcPct val="0"/>
              </a:spcBef>
              <a:buFont typeface="Arial"/>
              <a:buChar char="•"/>
            </a:pPr>
            <a:r>
              <a:rPr lang="en-US" sz="5949" spc="-118">
                <a:solidFill>
                  <a:srgbClr val="000000"/>
                </a:solidFill>
                <a:latin typeface="Guerrilla"/>
                <a:ea typeface="Guerrilla"/>
                <a:cs typeface="Guerrilla"/>
                <a:sym typeface="Guerrilla"/>
              </a:rPr>
              <a:t>High-value customers identification (filterable)</a:t>
            </a:r>
          </a:p>
        </p:txBody>
      </p:sp>
      <p:sp>
        <p:nvSpPr>
          <p:cNvPr name="Freeform 8" id="8"/>
          <p:cNvSpPr/>
          <p:nvPr/>
        </p:nvSpPr>
        <p:spPr>
          <a:xfrm flipH="false" flipV="false" rot="0">
            <a:off x="6629342" y="2628842"/>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10">
              <a:alphaModFix amt="10999"/>
            </a:blip>
            <a:stretch>
              <a:fillRect l="0" t="0" r="0" b="0"/>
            </a:stretch>
          </a:blipFill>
        </p:spPr>
      </p:sp>
      <p:sp>
        <p:nvSpPr>
          <p:cNvPr name="TextBox 9" id="9"/>
          <p:cNvSpPr txBox="true"/>
          <p:nvPr/>
        </p:nvSpPr>
        <p:spPr>
          <a:xfrm rot="0">
            <a:off x="2306507" y="459673"/>
            <a:ext cx="14297549" cy="2077150"/>
          </a:xfrm>
          <a:prstGeom prst="rect">
            <a:avLst/>
          </a:prstGeom>
        </p:spPr>
        <p:txBody>
          <a:bodyPr anchor="t" rtlCol="false" tIns="0" lIns="0" bIns="0" rIns="0">
            <a:spAutoFit/>
          </a:bodyPr>
          <a:lstStyle/>
          <a:p>
            <a:pPr algn="ctr">
              <a:lnSpc>
                <a:spcPts val="7903"/>
              </a:lnSpc>
            </a:pPr>
            <a:r>
              <a:rPr lang="en-US" sz="8591" spc="-171">
                <a:solidFill>
                  <a:srgbClr val="545454"/>
                </a:solidFill>
                <a:latin typeface="Arbutus Slab"/>
                <a:ea typeface="Arbutus Slab"/>
                <a:cs typeface="Arbutus Slab"/>
                <a:sym typeface="Arbutus Slab"/>
              </a:rPr>
              <a:t>Dashboard 1: Customer Behavior &amp; Segmentation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232927"/>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732304" y="2052902"/>
            <a:ext cx="13515892" cy="7687164"/>
          </a:xfrm>
          <a:custGeom>
            <a:avLst/>
            <a:gdLst/>
            <a:ahLst/>
            <a:cxnLst/>
            <a:rect r="r" b="b" t="t" l="l"/>
            <a:pathLst>
              <a:path h="7687164" w="13515892">
                <a:moveTo>
                  <a:pt x="0" y="0"/>
                </a:moveTo>
                <a:lnTo>
                  <a:pt x="13515893" y="0"/>
                </a:lnTo>
                <a:lnTo>
                  <a:pt x="13515893" y="7687164"/>
                </a:lnTo>
                <a:lnTo>
                  <a:pt x="0" y="7687164"/>
                </a:lnTo>
                <a:lnTo>
                  <a:pt x="0" y="0"/>
                </a:lnTo>
                <a:close/>
              </a:path>
            </a:pathLst>
          </a:custGeom>
          <a:blipFill>
            <a:blip r:embed="rId10"/>
            <a:stretch>
              <a:fillRect l="0" t="0" r="0" b="0"/>
            </a:stretch>
          </a:blipFill>
        </p:spPr>
      </p:sp>
      <p:sp>
        <p:nvSpPr>
          <p:cNvPr name="TextBox 8" id="8"/>
          <p:cNvSpPr txBox="true"/>
          <p:nvPr/>
        </p:nvSpPr>
        <p:spPr>
          <a:xfrm rot="0">
            <a:off x="1956348" y="515761"/>
            <a:ext cx="15067806" cy="2121554"/>
          </a:xfrm>
          <a:prstGeom prst="rect">
            <a:avLst/>
          </a:prstGeom>
        </p:spPr>
        <p:txBody>
          <a:bodyPr anchor="t" rtlCol="false" tIns="0" lIns="0" bIns="0" rIns="0">
            <a:spAutoFit/>
          </a:bodyPr>
          <a:lstStyle/>
          <a:p>
            <a:pPr algn="ctr">
              <a:lnSpc>
                <a:spcPts val="8538"/>
              </a:lnSpc>
              <a:spcBef>
                <a:spcPct val="0"/>
              </a:spcBef>
            </a:pPr>
            <a:r>
              <a:rPr lang="en-US" sz="6099" spc="-121">
                <a:solidFill>
                  <a:srgbClr val="000000"/>
                </a:solidFill>
                <a:latin typeface="Guerrilla"/>
                <a:ea typeface="Guerrilla"/>
                <a:cs typeface="Guerrilla"/>
                <a:sym typeface="Guerrilla"/>
              </a:rPr>
              <a:t>Dashboard 1: Customer Behavior &amp; Segmentation</a:t>
            </a:r>
          </a:p>
          <a:p>
            <a:pPr algn="ctr">
              <a:lnSpc>
                <a:spcPts val="8538"/>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706600" y="267791"/>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34887" y="4662"/>
            <a:ext cx="9330595"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Insights</a:t>
            </a:r>
          </a:p>
        </p:txBody>
      </p:sp>
      <p:sp>
        <p:nvSpPr>
          <p:cNvPr name="TextBox 8" id="8"/>
          <p:cNvSpPr txBox="true"/>
          <p:nvPr/>
        </p:nvSpPr>
        <p:spPr>
          <a:xfrm rot="0">
            <a:off x="796315" y="1859336"/>
            <a:ext cx="15807741" cy="3078418"/>
          </a:xfrm>
          <a:prstGeom prst="rect">
            <a:avLst/>
          </a:prstGeom>
        </p:spPr>
        <p:txBody>
          <a:bodyPr anchor="t" rtlCol="false" tIns="0" lIns="0" bIns="0" rIns="0">
            <a:spAutoFit/>
          </a:bodyPr>
          <a:lstStyle/>
          <a:p>
            <a:pPr algn="l" marL="644189" indent="-322095" lvl="1">
              <a:lnSpc>
                <a:spcPts val="3490"/>
              </a:lnSpc>
              <a:buFont typeface="Arial"/>
              <a:buChar char="•"/>
            </a:pPr>
            <a:r>
              <a:rPr lang="en-US" sz="2983">
                <a:solidFill>
                  <a:srgbClr val="000000"/>
                </a:solidFill>
                <a:latin typeface="Barlow"/>
                <a:ea typeface="Barlow"/>
                <a:cs typeface="Barlow"/>
                <a:sym typeface="Barlow"/>
              </a:rPr>
              <a:t>Balanced segments: Regular, Premium, New, and Inactive customers each contribute ~25%, with Total Customer Spend near ₹1.88 crore.</a:t>
            </a:r>
          </a:p>
          <a:p>
            <a:pPr algn="l" marL="644189" indent="-322095" lvl="1">
              <a:lnSpc>
                <a:spcPts val="3490"/>
              </a:lnSpc>
              <a:buFont typeface="Arial"/>
              <a:buChar char="•"/>
            </a:pPr>
            <a:r>
              <a:rPr lang="en-US" sz="2983">
                <a:solidFill>
                  <a:srgbClr val="000000"/>
                </a:solidFill>
                <a:latin typeface="Barlow"/>
                <a:ea typeface="Barlow"/>
                <a:cs typeface="Barlow"/>
                <a:sym typeface="Barlow"/>
              </a:rPr>
              <a:t>Top spenders: Names like Odika Kannan, Vedika Dugal, Umang Dhingra are highest spenders—some in Inactive or New segments.</a:t>
            </a:r>
          </a:p>
          <a:p>
            <a:pPr algn="l" marL="644189" indent="-322095" lvl="1">
              <a:lnSpc>
                <a:spcPts val="3490"/>
              </a:lnSpc>
              <a:buFont typeface="Arial"/>
              <a:buChar char="•"/>
            </a:pPr>
            <a:r>
              <a:rPr lang="en-US" sz="2983">
                <a:solidFill>
                  <a:srgbClr val="000000"/>
                </a:solidFill>
                <a:latin typeface="Barlow"/>
                <a:ea typeface="Barlow"/>
                <a:cs typeface="Barlow"/>
                <a:sym typeface="Barlow"/>
              </a:rPr>
              <a:t>Registration trend: Sharp rise in sign‑ups through mid‑year, peaking at ~267 in October, dipping to ~109 in December.</a:t>
            </a:r>
          </a:p>
          <a:p>
            <a:pPr algn="l">
              <a:lnSpc>
                <a:spcPts val="3490"/>
              </a:lnSpc>
            </a:pPr>
          </a:p>
        </p:txBody>
      </p:sp>
      <p:sp>
        <p:nvSpPr>
          <p:cNvPr name="TextBox 9" id="9"/>
          <p:cNvSpPr txBox="true"/>
          <p:nvPr/>
        </p:nvSpPr>
        <p:spPr>
          <a:xfrm rot="0">
            <a:off x="2079540" y="6721670"/>
            <a:ext cx="14866341" cy="2536630"/>
          </a:xfrm>
          <a:prstGeom prst="rect">
            <a:avLst/>
          </a:prstGeom>
        </p:spPr>
        <p:txBody>
          <a:bodyPr anchor="t" rtlCol="false" tIns="0" lIns="0" bIns="0" rIns="0">
            <a:spAutoFit/>
          </a:bodyPr>
          <a:lstStyle/>
          <a:p>
            <a:pPr algn="l" marL="681478" indent="-340739" lvl="1">
              <a:lnSpc>
                <a:spcPts val="3314"/>
              </a:lnSpc>
              <a:buFont typeface="Arial"/>
              <a:buChar char="•"/>
            </a:pPr>
            <a:r>
              <a:rPr lang="en-US" sz="3156">
                <a:solidFill>
                  <a:srgbClr val="000000"/>
                </a:solidFill>
                <a:latin typeface="Barlow"/>
                <a:ea typeface="Barlow"/>
                <a:cs typeface="Barlow"/>
                <a:sym typeface="Barlow"/>
              </a:rPr>
              <a:t>Reactivation campaigns: Target high‑value but “Inactive” users (e.g., Umang Dhingra) with personalized incentives.</a:t>
            </a:r>
          </a:p>
          <a:p>
            <a:pPr algn="l" marL="681478" indent="-340739" lvl="1">
              <a:lnSpc>
                <a:spcPts val="3314"/>
              </a:lnSpc>
              <a:buFont typeface="Arial"/>
              <a:buChar char="•"/>
            </a:pPr>
            <a:r>
              <a:rPr lang="en-US" sz="3156">
                <a:solidFill>
                  <a:srgbClr val="000000"/>
                </a:solidFill>
                <a:latin typeface="Barlow"/>
                <a:ea typeface="Barlow"/>
                <a:cs typeface="Barlow"/>
                <a:sym typeface="Barlow"/>
              </a:rPr>
              <a:t>Premium upsell for New: Encourage New customers (seems high‑value already) with offers to upgrade into Premium tier.</a:t>
            </a:r>
          </a:p>
          <a:p>
            <a:pPr algn="l" marL="681478" indent="-340739" lvl="1">
              <a:lnSpc>
                <a:spcPts val="3314"/>
              </a:lnSpc>
              <a:buFont typeface="Arial"/>
              <a:buChar char="•"/>
            </a:pPr>
            <a:r>
              <a:rPr lang="en-US" sz="3156">
                <a:solidFill>
                  <a:srgbClr val="000000"/>
                </a:solidFill>
                <a:latin typeface="Barlow"/>
                <a:ea typeface="Barlow"/>
                <a:cs typeface="Barlow"/>
                <a:sym typeface="Barlow"/>
              </a:rPr>
              <a:t>Boost off‑peak registrations: Investigate why registrations dropped in December; run promotions or partnerships during slump season.</a:t>
            </a:r>
          </a:p>
        </p:txBody>
      </p:sp>
      <p:sp>
        <p:nvSpPr>
          <p:cNvPr name="TextBox 10" id="10"/>
          <p:cNvSpPr txBox="true"/>
          <p:nvPr/>
        </p:nvSpPr>
        <p:spPr>
          <a:xfrm rot="0">
            <a:off x="3514552" y="4758806"/>
            <a:ext cx="10964247"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Recommendations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629342" y="2628842"/>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10">
              <a:alphaModFix amt="16000"/>
            </a:blip>
            <a:stretch>
              <a:fillRect l="0" t="0" r="0" b="0"/>
            </a:stretch>
          </a:blipFill>
        </p:spPr>
      </p:sp>
      <p:sp>
        <p:nvSpPr>
          <p:cNvPr name="TextBox 8" id="8"/>
          <p:cNvSpPr txBox="true"/>
          <p:nvPr/>
        </p:nvSpPr>
        <p:spPr>
          <a:xfrm rot="0">
            <a:off x="2079540" y="644531"/>
            <a:ext cx="15252431" cy="2863249"/>
          </a:xfrm>
          <a:prstGeom prst="rect">
            <a:avLst/>
          </a:prstGeom>
        </p:spPr>
        <p:txBody>
          <a:bodyPr anchor="t" rtlCol="false" tIns="0" lIns="0" bIns="0" rIns="0">
            <a:spAutoFit/>
          </a:bodyPr>
          <a:lstStyle/>
          <a:p>
            <a:pPr algn="ctr">
              <a:lnSpc>
                <a:spcPts val="7369"/>
              </a:lnSpc>
            </a:pPr>
            <a:r>
              <a:rPr lang="en-US" sz="8010" spc="-160">
                <a:solidFill>
                  <a:srgbClr val="545454"/>
                </a:solidFill>
                <a:latin typeface="Arbutus Slab"/>
                <a:ea typeface="Arbutus Slab"/>
                <a:cs typeface="Arbutus Slab"/>
                <a:sym typeface="Arbutus Slab"/>
              </a:rPr>
              <a:t>Dashboard 2:Order and Delivery Performance</a:t>
            </a:r>
          </a:p>
          <a:p>
            <a:pPr algn="ctr">
              <a:lnSpc>
                <a:spcPts val="7369"/>
              </a:lnSpc>
            </a:pPr>
          </a:p>
        </p:txBody>
      </p:sp>
      <p:sp>
        <p:nvSpPr>
          <p:cNvPr name="TextBox 9" id="9"/>
          <p:cNvSpPr txBox="true"/>
          <p:nvPr/>
        </p:nvSpPr>
        <p:spPr>
          <a:xfrm rot="0">
            <a:off x="470669" y="3383955"/>
            <a:ext cx="17346662" cy="4274204"/>
          </a:xfrm>
          <a:prstGeom prst="rect">
            <a:avLst/>
          </a:prstGeom>
        </p:spPr>
        <p:txBody>
          <a:bodyPr anchor="t" rtlCol="false" tIns="0" lIns="0" bIns="0" rIns="0">
            <a:spAutoFit/>
          </a:bodyPr>
          <a:lstStyle/>
          <a:p>
            <a:pPr algn="l" marL="1316832" indent="-658416" lvl="1">
              <a:lnSpc>
                <a:spcPts val="8538"/>
              </a:lnSpc>
              <a:buFont typeface="Arial"/>
              <a:buChar char="•"/>
            </a:pPr>
            <a:r>
              <a:rPr lang="en-US" sz="6099" spc="-121">
                <a:solidFill>
                  <a:srgbClr val="000000"/>
                </a:solidFill>
                <a:latin typeface="Guerrilla"/>
                <a:ea typeface="Guerrilla"/>
                <a:cs typeface="Guerrilla"/>
                <a:sym typeface="Guerrilla"/>
              </a:rPr>
              <a:t>Total orders vs. late deliveries over time</a:t>
            </a:r>
          </a:p>
          <a:p>
            <a:pPr algn="l" marL="1316832" indent="-658416" lvl="1">
              <a:lnSpc>
                <a:spcPts val="8538"/>
              </a:lnSpc>
              <a:buFont typeface="Arial"/>
              <a:buChar char="•"/>
            </a:pPr>
            <a:r>
              <a:rPr lang="en-US" sz="6099" spc="-121">
                <a:solidFill>
                  <a:srgbClr val="000000"/>
                </a:solidFill>
                <a:latin typeface="Guerrilla"/>
                <a:ea typeface="Guerrilla"/>
                <a:cs typeface="Guerrilla"/>
                <a:sym typeface="Guerrilla"/>
              </a:rPr>
              <a:t>Average delivery time by delivery partner and area</a:t>
            </a:r>
          </a:p>
          <a:p>
            <a:pPr algn="l" marL="1316832" indent="-658416" lvl="1">
              <a:lnSpc>
                <a:spcPts val="8538"/>
              </a:lnSpc>
              <a:buFont typeface="Arial"/>
              <a:buChar char="•"/>
            </a:pPr>
            <a:r>
              <a:rPr lang="en-US" sz="6099" spc="-121">
                <a:solidFill>
                  <a:srgbClr val="000000"/>
                </a:solidFill>
                <a:latin typeface="Guerrilla"/>
                <a:ea typeface="Guerrilla"/>
                <a:cs typeface="Guerrilla"/>
                <a:sym typeface="Guerrilla"/>
              </a:rPr>
              <a:t>Delivery delay reasons breakdown</a:t>
            </a:r>
          </a:p>
          <a:p>
            <a:pPr algn="l" marL="1316832" indent="-658416" lvl="1">
              <a:lnSpc>
                <a:spcPts val="8538"/>
              </a:lnSpc>
              <a:buFont typeface="Arial"/>
              <a:buChar char="•"/>
            </a:pPr>
            <a:r>
              <a:rPr lang="en-US" sz="6099" spc="-121">
                <a:solidFill>
                  <a:srgbClr val="000000"/>
                </a:solidFill>
                <a:latin typeface="Guerrilla"/>
                <a:ea typeface="Guerrilla"/>
                <a:cs typeface="Guerrilla"/>
                <a:sym typeface="Guerrilla"/>
              </a:rPr>
              <a:t>On-time vs. delayed delivery rate KPIs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232927"/>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648353" y="2319822"/>
            <a:ext cx="13265457" cy="7464009"/>
          </a:xfrm>
          <a:custGeom>
            <a:avLst/>
            <a:gdLst/>
            <a:ahLst/>
            <a:cxnLst/>
            <a:rect r="r" b="b" t="t" l="l"/>
            <a:pathLst>
              <a:path h="7464009" w="13265457">
                <a:moveTo>
                  <a:pt x="0" y="0"/>
                </a:moveTo>
                <a:lnTo>
                  <a:pt x="13265458" y="0"/>
                </a:lnTo>
                <a:lnTo>
                  <a:pt x="13265458" y="7464008"/>
                </a:lnTo>
                <a:lnTo>
                  <a:pt x="0" y="7464008"/>
                </a:lnTo>
                <a:lnTo>
                  <a:pt x="0" y="0"/>
                </a:lnTo>
                <a:close/>
              </a:path>
            </a:pathLst>
          </a:custGeom>
          <a:blipFill>
            <a:blip r:embed="rId10"/>
            <a:stretch>
              <a:fillRect l="0" t="-651" r="0" b="-651"/>
            </a:stretch>
          </a:blipFill>
        </p:spPr>
      </p:sp>
      <p:sp>
        <p:nvSpPr>
          <p:cNvPr name="TextBox 8" id="8"/>
          <p:cNvSpPr txBox="true"/>
          <p:nvPr/>
        </p:nvSpPr>
        <p:spPr>
          <a:xfrm rot="0">
            <a:off x="359100" y="701784"/>
            <a:ext cx="17205106" cy="2121554"/>
          </a:xfrm>
          <a:prstGeom prst="rect">
            <a:avLst/>
          </a:prstGeom>
        </p:spPr>
        <p:txBody>
          <a:bodyPr anchor="t" rtlCol="false" tIns="0" lIns="0" bIns="0" rIns="0">
            <a:spAutoFit/>
          </a:bodyPr>
          <a:lstStyle/>
          <a:p>
            <a:pPr algn="ctr">
              <a:lnSpc>
                <a:spcPts val="8538"/>
              </a:lnSpc>
              <a:spcBef>
                <a:spcPct val="0"/>
              </a:spcBef>
            </a:pPr>
            <a:r>
              <a:rPr lang="en-US" sz="6099" spc="-121">
                <a:solidFill>
                  <a:srgbClr val="000000"/>
                </a:solidFill>
                <a:latin typeface="Guerrilla"/>
                <a:ea typeface="Guerrilla"/>
                <a:cs typeface="Guerrilla"/>
                <a:sym typeface="Guerrilla"/>
              </a:rPr>
              <a:t>Dashboard 2: Order and Delivery Performance</a:t>
            </a:r>
          </a:p>
          <a:p>
            <a:pPr algn="ctr">
              <a:lnSpc>
                <a:spcPts val="8538"/>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706600" y="267791"/>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34887" y="4662"/>
            <a:ext cx="9330595"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Insights</a:t>
            </a:r>
          </a:p>
        </p:txBody>
      </p:sp>
      <p:sp>
        <p:nvSpPr>
          <p:cNvPr name="TextBox 8" id="8"/>
          <p:cNvSpPr txBox="true"/>
          <p:nvPr/>
        </p:nvSpPr>
        <p:spPr>
          <a:xfrm rot="0">
            <a:off x="2606555" y="2169343"/>
            <a:ext cx="15205446" cy="2943766"/>
          </a:xfrm>
          <a:prstGeom prst="rect">
            <a:avLst/>
          </a:prstGeom>
        </p:spPr>
        <p:txBody>
          <a:bodyPr anchor="t" rtlCol="false" tIns="0" lIns="0" bIns="0" rIns="0">
            <a:spAutoFit/>
          </a:bodyPr>
          <a:lstStyle/>
          <a:p>
            <a:pPr algn="l" marL="934506" indent="-467253" lvl="1">
              <a:lnSpc>
                <a:spcPts val="4544"/>
              </a:lnSpc>
              <a:buFont typeface="Arial"/>
              <a:buChar char="•"/>
            </a:pPr>
            <a:r>
              <a:rPr lang="en-US" sz="4328" spc="-86">
                <a:solidFill>
                  <a:srgbClr val="000000"/>
                </a:solidFill>
                <a:latin typeface="Barlow"/>
                <a:ea typeface="Barlow"/>
                <a:cs typeface="Barlow"/>
                <a:sym typeface="Barlow"/>
              </a:rPr>
              <a:t>Delayed deliveries: 30.6% are delayed (1,530 out of 5,000), avg. delay ~4.44 days.</a:t>
            </a:r>
          </a:p>
          <a:p>
            <a:pPr algn="l" marL="934506" indent="-467253" lvl="1">
              <a:lnSpc>
                <a:spcPts val="4544"/>
              </a:lnSpc>
              <a:buFont typeface="Arial"/>
              <a:buChar char="•"/>
            </a:pPr>
            <a:r>
              <a:rPr lang="en-US" sz="4328" spc="-86">
                <a:solidFill>
                  <a:srgbClr val="000000"/>
                </a:solidFill>
                <a:latin typeface="Barlow"/>
                <a:ea typeface="Barlow"/>
                <a:cs typeface="Barlow"/>
                <a:sym typeface="Barlow"/>
              </a:rPr>
              <a:t>On‑time delivery rate: Only ~69.4%, total on‑time ~3,470.</a:t>
            </a:r>
          </a:p>
          <a:p>
            <a:pPr algn="l" marL="934506" indent="-467253" lvl="1">
              <a:lnSpc>
                <a:spcPts val="4544"/>
              </a:lnSpc>
              <a:buFont typeface="Arial"/>
              <a:buChar char="•"/>
            </a:pPr>
            <a:r>
              <a:rPr lang="en-US" sz="4328" spc="-86">
                <a:solidFill>
                  <a:srgbClr val="000000"/>
                </a:solidFill>
                <a:latin typeface="Barlow"/>
                <a:ea typeface="Barlow"/>
                <a:cs typeface="Barlow"/>
                <a:sym typeface="Barlow"/>
              </a:rPr>
              <a:t>Reasons for delay: 61% due to traffic, 38% no traffic issues</a:t>
            </a:r>
          </a:p>
          <a:p>
            <a:pPr algn="l">
              <a:lnSpc>
                <a:spcPts val="4964"/>
              </a:lnSpc>
            </a:pPr>
          </a:p>
        </p:txBody>
      </p:sp>
      <p:sp>
        <p:nvSpPr>
          <p:cNvPr name="TextBox 9" id="9"/>
          <p:cNvSpPr txBox="true"/>
          <p:nvPr/>
        </p:nvSpPr>
        <p:spPr>
          <a:xfrm rot="0">
            <a:off x="3514552" y="4758806"/>
            <a:ext cx="10964247"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Recommendations</a:t>
            </a:r>
          </a:p>
        </p:txBody>
      </p:sp>
      <p:sp>
        <p:nvSpPr>
          <p:cNvPr name="TextBox 10" id="10"/>
          <p:cNvSpPr txBox="true"/>
          <p:nvPr/>
        </p:nvSpPr>
        <p:spPr>
          <a:xfrm rot="0">
            <a:off x="2818773" y="6706748"/>
            <a:ext cx="14191183" cy="3810351"/>
          </a:xfrm>
          <a:prstGeom prst="rect">
            <a:avLst/>
          </a:prstGeom>
        </p:spPr>
        <p:txBody>
          <a:bodyPr anchor="t" rtlCol="false" tIns="0" lIns="0" bIns="0" rIns="0">
            <a:spAutoFit/>
          </a:bodyPr>
          <a:lstStyle/>
          <a:p>
            <a:pPr algn="l" marL="872171" indent="-436086" lvl="1">
              <a:lnSpc>
                <a:spcPts val="4241"/>
              </a:lnSpc>
              <a:buFont typeface="Arial"/>
              <a:buChar char="•"/>
            </a:pPr>
            <a:r>
              <a:rPr lang="en-US" sz="4039" spc="-80">
                <a:solidFill>
                  <a:srgbClr val="000000"/>
                </a:solidFill>
                <a:latin typeface="Barlow"/>
                <a:ea typeface="Barlow"/>
                <a:cs typeface="Barlow"/>
                <a:sym typeface="Barlow"/>
              </a:rPr>
              <a:t>Route optimization: Integrate live traffic data to route deliveries appropriately.</a:t>
            </a:r>
          </a:p>
          <a:p>
            <a:pPr algn="l" marL="872171" indent="-436086" lvl="1">
              <a:lnSpc>
                <a:spcPts val="4241"/>
              </a:lnSpc>
              <a:buFont typeface="Arial"/>
              <a:buChar char="•"/>
            </a:pPr>
            <a:r>
              <a:rPr lang="en-US" sz="4039" spc="-80">
                <a:solidFill>
                  <a:srgbClr val="000000"/>
                </a:solidFill>
                <a:latin typeface="Barlow"/>
                <a:ea typeface="Barlow"/>
                <a:cs typeface="Barlow"/>
                <a:sym typeface="Barlow"/>
              </a:rPr>
              <a:t>Fast‑lane during peak: Allocate more delivery agents in high‑traffic zones or during peak hours.</a:t>
            </a:r>
          </a:p>
          <a:p>
            <a:pPr algn="l" marL="872171" indent="-436086" lvl="1">
              <a:lnSpc>
                <a:spcPts val="4241"/>
              </a:lnSpc>
              <a:buFont typeface="Arial"/>
              <a:buChar char="•"/>
            </a:pPr>
            <a:r>
              <a:rPr lang="en-US" sz="4039" spc="-80">
                <a:solidFill>
                  <a:srgbClr val="000000"/>
                </a:solidFill>
                <a:latin typeface="Barlow"/>
                <a:ea typeface="Barlow"/>
                <a:cs typeface="Barlow"/>
                <a:sym typeface="Barlow"/>
              </a:rPr>
              <a:t>SLAs &amp; transparency: Offer customers real‑time ETAs and communicate delays proactively.</a:t>
            </a:r>
          </a:p>
          <a:p>
            <a:pPr algn="l">
              <a:lnSpc>
                <a:spcPts val="4633"/>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608893" y="847122"/>
            <a:ext cx="15723079" cy="2863249"/>
          </a:xfrm>
          <a:prstGeom prst="rect">
            <a:avLst/>
          </a:prstGeom>
        </p:spPr>
        <p:txBody>
          <a:bodyPr anchor="t" rtlCol="false" tIns="0" lIns="0" bIns="0" rIns="0">
            <a:spAutoFit/>
          </a:bodyPr>
          <a:lstStyle/>
          <a:p>
            <a:pPr algn="ctr">
              <a:lnSpc>
                <a:spcPts val="7369"/>
              </a:lnSpc>
            </a:pPr>
            <a:r>
              <a:rPr lang="en-US" sz="8010" spc="-160">
                <a:solidFill>
                  <a:srgbClr val="545454"/>
                </a:solidFill>
                <a:latin typeface="Arbutus Slab"/>
                <a:ea typeface="Arbutus Slab"/>
                <a:cs typeface="Arbutus Slab"/>
                <a:sym typeface="Arbutus Slab"/>
              </a:rPr>
              <a:t>Dashboard 3: Product &amp; Inventory Management</a:t>
            </a:r>
          </a:p>
          <a:p>
            <a:pPr algn="ctr">
              <a:lnSpc>
                <a:spcPts val="7369"/>
              </a:lnSpc>
            </a:pPr>
          </a:p>
        </p:txBody>
      </p:sp>
      <p:sp>
        <p:nvSpPr>
          <p:cNvPr name="TextBox 8" id="8"/>
          <p:cNvSpPr txBox="true"/>
          <p:nvPr/>
        </p:nvSpPr>
        <p:spPr>
          <a:xfrm rot="0">
            <a:off x="607315" y="3527462"/>
            <a:ext cx="17726234" cy="6347838"/>
          </a:xfrm>
          <a:prstGeom prst="rect">
            <a:avLst/>
          </a:prstGeom>
        </p:spPr>
        <p:txBody>
          <a:bodyPr anchor="t" rtlCol="false" tIns="0" lIns="0" bIns="0" rIns="0">
            <a:spAutoFit/>
          </a:bodyPr>
          <a:lstStyle/>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 Stock received vs. damaged stock trends by product and date</a:t>
            </a:r>
          </a:p>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Products below minimum stock level</a:t>
            </a:r>
          </a:p>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Top-selling products by quantity and revenue</a:t>
            </a:r>
          </a:p>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Margin percentage vs. price analysis</a:t>
            </a:r>
          </a:p>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Shelf life and stock rotation insights</a:t>
            </a:r>
          </a:p>
          <a:p>
            <a:pPr algn="l" marL="1316832" indent="-658416" lvl="1">
              <a:lnSpc>
                <a:spcPts val="7136"/>
              </a:lnSpc>
              <a:buFont typeface="Arial"/>
              <a:buChar char="•"/>
            </a:pPr>
          </a:p>
        </p:txBody>
      </p:sp>
      <p:sp>
        <p:nvSpPr>
          <p:cNvPr name="Freeform 9" id="9"/>
          <p:cNvSpPr/>
          <p:nvPr/>
        </p:nvSpPr>
        <p:spPr>
          <a:xfrm flipH="false" flipV="false" rot="0">
            <a:off x="6629342" y="2628842"/>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10">
              <a:alphaModFix amt="17000"/>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232927"/>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323257" y="2316686"/>
            <a:ext cx="12917692" cy="7314643"/>
          </a:xfrm>
          <a:custGeom>
            <a:avLst/>
            <a:gdLst/>
            <a:ahLst/>
            <a:cxnLst/>
            <a:rect r="r" b="b" t="t" l="l"/>
            <a:pathLst>
              <a:path h="7314643" w="12917692">
                <a:moveTo>
                  <a:pt x="0" y="0"/>
                </a:moveTo>
                <a:lnTo>
                  <a:pt x="12917692" y="0"/>
                </a:lnTo>
                <a:lnTo>
                  <a:pt x="12917692" y="7314643"/>
                </a:lnTo>
                <a:lnTo>
                  <a:pt x="0" y="7314643"/>
                </a:lnTo>
                <a:lnTo>
                  <a:pt x="0" y="0"/>
                </a:lnTo>
                <a:close/>
              </a:path>
            </a:pathLst>
          </a:custGeom>
          <a:blipFill>
            <a:blip r:embed="rId10"/>
            <a:stretch>
              <a:fillRect l="0" t="0" r="0" b="0"/>
            </a:stretch>
          </a:blipFill>
        </p:spPr>
      </p:sp>
      <p:sp>
        <p:nvSpPr>
          <p:cNvPr name="TextBox 8" id="8"/>
          <p:cNvSpPr txBox="true"/>
          <p:nvPr/>
        </p:nvSpPr>
        <p:spPr>
          <a:xfrm rot="0">
            <a:off x="0" y="701784"/>
            <a:ext cx="17564206" cy="2163250"/>
          </a:xfrm>
          <a:prstGeom prst="rect">
            <a:avLst/>
          </a:prstGeom>
        </p:spPr>
        <p:txBody>
          <a:bodyPr anchor="t" rtlCol="false" tIns="0" lIns="0" bIns="0" rIns="0">
            <a:spAutoFit/>
          </a:bodyPr>
          <a:lstStyle/>
          <a:p>
            <a:pPr algn="ctr">
              <a:lnSpc>
                <a:spcPts val="8717"/>
              </a:lnSpc>
            </a:pPr>
            <a:r>
              <a:rPr lang="en-US" sz="6226" spc="-124">
                <a:solidFill>
                  <a:srgbClr val="000000"/>
                </a:solidFill>
                <a:latin typeface="Guerrilla"/>
                <a:ea typeface="Guerrilla"/>
                <a:cs typeface="Guerrilla"/>
                <a:sym typeface="Guerrilla"/>
              </a:rPr>
              <a:t>Dashboard 3: Product &amp; Inventory Management</a:t>
            </a:r>
          </a:p>
          <a:p>
            <a:pPr algn="ctr">
              <a:lnSpc>
                <a:spcPts val="8717"/>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6092610" y="8178567"/>
            <a:ext cx="2195390" cy="2159465"/>
          </a:xfrm>
          <a:custGeom>
            <a:avLst/>
            <a:gdLst/>
            <a:ahLst/>
            <a:cxnLst/>
            <a:rect r="r" b="b" t="t" l="l"/>
            <a:pathLst>
              <a:path h="2159465" w="2195390">
                <a:moveTo>
                  <a:pt x="0" y="2159466"/>
                </a:moveTo>
                <a:lnTo>
                  <a:pt x="2195390" y="2159466"/>
                </a:lnTo>
                <a:lnTo>
                  <a:pt x="2195390" y="0"/>
                </a:lnTo>
                <a:lnTo>
                  <a:pt x="0" y="0"/>
                </a:lnTo>
                <a:lnTo>
                  <a:pt x="0" y="2159466"/>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429069" y="517436"/>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568978" y="3309248"/>
            <a:ext cx="13034195" cy="6168939"/>
          </a:xfrm>
          <a:prstGeom prst="rect">
            <a:avLst/>
          </a:prstGeom>
        </p:spPr>
        <p:txBody>
          <a:bodyPr anchor="t" rtlCol="false" tIns="0" lIns="0" bIns="0" rIns="0">
            <a:spAutoFit/>
          </a:bodyPr>
          <a:lstStyle/>
          <a:p>
            <a:pPr algn="l">
              <a:lnSpc>
                <a:spcPts val="4904"/>
              </a:lnSpc>
              <a:spcBef>
                <a:spcPct val="0"/>
              </a:spcBef>
            </a:pPr>
            <a:r>
              <a:rPr lang="en-US" sz="3503" spc="-70">
                <a:solidFill>
                  <a:srgbClr val="000000"/>
                </a:solidFill>
                <a:latin typeface="Arbutus Slab"/>
                <a:ea typeface="Arbutus Slab"/>
                <a:cs typeface="Arbutus Slab"/>
                <a:sym typeface="Arbutus Slab"/>
              </a:rPr>
              <a:t>Blinkit, a leading quick-commerce grocery delivery platform, seeks to optimize its end-to-end business operations by analyzing customer purchasing behavior, delivery performance, inventory management, marketing effectiveness, and customer satisfaction metrics. The </a:t>
            </a:r>
            <a:r>
              <a:rPr lang="en-US" sz="3503" spc="-70">
                <a:solidFill>
                  <a:srgbClr val="FF3131"/>
                </a:solidFill>
                <a:latin typeface="Arbutus Slab"/>
                <a:ea typeface="Arbutus Slab"/>
                <a:cs typeface="Arbutus Slab"/>
                <a:sym typeface="Arbutus Slab"/>
              </a:rPr>
              <a:t>goal </a:t>
            </a:r>
            <a:r>
              <a:rPr lang="en-US" sz="3503" spc="-70">
                <a:solidFill>
                  <a:srgbClr val="000000"/>
                </a:solidFill>
                <a:latin typeface="Arbutus Slab"/>
                <a:ea typeface="Arbutus Slab"/>
                <a:cs typeface="Arbutus Slab"/>
                <a:sym typeface="Arbutus Slab"/>
              </a:rPr>
              <a:t>is to identify growth levers, improve operational efficiency, personalize customer engagement, and build predictive models for delivery time estimation, customer segmentation, and sales forecasting to drive profitable and scalable growth.</a:t>
            </a:r>
          </a:p>
          <a:p>
            <a:pPr algn="l">
              <a:lnSpc>
                <a:spcPts val="4904"/>
              </a:lnSpc>
              <a:spcBef>
                <a:spcPct val="0"/>
              </a:spcBef>
            </a:pPr>
          </a:p>
        </p:txBody>
      </p:sp>
      <p:sp>
        <p:nvSpPr>
          <p:cNvPr name="Freeform 9" id="9"/>
          <p:cNvSpPr/>
          <p:nvPr/>
        </p:nvSpPr>
        <p:spPr>
          <a:xfrm flipH="false" flipV="false" rot="0">
            <a:off x="12738465" y="248442"/>
            <a:ext cx="3354145" cy="2668889"/>
          </a:xfrm>
          <a:custGeom>
            <a:avLst/>
            <a:gdLst/>
            <a:ahLst/>
            <a:cxnLst/>
            <a:rect r="r" b="b" t="t" l="l"/>
            <a:pathLst>
              <a:path h="2668889" w="3354145">
                <a:moveTo>
                  <a:pt x="0" y="0"/>
                </a:moveTo>
                <a:lnTo>
                  <a:pt x="3354145" y="0"/>
                </a:lnTo>
                <a:lnTo>
                  <a:pt x="3354145" y="2668890"/>
                </a:lnTo>
                <a:lnTo>
                  <a:pt x="0" y="2668890"/>
                </a:lnTo>
                <a:lnTo>
                  <a:pt x="0" y="0"/>
                </a:lnTo>
                <a:close/>
              </a:path>
            </a:pathLst>
          </a:custGeom>
          <a:blipFill>
            <a:blip r:embed="rId11"/>
            <a:stretch>
              <a:fillRect l="0" t="0" r="0" b="0"/>
            </a:stretch>
          </a:blipFill>
        </p:spPr>
      </p:sp>
      <p:sp>
        <p:nvSpPr>
          <p:cNvPr name="TextBox 10" id="10"/>
          <p:cNvSpPr txBox="true"/>
          <p:nvPr/>
        </p:nvSpPr>
        <p:spPr>
          <a:xfrm rot="0">
            <a:off x="3744329" y="475364"/>
            <a:ext cx="9330595"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Project Goals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706600" y="267791"/>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34887" y="4662"/>
            <a:ext cx="9330595"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Insights</a:t>
            </a:r>
          </a:p>
        </p:txBody>
      </p:sp>
      <p:sp>
        <p:nvSpPr>
          <p:cNvPr name="TextBox 8" id="8"/>
          <p:cNvSpPr txBox="true"/>
          <p:nvPr/>
        </p:nvSpPr>
        <p:spPr>
          <a:xfrm rot="0">
            <a:off x="3514552" y="4758806"/>
            <a:ext cx="10964247"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Recommendations</a:t>
            </a:r>
          </a:p>
        </p:txBody>
      </p:sp>
      <p:sp>
        <p:nvSpPr>
          <p:cNvPr name="TextBox 9" id="9"/>
          <p:cNvSpPr txBox="true"/>
          <p:nvPr/>
        </p:nvSpPr>
        <p:spPr>
          <a:xfrm rot="0">
            <a:off x="1369654" y="1695430"/>
            <a:ext cx="15179760" cy="3742532"/>
          </a:xfrm>
          <a:prstGeom prst="rect">
            <a:avLst/>
          </a:prstGeom>
        </p:spPr>
        <p:txBody>
          <a:bodyPr anchor="t" rtlCol="false" tIns="0" lIns="0" bIns="0" rIns="0">
            <a:spAutoFit/>
          </a:bodyPr>
          <a:lstStyle/>
          <a:p>
            <a:pPr algn="l" marL="757716" indent="-378858" lvl="1">
              <a:lnSpc>
                <a:spcPts val="3685"/>
              </a:lnSpc>
              <a:buFont typeface="Arial"/>
              <a:buChar char="•"/>
            </a:pPr>
            <a:r>
              <a:rPr lang="en-US" sz="3509">
                <a:solidFill>
                  <a:srgbClr val="000000"/>
                </a:solidFill>
                <a:latin typeface="Barlow"/>
                <a:ea typeface="Barlow"/>
                <a:cs typeface="Barlow"/>
                <a:sym typeface="Barlow"/>
              </a:rPr>
              <a:t>Product mix: Total quantity sold ~10K units; overall margin ≈28%, revenue ~₹4.97 crore.</a:t>
            </a:r>
          </a:p>
          <a:p>
            <a:pPr algn="l" marL="757716" indent="-378858" lvl="1">
              <a:lnSpc>
                <a:spcPts val="3685"/>
              </a:lnSpc>
              <a:buFont typeface="Arial"/>
              <a:buChar char="•"/>
            </a:pPr>
            <a:r>
              <a:rPr lang="en-US" sz="3509">
                <a:solidFill>
                  <a:srgbClr val="000000"/>
                </a:solidFill>
                <a:latin typeface="Barlow"/>
                <a:ea typeface="Barlow"/>
                <a:cs typeface="Barlow"/>
                <a:sym typeface="Barlow"/>
              </a:rPr>
              <a:t>Best sellers: Biscuits, Soup, Frozen Biryani, Toilet Cleaners—high sales but varying margins.</a:t>
            </a:r>
          </a:p>
          <a:p>
            <a:pPr algn="l" marL="757716" indent="-378858" lvl="1">
              <a:lnSpc>
                <a:spcPts val="3685"/>
              </a:lnSpc>
              <a:buFont typeface="Arial"/>
              <a:buChar char="•"/>
            </a:pPr>
            <a:r>
              <a:rPr lang="en-US" sz="3509">
                <a:solidFill>
                  <a:srgbClr val="000000"/>
                </a:solidFill>
                <a:latin typeface="Barlow"/>
                <a:ea typeface="Barlow"/>
                <a:cs typeface="Barlow"/>
                <a:sym typeface="Barlow"/>
              </a:rPr>
              <a:t>Shelf life: Perishable items like Butter, Curd at risk (30+ day shelf life), while some fresh produce like Spinach show minimal.</a:t>
            </a:r>
          </a:p>
          <a:p>
            <a:pPr algn="l" marL="757716" indent="-378858" lvl="1">
              <a:lnSpc>
                <a:spcPts val="3685"/>
              </a:lnSpc>
              <a:buFont typeface="Arial"/>
              <a:buChar char="•"/>
            </a:pPr>
            <a:r>
              <a:rPr lang="en-US" sz="3509">
                <a:solidFill>
                  <a:srgbClr val="000000"/>
                </a:solidFill>
                <a:latin typeface="Barlow"/>
                <a:ea typeface="Barlow"/>
                <a:cs typeface="Barlow"/>
                <a:sym typeface="Barlow"/>
              </a:rPr>
              <a:t>Damaged stock: 1,109 units damaged from 28,779 received (~3.85%)</a:t>
            </a:r>
          </a:p>
          <a:p>
            <a:pPr algn="l">
              <a:lnSpc>
                <a:spcPts val="3685"/>
              </a:lnSpc>
            </a:pPr>
          </a:p>
        </p:txBody>
      </p:sp>
      <p:sp>
        <p:nvSpPr>
          <p:cNvPr name="TextBox 10" id="10"/>
          <p:cNvSpPr txBox="true"/>
          <p:nvPr/>
        </p:nvSpPr>
        <p:spPr>
          <a:xfrm rot="0">
            <a:off x="1369654" y="6919706"/>
            <a:ext cx="15889646" cy="3367294"/>
          </a:xfrm>
          <a:prstGeom prst="rect">
            <a:avLst/>
          </a:prstGeom>
        </p:spPr>
        <p:txBody>
          <a:bodyPr anchor="t" rtlCol="false" tIns="0" lIns="0" bIns="0" rIns="0">
            <a:spAutoFit/>
          </a:bodyPr>
          <a:lstStyle/>
          <a:p>
            <a:pPr algn="l" marL="844821" indent="-422411" lvl="1">
              <a:lnSpc>
                <a:spcPts val="3756"/>
              </a:lnSpc>
              <a:buFont typeface="Arial"/>
              <a:buChar char="•"/>
            </a:pPr>
            <a:r>
              <a:rPr lang="en-US" sz="3913">
                <a:solidFill>
                  <a:srgbClr val="000000"/>
                </a:solidFill>
                <a:latin typeface="Barlow"/>
                <a:ea typeface="Barlow"/>
                <a:cs typeface="Barlow"/>
                <a:sym typeface="Barlow"/>
              </a:rPr>
              <a:t>Inventory rotation: Prioritize moving items with shorter shelf‑life first; reduce spoilage risk.</a:t>
            </a:r>
          </a:p>
          <a:p>
            <a:pPr algn="l" marL="844821" indent="-422411" lvl="1">
              <a:lnSpc>
                <a:spcPts val="3756"/>
              </a:lnSpc>
              <a:buFont typeface="Arial"/>
              <a:buChar char="•"/>
            </a:pPr>
            <a:r>
              <a:rPr lang="en-US" sz="3913">
                <a:solidFill>
                  <a:srgbClr val="000000"/>
                </a:solidFill>
                <a:latin typeface="Barlow"/>
                <a:ea typeface="Barlow"/>
                <a:cs typeface="Barlow"/>
                <a:sym typeface="Barlow"/>
              </a:rPr>
              <a:t>Stock damage prevention: Review packaging/handling for at‑risk product lines like baby food, cheese.</a:t>
            </a:r>
          </a:p>
          <a:p>
            <a:pPr algn="l" marL="844821" indent="-422411" lvl="1">
              <a:lnSpc>
                <a:spcPts val="3756"/>
              </a:lnSpc>
              <a:buFont typeface="Arial"/>
              <a:buChar char="•"/>
            </a:pPr>
            <a:r>
              <a:rPr lang="en-US" sz="3913">
                <a:solidFill>
                  <a:srgbClr val="000000"/>
                </a:solidFill>
                <a:latin typeface="Barlow"/>
                <a:ea typeface="Barlow"/>
                <a:cs typeface="Barlow"/>
                <a:sym typeface="Barlow"/>
              </a:rPr>
              <a:t>Focus on high‑margin lines: Expand depth in high‑margin categories like baby food (35%), biscuits, and baby wipes.</a:t>
            </a:r>
          </a:p>
          <a:p>
            <a:pPr algn="l">
              <a:lnSpc>
                <a:spcPts val="3756"/>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608893" y="847122"/>
            <a:ext cx="15723079" cy="2863249"/>
          </a:xfrm>
          <a:prstGeom prst="rect">
            <a:avLst/>
          </a:prstGeom>
        </p:spPr>
        <p:txBody>
          <a:bodyPr anchor="t" rtlCol="false" tIns="0" lIns="0" bIns="0" rIns="0">
            <a:spAutoFit/>
          </a:bodyPr>
          <a:lstStyle/>
          <a:p>
            <a:pPr algn="ctr">
              <a:lnSpc>
                <a:spcPts val="7369"/>
              </a:lnSpc>
            </a:pPr>
            <a:r>
              <a:rPr lang="en-US" sz="8010" spc="-160">
                <a:solidFill>
                  <a:srgbClr val="545454"/>
                </a:solidFill>
                <a:latin typeface="Arbutus Slab"/>
                <a:ea typeface="Arbutus Slab"/>
                <a:cs typeface="Arbutus Slab"/>
                <a:sym typeface="Arbutus Slab"/>
              </a:rPr>
              <a:t>Dashboard 4: Marketing Campaign Performanc</a:t>
            </a:r>
          </a:p>
          <a:p>
            <a:pPr algn="ctr">
              <a:lnSpc>
                <a:spcPts val="7369"/>
              </a:lnSpc>
            </a:pPr>
          </a:p>
        </p:txBody>
      </p:sp>
      <p:sp>
        <p:nvSpPr>
          <p:cNvPr name="TextBox 8" id="8"/>
          <p:cNvSpPr txBox="true"/>
          <p:nvPr/>
        </p:nvSpPr>
        <p:spPr>
          <a:xfrm rot="0">
            <a:off x="607315" y="3527462"/>
            <a:ext cx="17680685" cy="7252713"/>
          </a:xfrm>
          <a:prstGeom prst="rect">
            <a:avLst/>
          </a:prstGeom>
        </p:spPr>
        <p:txBody>
          <a:bodyPr anchor="t" rtlCol="false" tIns="0" lIns="0" bIns="0" rIns="0">
            <a:spAutoFit/>
          </a:bodyPr>
          <a:lstStyle/>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 Campaign-wise impressions, clicks, conversions, and spend</a:t>
            </a:r>
          </a:p>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Revenue generated and ROAS by campaign</a:t>
            </a:r>
          </a:p>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Conversion rate trends over time</a:t>
            </a:r>
          </a:p>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Performance by marketing channel (App, Email, SMS)</a:t>
            </a:r>
          </a:p>
          <a:p>
            <a:pPr algn="l" marL="1316832" indent="-658416" lvl="1">
              <a:lnSpc>
                <a:spcPts val="7136"/>
              </a:lnSpc>
              <a:buFont typeface="Arial"/>
              <a:buChar char="•"/>
            </a:pPr>
            <a:r>
              <a:rPr lang="en-US" sz="6099" spc="-121">
                <a:solidFill>
                  <a:srgbClr val="000000"/>
                </a:solidFill>
                <a:latin typeface="Guerrilla"/>
                <a:ea typeface="Guerrilla"/>
                <a:cs typeface="Guerrilla"/>
                <a:sym typeface="Guerrilla"/>
              </a:rPr>
              <a:t>Target audience segment-wise campaign effectiveness</a:t>
            </a:r>
          </a:p>
          <a:p>
            <a:pPr algn="l" marL="1316832" indent="-658416" lvl="1">
              <a:lnSpc>
                <a:spcPts val="7136"/>
              </a:lnSpc>
              <a:buFont typeface="Arial"/>
              <a:buChar char="•"/>
            </a:pPr>
          </a:p>
        </p:txBody>
      </p:sp>
      <p:sp>
        <p:nvSpPr>
          <p:cNvPr name="Freeform 9" id="9"/>
          <p:cNvSpPr/>
          <p:nvPr/>
        </p:nvSpPr>
        <p:spPr>
          <a:xfrm flipH="false" flipV="false" rot="0">
            <a:off x="6629342" y="2628842"/>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10">
              <a:alphaModFix amt="18999"/>
            </a:blip>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232927"/>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707628" y="2236222"/>
            <a:ext cx="13696651" cy="7022078"/>
          </a:xfrm>
          <a:custGeom>
            <a:avLst/>
            <a:gdLst/>
            <a:ahLst/>
            <a:cxnLst/>
            <a:rect r="r" b="b" t="t" l="l"/>
            <a:pathLst>
              <a:path h="7022078" w="13696651">
                <a:moveTo>
                  <a:pt x="0" y="0"/>
                </a:moveTo>
                <a:lnTo>
                  <a:pt x="13696651" y="0"/>
                </a:lnTo>
                <a:lnTo>
                  <a:pt x="13696651" y="7022078"/>
                </a:lnTo>
                <a:lnTo>
                  <a:pt x="0" y="7022078"/>
                </a:lnTo>
                <a:lnTo>
                  <a:pt x="0" y="0"/>
                </a:lnTo>
                <a:close/>
              </a:path>
            </a:pathLst>
          </a:custGeom>
          <a:blipFill>
            <a:blip r:embed="rId10"/>
            <a:stretch>
              <a:fillRect l="0" t="-5589" r="0" b="-5589"/>
            </a:stretch>
          </a:blipFill>
        </p:spPr>
      </p:sp>
      <p:sp>
        <p:nvSpPr>
          <p:cNvPr name="TextBox 8" id="8"/>
          <p:cNvSpPr txBox="true"/>
          <p:nvPr/>
        </p:nvSpPr>
        <p:spPr>
          <a:xfrm rot="0">
            <a:off x="0" y="701784"/>
            <a:ext cx="17564206" cy="3262039"/>
          </a:xfrm>
          <a:prstGeom prst="rect">
            <a:avLst/>
          </a:prstGeom>
        </p:spPr>
        <p:txBody>
          <a:bodyPr anchor="t" rtlCol="false" tIns="0" lIns="0" bIns="0" rIns="0">
            <a:spAutoFit/>
          </a:bodyPr>
          <a:lstStyle/>
          <a:p>
            <a:pPr algn="ctr">
              <a:lnSpc>
                <a:spcPts val="8717"/>
              </a:lnSpc>
            </a:pPr>
            <a:r>
              <a:rPr lang="en-US" sz="6226" spc="-124">
                <a:solidFill>
                  <a:srgbClr val="000000"/>
                </a:solidFill>
                <a:latin typeface="Guerrilla"/>
                <a:ea typeface="Guerrilla"/>
                <a:cs typeface="Guerrilla"/>
                <a:sym typeface="Guerrilla"/>
              </a:rPr>
              <a:t>Dashboard 4: Marketing Campaign Performance</a:t>
            </a:r>
          </a:p>
          <a:p>
            <a:pPr algn="ctr" marL="1344317" indent="-672158" lvl="1">
              <a:lnSpc>
                <a:spcPts val="8717"/>
              </a:lnSpc>
              <a:buFont typeface="Arial"/>
              <a:buChar char="•"/>
            </a:pPr>
          </a:p>
          <a:p>
            <a:pPr algn="ctr">
              <a:lnSpc>
                <a:spcPts val="8717"/>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706600" y="267791"/>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34887" y="4662"/>
            <a:ext cx="9330595"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Insights</a:t>
            </a:r>
          </a:p>
        </p:txBody>
      </p:sp>
      <p:sp>
        <p:nvSpPr>
          <p:cNvPr name="TextBox 8" id="8"/>
          <p:cNvSpPr txBox="true"/>
          <p:nvPr/>
        </p:nvSpPr>
        <p:spPr>
          <a:xfrm rot="0">
            <a:off x="2606555" y="2169343"/>
            <a:ext cx="15205446" cy="2943766"/>
          </a:xfrm>
          <a:prstGeom prst="rect">
            <a:avLst/>
          </a:prstGeom>
        </p:spPr>
        <p:txBody>
          <a:bodyPr anchor="t" rtlCol="false" tIns="0" lIns="0" bIns="0" rIns="0">
            <a:spAutoFit/>
          </a:bodyPr>
          <a:lstStyle/>
          <a:p>
            <a:pPr algn="l" marL="934506" indent="-467253" lvl="1">
              <a:lnSpc>
                <a:spcPts val="4544"/>
              </a:lnSpc>
              <a:buFont typeface="Arial"/>
              <a:buChar char="•"/>
            </a:pPr>
            <a:r>
              <a:rPr lang="en-US" sz="4328" spc="-86">
                <a:solidFill>
                  <a:srgbClr val="000000"/>
                </a:solidFill>
                <a:latin typeface="Barlow"/>
                <a:ea typeface="Barlow"/>
                <a:cs typeface="Barlow"/>
                <a:sym typeface="Barlow"/>
              </a:rPr>
              <a:t>Delayed deliveries: 30.6% are delayed (1,530 out of 5,000), avg. delay ~4.44 days.</a:t>
            </a:r>
          </a:p>
          <a:p>
            <a:pPr algn="l" marL="934506" indent="-467253" lvl="1">
              <a:lnSpc>
                <a:spcPts val="4544"/>
              </a:lnSpc>
              <a:buFont typeface="Arial"/>
              <a:buChar char="•"/>
            </a:pPr>
            <a:r>
              <a:rPr lang="en-US" sz="4328" spc="-86">
                <a:solidFill>
                  <a:srgbClr val="000000"/>
                </a:solidFill>
                <a:latin typeface="Barlow"/>
                <a:ea typeface="Barlow"/>
                <a:cs typeface="Barlow"/>
                <a:sym typeface="Barlow"/>
              </a:rPr>
              <a:t>On‑time delivery rate: Only ~69.4%, total on‑time ~3,470.</a:t>
            </a:r>
          </a:p>
          <a:p>
            <a:pPr algn="l" marL="934506" indent="-467253" lvl="1">
              <a:lnSpc>
                <a:spcPts val="4544"/>
              </a:lnSpc>
              <a:buFont typeface="Arial"/>
              <a:buChar char="•"/>
            </a:pPr>
            <a:r>
              <a:rPr lang="en-US" sz="4328" spc="-86">
                <a:solidFill>
                  <a:srgbClr val="000000"/>
                </a:solidFill>
                <a:latin typeface="Barlow"/>
                <a:ea typeface="Barlow"/>
                <a:cs typeface="Barlow"/>
                <a:sym typeface="Barlow"/>
              </a:rPr>
              <a:t>Reasons for delay: 61% due to traffic, 38% no traffic issues</a:t>
            </a:r>
          </a:p>
          <a:p>
            <a:pPr algn="l">
              <a:lnSpc>
                <a:spcPts val="4964"/>
              </a:lnSpc>
            </a:pPr>
          </a:p>
        </p:txBody>
      </p:sp>
      <p:sp>
        <p:nvSpPr>
          <p:cNvPr name="TextBox 9" id="9"/>
          <p:cNvSpPr txBox="true"/>
          <p:nvPr/>
        </p:nvSpPr>
        <p:spPr>
          <a:xfrm rot="0">
            <a:off x="3514552" y="4758806"/>
            <a:ext cx="10964247"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Recommendations</a:t>
            </a:r>
          </a:p>
        </p:txBody>
      </p:sp>
      <p:sp>
        <p:nvSpPr>
          <p:cNvPr name="TextBox 10" id="10"/>
          <p:cNvSpPr txBox="true"/>
          <p:nvPr/>
        </p:nvSpPr>
        <p:spPr>
          <a:xfrm rot="0">
            <a:off x="2818773" y="6706748"/>
            <a:ext cx="14191183" cy="3810351"/>
          </a:xfrm>
          <a:prstGeom prst="rect">
            <a:avLst/>
          </a:prstGeom>
        </p:spPr>
        <p:txBody>
          <a:bodyPr anchor="t" rtlCol="false" tIns="0" lIns="0" bIns="0" rIns="0">
            <a:spAutoFit/>
          </a:bodyPr>
          <a:lstStyle/>
          <a:p>
            <a:pPr algn="l" marL="872171" indent="-436086" lvl="1">
              <a:lnSpc>
                <a:spcPts val="4241"/>
              </a:lnSpc>
              <a:buFont typeface="Arial"/>
              <a:buChar char="•"/>
            </a:pPr>
            <a:r>
              <a:rPr lang="en-US" sz="4039" spc="-80">
                <a:solidFill>
                  <a:srgbClr val="000000"/>
                </a:solidFill>
                <a:latin typeface="Barlow"/>
                <a:ea typeface="Barlow"/>
                <a:cs typeface="Barlow"/>
                <a:sym typeface="Barlow"/>
              </a:rPr>
              <a:t>Route optimization: Integrate live traffic data to route deliveries appropriately.</a:t>
            </a:r>
          </a:p>
          <a:p>
            <a:pPr algn="l" marL="872171" indent="-436086" lvl="1">
              <a:lnSpc>
                <a:spcPts val="4241"/>
              </a:lnSpc>
              <a:buFont typeface="Arial"/>
              <a:buChar char="•"/>
            </a:pPr>
            <a:r>
              <a:rPr lang="en-US" sz="4039" spc="-80">
                <a:solidFill>
                  <a:srgbClr val="000000"/>
                </a:solidFill>
                <a:latin typeface="Barlow"/>
                <a:ea typeface="Barlow"/>
                <a:cs typeface="Barlow"/>
                <a:sym typeface="Barlow"/>
              </a:rPr>
              <a:t>Fast‑lane during peak: Allocate more delivery agents in high‑traffic zones or during peak hours.</a:t>
            </a:r>
          </a:p>
          <a:p>
            <a:pPr algn="l" marL="872171" indent="-436086" lvl="1">
              <a:lnSpc>
                <a:spcPts val="4241"/>
              </a:lnSpc>
              <a:buFont typeface="Arial"/>
              <a:buChar char="•"/>
            </a:pPr>
            <a:r>
              <a:rPr lang="en-US" sz="4039" spc="-80">
                <a:solidFill>
                  <a:srgbClr val="000000"/>
                </a:solidFill>
                <a:latin typeface="Barlow"/>
                <a:ea typeface="Barlow"/>
                <a:cs typeface="Barlow"/>
                <a:sym typeface="Barlow"/>
              </a:rPr>
              <a:t>SLAs &amp; transparency: Offer customers real‑time ETAs and communicate delays proactively.</a:t>
            </a:r>
          </a:p>
          <a:p>
            <a:pPr algn="l">
              <a:lnSpc>
                <a:spcPts val="4633"/>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706600" y="839932"/>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07315" y="3613187"/>
            <a:ext cx="17680685" cy="7211686"/>
          </a:xfrm>
          <a:prstGeom prst="rect">
            <a:avLst/>
          </a:prstGeom>
        </p:spPr>
        <p:txBody>
          <a:bodyPr anchor="t" rtlCol="false" tIns="0" lIns="0" bIns="0" rIns="0">
            <a:spAutoFit/>
          </a:bodyPr>
          <a:lstStyle/>
          <a:p>
            <a:pPr algn="l" marL="1316832" indent="-658416" lvl="1">
              <a:lnSpc>
                <a:spcPts val="6282"/>
              </a:lnSpc>
              <a:buFont typeface="Arial"/>
              <a:buChar char="•"/>
            </a:pPr>
            <a:r>
              <a:rPr lang="en-US" sz="6099" spc="-121">
                <a:solidFill>
                  <a:srgbClr val="000000"/>
                </a:solidFill>
                <a:latin typeface="Guerrilla"/>
                <a:ea typeface="Guerrilla"/>
                <a:cs typeface="Guerrilla"/>
                <a:sym typeface="Guerrilla"/>
              </a:rPr>
              <a:t>Feedback count and average rating by category</a:t>
            </a:r>
          </a:p>
          <a:p>
            <a:pPr algn="l" marL="1316832" indent="-658416" lvl="1">
              <a:lnSpc>
                <a:spcPts val="6282"/>
              </a:lnSpc>
              <a:buFont typeface="Arial"/>
              <a:buChar char="•"/>
            </a:pPr>
            <a:r>
              <a:rPr lang="en-US" sz="6099" spc="-121">
                <a:solidFill>
                  <a:srgbClr val="000000"/>
                </a:solidFill>
                <a:latin typeface="Guerrilla"/>
                <a:ea typeface="Guerrilla"/>
                <a:cs typeface="Guerrilla"/>
                <a:sym typeface="Guerrilla"/>
              </a:rPr>
              <a:t>Sentiment distribution over time</a:t>
            </a:r>
          </a:p>
          <a:p>
            <a:pPr algn="l" marL="1316832" indent="-658416" lvl="1">
              <a:lnSpc>
                <a:spcPts val="6282"/>
              </a:lnSpc>
              <a:buFont typeface="Arial"/>
              <a:buChar char="•"/>
            </a:pPr>
            <a:r>
              <a:rPr lang="en-US" sz="6099" spc="-121">
                <a:solidFill>
                  <a:srgbClr val="000000"/>
                </a:solidFill>
                <a:latin typeface="Guerrilla"/>
                <a:ea typeface="Guerrilla"/>
                <a:cs typeface="Guerrilla"/>
                <a:sym typeface="Guerrilla"/>
              </a:rPr>
              <a:t>Text analysis word cloud or top feedback themes (optional)</a:t>
            </a:r>
          </a:p>
          <a:p>
            <a:pPr algn="l" marL="1316832" indent="-658416" lvl="1">
              <a:lnSpc>
                <a:spcPts val="6282"/>
              </a:lnSpc>
              <a:buFont typeface="Arial"/>
              <a:buChar char="•"/>
            </a:pPr>
            <a:r>
              <a:rPr lang="en-US" sz="6099" spc="-121">
                <a:solidFill>
                  <a:srgbClr val="000000"/>
                </a:solidFill>
                <a:latin typeface="Guerrilla"/>
                <a:ea typeface="Guerrilla"/>
                <a:cs typeface="Guerrilla"/>
                <a:sym typeface="Guerrilla"/>
              </a:rPr>
              <a:t>Link feedback sentiment to delivery performance or order value</a:t>
            </a:r>
          </a:p>
          <a:p>
            <a:pPr algn="l" marL="1316832" indent="-658416" lvl="1">
              <a:lnSpc>
                <a:spcPts val="6282"/>
              </a:lnSpc>
              <a:buFont typeface="Arial"/>
              <a:buChar char="•"/>
            </a:pPr>
            <a:r>
              <a:rPr lang="en-US" sz="6099" spc="-121">
                <a:solidFill>
                  <a:srgbClr val="000000"/>
                </a:solidFill>
                <a:latin typeface="Guerrilla"/>
                <a:ea typeface="Guerrilla"/>
                <a:cs typeface="Guerrilla"/>
                <a:sym typeface="Guerrilla"/>
              </a:rPr>
              <a:t>Negative feedback customers and resolution tracking</a:t>
            </a:r>
          </a:p>
          <a:p>
            <a:pPr algn="l" marL="1316832" indent="-658416" lvl="1">
              <a:lnSpc>
                <a:spcPts val="7136"/>
              </a:lnSpc>
              <a:buFont typeface="Arial"/>
              <a:buChar char="•"/>
            </a:pPr>
          </a:p>
        </p:txBody>
      </p:sp>
      <p:sp>
        <p:nvSpPr>
          <p:cNvPr name="Freeform 8" id="8"/>
          <p:cNvSpPr/>
          <p:nvPr/>
        </p:nvSpPr>
        <p:spPr>
          <a:xfrm flipH="false" flipV="false" rot="0">
            <a:off x="6629342" y="3966464"/>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10">
              <a:alphaModFix amt="24000"/>
            </a:blip>
            <a:stretch>
              <a:fillRect l="0" t="0" r="0" b="0"/>
            </a:stretch>
          </a:blipFill>
        </p:spPr>
      </p:sp>
      <p:sp>
        <p:nvSpPr>
          <p:cNvPr name="TextBox 9" id="9"/>
          <p:cNvSpPr txBox="true"/>
          <p:nvPr/>
        </p:nvSpPr>
        <p:spPr>
          <a:xfrm rot="0">
            <a:off x="1973498" y="750486"/>
            <a:ext cx="14733101" cy="2688226"/>
          </a:xfrm>
          <a:prstGeom prst="rect">
            <a:avLst/>
          </a:prstGeom>
        </p:spPr>
        <p:txBody>
          <a:bodyPr anchor="t" rtlCol="false" tIns="0" lIns="0" bIns="0" rIns="0">
            <a:spAutoFit/>
          </a:bodyPr>
          <a:lstStyle/>
          <a:p>
            <a:pPr algn="ctr">
              <a:lnSpc>
                <a:spcPts val="6905"/>
              </a:lnSpc>
            </a:pPr>
            <a:r>
              <a:rPr lang="en-US" sz="7505" spc="-150">
                <a:solidFill>
                  <a:srgbClr val="545454"/>
                </a:solidFill>
                <a:latin typeface="Arbutus Slab"/>
                <a:ea typeface="Arbutus Slab"/>
                <a:cs typeface="Arbutus Slab"/>
                <a:sym typeface="Arbutus Slab"/>
              </a:rPr>
              <a:t>Dashboard 5: Customer Feedback &amp; Sentiment Analysis</a:t>
            </a:r>
          </a:p>
          <a:p>
            <a:pPr algn="ctr">
              <a:lnSpc>
                <a:spcPts val="6905"/>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232927"/>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484722" y="2196479"/>
            <a:ext cx="13318557" cy="7608225"/>
          </a:xfrm>
          <a:custGeom>
            <a:avLst/>
            <a:gdLst/>
            <a:ahLst/>
            <a:cxnLst/>
            <a:rect r="r" b="b" t="t" l="l"/>
            <a:pathLst>
              <a:path h="7608225" w="13318557">
                <a:moveTo>
                  <a:pt x="0" y="0"/>
                </a:moveTo>
                <a:lnTo>
                  <a:pt x="13318556" y="0"/>
                </a:lnTo>
                <a:lnTo>
                  <a:pt x="13318556" y="7608226"/>
                </a:lnTo>
                <a:lnTo>
                  <a:pt x="0" y="7608226"/>
                </a:lnTo>
                <a:lnTo>
                  <a:pt x="0" y="0"/>
                </a:lnTo>
                <a:close/>
              </a:path>
            </a:pathLst>
          </a:custGeom>
          <a:blipFill>
            <a:blip r:embed="rId10"/>
            <a:stretch>
              <a:fillRect l="0" t="0" r="0" b="0"/>
            </a:stretch>
          </a:blipFill>
        </p:spPr>
      </p:sp>
      <p:sp>
        <p:nvSpPr>
          <p:cNvPr name="TextBox 8" id="8"/>
          <p:cNvSpPr txBox="true"/>
          <p:nvPr/>
        </p:nvSpPr>
        <p:spPr>
          <a:xfrm rot="0">
            <a:off x="1409695" y="711309"/>
            <a:ext cx="16154511" cy="1990041"/>
          </a:xfrm>
          <a:prstGeom prst="rect">
            <a:avLst/>
          </a:prstGeom>
        </p:spPr>
        <p:txBody>
          <a:bodyPr anchor="t" rtlCol="false" tIns="0" lIns="0" bIns="0" rIns="0">
            <a:spAutoFit/>
          </a:bodyPr>
          <a:lstStyle/>
          <a:p>
            <a:pPr algn="ctr">
              <a:lnSpc>
                <a:spcPts val="8017"/>
              </a:lnSpc>
            </a:pPr>
            <a:r>
              <a:rPr lang="en-US" sz="5726" spc="-114">
                <a:solidFill>
                  <a:srgbClr val="000000"/>
                </a:solidFill>
                <a:latin typeface="Guerrilla"/>
                <a:ea typeface="Guerrilla"/>
                <a:cs typeface="Guerrilla"/>
                <a:sym typeface="Guerrilla"/>
              </a:rPr>
              <a:t>Dashboard 5: Customer Feedback &amp; Sentiment Analysis</a:t>
            </a:r>
          </a:p>
          <a:p>
            <a:pPr algn="ctr">
              <a:lnSpc>
                <a:spcPts val="8017"/>
              </a:lnSpc>
              <a:spcBef>
                <a:spcPct val="0"/>
              </a:spcBef>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706600" y="267791"/>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34887" y="4662"/>
            <a:ext cx="9330595"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Insights</a:t>
            </a:r>
          </a:p>
        </p:txBody>
      </p:sp>
      <p:sp>
        <p:nvSpPr>
          <p:cNvPr name="TextBox 8" id="8"/>
          <p:cNvSpPr txBox="true"/>
          <p:nvPr/>
        </p:nvSpPr>
        <p:spPr>
          <a:xfrm rot="0">
            <a:off x="1690461" y="2159818"/>
            <a:ext cx="16121539" cy="3001014"/>
          </a:xfrm>
          <a:prstGeom prst="rect">
            <a:avLst/>
          </a:prstGeom>
        </p:spPr>
        <p:txBody>
          <a:bodyPr anchor="t" rtlCol="false" tIns="0" lIns="0" bIns="0" rIns="0">
            <a:spAutoFit/>
          </a:bodyPr>
          <a:lstStyle/>
          <a:p>
            <a:pPr algn="l" marL="805869" indent="-402934" lvl="1">
              <a:lnSpc>
                <a:spcPts val="3919"/>
              </a:lnSpc>
              <a:buFont typeface="Arial"/>
              <a:buChar char="•"/>
            </a:pPr>
            <a:r>
              <a:rPr lang="en-US" sz="3732">
                <a:solidFill>
                  <a:srgbClr val="000000"/>
                </a:solidFill>
                <a:latin typeface="Barlow"/>
                <a:ea typeface="Barlow"/>
                <a:cs typeface="Barlow"/>
                <a:sym typeface="Barlow"/>
              </a:rPr>
              <a:t>All negative: 540 negative feedback items — 100% negative.</a:t>
            </a:r>
          </a:p>
          <a:p>
            <a:pPr algn="l" marL="805869" indent="-402934" lvl="1">
              <a:lnSpc>
                <a:spcPts val="3919"/>
              </a:lnSpc>
              <a:buFont typeface="Arial"/>
              <a:buChar char="•"/>
            </a:pPr>
            <a:r>
              <a:rPr lang="en-US" sz="3732">
                <a:solidFill>
                  <a:srgbClr val="000000"/>
                </a:solidFill>
                <a:latin typeface="Barlow"/>
                <a:ea typeface="Barlow"/>
                <a:cs typeface="Barlow"/>
                <a:sym typeface="Barlow"/>
              </a:rPr>
              <a:t>Top issues: Delivery, Product quality, Customer service, App experience all around ~120–150 mentions.</a:t>
            </a:r>
          </a:p>
          <a:p>
            <a:pPr algn="l" marL="805869" indent="-402934" lvl="1">
              <a:lnSpc>
                <a:spcPts val="3919"/>
              </a:lnSpc>
              <a:buFont typeface="Arial"/>
              <a:buChar char="•"/>
            </a:pPr>
            <a:r>
              <a:rPr lang="en-US" sz="3732">
                <a:solidFill>
                  <a:srgbClr val="000000"/>
                </a:solidFill>
                <a:latin typeface="Barlow"/>
                <a:ea typeface="Barlow"/>
                <a:cs typeface="Barlow"/>
                <a:sym typeface="Barlow"/>
              </a:rPr>
              <a:t>Ratings: Averaging near 1.0 across categories—very poor sentiment.</a:t>
            </a:r>
          </a:p>
          <a:p>
            <a:pPr algn="l" marL="805869" indent="-402934" lvl="1">
              <a:lnSpc>
                <a:spcPts val="3919"/>
              </a:lnSpc>
              <a:buFont typeface="Arial"/>
              <a:buChar char="•"/>
            </a:pPr>
            <a:r>
              <a:rPr lang="en-US" sz="3732">
                <a:solidFill>
                  <a:srgbClr val="000000"/>
                </a:solidFill>
                <a:latin typeface="Barlow"/>
                <a:ea typeface="Barlow"/>
                <a:cs typeface="Barlow"/>
                <a:sym typeface="Barlow"/>
              </a:rPr>
              <a:t>Delivery delay link: Avg delivery delay ~3.8 days; avg order amount ~₹2.2k.</a:t>
            </a:r>
          </a:p>
          <a:p>
            <a:pPr algn="l">
              <a:lnSpc>
                <a:spcPts val="3919"/>
              </a:lnSpc>
            </a:pPr>
          </a:p>
        </p:txBody>
      </p:sp>
      <p:sp>
        <p:nvSpPr>
          <p:cNvPr name="TextBox 9" id="9"/>
          <p:cNvSpPr txBox="true"/>
          <p:nvPr/>
        </p:nvSpPr>
        <p:spPr>
          <a:xfrm rot="0">
            <a:off x="3514552" y="4758806"/>
            <a:ext cx="10964247"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Recommendations</a:t>
            </a:r>
          </a:p>
        </p:txBody>
      </p:sp>
      <p:sp>
        <p:nvSpPr>
          <p:cNvPr name="TextBox 10" id="10"/>
          <p:cNvSpPr txBox="true"/>
          <p:nvPr/>
        </p:nvSpPr>
        <p:spPr>
          <a:xfrm rot="0">
            <a:off x="2079540" y="6440048"/>
            <a:ext cx="15528901" cy="4023370"/>
          </a:xfrm>
          <a:prstGeom prst="rect">
            <a:avLst/>
          </a:prstGeom>
        </p:spPr>
        <p:txBody>
          <a:bodyPr anchor="t" rtlCol="false" tIns="0" lIns="0" bIns="0" rIns="0">
            <a:spAutoFit/>
          </a:bodyPr>
          <a:lstStyle/>
          <a:p>
            <a:pPr algn="l" marL="719582" indent="-359791" lvl="1">
              <a:lnSpc>
                <a:spcPts val="3499"/>
              </a:lnSpc>
              <a:buFont typeface="Arial"/>
              <a:buChar char="•"/>
            </a:pPr>
            <a:r>
              <a:rPr lang="en-US" sz="3332" spc="-66">
                <a:solidFill>
                  <a:srgbClr val="000000"/>
                </a:solidFill>
                <a:latin typeface="Barlow"/>
                <a:ea typeface="Barlow"/>
                <a:cs typeface="Barlow"/>
                <a:sym typeface="Barlow"/>
              </a:rPr>
              <a:t>Root‑cause analysis: Drill into negative categories—e.g., “Delivery” vs delay reason breakdown—to prioritize fixes.</a:t>
            </a:r>
          </a:p>
          <a:p>
            <a:pPr algn="l" marL="719582" indent="-359791" lvl="1">
              <a:lnSpc>
                <a:spcPts val="3499"/>
              </a:lnSpc>
              <a:buFont typeface="Arial"/>
              <a:buChar char="•"/>
            </a:pPr>
            <a:r>
              <a:rPr lang="en-US" sz="3332" spc="-66">
                <a:solidFill>
                  <a:srgbClr val="000000"/>
                </a:solidFill>
                <a:latin typeface="Barlow"/>
                <a:ea typeface="Barlow"/>
                <a:cs typeface="Barlow"/>
                <a:sym typeface="Barlow"/>
              </a:rPr>
              <a:t>Urgent customer service overhaul: Train reps, standardize swift resolution for delivery/service issues.</a:t>
            </a:r>
          </a:p>
          <a:p>
            <a:pPr algn="l" marL="719582" indent="-359791" lvl="1">
              <a:lnSpc>
                <a:spcPts val="3499"/>
              </a:lnSpc>
              <a:buFont typeface="Arial"/>
              <a:buChar char="•"/>
            </a:pPr>
            <a:r>
              <a:rPr lang="en-US" sz="3332" spc="-66">
                <a:solidFill>
                  <a:srgbClr val="000000"/>
                </a:solidFill>
                <a:latin typeface="Barlow"/>
                <a:ea typeface="Barlow"/>
                <a:cs typeface="Barlow"/>
                <a:sym typeface="Barlow"/>
              </a:rPr>
              <a:t>App UX audit: Run user testing on app to identify friction—ease of ordering, tracking, payments.</a:t>
            </a:r>
          </a:p>
          <a:p>
            <a:pPr algn="l" marL="719582" indent="-359791" lvl="1">
              <a:lnSpc>
                <a:spcPts val="3499"/>
              </a:lnSpc>
              <a:buFont typeface="Arial"/>
              <a:buChar char="•"/>
            </a:pPr>
            <a:r>
              <a:rPr lang="en-US" sz="3332" spc="-66">
                <a:solidFill>
                  <a:srgbClr val="000000"/>
                </a:solidFill>
                <a:latin typeface="Barlow"/>
                <a:ea typeface="Barlow"/>
                <a:cs typeface="Barlow"/>
                <a:sym typeface="Barlow"/>
              </a:rPr>
              <a:t>Follow‑up surveys: After resolution, request follow‑up ratings to improve perceptions and retention.</a:t>
            </a:r>
          </a:p>
          <a:p>
            <a:pPr algn="l">
              <a:lnSpc>
                <a:spcPts val="3822"/>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706600" y="839932"/>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796315" y="3622712"/>
            <a:ext cx="18177685" cy="5285335"/>
          </a:xfrm>
          <a:prstGeom prst="rect">
            <a:avLst/>
          </a:prstGeom>
        </p:spPr>
        <p:txBody>
          <a:bodyPr anchor="t" rtlCol="false" tIns="0" lIns="0" bIns="0" rIns="0">
            <a:spAutoFit/>
          </a:bodyPr>
          <a:lstStyle/>
          <a:p>
            <a:pPr algn="l" marL="1455934" indent="-727967" lvl="1">
              <a:lnSpc>
                <a:spcPts val="6945"/>
              </a:lnSpc>
              <a:buFont typeface="Arial"/>
              <a:buChar char="•"/>
            </a:pPr>
            <a:r>
              <a:rPr lang="en-US" sz="6743" spc="-134">
                <a:solidFill>
                  <a:srgbClr val="000000"/>
                </a:solidFill>
                <a:latin typeface="Guerrilla"/>
                <a:ea typeface="Guerrilla"/>
                <a:cs typeface="Guerrilla"/>
                <a:sym typeface="Guerrilla"/>
              </a:rPr>
              <a:t>Total revenue and order totals over time</a:t>
            </a:r>
          </a:p>
          <a:p>
            <a:pPr algn="l" marL="1455934" indent="-727967" lvl="1">
              <a:lnSpc>
                <a:spcPts val="6945"/>
              </a:lnSpc>
              <a:buFont typeface="Arial"/>
              <a:buChar char="•"/>
            </a:pPr>
            <a:r>
              <a:rPr lang="en-US" sz="6743" spc="-134">
                <a:solidFill>
                  <a:srgbClr val="000000"/>
                </a:solidFill>
                <a:latin typeface="Guerrilla"/>
                <a:ea typeface="Guerrilla"/>
                <a:cs typeface="Guerrilla"/>
                <a:sym typeface="Guerrilla"/>
              </a:rPr>
              <a:t>Payment method distribution and trends</a:t>
            </a:r>
          </a:p>
          <a:p>
            <a:pPr algn="l" marL="1455934" indent="-727967" lvl="1">
              <a:lnSpc>
                <a:spcPts val="6945"/>
              </a:lnSpc>
              <a:buFont typeface="Arial"/>
              <a:buChar char="•"/>
            </a:pPr>
            <a:r>
              <a:rPr lang="en-US" sz="6743" spc="-134">
                <a:solidFill>
                  <a:srgbClr val="000000"/>
                </a:solidFill>
                <a:latin typeface="Guerrilla"/>
                <a:ea typeface="Guerrilla"/>
                <a:cs typeface="Guerrilla"/>
                <a:sym typeface="Guerrilla"/>
              </a:rPr>
              <a:t>Average order value trends by segment</a:t>
            </a:r>
          </a:p>
          <a:p>
            <a:pPr algn="l" marL="1455934" indent="-727967" lvl="1">
              <a:lnSpc>
                <a:spcPts val="6945"/>
              </a:lnSpc>
              <a:buFont typeface="Arial"/>
              <a:buChar char="•"/>
            </a:pPr>
            <a:r>
              <a:rPr lang="en-US" sz="6743" spc="-134">
                <a:solidFill>
                  <a:srgbClr val="000000"/>
                </a:solidFill>
                <a:latin typeface="Guerrilla"/>
                <a:ea typeface="Guerrilla"/>
                <a:cs typeface="Guerrilla"/>
                <a:sym typeface="Guerrilla"/>
              </a:rPr>
              <a:t>Cost analysis: damaged stock cost vs. revenue</a:t>
            </a:r>
          </a:p>
          <a:p>
            <a:pPr algn="l" marL="1455934" indent="-727967" lvl="1">
              <a:lnSpc>
                <a:spcPts val="6945"/>
              </a:lnSpc>
              <a:buFont typeface="Arial"/>
              <a:buChar char="•"/>
            </a:pPr>
            <a:r>
              <a:rPr lang="en-US" sz="6743" spc="-134">
                <a:solidFill>
                  <a:srgbClr val="000000"/>
                </a:solidFill>
                <a:latin typeface="Guerrilla"/>
                <a:ea typeface="Guerrilla"/>
                <a:cs typeface="Guerrilla"/>
                <a:sym typeface="Guerrilla"/>
              </a:rPr>
              <a:t>Profit margin overview by product category</a:t>
            </a:r>
          </a:p>
          <a:p>
            <a:pPr algn="l">
              <a:lnSpc>
                <a:spcPts val="6945"/>
              </a:lnSpc>
            </a:pPr>
          </a:p>
        </p:txBody>
      </p:sp>
      <p:sp>
        <p:nvSpPr>
          <p:cNvPr name="Freeform 8" id="8"/>
          <p:cNvSpPr/>
          <p:nvPr/>
        </p:nvSpPr>
        <p:spPr>
          <a:xfrm flipH="false" flipV="false" rot="0">
            <a:off x="6629342" y="2628842"/>
            <a:ext cx="5029317" cy="5029317"/>
          </a:xfrm>
          <a:custGeom>
            <a:avLst/>
            <a:gdLst/>
            <a:ahLst/>
            <a:cxnLst/>
            <a:rect r="r" b="b" t="t" l="l"/>
            <a:pathLst>
              <a:path h="5029317" w="5029317">
                <a:moveTo>
                  <a:pt x="0" y="0"/>
                </a:moveTo>
                <a:lnTo>
                  <a:pt x="5029316" y="0"/>
                </a:lnTo>
                <a:lnTo>
                  <a:pt x="5029316" y="5029316"/>
                </a:lnTo>
                <a:lnTo>
                  <a:pt x="0" y="5029316"/>
                </a:lnTo>
                <a:lnTo>
                  <a:pt x="0" y="0"/>
                </a:lnTo>
                <a:close/>
              </a:path>
            </a:pathLst>
          </a:custGeom>
          <a:blipFill>
            <a:blip r:embed="rId10">
              <a:alphaModFix amt="16000"/>
            </a:blip>
            <a:stretch>
              <a:fillRect l="0" t="0" r="0" b="0"/>
            </a:stretch>
          </a:blipFill>
        </p:spPr>
      </p:sp>
      <p:sp>
        <p:nvSpPr>
          <p:cNvPr name="TextBox 9" id="9"/>
          <p:cNvSpPr txBox="true"/>
          <p:nvPr/>
        </p:nvSpPr>
        <p:spPr>
          <a:xfrm rot="0">
            <a:off x="1581400" y="829711"/>
            <a:ext cx="16706600" cy="2688226"/>
          </a:xfrm>
          <a:prstGeom prst="rect">
            <a:avLst/>
          </a:prstGeom>
        </p:spPr>
        <p:txBody>
          <a:bodyPr anchor="t" rtlCol="false" tIns="0" lIns="0" bIns="0" rIns="0">
            <a:spAutoFit/>
          </a:bodyPr>
          <a:lstStyle/>
          <a:p>
            <a:pPr algn="ctr">
              <a:lnSpc>
                <a:spcPts val="6905"/>
              </a:lnSpc>
            </a:pPr>
            <a:r>
              <a:rPr lang="en-US" sz="7505" spc="-150">
                <a:solidFill>
                  <a:srgbClr val="545454"/>
                </a:solidFill>
                <a:latin typeface="Arbutus Slab"/>
                <a:ea typeface="Arbutus Slab"/>
                <a:cs typeface="Arbutus Slab"/>
                <a:sym typeface="Arbutus Slab"/>
              </a:rPr>
              <a:t>Dashboard 6: Financial &amp; Operational KPIs</a:t>
            </a:r>
          </a:p>
          <a:p>
            <a:pPr algn="ctr">
              <a:lnSpc>
                <a:spcPts val="6905"/>
              </a:lnSpc>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232927"/>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648765" y="2108462"/>
            <a:ext cx="13265046" cy="7527913"/>
          </a:xfrm>
          <a:custGeom>
            <a:avLst/>
            <a:gdLst/>
            <a:ahLst/>
            <a:cxnLst/>
            <a:rect r="r" b="b" t="t" l="l"/>
            <a:pathLst>
              <a:path h="7527913" w="13265046">
                <a:moveTo>
                  <a:pt x="0" y="0"/>
                </a:moveTo>
                <a:lnTo>
                  <a:pt x="13265046" y="0"/>
                </a:lnTo>
                <a:lnTo>
                  <a:pt x="13265046" y="7527914"/>
                </a:lnTo>
                <a:lnTo>
                  <a:pt x="0" y="7527914"/>
                </a:lnTo>
                <a:lnTo>
                  <a:pt x="0" y="0"/>
                </a:lnTo>
                <a:close/>
              </a:path>
            </a:pathLst>
          </a:custGeom>
          <a:blipFill>
            <a:blip r:embed="rId10"/>
            <a:stretch>
              <a:fillRect l="0" t="0" r="0" b="0"/>
            </a:stretch>
          </a:blipFill>
        </p:spPr>
      </p:sp>
      <p:sp>
        <p:nvSpPr>
          <p:cNvPr name="TextBox 8" id="8"/>
          <p:cNvSpPr txBox="true"/>
          <p:nvPr/>
        </p:nvSpPr>
        <p:spPr>
          <a:xfrm rot="0">
            <a:off x="-1255771" y="709237"/>
            <a:ext cx="20799541" cy="2106646"/>
          </a:xfrm>
          <a:prstGeom prst="rect">
            <a:avLst/>
          </a:prstGeom>
        </p:spPr>
        <p:txBody>
          <a:bodyPr anchor="t" rtlCol="false" tIns="0" lIns="0" bIns="0" rIns="0">
            <a:spAutoFit/>
          </a:bodyPr>
          <a:lstStyle/>
          <a:p>
            <a:pPr algn="ctr">
              <a:lnSpc>
                <a:spcPts val="8249"/>
              </a:lnSpc>
            </a:pPr>
            <a:r>
              <a:rPr lang="en-US" sz="5892" spc="-117">
                <a:solidFill>
                  <a:srgbClr val="000000"/>
                </a:solidFill>
                <a:latin typeface="Guerrilla"/>
                <a:ea typeface="Guerrilla"/>
                <a:cs typeface="Guerrilla"/>
                <a:sym typeface="Guerrilla"/>
              </a:rPr>
              <a:t>Dashboard 6: Financial &amp; Operational KPIs</a:t>
            </a:r>
          </a:p>
          <a:p>
            <a:pPr algn="ctr">
              <a:lnSpc>
                <a:spcPts val="8681"/>
              </a:lnSpc>
              <a:spcBef>
                <a:spcPct val="0"/>
              </a:spcBef>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6706600" y="267791"/>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34887" y="4662"/>
            <a:ext cx="9330595"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Insights</a:t>
            </a:r>
          </a:p>
        </p:txBody>
      </p:sp>
      <p:sp>
        <p:nvSpPr>
          <p:cNvPr name="TextBox 8" id="8"/>
          <p:cNvSpPr txBox="true"/>
          <p:nvPr/>
        </p:nvSpPr>
        <p:spPr>
          <a:xfrm rot="0">
            <a:off x="1835249" y="1676380"/>
            <a:ext cx="15179760" cy="3731636"/>
          </a:xfrm>
          <a:prstGeom prst="rect">
            <a:avLst/>
          </a:prstGeom>
        </p:spPr>
        <p:txBody>
          <a:bodyPr anchor="t" rtlCol="false" tIns="0" lIns="0" bIns="0" rIns="0">
            <a:spAutoFit/>
          </a:bodyPr>
          <a:lstStyle/>
          <a:p>
            <a:pPr algn="l" marL="669526" indent="-334763" lvl="1">
              <a:lnSpc>
                <a:spcPts val="3256"/>
              </a:lnSpc>
              <a:buFont typeface="Arial"/>
              <a:buChar char="•"/>
            </a:pPr>
            <a:r>
              <a:rPr lang="en-US" sz="3101">
                <a:solidFill>
                  <a:srgbClr val="000000"/>
                </a:solidFill>
                <a:latin typeface="Barlow"/>
                <a:ea typeface="Barlow"/>
                <a:cs typeface="Barlow"/>
                <a:sym typeface="Barlow"/>
              </a:rPr>
              <a:t>Stable revenue: ~₹0.5–0.4 crores monthly over past 20 months, ~28% profit margin, AOV ~₹2.2k.</a:t>
            </a:r>
          </a:p>
          <a:p>
            <a:pPr algn="l" marL="669526" indent="-334763" lvl="1">
              <a:lnSpc>
                <a:spcPts val="3256"/>
              </a:lnSpc>
              <a:buFont typeface="Arial"/>
              <a:buChar char="•"/>
            </a:pPr>
            <a:r>
              <a:rPr lang="en-US" sz="3101">
                <a:solidFill>
                  <a:srgbClr val="000000"/>
                </a:solidFill>
                <a:latin typeface="Barlow"/>
                <a:ea typeface="Barlow"/>
                <a:cs typeface="Barlow"/>
                <a:sym typeface="Barlow"/>
              </a:rPr>
              <a:t>Damage cost high: ₹5.31 lakhs lost due to damaged stock.</a:t>
            </a:r>
          </a:p>
          <a:p>
            <a:pPr algn="l" marL="669526" indent="-334763" lvl="1">
              <a:lnSpc>
                <a:spcPts val="3256"/>
              </a:lnSpc>
              <a:buFont typeface="Arial"/>
              <a:buChar char="•"/>
            </a:pPr>
            <a:r>
              <a:rPr lang="en-US" sz="3101">
                <a:solidFill>
                  <a:srgbClr val="000000"/>
                </a:solidFill>
                <a:latin typeface="Barlow"/>
                <a:ea typeface="Barlow"/>
                <a:cs typeface="Barlow"/>
                <a:sym typeface="Barlow"/>
              </a:rPr>
              <a:t>Payment spread: Even split (~25% each) among Card, Cash, Wallet, UPI.</a:t>
            </a:r>
          </a:p>
          <a:p>
            <a:pPr algn="l" marL="669526" indent="-334763" lvl="1">
              <a:lnSpc>
                <a:spcPts val="3256"/>
              </a:lnSpc>
              <a:buFont typeface="Arial"/>
              <a:buChar char="•"/>
            </a:pPr>
            <a:r>
              <a:rPr lang="en-US" sz="3101">
                <a:solidFill>
                  <a:srgbClr val="000000"/>
                </a:solidFill>
                <a:latin typeface="Barlow"/>
                <a:ea typeface="Barlow"/>
                <a:cs typeface="Barlow"/>
                <a:sym typeface="Barlow"/>
              </a:rPr>
              <a:t>Segment AOV: Premium customers slightly less AOV than New, but similar to Regular/Inactives.</a:t>
            </a:r>
          </a:p>
          <a:p>
            <a:pPr algn="l" marL="669526" indent="-334763" lvl="1">
              <a:lnSpc>
                <a:spcPts val="3256"/>
              </a:lnSpc>
              <a:buFont typeface="Arial"/>
              <a:buChar char="•"/>
            </a:pPr>
            <a:r>
              <a:rPr lang="en-US" sz="3101">
                <a:solidFill>
                  <a:srgbClr val="000000"/>
                </a:solidFill>
                <a:latin typeface="Barlow"/>
                <a:ea typeface="Barlow"/>
                <a:cs typeface="Barlow"/>
                <a:sym typeface="Barlow"/>
              </a:rPr>
              <a:t>Category margins: Highest margins in baby care, snacks, personal care (~35%–40%); staples lower (~15%).</a:t>
            </a:r>
          </a:p>
          <a:p>
            <a:pPr algn="l">
              <a:lnSpc>
                <a:spcPts val="3256"/>
              </a:lnSpc>
            </a:pPr>
          </a:p>
        </p:txBody>
      </p:sp>
      <p:sp>
        <p:nvSpPr>
          <p:cNvPr name="TextBox 9" id="9"/>
          <p:cNvSpPr txBox="true"/>
          <p:nvPr/>
        </p:nvSpPr>
        <p:spPr>
          <a:xfrm rot="0">
            <a:off x="3888552" y="4962525"/>
            <a:ext cx="11910878"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Recommendations</a:t>
            </a:r>
          </a:p>
        </p:txBody>
      </p:sp>
      <p:sp>
        <p:nvSpPr>
          <p:cNvPr name="TextBox 10" id="10"/>
          <p:cNvSpPr txBox="true"/>
          <p:nvPr/>
        </p:nvSpPr>
        <p:spPr>
          <a:xfrm rot="0">
            <a:off x="2132424" y="6700760"/>
            <a:ext cx="14023151" cy="3188848"/>
          </a:xfrm>
          <a:prstGeom prst="rect">
            <a:avLst/>
          </a:prstGeom>
        </p:spPr>
        <p:txBody>
          <a:bodyPr anchor="t" rtlCol="false" tIns="0" lIns="0" bIns="0" rIns="0">
            <a:spAutoFit/>
          </a:bodyPr>
          <a:lstStyle/>
          <a:p>
            <a:pPr algn="l" marL="649808" indent="-324904" lvl="1">
              <a:lnSpc>
                <a:spcPts val="3160"/>
              </a:lnSpc>
              <a:buFont typeface="Arial"/>
              <a:buChar char="•"/>
            </a:pPr>
            <a:r>
              <a:rPr lang="en-US" sz="3009" spc="-60">
                <a:solidFill>
                  <a:srgbClr val="000000"/>
                </a:solidFill>
                <a:latin typeface="Barlow"/>
                <a:ea typeface="Barlow"/>
                <a:cs typeface="Barlow"/>
                <a:sym typeface="Barlow"/>
              </a:rPr>
              <a:t>Damage cost reduction: Invest in protective packaging, improve handling procedures to cut ₹5.3 lakhs waste.</a:t>
            </a:r>
          </a:p>
          <a:p>
            <a:pPr algn="l" marL="649808" indent="-324904" lvl="1">
              <a:lnSpc>
                <a:spcPts val="3160"/>
              </a:lnSpc>
              <a:buFont typeface="Arial"/>
              <a:buChar char="•"/>
            </a:pPr>
            <a:r>
              <a:rPr lang="en-US" sz="3009" spc="-60">
                <a:solidFill>
                  <a:srgbClr val="000000"/>
                </a:solidFill>
                <a:latin typeface="Barlow"/>
                <a:ea typeface="Barlow"/>
                <a:cs typeface="Barlow"/>
                <a:sym typeface="Barlow"/>
              </a:rPr>
              <a:t>Boost value AOV: For Premium segment, offer bundles or premium add‑ons to raise AOV changes.</a:t>
            </a:r>
          </a:p>
          <a:p>
            <a:pPr algn="l" marL="649808" indent="-324904" lvl="1">
              <a:lnSpc>
                <a:spcPts val="3160"/>
              </a:lnSpc>
              <a:buFont typeface="Arial"/>
              <a:buChar char="•"/>
            </a:pPr>
            <a:r>
              <a:rPr lang="en-US" sz="3009" spc="-60">
                <a:solidFill>
                  <a:srgbClr val="000000"/>
                </a:solidFill>
                <a:latin typeface="Barlow"/>
                <a:ea typeface="Barlow"/>
                <a:cs typeface="Barlow"/>
                <a:sym typeface="Barlow"/>
              </a:rPr>
              <a:t>Marginal mix strategy: Promote high‑margin categories via featured deals; use low‑margin staples as traffic drivers.</a:t>
            </a:r>
          </a:p>
          <a:p>
            <a:pPr algn="l" marL="649808" indent="-324904" lvl="1">
              <a:lnSpc>
                <a:spcPts val="3160"/>
              </a:lnSpc>
              <a:buFont typeface="Arial"/>
              <a:buChar char="•"/>
            </a:pPr>
            <a:r>
              <a:rPr lang="en-US" sz="3009" spc="-60">
                <a:solidFill>
                  <a:srgbClr val="000000"/>
                </a:solidFill>
                <a:latin typeface="Barlow"/>
                <a:ea typeface="Barlow"/>
                <a:cs typeface="Barlow"/>
                <a:sym typeface="Barlow"/>
              </a:rPr>
              <a:t>Payment method incentives: Encourage digital payments (UPI/wallet) via small cashback to reduce cash handling.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249964" y="4759945"/>
            <a:ext cx="4430040" cy="4279737"/>
          </a:xfrm>
          <a:prstGeom prst="rect">
            <a:avLst/>
          </a:prstGeom>
        </p:spPr>
        <p:txBody>
          <a:bodyPr anchor="t" rtlCol="false" tIns="0" lIns="0" bIns="0" rIns="0">
            <a:spAutoFit/>
          </a:bodyPr>
          <a:lstStyle/>
          <a:p>
            <a:pPr algn="ctr">
              <a:lnSpc>
                <a:spcPts val="6658"/>
              </a:lnSpc>
            </a:pPr>
            <a:r>
              <a:rPr lang="en-US" sz="4756">
                <a:solidFill>
                  <a:srgbClr val="FF3131"/>
                </a:solidFill>
                <a:latin typeface="Lemonade Display"/>
                <a:ea typeface="Lemonade Display"/>
                <a:cs typeface="Lemonade Display"/>
                <a:sym typeface="Lemonade Display"/>
              </a:rPr>
              <a:t>MySQL Assignment — Data Analysis &amp; Queries</a:t>
            </a:r>
          </a:p>
          <a:p>
            <a:pPr algn="ctr">
              <a:lnSpc>
                <a:spcPts val="6658"/>
              </a:lnSpc>
            </a:pPr>
          </a:p>
        </p:txBody>
      </p:sp>
      <p:sp>
        <p:nvSpPr>
          <p:cNvPr name="TextBox 9" id="9"/>
          <p:cNvSpPr txBox="true"/>
          <p:nvPr/>
        </p:nvSpPr>
        <p:spPr>
          <a:xfrm rot="0">
            <a:off x="5299724" y="372344"/>
            <a:ext cx="7688553" cy="2397168"/>
          </a:xfrm>
          <a:prstGeom prst="rect">
            <a:avLst/>
          </a:prstGeom>
        </p:spPr>
        <p:txBody>
          <a:bodyPr anchor="t" rtlCol="false" tIns="0" lIns="0" bIns="0" rIns="0">
            <a:spAutoFit/>
          </a:bodyPr>
          <a:lstStyle/>
          <a:p>
            <a:pPr algn="ctr">
              <a:lnSpc>
                <a:spcPts val="9622"/>
              </a:lnSpc>
            </a:pPr>
            <a:r>
              <a:rPr lang="en-US" sz="6873" spc="-137">
                <a:solidFill>
                  <a:srgbClr val="000000"/>
                </a:solidFill>
                <a:latin typeface="Arbutus Slab"/>
                <a:ea typeface="Arbutus Slab"/>
                <a:cs typeface="Arbutus Slab"/>
                <a:sym typeface="Arbutus Slab"/>
              </a:rPr>
              <a:t>Project Overview: </a:t>
            </a:r>
            <a:r>
              <a:rPr lang="en-US" sz="6873" spc="-137">
                <a:solidFill>
                  <a:srgbClr val="FF3131"/>
                </a:solidFill>
                <a:latin typeface="Arbutus Slab"/>
                <a:ea typeface="Arbutus Slab"/>
                <a:cs typeface="Arbutus Slab"/>
                <a:sym typeface="Arbutus Slab"/>
              </a:rPr>
              <a:t>3 </a:t>
            </a:r>
            <a:r>
              <a:rPr lang="en-US" sz="6873" spc="-137">
                <a:solidFill>
                  <a:srgbClr val="000000"/>
                </a:solidFill>
                <a:latin typeface="Arbutus Slab"/>
                <a:ea typeface="Arbutus Slab"/>
                <a:cs typeface="Arbutus Slab"/>
                <a:sym typeface="Arbutus Slab"/>
              </a:rPr>
              <a:t>Key Parts</a:t>
            </a:r>
          </a:p>
        </p:txBody>
      </p:sp>
      <p:sp>
        <p:nvSpPr>
          <p:cNvPr name="TextBox 10" id="10"/>
          <p:cNvSpPr txBox="true"/>
          <p:nvPr/>
        </p:nvSpPr>
        <p:spPr>
          <a:xfrm rot="0">
            <a:off x="2079540" y="3565362"/>
            <a:ext cx="4430040" cy="1202644"/>
          </a:xfrm>
          <a:prstGeom prst="rect">
            <a:avLst/>
          </a:prstGeom>
        </p:spPr>
        <p:txBody>
          <a:bodyPr anchor="t" rtlCol="false" tIns="0" lIns="0" bIns="0" rIns="0">
            <a:spAutoFit/>
          </a:bodyPr>
          <a:lstStyle/>
          <a:p>
            <a:pPr algn="ctr">
              <a:lnSpc>
                <a:spcPts val="9837"/>
              </a:lnSpc>
            </a:pPr>
            <a:r>
              <a:rPr lang="en-US" b="true" sz="7026">
                <a:solidFill>
                  <a:srgbClr val="737373"/>
                </a:solidFill>
                <a:latin typeface="Barlow Bold"/>
                <a:ea typeface="Barlow Bold"/>
                <a:cs typeface="Barlow Bold"/>
                <a:sym typeface="Barlow Bold"/>
              </a:rPr>
              <a:t>1.</a:t>
            </a:r>
          </a:p>
        </p:txBody>
      </p:sp>
      <p:sp>
        <p:nvSpPr>
          <p:cNvPr name="TextBox 11" id="11"/>
          <p:cNvSpPr txBox="true"/>
          <p:nvPr/>
        </p:nvSpPr>
        <p:spPr>
          <a:xfrm rot="0">
            <a:off x="6850427" y="4759945"/>
            <a:ext cx="4430040" cy="3367877"/>
          </a:xfrm>
          <a:prstGeom prst="rect">
            <a:avLst/>
          </a:prstGeom>
        </p:spPr>
        <p:txBody>
          <a:bodyPr anchor="t" rtlCol="false" tIns="0" lIns="0" bIns="0" rIns="0">
            <a:spAutoFit/>
          </a:bodyPr>
          <a:lstStyle/>
          <a:p>
            <a:pPr algn="ctr">
              <a:lnSpc>
                <a:spcPts val="6518"/>
              </a:lnSpc>
            </a:pPr>
            <a:r>
              <a:rPr lang="en-US" sz="4656">
                <a:solidFill>
                  <a:srgbClr val="FF3131"/>
                </a:solidFill>
                <a:latin typeface="Lemonade Display"/>
                <a:ea typeface="Lemonade Display"/>
                <a:cs typeface="Lemonade Display"/>
                <a:sym typeface="Lemonade Display"/>
              </a:rPr>
              <a:t>BI Dashboard Assignment — Visualization &amp; Insights</a:t>
            </a:r>
          </a:p>
        </p:txBody>
      </p:sp>
      <p:sp>
        <p:nvSpPr>
          <p:cNvPr name="TextBox 12" id="12"/>
          <p:cNvSpPr txBox="true"/>
          <p:nvPr/>
        </p:nvSpPr>
        <p:spPr>
          <a:xfrm rot="0">
            <a:off x="6928980" y="3565362"/>
            <a:ext cx="4430040" cy="1202644"/>
          </a:xfrm>
          <a:prstGeom prst="rect">
            <a:avLst/>
          </a:prstGeom>
        </p:spPr>
        <p:txBody>
          <a:bodyPr anchor="t" rtlCol="false" tIns="0" lIns="0" bIns="0" rIns="0">
            <a:spAutoFit/>
          </a:bodyPr>
          <a:lstStyle/>
          <a:p>
            <a:pPr algn="ctr">
              <a:lnSpc>
                <a:spcPts val="9837"/>
              </a:lnSpc>
            </a:pPr>
            <a:r>
              <a:rPr lang="en-US" b="true" sz="7026">
                <a:solidFill>
                  <a:srgbClr val="737373"/>
                </a:solidFill>
                <a:latin typeface="Barlow Bold"/>
                <a:ea typeface="Barlow Bold"/>
                <a:cs typeface="Barlow Bold"/>
                <a:sym typeface="Barlow Bold"/>
              </a:rPr>
              <a:t>2.</a:t>
            </a:r>
          </a:p>
        </p:txBody>
      </p:sp>
      <p:sp>
        <p:nvSpPr>
          <p:cNvPr name="TextBox 13" id="13"/>
          <p:cNvSpPr txBox="true"/>
          <p:nvPr/>
        </p:nvSpPr>
        <p:spPr>
          <a:xfrm rot="0">
            <a:off x="11359020" y="3766852"/>
            <a:ext cx="4430040" cy="1202644"/>
          </a:xfrm>
          <a:prstGeom prst="rect">
            <a:avLst/>
          </a:prstGeom>
        </p:spPr>
        <p:txBody>
          <a:bodyPr anchor="t" rtlCol="false" tIns="0" lIns="0" bIns="0" rIns="0">
            <a:spAutoFit/>
          </a:bodyPr>
          <a:lstStyle/>
          <a:p>
            <a:pPr algn="ctr">
              <a:lnSpc>
                <a:spcPts val="9837"/>
              </a:lnSpc>
            </a:pPr>
            <a:r>
              <a:rPr lang="en-US" b="true" sz="7026">
                <a:solidFill>
                  <a:srgbClr val="737373"/>
                </a:solidFill>
                <a:latin typeface="Barlow Bold"/>
                <a:ea typeface="Barlow Bold"/>
                <a:cs typeface="Barlow Bold"/>
                <a:sym typeface="Barlow Bold"/>
              </a:rPr>
              <a:t>3.</a:t>
            </a:r>
          </a:p>
        </p:txBody>
      </p:sp>
      <p:sp>
        <p:nvSpPr>
          <p:cNvPr name="TextBox 14" id="14"/>
          <p:cNvSpPr txBox="true"/>
          <p:nvPr/>
        </p:nvSpPr>
        <p:spPr>
          <a:xfrm rot="0">
            <a:off x="11816992" y="4759945"/>
            <a:ext cx="4430040" cy="3441537"/>
          </a:xfrm>
          <a:prstGeom prst="rect">
            <a:avLst/>
          </a:prstGeom>
        </p:spPr>
        <p:txBody>
          <a:bodyPr anchor="t" rtlCol="false" tIns="0" lIns="0" bIns="0" rIns="0">
            <a:spAutoFit/>
          </a:bodyPr>
          <a:lstStyle/>
          <a:p>
            <a:pPr algn="ctr">
              <a:lnSpc>
                <a:spcPts val="6658"/>
              </a:lnSpc>
            </a:pPr>
            <a:r>
              <a:rPr lang="en-US" sz="4756">
                <a:solidFill>
                  <a:srgbClr val="FF3131"/>
                </a:solidFill>
                <a:latin typeface="Lemonade Display"/>
                <a:ea typeface="Lemonade Display"/>
                <a:cs typeface="Lemonade Display"/>
                <a:sym typeface="Lemonade Display"/>
              </a:rPr>
              <a:t>Python Assignment — Data Processing &amp; Forecasting</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706600" y="570672"/>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28700" y="2524167"/>
            <a:ext cx="5210592" cy="3065070"/>
          </a:xfrm>
          <a:custGeom>
            <a:avLst/>
            <a:gdLst/>
            <a:ahLst/>
            <a:cxnLst/>
            <a:rect r="r" b="b" t="t" l="l"/>
            <a:pathLst>
              <a:path h="3065070" w="5210592">
                <a:moveTo>
                  <a:pt x="0" y="0"/>
                </a:moveTo>
                <a:lnTo>
                  <a:pt x="5210592" y="0"/>
                </a:lnTo>
                <a:lnTo>
                  <a:pt x="5210592" y="3065070"/>
                </a:lnTo>
                <a:lnTo>
                  <a:pt x="0" y="3065070"/>
                </a:lnTo>
                <a:lnTo>
                  <a:pt x="0" y="0"/>
                </a:lnTo>
                <a:close/>
              </a:path>
            </a:pathLst>
          </a:custGeom>
          <a:blipFill>
            <a:blip r:embed="rId10"/>
            <a:stretch>
              <a:fillRect l="0" t="-6563" r="0" b="-6563"/>
            </a:stretch>
          </a:blipFill>
        </p:spPr>
      </p:sp>
      <p:sp>
        <p:nvSpPr>
          <p:cNvPr name="TextBox 8" id="8"/>
          <p:cNvSpPr txBox="true"/>
          <p:nvPr/>
        </p:nvSpPr>
        <p:spPr>
          <a:xfrm rot="0">
            <a:off x="3065997" y="69639"/>
            <a:ext cx="13384581" cy="2305092"/>
          </a:xfrm>
          <a:prstGeom prst="rect">
            <a:avLst/>
          </a:prstGeom>
        </p:spPr>
        <p:txBody>
          <a:bodyPr anchor="t" rtlCol="false" tIns="0" lIns="0" bIns="0" rIns="0">
            <a:spAutoFit/>
          </a:bodyPr>
          <a:lstStyle/>
          <a:p>
            <a:pPr algn="ctr">
              <a:lnSpc>
                <a:spcPts val="8804"/>
              </a:lnSpc>
            </a:pPr>
            <a:r>
              <a:rPr lang="en-US" sz="9267" spc="-185">
                <a:solidFill>
                  <a:srgbClr val="000000"/>
                </a:solidFill>
                <a:latin typeface="Guerrilla"/>
                <a:ea typeface="Guerrilla"/>
                <a:cs typeface="Guerrilla"/>
                <a:sym typeface="Guerrilla"/>
              </a:rPr>
              <a:t> Python Assignment — Data Processing &amp; Forecasting</a:t>
            </a:r>
          </a:p>
        </p:txBody>
      </p:sp>
      <p:sp>
        <p:nvSpPr>
          <p:cNvPr name="TextBox 9" id="9"/>
          <p:cNvSpPr txBox="true"/>
          <p:nvPr/>
        </p:nvSpPr>
        <p:spPr>
          <a:xfrm rot="0">
            <a:off x="7114097" y="3789913"/>
            <a:ext cx="478712" cy="1152870"/>
          </a:xfrm>
          <a:prstGeom prst="rect">
            <a:avLst/>
          </a:prstGeom>
        </p:spPr>
        <p:txBody>
          <a:bodyPr anchor="t" rtlCol="false" tIns="0" lIns="0" bIns="0" rIns="0">
            <a:spAutoFit/>
          </a:bodyPr>
          <a:lstStyle/>
          <a:p>
            <a:pPr algn="l">
              <a:lnSpc>
                <a:spcPts val="1132"/>
              </a:lnSpc>
              <a:spcBef>
                <a:spcPct val="0"/>
              </a:spcBef>
            </a:pPr>
            <a:r>
              <a:rPr lang="en-US" sz="1192" spc="-23">
                <a:solidFill>
                  <a:srgbClr val="FF3131"/>
                </a:solidFill>
                <a:latin typeface="Guerrilla"/>
                <a:ea typeface="Guerrilla"/>
                <a:cs typeface="Guerrilla"/>
                <a:sym typeface="Guerrilla"/>
              </a:rPr>
              <a:t>Dashboard 1: Customer Behavior &amp; Segmenta</a:t>
            </a:r>
          </a:p>
        </p:txBody>
      </p:sp>
      <p:sp>
        <p:nvSpPr>
          <p:cNvPr name="Freeform 10" id="10"/>
          <p:cNvSpPr/>
          <p:nvPr/>
        </p:nvSpPr>
        <p:spPr>
          <a:xfrm flipH="false" flipV="false" rot="0">
            <a:off x="6843957" y="2524167"/>
            <a:ext cx="5210592" cy="3065070"/>
          </a:xfrm>
          <a:custGeom>
            <a:avLst/>
            <a:gdLst/>
            <a:ahLst/>
            <a:cxnLst/>
            <a:rect r="r" b="b" t="t" l="l"/>
            <a:pathLst>
              <a:path h="3065070" w="5210592">
                <a:moveTo>
                  <a:pt x="0" y="0"/>
                </a:moveTo>
                <a:lnTo>
                  <a:pt x="5210593" y="0"/>
                </a:lnTo>
                <a:lnTo>
                  <a:pt x="5210593" y="3065070"/>
                </a:lnTo>
                <a:lnTo>
                  <a:pt x="0" y="3065070"/>
                </a:lnTo>
                <a:lnTo>
                  <a:pt x="0" y="0"/>
                </a:lnTo>
                <a:close/>
              </a:path>
            </a:pathLst>
          </a:custGeom>
          <a:blipFill>
            <a:blip r:embed="rId10"/>
            <a:stretch>
              <a:fillRect l="0" t="-6563" r="0" b="-6563"/>
            </a:stretch>
          </a:blipFill>
        </p:spPr>
      </p:sp>
      <p:sp>
        <p:nvSpPr>
          <p:cNvPr name="Freeform 11" id="11"/>
          <p:cNvSpPr/>
          <p:nvPr/>
        </p:nvSpPr>
        <p:spPr>
          <a:xfrm flipH="false" flipV="false" rot="0">
            <a:off x="12654625" y="2524167"/>
            <a:ext cx="5210592" cy="3065070"/>
          </a:xfrm>
          <a:custGeom>
            <a:avLst/>
            <a:gdLst/>
            <a:ahLst/>
            <a:cxnLst/>
            <a:rect r="r" b="b" t="t" l="l"/>
            <a:pathLst>
              <a:path h="3065070" w="5210592">
                <a:moveTo>
                  <a:pt x="0" y="0"/>
                </a:moveTo>
                <a:lnTo>
                  <a:pt x="5210592" y="0"/>
                </a:lnTo>
                <a:lnTo>
                  <a:pt x="5210592" y="3065070"/>
                </a:lnTo>
                <a:lnTo>
                  <a:pt x="0" y="3065070"/>
                </a:lnTo>
                <a:lnTo>
                  <a:pt x="0" y="0"/>
                </a:lnTo>
                <a:close/>
              </a:path>
            </a:pathLst>
          </a:custGeom>
          <a:blipFill>
            <a:blip r:embed="rId10"/>
            <a:stretch>
              <a:fillRect l="0" t="-6563" r="0" b="-6563"/>
            </a:stretch>
          </a:blipFill>
        </p:spPr>
      </p:sp>
      <p:sp>
        <p:nvSpPr>
          <p:cNvPr name="Freeform 12" id="12"/>
          <p:cNvSpPr/>
          <p:nvPr/>
        </p:nvSpPr>
        <p:spPr>
          <a:xfrm flipH="false" flipV="false" rot="0">
            <a:off x="3065997" y="6193230"/>
            <a:ext cx="5210592" cy="3065070"/>
          </a:xfrm>
          <a:custGeom>
            <a:avLst/>
            <a:gdLst/>
            <a:ahLst/>
            <a:cxnLst/>
            <a:rect r="r" b="b" t="t" l="l"/>
            <a:pathLst>
              <a:path h="3065070" w="5210592">
                <a:moveTo>
                  <a:pt x="0" y="0"/>
                </a:moveTo>
                <a:lnTo>
                  <a:pt x="5210593" y="0"/>
                </a:lnTo>
                <a:lnTo>
                  <a:pt x="5210593" y="3065070"/>
                </a:lnTo>
                <a:lnTo>
                  <a:pt x="0" y="3065070"/>
                </a:lnTo>
                <a:lnTo>
                  <a:pt x="0" y="0"/>
                </a:lnTo>
                <a:close/>
              </a:path>
            </a:pathLst>
          </a:custGeom>
          <a:blipFill>
            <a:blip r:embed="rId10"/>
            <a:stretch>
              <a:fillRect l="0" t="-6563" r="0" b="-6563"/>
            </a:stretch>
          </a:blipFill>
        </p:spPr>
      </p:sp>
      <p:sp>
        <p:nvSpPr>
          <p:cNvPr name="Freeform 13" id="13"/>
          <p:cNvSpPr/>
          <p:nvPr/>
        </p:nvSpPr>
        <p:spPr>
          <a:xfrm flipH="false" flipV="false" rot="0">
            <a:off x="9263047" y="6193230"/>
            <a:ext cx="5210592" cy="3065070"/>
          </a:xfrm>
          <a:custGeom>
            <a:avLst/>
            <a:gdLst/>
            <a:ahLst/>
            <a:cxnLst/>
            <a:rect r="r" b="b" t="t" l="l"/>
            <a:pathLst>
              <a:path h="3065070" w="5210592">
                <a:moveTo>
                  <a:pt x="0" y="0"/>
                </a:moveTo>
                <a:lnTo>
                  <a:pt x="5210592" y="0"/>
                </a:lnTo>
                <a:lnTo>
                  <a:pt x="5210592" y="3065070"/>
                </a:lnTo>
                <a:lnTo>
                  <a:pt x="0" y="3065070"/>
                </a:lnTo>
                <a:lnTo>
                  <a:pt x="0" y="0"/>
                </a:lnTo>
                <a:close/>
              </a:path>
            </a:pathLst>
          </a:custGeom>
          <a:blipFill>
            <a:blip r:embed="rId10"/>
            <a:stretch>
              <a:fillRect l="0" t="-6563" r="0" b="-6563"/>
            </a:stretch>
          </a:blipFill>
        </p:spPr>
      </p:sp>
      <p:sp>
        <p:nvSpPr>
          <p:cNvPr name="TextBox 14" id="14"/>
          <p:cNvSpPr txBox="true"/>
          <p:nvPr/>
        </p:nvSpPr>
        <p:spPr>
          <a:xfrm rot="0">
            <a:off x="1779714" y="2855305"/>
            <a:ext cx="4073644" cy="2317070"/>
          </a:xfrm>
          <a:prstGeom prst="rect">
            <a:avLst/>
          </a:prstGeom>
        </p:spPr>
        <p:txBody>
          <a:bodyPr anchor="t" rtlCol="false" tIns="0" lIns="0" bIns="0" rIns="0">
            <a:spAutoFit/>
          </a:bodyPr>
          <a:lstStyle/>
          <a:p>
            <a:pPr algn="ctr">
              <a:lnSpc>
                <a:spcPts val="6162"/>
              </a:lnSpc>
              <a:spcBef>
                <a:spcPct val="0"/>
              </a:spcBef>
            </a:pPr>
            <a:r>
              <a:rPr lang="en-US" sz="4401" spc="-88">
                <a:solidFill>
                  <a:srgbClr val="000000"/>
                </a:solidFill>
                <a:latin typeface="Guerrilla"/>
                <a:ea typeface="Guerrilla"/>
                <a:cs typeface="Guerrilla"/>
                <a:sym typeface="Guerrilla"/>
              </a:rPr>
              <a:t>1. Exploratory Data Analysis (EDA)</a:t>
            </a:r>
          </a:p>
        </p:txBody>
      </p:sp>
      <p:sp>
        <p:nvSpPr>
          <p:cNvPr name="TextBox 15" id="15"/>
          <p:cNvSpPr txBox="true"/>
          <p:nvPr/>
        </p:nvSpPr>
        <p:spPr>
          <a:xfrm rot="0">
            <a:off x="7822875" y="2822082"/>
            <a:ext cx="3719378" cy="3842156"/>
          </a:xfrm>
          <a:prstGeom prst="rect">
            <a:avLst/>
          </a:prstGeom>
        </p:spPr>
        <p:txBody>
          <a:bodyPr anchor="t" rtlCol="false" tIns="0" lIns="0" bIns="0" rIns="0">
            <a:spAutoFit/>
          </a:bodyPr>
          <a:lstStyle/>
          <a:p>
            <a:pPr algn="ctr">
              <a:lnSpc>
                <a:spcPts val="6548"/>
              </a:lnSpc>
            </a:pPr>
            <a:r>
              <a:rPr lang="en-US" sz="4677" spc="-93">
                <a:solidFill>
                  <a:srgbClr val="000000"/>
                </a:solidFill>
                <a:latin typeface="Guerrilla"/>
                <a:ea typeface="Guerrilla"/>
                <a:cs typeface="Guerrilla"/>
                <a:sym typeface="Guerrilla"/>
              </a:rPr>
              <a:t>2. Sentiment Analysis &amp; Text Processing</a:t>
            </a:r>
          </a:p>
          <a:p>
            <a:pPr algn="ctr" marL="837114" indent="-418557" lvl="1">
              <a:lnSpc>
                <a:spcPts val="5428"/>
              </a:lnSpc>
              <a:buFont typeface="Arial"/>
              <a:buChar char="•"/>
            </a:pPr>
          </a:p>
          <a:p>
            <a:pPr algn="ctr">
              <a:lnSpc>
                <a:spcPts val="5428"/>
              </a:lnSpc>
              <a:spcBef>
                <a:spcPct val="0"/>
              </a:spcBef>
            </a:pPr>
          </a:p>
        </p:txBody>
      </p:sp>
      <p:sp>
        <p:nvSpPr>
          <p:cNvPr name="TextBox 16" id="16"/>
          <p:cNvSpPr txBox="true"/>
          <p:nvPr/>
        </p:nvSpPr>
        <p:spPr>
          <a:xfrm rot="0">
            <a:off x="13583989" y="2822082"/>
            <a:ext cx="3675311" cy="3749560"/>
          </a:xfrm>
          <a:prstGeom prst="rect">
            <a:avLst/>
          </a:prstGeom>
        </p:spPr>
        <p:txBody>
          <a:bodyPr anchor="t" rtlCol="false" tIns="0" lIns="0" bIns="0" rIns="0">
            <a:spAutoFit/>
          </a:bodyPr>
          <a:lstStyle/>
          <a:p>
            <a:pPr algn="ctr">
              <a:lnSpc>
                <a:spcPts val="6433"/>
              </a:lnSpc>
            </a:pPr>
            <a:r>
              <a:rPr lang="en-US" sz="4595" spc="-91">
                <a:solidFill>
                  <a:srgbClr val="000000"/>
                </a:solidFill>
                <a:latin typeface="Guerrilla"/>
                <a:ea typeface="Guerrilla"/>
                <a:cs typeface="Guerrilla"/>
                <a:sym typeface="Guerrilla"/>
              </a:rPr>
              <a:t>3. Delivery Time Prediction Model</a:t>
            </a:r>
          </a:p>
          <a:p>
            <a:pPr algn="ctr" marL="802737" indent="-401369" lvl="1">
              <a:lnSpc>
                <a:spcPts val="5205"/>
              </a:lnSpc>
              <a:buFont typeface="Arial"/>
              <a:buChar char="•"/>
            </a:pPr>
          </a:p>
          <a:p>
            <a:pPr algn="ctr">
              <a:lnSpc>
                <a:spcPts val="5205"/>
              </a:lnSpc>
              <a:spcBef>
                <a:spcPct val="0"/>
              </a:spcBef>
            </a:pPr>
          </a:p>
        </p:txBody>
      </p:sp>
      <p:sp>
        <p:nvSpPr>
          <p:cNvPr name="TextBox 17" id="17"/>
          <p:cNvSpPr txBox="true"/>
          <p:nvPr/>
        </p:nvSpPr>
        <p:spPr>
          <a:xfrm rot="0">
            <a:off x="4097125" y="6578513"/>
            <a:ext cx="3512466" cy="3057639"/>
          </a:xfrm>
          <a:prstGeom prst="rect">
            <a:avLst/>
          </a:prstGeom>
        </p:spPr>
        <p:txBody>
          <a:bodyPr anchor="t" rtlCol="false" tIns="0" lIns="0" bIns="0" rIns="0">
            <a:spAutoFit/>
          </a:bodyPr>
          <a:lstStyle/>
          <a:p>
            <a:pPr algn="ctr">
              <a:lnSpc>
                <a:spcPts val="6398"/>
              </a:lnSpc>
            </a:pPr>
            <a:r>
              <a:rPr lang="en-US" sz="4570" spc="-91">
                <a:solidFill>
                  <a:srgbClr val="000000"/>
                </a:solidFill>
                <a:latin typeface="Guerrilla"/>
                <a:ea typeface="Guerrilla"/>
                <a:cs typeface="Guerrilla"/>
                <a:sym typeface="Guerrilla"/>
              </a:rPr>
              <a:t>4. Customer Segmentation Clustering</a:t>
            </a:r>
          </a:p>
          <a:p>
            <a:pPr algn="ctr">
              <a:lnSpc>
                <a:spcPts val="5138"/>
              </a:lnSpc>
              <a:spcBef>
                <a:spcPct val="0"/>
              </a:spcBef>
            </a:pPr>
          </a:p>
        </p:txBody>
      </p:sp>
      <p:sp>
        <p:nvSpPr>
          <p:cNvPr name="TextBox 18" id="18"/>
          <p:cNvSpPr txBox="true"/>
          <p:nvPr/>
        </p:nvSpPr>
        <p:spPr>
          <a:xfrm rot="0">
            <a:off x="9906675" y="6854738"/>
            <a:ext cx="3923335" cy="2294369"/>
          </a:xfrm>
          <a:prstGeom prst="rect">
            <a:avLst/>
          </a:prstGeom>
        </p:spPr>
        <p:txBody>
          <a:bodyPr anchor="t" rtlCol="false" tIns="0" lIns="0" bIns="0" rIns="0">
            <a:spAutoFit/>
          </a:bodyPr>
          <a:lstStyle/>
          <a:p>
            <a:pPr algn="ctr">
              <a:lnSpc>
                <a:spcPts val="6538"/>
              </a:lnSpc>
            </a:pPr>
            <a:r>
              <a:rPr lang="en-US" sz="4670" spc="-93">
                <a:solidFill>
                  <a:srgbClr val="000000"/>
                </a:solidFill>
                <a:latin typeface="Guerrilla"/>
                <a:ea typeface="Guerrilla"/>
                <a:cs typeface="Guerrilla"/>
                <a:sym typeface="Guerrilla"/>
              </a:rPr>
              <a:t>5. Sales Forecasting</a:t>
            </a:r>
          </a:p>
          <a:p>
            <a:pPr algn="ctr">
              <a:lnSpc>
                <a:spcPts val="5138"/>
              </a:lnSpc>
              <a:spcBef>
                <a:spcPct val="0"/>
              </a:spcBef>
            </a:pP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6305407" y="3508831"/>
            <a:ext cx="5029317" cy="5029317"/>
          </a:xfrm>
          <a:custGeom>
            <a:avLst/>
            <a:gdLst/>
            <a:ahLst/>
            <a:cxnLst/>
            <a:rect r="r" b="b" t="t" l="l"/>
            <a:pathLst>
              <a:path h="5029317" w="5029317">
                <a:moveTo>
                  <a:pt x="0" y="0"/>
                </a:moveTo>
                <a:lnTo>
                  <a:pt x="5029317" y="0"/>
                </a:lnTo>
                <a:lnTo>
                  <a:pt x="5029317" y="5029316"/>
                </a:lnTo>
                <a:lnTo>
                  <a:pt x="0" y="5029316"/>
                </a:lnTo>
                <a:lnTo>
                  <a:pt x="0" y="0"/>
                </a:lnTo>
                <a:close/>
              </a:path>
            </a:pathLst>
          </a:custGeom>
          <a:blipFill>
            <a:blip r:embed="rId11">
              <a:alphaModFix amt="36000"/>
            </a:blip>
            <a:stretch>
              <a:fillRect l="0" t="0" r="0" b="0"/>
            </a:stretch>
          </a:blipFill>
        </p:spPr>
      </p:sp>
      <p:sp>
        <p:nvSpPr>
          <p:cNvPr name="TextBox 9" id="9"/>
          <p:cNvSpPr txBox="true"/>
          <p:nvPr/>
        </p:nvSpPr>
        <p:spPr>
          <a:xfrm rot="0">
            <a:off x="2079540" y="4206218"/>
            <a:ext cx="13834270" cy="3558342"/>
          </a:xfrm>
          <a:prstGeom prst="rect">
            <a:avLst/>
          </a:prstGeom>
        </p:spPr>
        <p:txBody>
          <a:bodyPr anchor="t" rtlCol="false" tIns="0" lIns="0" bIns="0" rIns="0">
            <a:spAutoFit/>
          </a:bodyPr>
          <a:lstStyle/>
          <a:p>
            <a:pPr algn="ctr">
              <a:lnSpc>
                <a:spcPts val="5679"/>
              </a:lnSpc>
            </a:pPr>
            <a:r>
              <a:rPr lang="en-US" sz="4056">
                <a:solidFill>
                  <a:srgbClr val="737373"/>
                </a:solidFill>
                <a:latin typeface="Barlow"/>
                <a:ea typeface="Barlow"/>
                <a:cs typeface="Barlow"/>
                <a:sym typeface="Barlow"/>
              </a:rPr>
              <a:t>The goal of this project is to derive actionable insights from Blinkit’s historical data by performing: - Exploratory Data Analysis - Sentiment Analysis of Customer Feedback - Delivery Time Prediction - Customer Segmentation - Sales Forecasting</a:t>
            </a:r>
          </a:p>
        </p:txBody>
      </p:sp>
      <p:sp>
        <p:nvSpPr>
          <p:cNvPr name="TextBox 10" id="10"/>
          <p:cNvSpPr txBox="true"/>
          <p:nvPr/>
        </p:nvSpPr>
        <p:spPr>
          <a:xfrm rot="0">
            <a:off x="2079540" y="847725"/>
            <a:ext cx="13481051" cy="1631042"/>
          </a:xfrm>
          <a:prstGeom prst="rect">
            <a:avLst/>
          </a:prstGeom>
        </p:spPr>
        <p:txBody>
          <a:bodyPr anchor="t" rtlCol="false" tIns="0" lIns="0" bIns="0" rIns="0">
            <a:spAutoFit/>
          </a:bodyPr>
          <a:lstStyle/>
          <a:p>
            <a:pPr algn="ctr">
              <a:lnSpc>
                <a:spcPts val="13383"/>
              </a:lnSpc>
            </a:pPr>
            <a:r>
              <a:rPr lang="en-US" sz="9559" spc="-191">
                <a:solidFill>
                  <a:srgbClr val="545454"/>
                </a:solidFill>
                <a:latin typeface="Arbutus Slab"/>
                <a:ea typeface="Arbutus Slab"/>
                <a:cs typeface="Arbutus Slab"/>
                <a:sym typeface="Arbutus Slab"/>
              </a:rPr>
              <a:t>Objective of Project</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706600" y="839932"/>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6898" y="4897573"/>
            <a:ext cx="9975839" cy="4476658"/>
          </a:xfrm>
          <a:custGeom>
            <a:avLst/>
            <a:gdLst/>
            <a:ahLst/>
            <a:cxnLst/>
            <a:rect r="r" b="b" t="t" l="l"/>
            <a:pathLst>
              <a:path h="4476658" w="9975839">
                <a:moveTo>
                  <a:pt x="0" y="0"/>
                </a:moveTo>
                <a:lnTo>
                  <a:pt x="9975839" y="0"/>
                </a:lnTo>
                <a:lnTo>
                  <a:pt x="9975839" y="4476658"/>
                </a:lnTo>
                <a:lnTo>
                  <a:pt x="0" y="4476658"/>
                </a:lnTo>
                <a:lnTo>
                  <a:pt x="0" y="0"/>
                </a:lnTo>
                <a:close/>
              </a:path>
            </a:pathLst>
          </a:custGeom>
          <a:blipFill>
            <a:blip r:embed="rId10"/>
            <a:stretch>
              <a:fillRect l="0" t="0" r="0" b="0"/>
            </a:stretch>
          </a:blipFill>
        </p:spPr>
      </p:sp>
      <p:sp>
        <p:nvSpPr>
          <p:cNvPr name="Freeform 8" id="8"/>
          <p:cNvSpPr/>
          <p:nvPr/>
        </p:nvSpPr>
        <p:spPr>
          <a:xfrm flipH="false" flipV="false" rot="0">
            <a:off x="10833314" y="4897573"/>
            <a:ext cx="5080497" cy="4808013"/>
          </a:xfrm>
          <a:custGeom>
            <a:avLst/>
            <a:gdLst/>
            <a:ahLst/>
            <a:cxnLst/>
            <a:rect r="r" b="b" t="t" l="l"/>
            <a:pathLst>
              <a:path h="4808013" w="5080497">
                <a:moveTo>
                  <a:pt x="0" y="0"/>
                </a:moveTo>
                <a:lnTo>
                  <a:pt x="5080497" y="0"/>
                </a:lnTo>
                <a:lnTo>
                  <a:pt x="5080497" y="4808013"/>
                </a:lnTo>
                <a:lnTo>
                  <a:pt x="0" y="4808013"/>
                </a:lnTo>
                <a:lnTo>
                  <a:pt x="0" y="0"/>
                </a:lnTo>
                <a:close/>
              </a:path>
            </a:pathLst>
          </a:custGeom>
          <a:blipFill>
            <a:blip r:embed="rId11"/>
            <a:stretch>
              <a:fillRect l="0" t="0" r="0" b="0"/>
            </a:stretch>
          </a:blipFill>
        </p:spPr>
      </p:sp>
      <p:sp>
        <p:nvSpPr>
          <p:cNvPr name="TextBox 9" id="9"/>
          <p:cNvSpPr txBox="true"/>
          <p:nvPr/>
        </p:nvSpPr>
        <p:spPr>
          <a:xfrm rot="0">
            <a:off x="2377474" y="648737"/>
            <a:ext cx="15910526" cy="1651396"/>
          </a:xfrm>
          <a:prstGeom prst="rect">
            <a:avLst/>
          </a:prstGeom>
        </p:spPr>
        <p:txBody>
          <a:bodyPr anchor="t" rtlCol="false" tIns="0" lIns="0" bIns="0" rIns="0">
            <a:spAutoFit/>
          </a:bodyPr>
          <a:lstStyle/>
          <a:p>
            <a:pPr algn="ctr">
              <a:lnSpc>
                <a:spcPts val="6281"/>
              </a:lnSpc>
            </a:pPr>
            <a:r>
              <a:rPr lang="en-US" sz="6827" spc="-136">
                <a:solidFill>
                  <a:srgbClr val="545454"/>
                </a:solidFill>
                <a:latin typeface="Arbutus Slab"/>
                <a:ea typeface="Arbutus Slab"/>
                <a:cs typeface="Arbutus Slab"/>
                <a:sym typeface="Arbutus Slab"/>
              </a:rPr>
              <a:t>l. Exploratory Data Analysis (EDA)</a:t>
            </a:r>
          </a:p>
          <a:p>
            <a:pPr algn="ctr">
              <a:lnSpc>
                <a:spcPts val="6281"/>
              </a:lnSpc>
            </a:pPr>
          </a:p>
        </p:txBody>
      </p:sp>
      <p:sp>
        <p:nvSpPr>
          <p:cNvPr name="TextBox 10" id="10"/>
          <p:cNvSpPr txBox="true"/>
          <p:nvPr/>
        </p:nvSpPr>
        <p:spPr>
          <a:xfrm rot="0">
            <a:off x="110315" y="2498152"/>
            <a:ext cx="18177685" cy="2700770"/>
          </a:xfrm>
          <a:prstGeom prst="rect">
            <a:avLst/>
          </a:prstGeom>
        </p:spPr>
        <p:txBody>
          <a:bodyPr anchor="t" rtlCol="false" tIns="0" lIns="0" bIns="0" rIns="0">
            <a:spAutoFit/>
          </a:bodyPr>
          <a:lstStyle/>
          <a:p>
            <a:pPr algn="l" marL="892205" indent="-446102" lvl="1">
              <a:lnSpc>
                <a:spcPts val="4256"/>
              </a:lnSpc>
              <a:buFont typeface="Arial"/>
              <a:buChar char="•"/>
            </a:pPr>
            <a:r>
              <a:rPr lang="en-US" sz="4132" spc="-82">
                <a:solidFill>
                  <a:srgbClr val="000000"/>
                </a:solidFill>
                <a:latin typeface="Guerrilla"/>
                <a:ea typeface="Guerrilla"/>
                <a:cs typeface="Guerrilla"/>
                <a:sym typeface="Guerrilla"/>
              </a:rPr>
              <a:t>Load and clean the dataset. Handle missing or inconsistent data.</a:t>
            </a:r>
          </a:p>
          <a:p>
            <a:pPr algn="l" marL="892205" indent="-446102" lvl="1">
              <a:lnSpc>
                <a:spcPts val="4256"/>
              </a:lnSpc>
              <a:buFont typeface="Arial"/>
              <a:buChar char="•"/>
            </a:pPr>
            <a:r>
              <a:rPr lang="en-US" sz="4132" spc="-82">
                <a:solidFill>
                  <a:srgbClr val="000000"/>
                </a:solidFill>
                <a:latin typeface="Guerrilla"/>
                <a:ea typeface="Guerrilla"/>
                <a:cs typeface="Guerrilla"/>
                <a:sym typeface="Guerrilla"/>
              </a:rPr>
              <a:t>Perform descriptive statistics for key numeric columns (order totals, delivery times, etc.).</a:t>
            </a:r>
          </a:p>
          <a:p>
            <a:pPr algn="l" marL="892205" indent="-446102" lvl="1">
              <a:lnSpc>
                <a:spcPts val="4256"/>
              </a:lnSpc>
              <a:buFont typeface="Arial"/>
              <a:buChar char="•"/>
            </a:pPr>
            <a:r>
              <a:rPr lang="en-US" sz="4132" spc="-82">
                <a:solidFill>
                  <a:srgbClr val="000000"/>
                </a:solidFill>
                <a:latin typeface="Guerrilla"/>
                <a:ea typeface="Guerrilla"/>
                <a:cs typeface="Guerrilla"/>
                <a:sym typeface="Guerrilla"/>
              </a:rPr>
              <a:t>Visualize distributions of order values, delivery times, and customer segments.</a:t>
            </a:r>
          </a:p>
          <a:p>
            <a:pPr algn="l">
              <a:lnSpc>
                <a:spcPts val="4256"/>
              </a:lnSpc>
            </a:pP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706600" y="839932"/>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7744927" y="332141"/>
            <a:ext cx="8634803" cy="4198673"/>
          </a:xfrm>
          <a:custGeom>
            <a:avLst/>
            <a:gdLst/>
            <a:ahLst/>
            <a:cxnLst/>
            <a:rect r="r" b="b" t="t" l="l"/>
            <a:pathLst>
              <a:path h="4198673" w="8634803">
                <a:moveTo>
                  <a:pt x="0" y="0"/>
                </a:moveTo>
                <a:lnTo>
                  <a:pt x="8634803" y="0"/>
                </a:lnTo>
                <a:lnTo>
                  <a:pt x="8634803" y="4198673"/>
                </a:lnTo>
                <a:lnTo>
                  <a:pt x="0" y="4198673"/>
                </a:lnTo>
                <a:lnTo>
                  <a:pt x="0" y="0"/>
                </a:lnTo>
                <a:close/>
              </a:path>
            </a:pathLst>
          </a:custGeom>
          <a:blipFill>
            <a:blip r:embed="rId10"/>
            <a:stretch>
              <a:fillRect l="0" t="0" r="0" b="0"/>
            </a:stretch>
          </a:blipFill>
        </p:spPr>
      </p:sp>
      <p:sp>
        <p:nvSpPr>
          <p:cNvPr name="Freeform 8" id="8"/>
          <p:cNvSpPr/>
          <p:nvPr/>
        </p:nvSpPr>
        <p:spPr>
          <a:xfrm flipH="false" flipV="false" rot="0">
            <a:off x="541742" y="332141"/>
            <a:ext cx="6879335" cy="4198673"/>
          </a:xfrm>
          <a:custGeom>
            <a:avLst/>
            <a:gdLst/>
            <a:ahLst/>
            <a:cxnLst/>
            <a:rect r="r" b="b" t="t" l="l"/>
            <a:pathLst>
              <a:path h="4198673" w="6879335">
                <a:moveTo>
                  <a:pt x="0" y="0"/>
                </a:moveTo>
                <a:lnTo>
                  <a:pt x="6879335" y="0"/>
                </a:lnTo>
                <a:lnTo>
                  <a:pt x="6879335" y="4198673"/>
                </a:lnTo>
                <a:lnTo>
                  <a:pt x="0" y="4198673"/>
                </a:lnTo>
                <a:lnTo>
                  <a:pt x="0" y="0"/>
                </a:lnTo>
                <a:close/>
              </a:path>
            </a:pathLst>
          </a:custGeom>
          <a:blipFill>
            <a:blip r:embed="rId11"/>
            <a:stretch>
              <a:fillRect l="-418" t="0" r="-418" b="0"/>
            </a:stretch>
          </a:blipFill>
        </p:spPr>
      </p:sp>
      <p:sp>
        <p:nvSpPr>
          <p:cNvPr name="Freeform 9" id="9"/>
          <p:cNvSpPr/>
          <p:nvPr/>
        </p:nvSpPr>
        <p:spPr>
          <a:xfrm flipH="false" flipV="false" rot="0">
            <a:off x="3346046" y="4763510"/>
            <a:ext cx="10275158" cy="5161448"/>
          </a:xfrm>
          <a:custGeom>
            <a:avLst/>
            <a:gdLst/>
            <a:ahLst/>
            <a:cxnLst/>
            <a:rect r="r" b="b" t="t" l="l"/>
            <a:pathLst>
              <a:path h="5161448" w="10275158">
                <a:moveTo>
                  <a:pt x="0" y="0"/>
                </a:moveTo>
                <a:lnTo>
                  <a:pt x="10275158" y="0"/>
                </a:lnTo>
                <a:lnTo>
                  <a:pt x="10275158" y="5161447"/>
                </a:lnTo>
                <a:lnTo>
                  <a:pt x="0" y="5161447"/>
                </a:lnTo>
                <a:lnTo>
                  <a:pt x="0" y="0"/>
                </a:lnTo>
                <a:close/>
              </a:path>
            </a:pathLst>
          </a:custGeom>
          <a:blipFill>
            <a:blip r:embed="rId12"/>
            <a:stretch>
              <a:fillRect l="0" t="0" r="-2777" b="0"/>
            </a:stretch>
          </a:blipFill>
        </p:spPr>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1028700"/>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05365" y="4342258"/>
            <a:ext cx="8421515" cy="4779210"/>
          </a:xfrm>
          <a:custGeom>
            <a:avLst/>
            <a:gdLst/>
            <a:ahLst/>
            <a:cxnLst/>
            <a:rect r="r" b="b" t="t" l="l"/>
            <a:pathLst>
              <a:path h="4779210" w="8421515">
                <a:moveTo>
                  <a:pt x="0" y="0"/>
                </a:moveTo>
                <a:lnTo>
                  <a:pt x="8421515" y="0"/>
                </a:lnTo>
                <a:lnTo>
                  <a:pt x="8421515" y="4779210"/>
                </a:lnTo>
                <a:lnTo>
                  <a:pt x="0" y="4779210"/>
                </a:lnTo>
                <a:lnTo>
                  <a:pt x="0" y="0"/>
                </a:lnTo>
                <a:close/>
              </a:path>
            </a:pathLst>
          </a:custGeom>
          <a:blipFill>
            <a:blip r:embed="rId10"/>
            <a:stretch>
              <a:fillRect l="0" t="0" r="0" b="0"/>
            </a:stretch>
          </a:blipFill>
        </p:spPr>
      </p:sp>
      <p:sp>
        <p:nvSpPr>
          <p:cNvPr name="Freeform 8" id="8"/>
          <p:cNvSpPr/>
          <p:nvPr/>
        </p:nvSpPr>
        <p:spPr>
          <a:xfrm flipH="false" flipV="false" rot="0">
            <a:off x="9003605" y="4488997"/>
            <a:ext cx="9105595" cy="4632471"/>
          </a:xfrm>
          <a:custGeom>
            <a:avLst/>
            <a:gdLst/>
            <a:ahLst/>
            <a:cxnLst/>
            <a:rect r="r" b="b" t="t" l="l"/>
            <a:pathLst>
              <a:path h="4632471" w="9105595">
                <a:moveTo>
                  <a:pt x="0" y="0"/>
                </a:moveTo>
                <a:lnTo>
                  <a:pt x="9105595" y="0"/>
                </a:lnTo>
                <a:lnTo>
                  <a:pt x="9105595" y="4632471"/>
                </a:lnTo>
                <a:lnTo>
                  <a:pt x="0" y="4632471"/>
                </a:lnTo>
                <a:lnTo>
                  <a:pt x="0" y="0"/>
                </a:lnTo>
                <a:close/>
              </a:path>
            </a:pathLst>
          </a:custGeom>
          <a:blipFill>
            <a:blip r:embed="rId11"/>
            <a:stretch>
              <a:fillRect l="0" t="0" r="0" b="0"/>
            </a:stretch>
          </a:blipFill>
        </p:spPr>
      </p:sp>
      <p:sp>
        <p:nvSpPr>
          <p:cNvPr name="TextBox 9" id="9"/>
          <p:cNvSpPr txBox="true"/>
          <p:nvPr/>
        </p:nvSpPr>
        <p:spPr>
          <a:xfrm rot="0">
            <a:off x="580235" y="641051"/>
            <a:ext cx="17237845" cy="1676294"/>
          </a:xfrm>
          <a:prstGeom prst="rect">
            <a:avLst/>
          </a:prstGeom>
        </p:spPr>
        <p:txBody>
          <a:bodyPr anchor="t" rtlCol="false" tIns="0" lIns="0" bIns="0" rIns="0">
            <a:spAutoFit/>
          </a:bodyPr>
          <a:lstStyle/>
          <a:p>
            <a:pPr algn="ctr">
              <a:lnSpc>
                <a:spcPts val="6399"/>
              </a:lnSpc>
            </a:pPr>
            <a:r>
              <a:rPr lang="en-US" sz="6955" spc="-139">
                <a:solidFill>
                  <a:srgbClr val="545454"/>
                </a:solidFill>
                <a:latin typeface="Arbutus Slab"/>
                <a:ea typeface="Arbutus Slab"/>
                <a:cs typeface="Arbutus Slab"/>
                <a:sym typeface="Arbutus Slab"/>
              </a:rPr>
              <a:t>2. Sentiment Analysis &amp; Text Processing</a:t>
            </a:r>
          </a:p>
          <a:p>
            <a:pPr algn="ctr">
              <a:lnSpc>
                <a:spcPts val="6399"/>
              </a:lnSpc>
            </a:pPr>
          </a:p>
        </p:txBody>
      </p:sp>
      <p:sp>
        <p:nvSpPr>
          <p:cNvPr name="TextBox 10" id="10"/>
          <p:cNvSpPr txBox="true"/>
          <p:nvPr/>
        </p:nvSpPr>
        <p:spPr>
          <a:xfrm rot="0">
            <a:off x="110315" y="2498152"/>
            <a:ext cx="18177685" cy="2165125"/>
          </a:xfrm>
          <a:prstGeom prst="rect">
            <a:avLst/>
          </a:prstGeom>
        </p:spPr>
        <p:txBody>
          <a:bodyPr anchor="t" rtlCol="false" tIns="0" lIns="0" bIns="0" rIns="0">
            <a:spAutoFit/>
          </a:bodyPr>
          <a:lstStyle/>
          <a:p>
            <a:pPr algn="l" marL="892205" indent="-446102" lvl="1">
              <a:lnSpc>
                <a:spcPts val="4256"/>
              </a:lnSpc>
              <a:buFont typeface="Arial"/>
              <a:buChar char="•"/>
            </a:pPr>
            <a:r>
              <a:rPr lang="en-US" sz="4132" spc="-82">
                <a:solidFill>
                  <a:srgbClr val="000000"/>
                </a:solidFill>
                <a:latin typeface="Guerrilla"/>
                <a:ea typeface="Guerrilla"/>
                <a:cs typeface="Guerrilla"/>
                <a:sym typeface="Guerrilla"/>
              </a:rPr>
              <a:t>Analyze customer feedback text for common th</a:t>
            </a:r>
            <a:r>
              <a:rPr lang="en-US" sz="4132" spc="-82">
                <a:solidFill>
                  <a:srgbClr val="000000"/>
                </a:solidFill>
                <a:latin typeface="Guerrilla"/>
                <a:ea typeface="Guerrilla"/>
                <a:cs typeface="Guerrilla"/>
                <a:sym typeface="Guerrilla"/>
              </a:rPr>
              <a:t>emes or frequent words (using basic text processing).</a:t>
            </a:r>
          </a:p>
          <a:p>
            <a:pPr algn="l" marL="892205" indent="-446102" lvl="1">
              <a:lnSpc>
                <a:spcPts val="4256"/>
              </a:lnSpc>
              <a:buFont typeface="Arial"/>
              <a:buChar char="•"/>
            </a:pPr>
            <a:r>
              <a:rPr lang="en-US" sz="4132" spc="-82">
                <a:solidFill>
                  <a:srgbClr val="000000"/>
                </a:solidFill>
                <a:latin typeface="Guerrilla"/>
                <a:ea typeface="Guerrilla"/>
                <a:cs typeface="Guerrilla"/>
                <a:sym typeface="Guerrilla"/>
              </a:rPr>
              <a:t>Corre</a:t>
            </a:r>
            <a:r>
              <a:rPr lang="en-US" sz="4132" spc="-82">
                <a:solidFill>
                  <a:srgbClr val="000000"/>
                </a:solidFill>
                <a:latin typeface="Guerrilla"/>
                <a:ea typeface="Guerrilla"/>
                <a:cs typeface="Guerrilla"/>
                <a:sym typeface="Guerrilla"/>
              </a:rPr>
              <a:t>late sentiment scores with order values or delivery delays.</a:t>
            </a:r>
          </a:p>
          <a:p>
            <a:pPr algn="l">
              <a:lnSpc>
                <a:spcPts val="4256"/>
              </a:lnSpc>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706600" y="839932"/>
            <a:ext cx="1105401" cy="1591546"/>
          </a:xfrm>
          <a:custGeom>
            <a:avLst/>
            <a:gdLst/>
            <a:ahLst/>
            <a:cxnLst/>
            <a:rect r="r" b="b" t="t" l="l"/>
            <a:pathLst>
              <a:path h="1591546" w="1105401">
                <a:moveTo>
                  <a:pt x="0" y="0"/>
                </a:moveTo>
                <a:lnTo>
                  <a:pt x="1105400" y="0"/>
                </a:lnTo>
                <a:lnTo>
                  <a:pt x="1105400"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0742" y="152391"/>
            <a:ext cx="8376145" cy="5529882"/>
          </a:xfrm>
          <a:custGeom>
            <a:avLst/>
            <a:gdLst/>
            <a:ahLst/>
            <a:cxnLst/>
            <a:rect r="r" b="b" t="t" l="l"/>
            <a:pathLst>
              <a:path h="5529882" w="8376145">
                <a:moveTo>
                  <a:pt x="0" y="0"/>
                </a:moveTo>
                <a:lnTo>
                  <a:pt x="8376145" y="0"/>
                </a:lnTo>
                <a:lnTo>
                  <a:pt x="8376145" y="5529882"/>
                </a:lnTo>
                <a:lnTo>
                  <a:pt x="0" y="5529882"/>
                </a:lnTo>
                <a:lnTo>
                  <a:pt x="0" y="0"/>
                </a:lnTo>
                <a:close/>
              </a:path>
            </a:pathLst>
          </a:custGeom>
          <a:blipFill>
            <a:blip r:embed="rId10"/>
            <a:stretch>
              <a:fillRect l="0" t="0" r="0" b="0"/>
            </a:stretch>
          </a:blipFill>
        </p:spPr>
      </p:sp>
      <p:sp>
        <p:nvSpPr>
          <p:cNvPr name="Freeform 8" id="8"/>
          <p:cNvSpPr/>
          <p:nvPr/>
        </p:nvSpPr>
        <p:spPr>
          <a:xfrm flipH="false" flipV="false" rot="0">
            <a:off x="681393" y="5932285"/>
            <a:ext cx="8035495" cy="3967526"/>
          </a:xfrm>
          <a:custGeom>
            <a:avLst/>
            <a:gdLst/>
            <a:ahLst/>
            <a:cxnLst/>
            <a:rect r="r" b="b" t="t" l="l"/>
            <a:pathLst>
              <a:path h="3967526" w="8035495">
                <a:moveTo>
                  <a:pt x="0" y="0"/>
                </a:moveTo>
                <a:lnTo>
                  <a:pt x="8035494" y="0"/>
                </a:lnTo>
                <a:lnTo>
                  <a:pt x="8035494" y="3967526"/>
                </a:lnTo>
                <a:lnTo>
                  <a:pt x="0" y="3967526"/>
                </a:lnTo>
                <a:lnTo>
                  <a:pt x="0" y="0"/>
                </a:lnTo>
                <a:close/>
              </a:path>
            </a:pathLst>
          </a:custGeom>
          <a:blipFill>
            <a:blip r:embed="rId11"/>
            <a:stretch>
              <a:fillRect l="0" t="0" r="0" b="0"/>
            </a:stretch>
          </a:blipFill>
        </p:spPr>
      </p:sp>
      <p:sp>
        <p:nvSpPr>
          <p:cNvPr name="Freeform 9" id="9"/>
          <p:cNvSpPr/>
          <p:nvPr/>
        </p:nvSpPr>
        <p:spPr>
          <a:xfrm flipH="false" flipV="false" rot="0">
            <a:off x="9144000" y="2872974"/>
            <a:ext cx="8668000" cy="5258000"/>
          </a:xfrm>
          <a:custGeom>
            <a:avLst/>
            <a:gdLst/>
            <a:ahLst/>
            <a:cxnLst/>
            <a:rect r="r" b="b" t="t" l="l"/>
            <a:pathLst>
              <a:path h="5258000" w="8668000">
                <a:moveTo>
                  <a:pt x="0" y="0"/>
                </a:moveTo>
                <a:lnTo>
                  <a:pt x="8668000" y="0"/>
                </a:lnTo>
                <a:lnTo>
                  <a:pt x="8668000" y="5258000"/>
                </a:lnTo>
                <a:lnTo>
                  <a:pt x="0" y="5258000"/>
                </a:lnTo>
                <a:lnTo>
                  <a:pt x="0" y="0"/>
                </a:lnTo>
                <a:close/>
              </a:path>
            </a:pathLst>
          </a:custGeom>
          <a:blipFill>
            <a:blip r:embed="rId12"/>
            <a:stretch>
              <a:fillRect l="0" t="0" r="0" b="0"/>
            </a:stretch>
          </a:blipFill>
        </p:spPr>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1028700"/>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80235" y="4275676"/>
            <a:ext cx="9669204" cy="5680658"/>
          </a:xfrm>
          <a:custGeom>
            <a:avLst/>
            <a:gdLst/>
            <a:ahLst/>
            <a:cxnLst/>
            <a:rect r="r" b="b" t="t" l="l"/>
            <a:pathLst>
              <a:path h="5680658" w="9669204">
                <a:moveTo>
                  <a:pt x="0" y="0"/>
                </a:moveTo>
                <a:lnTo>
                  <a:pt x="9669204" y="0"/>
                </a:lnTo>
                <a:lnTo>
                  <a:pt x="9669204" y="5680657"/>
                </a:lnTo>
                <a:lnTo>
                  <a:pt x="0" y="5680657"/>
                </a:lnTo>
                <a:lnTo>
                  <a:pt x="0" y="0"/>
                </a:lnTo>
                <a:close/>
              </a:path>
            </a:pathLst>
          </a:custGeom>
          <a:blipFill>
            <a:blip r:embed="rId10"/>
            <a:stretch>
              <a:fillRect l="0" t="0" r="0" b="0"/>
            </a:stretch>
          </a:blipFill>
        </p:spPr>
      </p:sp>
      <p:sp>
        <p:nvSpPr>
          <p:cNvPr name="Freeform 8" id="8"/>
          <p:cNvSpPr/>
          <p:nvPr/>
        </p:nvSpPr>
        <p:spPr>
          <a:xfrm flipH="false" flipV="false" rot="0">
            <a:off x="10726774" y="4663278"/>
            <a:ext cx="7382427" cy="4309492"/>
          </a:xfrm>
          <a:custGeom>
            <a:avLst/>
            <a:gdLst/>
            <a:ahLst/>
            <a:cxnLst/>
            <a:rect r="r" b="b" t="t" l="l"/>
            <a:pathLst>
              <a:path h="4309492" w="7382427">
                <a:moveTo>
                  <a:pt x="0" y="0"/>
                </a:moveTo>
                <a:lnTo>
                  <a:pt x="7382426" y="0"/>
                </a:lnTo>
                <a:lnTo>
                  <a:pt x="7382426" y="4309491"/>
                </a:lnTo>
                <a:lnTo>
                  <a:pt x="0" y="4309491"/>
                </a:lnTo>
                <a:lnTo>
                  <a:pt x="0" y="0"/>
                </a:lnTo>
                <a:close/>
              </a:path>
            </a:pathLst>
          </a:custGeom>
          <a:blipFill>
            <a:blip r:embed="rId11"/>
            <a:stretch>
              <a:fillRect l="0" t="0" r="0" b="0"/>
            </a:stretch>
          </a:blipFill>
        </p:spPr>
      </p:sp>
      <p:sp>
        <p:nvSpPr>
          <p:cNvPr name="TextBox 9" id="9"/>
          <p:cNvSpPr txBox="true"/>
          <p:nvPr/>
        </p:nvSpPr>
        <p:spPr>
          <a:xfrm rot="0">
            <a:off x="580235" y="641051"/>
            <a:ext cx="17237845" cy="1676294"/>
          </a:xfrm>
          <a:prstGeom prst="rect">
            <a:avLst/>
          </a:prstGeom>
        </p:spPr>
        <p:txBody>
          <a:bodyPr anchor="t" rtlCol="false" tIns="0" lIns="0" bIns="0" rIns="0">
            <a:spAutoFit/>
          </a:bodyPr>
          <a:lstStyle/>
          <a:p>
            <a:pPr algn="ctr">
              <a:lnSpc>
                <a:spcPts val="6399"/>
              </a:lnSpc>
            </a:pPr>
            <a:r>
              <a:rPr lang="en-US" sz="6955" spc="-139">
                <a:solidFill>
                  <a:srgbClr val="545454"/>
                </a:solidFill>
                <a:latin typeface="Arbutus Slab"/>
                <a:ea typeface="Arbutus Slab"/>
                <a:cs typeface="Arbutus Slab"/>
                <a:sym typeface="Arbutus Slab"/>
              </a:rPr>
              <a:t>3. Delivery Time Prediction Model</a:t>
            </a:r>
          </a:p>
          <a:p>
            <a:pPr algn="ctr">
              <a:lnSpc>
                <a:spcPts val="6399"/>
              </a:lnSpc>
            </a:pPr>
          </a:p>
        </p:txBody>
      </p:sp>
      <p:sp>
        <p:nvSpPr>
          <p:cNvPr name="TextBox 10" id="10"/>
          <p:cNvSpPr txBox="true"/>
          <p:nvPr/>
        </p:nvSpPr>
        <p:spPr>
          <a:xfrm rot="0">
            <a:off x="110315" y="2498152"/>
            <a:ext cx="18177685" cy="2165125"/>
          </a:xfrm>
          <a:prstGeom prst="rect">
            <a:avLst/>
          </a:prstGeom>
        </p:spPr>
        <p:txBody>
          <a:bodyPr anchor="t" rtlCol="false" tIns="0" lIns="0" bIns="0" rIns="0">
            <a:spAutoFit/>
          </a:bodyPr>
          <a:lstStyle/>
          <a:p>
            <a:pPr algn="l" marL="892205" indent="-446102" lvl="1">
              <a:lnSpc>
                <a:spcPts val="4256"/>
              </a:lnSpc>
              <a:buFont typeface="Arial"/>
              <a:buChar char="•"/>
            </a:pPr>
            <a:r>
              <a:rPr lang="en-US" sz="4132" spc="-82">
                <a:solidFill>
                  <a:srgbClr val="000000"/>
                </a:solidFill>
                <a:latin typeface="Guerrilla"/>
                <a:ea typeface="Guerrilla"/>
                <a:cs typeface="Guerrilla"/>
                <a:sym typeface="Guerrilla"/>
              </a:rPr>
              <a:t>Build a regression model to predict delivery time in minut</a:t>
            </a:r>
            <a:r>
              <a:rPr lang="en-US" sz="4132" spc="-82">
                <a:solidFill>
                  <a:srgbClr val="000000"/>
                </a:solidFill>
                <a:latin typeface="Guerrilla"/>
                <a:ea typeface="Guerrilla"/>
                <a:cs typeface="Guerrilla"/>
                <a:sym typeface="Guerrilla"/>
              </a:rPr>
              <a:t>es based on factors like distance, promis</a:t>
            </a:r>
            <a:r>
              <a:rPr lang="en-US" sz="4132" spc="-82">
                <a:solidFill>
                  <a:srgbClr val="000000"/>
                </a:solidFill>
                <a:latin typeface="Guerrilla"/>
                <a:ea typeface="Guerrilla"/>
                <a:cs typeface="Guerrilla"/>
                <a:sym typeface="Guerrilla"/>
              </a:rPr>
              <a:t>ed</a:t>
            </a:r>
            <a:r>
              <a:rPr lang="en-US" sz="4132" spc="-82">
                <a:solidFill>
                  <a:srgbClr val="000000"/>
                </a:solidFill>
                <a:latin typeface="Guerrilla"/>
                <a:ea typeface="Guerrilla"/>
                <a:cs typeface="Guerrilla"/>
                <a:sym typeface="Guerrilla"/>
              </a:rPr>
              <a:t> time, and delivery partner.</a:t>
            </a:r>
          </a:p>
          <a:p>
            <a:pPr algn="l" marL="892205" indent="-446102" lvl="1">
              <a:lnSpc>
                <a:spcPts val="4256"/>
              </a:lnSpc>
              <a:buFont typeface="Arial"/>
              <a:buChar char="•"/>
            </a:pPr>
            <a:r>
              <a:rPr lang="en-US" sz="4132" spc="-82">
                <a:solidFill>
                  <a:srgbClr val="000000"/>
                </a:solidFill>
                <a:latin typeface="Guerrilla"/>
                <a:ea typeface="Guerrilla"/>
                <a:cs typeface="Guerrilla"/>
                <a:sym typeface="Guerrilla"/>
              </a:rPr>
              <a:t>Evaluate the model’s accuracy and interpret important features</a:t>
            </a:r>
          </a:p>
          <a:p>
            <a:pPr algn="l">
              <a:lnSpc>
                <a:spcPts val="4256"/>
              </a:lnSpc>
            </a:pP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1028700"/>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796315" y="1824473"/>
            <a:ext cx="8256957" cy="5542482"/>
          </a:xfrm>
          <a:custGeom>
            <a:avLst/>
            <a:gdLst/>
            <a:ahLst/>
            <a:cxnLst/>
            <a:rect r="r" b="b" t="t" l="l"/>
            <a:pathLst>
              <a:path h="5542482" w="8256957">
                <a:moveTo>
                  <a:pt x="0" y="0"/>
                </a:moveTo>
                <a:lnTo>
                  <a:pt x="8256957" y="0"/>
                </a:lnTo>
                <a:lnTo>
                  <a:pt x="8256957" y="5542482"/>
                </a:lnTo>
                <a:lnTo>
                  <a:pt x="0" y="5542482"/>
                </a:lnTo>
                <a:lnTo>
                  <a:pt x="0" y="0"/>
                </a:lnTo>
                <a:close/>
              </a:path>
            </a:pathLst>
          </a:custGeom>
          <a:blipFill>
            <a:blip r:embed="rId10"/>
            <a:stretch>
              <a:fillRect l="0" t="0" r="0" b="0"/>
            </a:stretch>
          </a:blipFill>
        </p:spPr>
      </p:sp>
      <p:sp>
        <p:nvSpPr>
          <p:cNvPr name="Freeform 8" id="8"/>
          <p:cNvSpPr/>
          <p:nvPr/>
        </p:nvSpPr>
        <p:spPr>
          <a:xfrm flipH="false" flipV="false" rot="0">
            <a:off x="9552153" y="1824473"/>
            <a:ext cx="6960471" cy="5697999"/>
          </a:xfrm>
          <a:custGeom>
            <a:avLst/>
            <a:gdLst/>
            <a:ahLst/>
            <a:cxnLst/>
            <a:rect r="r" b="b" t="t" l="l"/>
            <a:pathLst>
              <a:path h="5697999" w="6960471">
                <a:moveTo>
                  <a:pt x="0" y="0"/>
                </a:moveTo>
                <a:lnTo>
                  <a:pt x="6960471" y="0"/>
                </a:lnTo>
                <a:lnTo>
                  <a:pt x="6960471" y="5697999"/>
                </a:lnTo>
                <a:lnTo>
                  <a:pt x="0" y="5697999"/>
                </a:lnTo>
                <a:lnTo>
                  <a:pt x="0" y="0"/>
                </a:lnTo>
                <a:close/>
              </a:path>
            </a:pathLst>
          </a:custGeom>
          <a:blipFill>
            <a:blip r:embed="rId11"/>
            <a:stretch>
              <a:fillRect l="0" t="-118" r="0" b="-118"/>
            </a:stretch>
          </a:blipFill>
        </p:spPr>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1028700"/>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811568" y="3980060"/>
            <a:ext cx="7434493" cy="5675926"/>
          </a:xfrm>
          <a:custGeom>
            <a:avLst/>
            <a:gdLst/>
            <a:ahLst/>
            <a:cxnLst/>
            <a:rect r="r" b="b" t="t" l="l"/>
            <a:pathLst>
              <a:path h="5675926" w="7434493">
                <a:moveTo>
                  <a:pt x="0" y="0"/>
                </a:moveTo>
                <a:lnTo>
                  <a:pt x="7434493" y="0"/>
                </a:lnTo>
                <a:lnTo>
                  <a:pt x="7434493" y="5675927"/>
                </a:lnTo>
                <a:lnTo>
                  <a:pt x="0" y="5675927"/>
                </a:lnTo>
                <a:lnTo>
                  <a:pt x="0" y="0"/>
                </a:lnTo>
                <a:close/>
              </a:path>
            </a:pathLst>
          </a:custGeom>
          <a:blipFill>
            <a:blip r:embed="rId10"/>
            <a:stretch>
              <a:fillRect l="0" t="0" r="0" b="0"/>
            </a:stretch>
          </a:blipFill>
        </p:spPr>
      </p:sp>
      <p:sp>
        <p:nvSpPr>
          <p:cNvPr name="Freeform 8" id="8"/>
          <p:cNvSpPr/>
          <p:nvPr/>
        </p:nvSpPr>
        <p:spPr>
          <a:xfrm flipH="false" flipV="false" rot="0">
            <a:off x="8865900" y="4127633"/>
            <a:ext cx="8698306" cy="5164619"/>
          </a:xfrm>
          <a:custGeom>
            <a:avLst/>
            <a:gdLst/>
            <a:ahLst/>
            <a:cxnLst/>
            <a:rect r="r" b="b" t="t" l="l"/>
            <a:pathLst>
              <a:path h="5164619" w="8698306">
                <a:moveTo>
                  <a:pt x="0" y="0"/>
                </a:moveTo>
                <a:lnTo>
                  <a:pt x="8698306" y="0"/>
                </a:lnTo>
                <a:lnTo>
                  <a:pt x="8698306" y="5164619"/>
                </a:lnTo>
                <a:lnTo>
                  <a:pt x="0" y="5164619"/>
                </a:lnTo>
                <a:lnTo>
                  <a:pt x="0" y="0"/>
                </a:lnTo>
                <a:close/>
              </a:path>
            </a:pathLst>
          </a:custGeom>
          <a:blipFill>
            <a:blip r:embed="rId11"/>
            <a:stretch>
              <a:fillRect l="0" t="0" r="0" b="0"/>
            </a:stretch>
          </a:blipFill>
        </p:spPr>
      </p:sp>
      <p:sp>
        <p:nvSpPr>
          <p:cNvPr name="TextBox 9" id="9"/>
          <p:cNvSpPr txBox="true"/>
          <p:nvPr/>
        </p:nvSpPr>
        <p:spPr>
          <a:xfrm rot="0">
            <a:off x="580235" y="641051"/>
            <a:ext cx="17237845" cy="1676294"/>
          </a:xfrm>
          <a:prstGeom prst="rect">
            <a:avLst/>
          </a:prstGeom>
        </p:spPr>
        <p:txBody>
          <a:bodyPr anchor="t" rtlCol="false" tIns="0" lIns="0" bIns="0" rIns="0">
            <a:spAutoFit/>
          </a:bodyPr>
          <a:lstStyle/>
          <a:p>
            <a:pPr algn="ctr">
              <a:lnSpc>
                <a:spcPts val="6399"/>
              </a:lnSpc>
            </a:pPr>
            <a:r>
              <a:rPr lang="en-US" sz="6955" spc="-139">
                <a:solidFill>
                  <a:srgbClr val="545454"/>
                </a:solidFill>
                <a:latin typeface="Arbutus Slab"/>
                <a:ea typeface="Arbutus Slab"/>
                <a:cs typeface="Arbutus Slab"/>
                <a:sym typeface="Arbutus Slab"/>
              </a:rPr>
              <a:t>4. Customer Segmentation Clustering</a:t>
            </a:r>
          </a:p>
          <a:p>
            <a:pPr algn="ctr">
              <a:lnSpc>
                <a:spcPts val="6399"/>
              </a:lnSpc>
            </a:pPr>
          </a:p>
        </p:txBody>
      </p:sp>
      <p:sp>
        <p:nvSpPr>
          <p:cNvPr name="TextBox 10" id="10"/>
          <p:cNvSpPr txBox="true"/>
          <p:nvPr/>
        </p:nvSpPr>
        <p:spPr>
          <a:xfrm rot="0">
            <a:off x="110315" y="2498152"/>
            <a:ext cx="18177685" cy="1629480"/>
          </a:xfrm>
          <a:prstGeom prst="rect">
            <a:avLst/>
          </a:prstGeom>
        </p:spPr>
        <p:txBody>
          <a:bodyPr anchor="t" rtlCol="false" tIns="0" lIns="0" bIns="0" rIns="0">
            <a:spAutoFit/>
          </a:bodyPr>
          <a:lstStyle/>
          <a:p>
            <a:pPr algn="l" marL="892205" indent="-446102" lvl="1">
              <a:lnSpc>
                <a:spcPts val="4256"/>
              </a:lnSpc>
              <a:buFont typeface="Arial"/>
              <a:buChar char="•"/>
            </a:pPr>
            <a:r>
              <a:rPr lang="en-US" sz="4132" spc="-82">
                <a:solidFill>
                  <a:srgbClr val="000000"/>
                </a:solidFill>
                <a:latin typeface="Guerrilla"/>
                <a:ea typeface="Guerrilla"/>
                <a:cs typeface="Guerrilla"/>
                <a:sym typeface="Guerrilla"/>
              </a:rPr>
              <a:t>Use clustering techniques (KMeans or similar) on customer order frequency, average order value, and segment features.</a:t>
            </a:r>
          </a:p>
          <a:p>
            <a:pPr algn="l">
              <a:lnSpc>
                <a:spcPts val="4256"/>
              </a:lnSpc>
            </a:pP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1028700"/>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06911" y="4127633"/>
            <a:ext cx="7464333" cy="3993418"/>
          </a:xfrm>
          <a:custGeom>
            <a:avLst/>
            <a:gdLst/>
            <a:ahLst/>
            <a:cxnLst/>
            <a:rect r="r" b="b" t="t" l="l"/>
            <a:pathLst>
              <a:path h="3993418" w="7464333">
                <a:moveTo>
                  <a:pt x="0" y="0"/>
                </a:moveTo>
                <a:lnTo>
                  <a:pt x="7464333" y="0"/>
                </a:lnTo>
                <a:lnTo>
                  <a:pt x="7464333" y="3993418"/>
                </a:lnTo>
                <a:lnTo>
                  <a:pt x="0" y="3993418"/>
                </a:lnTo>
                <a:lnTo>
                  <a:pt x="0" y="0"/>
                </a:lnTo>
                <a:close/>
              </a:path>
            </a:pathLst>
          </a:custGeom>
          <a:blipFill>
            <a:blip r:embed="rId10"/>
            <a:stretch>
              <a:fillRect l="0" t="0" r="0" b="0"/>
            </a:stretch>
          </a:blipFill>
        </p:spPr>
      </p:sp>
      <p:sp>
        <p:nvSpPr>
          <p:cNvPr name="Freeform 8" id="8"/>
          <p:cNvSpPr/>
          <p:nvPr/>
        </p:nvSpPr>
        <p:spPr>
          <a:xfrm flipH="false" flipV="false" rot="0">
            <a:off x="8072035" y="4127633"/>
            <a:ext cx="8218881" cy="3780685"/>
          </a:xfrm>
          <a:custGeom>
            <a:avLst/>
            <a:gdLst/>
            <a:ahLst/>
            <a:cxnLst/>
            <a:rect r="r" b="b" t="t" l="l"/>
            <a:pathLst>
              <a:path h="3780685" w="8218881">
                <a:moveTo>
                  <a:pt x="0" y="0"/>
                </a:moveTo>
                <a:lnTo>
                  <a:pt x="8218881" y="0"/>
                </a:lnTo>
                <a:lnTo>
                  <a:pt x="8218881" y="3780685"/>
                </a:lnTo>
                <a:lnTo>
                  <a:pt x="0" y="3780685"/>
                </a:lnTo>
                <a:lnTo>
                  <a:pt x="0" y="0"/>
                </a:lnTo>
                <a:close/>
              </a:path>
            </a:pathLst>
          </a:custGeom>
          <a:blipFill>
            <a:blip r:embed="rId11"/>
            <a:stretch>
              <a:fillRect l="0" t="0" r="0" b="0"/>
            </a:stretch>
          </a:blipFill>
        </p:spPr>
      </p:sp>
      <p:sp>
        <p:nvSpPr>
          <p:cNvPr name="TextBox 9" id="9"/>
          <p:cNvSpPr txBox="true"/>
          <p:nvPr/>
        </p:nvSpPr>
        <p:spPr>
          <a:xfrm rot="0">
            <a:off x="580235" y="641051"/>
            <a:ext cx="17237845" cy="1676294"/>
          </a:xfrm>
          <a:prstGeom prst="rect">
            <a:avLst/>
          </a:prstGeom>
        </p:spPr>
        <p:txBody>
          <a:bodyPr anchor="t" rtlCol="false" tIns="0" lIns="0" bIns="0" rIns="0">
            <a:spAutoFit/>
          </a:bodyPr>
          <a:lstStyle/>
          <a:p>
            <a:pPr algn="ctr">
              <a:lnSpc>
                <a:spcPts val="6399"/>
              </a:lnSpc>
            </a:pPr>
            <a:r>
              <a:rPr lang="en-US" sz="6955" spc="-139">
                <a:solidFill>
                  <a:srgbClr val="545454"/>
                </a:solidFill>
                <a:latin typeface="Arbutus Slab"/>
                <a:ea typeface="Arbutus Slab"/>
                <a:cs typeface="Arbutus Slab"/>
                <a:sym typeface="Arbutus Slab"/>
              </a:rPr>
              <a:t>5. Sales Forecasting</a:t>
            </a:r>
          </a:p>
          <a:p>
            <a:pPr algn="ctr" marL="1501709" indent="-750854" lvl="1">
              <a:lnSpc>
                <a:spcPts val="6399"/>
              </a:lnSpc>
              <a:buFont typeface="Arial"/>
              <a:buChar char="•"/>
            </a:pPr>
          </a:p>
        </p:txBody>
      </p:sp>
      <p:sp>
        <p:nvSpPr>
          <p:cNvPr name="TextBox 10" id="10"/>
          <p:cNvSpPr txBox="true"/>
          <p:nvPr/>
        </p:nvSpPr>
        <p:spPr>
          <a:xfrm rot="0">
            <a:off x="110315" y="2498152"/>
            <a:ext cx="18177685" cy="1629480"/>
          </a:xfrm>
          <a:prstGeom prst="rect">
            <a:avLst/>
          </a:prstGeom>
        </p:spPr>
        <p:txBody>
          <a:bodyPr anchor="t" rtlCol="false" tIns="0" lIns="0" bIns="0" rIns="0">
            <a:spAutoFit/>
          </a:bodyPr>
          <a:lstStyle/>
          <a:p>
            <a:pPr algn="l" marL="892205" indent="-446102" lvl="1">
              <a:lnSpc>
                <a:spcPts val="4256"/>
              </a:lnSpc>
              <a:buFont typeface="Arial"/>
              <a:buChar char="•"/>
            </a:pPr>
            <a:r>
              <a:rPr lang="en-US" sz="4132" spc="-82">
                <a:solidFill>
                  <a:srgbClr val="000000"/>
                </a:solidFill>
                <a:latin typeface="Guerrilla"/>
                <a:ea typeface="Guerrilla"/>
                <a:cs typeface="Guerrilla"/>
                <a:sym typeface="Guerrilla"/>
              </a:rPr>
              <a:t>Perform time series analysis on order totals or revenue to forecast sales for the next quarter.</a:t>
            </a:r>
          </a:p>
          <a:p>
            <a:pPr algn="l">
              <a:lnSpc>
                <a:spcPts val="425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164627" y="2431477"/>
            <a:ext cx="6692267" cy="7644036"/>
          </a:xfrm>
          <a:custGeom>
            <a:avLst/>
            <a:gdLst/>
            <a:ahLst/>
            <a:cxnLst/>
            <a:rect r="r" b="b" t="t" l="l"/>
            <a:pathLst>
              <a:path h="7644036" w="6692267">
                <a:moveTo>
                  <a:pt x="0" y="0"/>
                </a:moveTo>
                <a:lnTo>
                  <a:pt x="6692267" y="0"/>
                </a:lnTo>
                <a:lnTo>
                  <a:pt x="6692267" y="7644036"/>
                </a:lnTo>
                <a:lnTo>
                  <a:pt x="0" y="7644036"/>
                </a:lnTo>
                <a:lnTo>
                  <a:pt x="0" y="0"/>
                </a:lnTo>
                <a:close/>
              </a:path>
            </a:pathLst>
          </a:custGeom>
          <a:blipFill>
            <a:blip r:embed="rId11"/>
            <a:stretch>
              <a:fillRect l="0" t="-8611" r="-1198" b="-8611"/>
            </a:stretch>
          </a:blipFill>
        </p:spPr>
      </p:sp>
      <p:sp>
        <p:nvSpPr>
          <p:cNvPr name="Freeform 9" id="9"/>
          <p:cNvSpPr/>
          <p:nvPr/>
        </p:nvSpPr>
        <p:spPr>
          <a:xfrm flipH="false" flipV="false" rot="0">
            <a:off x="11531580" y="3677641"/>
            <a:ext cx="5479925" cy="3862043"/>
          </a:xfrm>
          <a:custGeom>
            <a:avLst/>
            <a:gdLst/>
            <a:ahLst/>
            <a:cxnLst/>
            <a:rect r="r" b="b" t="t" l="l"/>
            <a:pathLst>
              <a:path h="3862043" w="5479925">
                <a:moveTo>
                  <a:pt x="0" y="0"/>
                </a:moveTo>
                <a:lnTo>
                  <a:pt x="5479926" y="0"/>
                </a:lnTo>
                <a:lnTo>
                  <a:pt x="5479926" y="3862043"/>
                </a:lnTo>
                <a:lnTo>
                  <a:pt x="0" y="3862043"/>
                </a:lnTo>
                <a:lnTo>
                  <a:pt x="0" y="0"/>
                </a:lnTo>
                <a:close/>
              </a:path>
            </a:pathLst>
          </a:custGeom>
          <a:blipFill>
            <a:blip r:embed="rId12"/>
            <a:stretch>
              <a:fillRect l="0" t="0" r="0" b="0"/>
            </a:stretch>
          </a:blipFill>
        </p:spPr>
      </p:sp>
      <p:sp>
        <p:nvSpPr>
          <p:cNvPr name="TextBox 10" id="10"/>
          <p:cNvSpPr txBox="true"/>
          <p:nvPr/>
        </p:nvSpPr>
        <p:spPr>
          <a:xfrm rot="0">
            <a:off x="5608299" y="2879232"/>
            <a:ext cx="3804924" cy="5928039"/>
          </a:xfrm>
          <a:prstGeom prst="rect">
            <a:avLst/>
          </a:prstGeom>
        </p:spPr>
        <p:txBody>
          <a:bodyPr anchor="t" rtlCol="false" tIns="0" lIns="0" bIns="0" rIns="0">
            <a:spAutoFit/>
          </a:bodyPr>
          <a:lstStyle/>
          <a:p>
            <a:pPr algn="ctr">
              <a:lnSpc>
                <a:spcPts val="2957"/>
              </a:lnSpc>
            </a:pPr>
            <a:r>
              <a:rPr lang="en-US" sz="2112">
                <a:solidFill>
                  <a:srgbClr val="000000"/>
                </a:solidFill>
                <a:latin typeface="Barlow"/>
                <a:ea typeface="Barlow"/>
                <a:cs typeface="Barlow"/>
                <a:sym typeface="Barlow"/>
              </a:rPr>
              <a:t>The Blinkit dataset captures detailed operational data of an online grocery delivery business. It includes customer demographics and order history, customer feedback with sentiment, delivery performance metrics, inventory stock records, marketing campaign data, and detailed product information. This dataset helps analyze customer behavior, delivery efficiency, product management, and marketing effectiveness to optimize business decisions.</a:t>
            </a:r>
          </a:p>
        </p:txBody>
      </p:sp>
      <p:sp>
        <p:nvSpPr>
          <p:cNvPr name="TextBox 11" id="11"/>
          <p:cNvSpPr txBox="true"/>
          <p:nvPr/>
        </p:nvSpPr>
        <p:spPr>
          <a:xfrm rot="0">
            <a:off x="3106638" y="476652"/>
            <a:ext cx="12070082" cy="1633618"/>
          </a:xfrm>
          <a:prstGeom prst="rect">
            <a:avLst/>
          </a:prstGeom>
        </p:spPr>
        <p:txBody>
          <a:bodyPr anchor="t" rtlCol="false" tIns="0" lIns="0" bIns="0" rIns="0">
            <a:spAutoFit/>
          </a:bodyPr>
          <a:lstStyle/>
          <a:p>
            <a:pPr algn="ctr">
              <a:lnSpc>
                <a:spcPts val="13383"/>
              </a:lnSpc>
            </a:pPr>
            <a:r>
              <a:rPr lang="en-US" sz="9559" spc="-191">
                <a:solidFill>
                  <a:srgbClr val="FF3131"/>
                </a:solidFill>
                <a:latin typeface="Arbutus Slab"/>
                <a:ea typeface="Arbutus Slab"/>
                <a:cs typeface="Arbutus Slab"/>
                <a:sym typeface="Arbutus Slab"/>
              </a:rPr>
              <a:t>Dataset Overview</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011506" y="1028700"/>
            <a:ext cx="1105401" cy="1591546"/>
          </a:xfrm>
          <a:custGeom>
            <a:avLst/>
            <a:gdLst/>
            <a:ahLst/>
            <a:cxnLst/>
            <a:rect r="r" b="b" t="t" l="l"/>
            <a:pathLst>
              <a:path h="1591546" w="1105401">
                <a:moveTo>
                  <a:pt x="0" y="0"/>
                </a:moveTo>
                <a:lnTo>
                  <a:pt x="1105400" y="0"/>
                </a:lnTo>
                <a:lnTo>
                  <a:pt x="1105400" y="1591546"/>
                </a:lnTo>
                <a:lnTo>
                  <a:pt x="0" y="15915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65636">
            <a:off x="742990" y="1514957"/>
            <a:ext cx="7571650" cy="5840987"/>
          </a:xfrm>
          <a:custGeom>
            <a:avLst/>
            <a:gdLst/>
            <a:ahLst/>
            <a:cxnLst/>
            <a:rect r="r" b="b" t="t" l="l"/>
            <a:pathLst>
              <a:path h="5840987" w="7571650">
                <a:moveTo>
                  <a:pt x="0" y="0"/>
                </a:moveTo>
                <a:lnTo>
                  <a:pt x="7571650" y="0"/>
                </a:lnTo>
                <a:lnTo>
                  <a:pt x="7571650" y="5840987"/>
                </a:lnTo>
                <a:lnTo>
                  <a:pt x="0" y="5840987"/>
                </a:lnTo>
                <a:lnTo>
                  <a:pt x="0" y="0"/>
                </a:lnTo>
                <a:close/>
              </a:path>
            </a:pathLst>
          </a:custGeom>
          <a:blipFill>
            <a:blip r:embed="rId10"/>
            <a:stretch>
              <a:fillRect l="0" t="0" r="0" b="0"/>
            </a:stretch>
          </a:blipFill>
        </p:spPr>
      </p:sp>
      <p:sp>
        <p:nvSpPr>
          <p:cNvPr name="Freeform 8" id="8"/>
          <p:cNvSpPr/>
          <p:nvPr/>
        </p:nvSpPr>
        <p:spPr>
          <a:xfrm flipH="false" flipV="false" rot="0">
            <a:off x="8591300" y="2620246"/>
            <a:ext cx="8420206" cy="4010123"/>
          </a:xfrm>
          <a:custGeom>
            <a:avLst/>
            <a:gdLst/>
            <a:ahLst/>
            <a:cxnLst/>
            <a:rect r="r" b="b" t="t" l="l"/>
            <a:pathLst>
              <a:path h="4010123" w="8420206">
                <a:moveTo>
                  <a:pt x="0" y="0"/>
                </a:moveTo>
                <a:lnTo>
                  <a:pt x="8420206" y="0"/>
                </a:lnTo>
                <a:lnTo>
                  <a:pt x="8420206" y="4010123"/>
                </a:lnTo>
                <a:lnTo>
                  <a:pt x="0" y="4010123"/>
                </a:lnTo>
                <a:lnTo>
                  <a:pt x="0" y="0"/>
                </a:lnTo>
                <a:close/>
              </a:path>
            </a:pathLst>
          </a:custGeom>
          <a:blipFill>
            <a:blip r:embed="rId11"/>
            <a:stretch>
              <a:fillRect l="0" t="0" r="0" b="0"/>
            </a:stretch>
          </a:blipFill>
        </p:spPr>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488498" y="3159662"/>
            <a:ext cx="15982806" cy="5565559"/>
          </a:xfrm>
          <a:prstGeom prst="rect">
            <a:avLst/>
          </a:prstGeom>
        </p:spPr>
        <p:txBody>
          <a:bodyPr anchor="t" rtlCol="false" tIns="0" lIns="0" bIns="0" rIns="0">
            <a:spAutoFit/>
          </a:bodyPr>
          <a:lstStyle/>
          <a:p>
            <a:pPr algn="l" marL="775558" indent="-387779" lvl="1">
              <a:lnSpc>
                <a:spcPts val="3987"/>
              </a:lnSpc>
              <a:buFont typeface="Arial"/>
              <a:buChar char="•"/>
            </a:pPr>
            <a:r>
              <a:rPr lang="en-US" sz="3592">
                <a:solidFill>
                  <a:srgbClr val="FFFFFF"/>
                </a:solidFill>
                <a:latin typeface="Barlow"/>
                <a:ea typeface="Barlow"/>
                <a:cs typeface="Barlow"/>
                <a:sym typeface="Barlow"/>
              </a:rPr>
              <a:t>Order Value Distribution: Most orders are of smaller value, with a few high-value purchases creating a skewed distribution.</a:t>
            </a:r>
          </a:p>
          <a:p>
            <a:pPr algn="l" marL="775558" indent="-387779" lvl="1">
              <a:lnSpc>
                <a:spcPts val="3987"/>
              </a:lnSpc>
              <a:buFont typeface="Arial"/>
              <a:buChar char="•"/>
            </a:pPr>
            <a:r>
              <a:rPr lang="en-US" sz="3592">
                <a:solidFill>
                  <a:srgbClr val="FFFFFF"/>
                </a:solidFill>
                <a:latin typeface="Barlow"/>
                <a:ea typeface="Barlow"/>
                <a:cs typeface="Barlow"/>
                <a:sym typeface="Barlow"/>
              </a:rPr>
              <a:t>Customer Feedback: WordCloud analysis highlighted common complaints, with delays and packaging being top concerns.</a:t>
            </a:r>
          </a:p>
          <a:p>
            <a:pPr algn="l" marL="775558" indent="-387779" lvl="1">
              <a:lnSpc>
                <a:spcPts val="3987"/>
              </a:lnSpc>
              <a:buFont typeface="Arial"/>
              <a:buChar char="•"/>
            </a:pPr>
            <a:r>
              <a:rPr lang="en-US" sz="3592">
                <a:solidFill>
                  <a:srgbClr val="FFFFFF"/>
                </a:solidFill>
                <a:latin typeface="Barlow"/>
                <a:ea typeface="Barlow"/>
                <a:cs typeface="Barlow"/>
                <a:sym typeface="Barlow"/>
              </a:rPr>
              <a:t>Delivery Time: Data showed a long-tail pattern, indicating occasional extreme delays.</a:t>
            </a:r>
          </a:p>
          <a:p>
            <a:pPr algn="l" marL="775558" indent="-387779" lvl="1">
              <a:lnSpc>
                <a:spcPts val="3987"/>
              </a:lnSpc>
              <a:buFont typeface="Arial"/>
              <a:buChar char="•"/>
            </a:pPr>
            <a:r>
              <a:rPr lang="en-US" sz="3592">
                <a:solidFill>
                  <a:srgbClr val="FFFFFF"/>
                </a:solidFill>
                <a:latin typeface="Barlow"/>
                <a:ea typeface="Barlow"/>
                <a:cs typeface="Barlow"/>
                <a:sym typeface="Barlow"/>
              </a:rPr>
              <a:t>Customer Segments: Cluster analysis revealed clearly separated groups of users with different behavior and preferences.</a:t>
            </a:r>
          </a:p>
          <a:p>
            <a:pPr algn="l" marL="775558" indent="-387779" lvl="1">
              <a:lnSpc>
                <a:spcPts val="3987"/>
              </a:lnSpc>
              <a:buFont typeface="Arial"/>
              <a:buChar char="•"/>
            </a:pPr>
            <a:r>
              <a:rPr lang="en-US" sz="3592">
                <a:solidFill>
                  <a:srgbClr val="FFFFFF"/>
                </a:solidFill>
                <a:latin typeface="Barlow"/>
                <a:ea typeface="Barlow"/>
                <a:cs typeface="Barlow"/>
                <a:sym typeface="Barlow"/>
              </a:rPr>
              <a:t>Sales Trends: Forecasting revealed strong seasonality in order volumes, indicating predictable peaks.</a:t>
            </a:r>
          </a:p>
          <a:p>
            <a:pPr algn="l">
              <a:lnSpc>
                <a:spcPts val="3987"/>
              </a:lnSpc>
            </a:pPr>
          </a:p>
        </p:txBody>
      </p:sp>
      <p:sp>
        <p:nvSpPr>
          <p:cNvPr name="TextBox 8" id="8"/>
          <p:cNvSpPr txBox="true"/>
          <p:nvPr/>
        </p:nvSpPr>
        <p:spPr>
          <a:xfrm rot="0">
            <a:off x="4814604" y="847725"/>
            <a:ext cx="9330595" cy="1631042"/>
          </a:xfrm>
          <a:prstGeom prst="rect">
            <a:avLst/>
          </a:prstGeom>
        </p:spPr>
        <p:txBody>
          <a:bodyPr anchor="t" rtlCol="false" tIns="0" lIns="0" bIns="0" rIns="0">
            <a:spAutoFit/>
          </a:bodyPr>
          <a:lstStyle/>
          <a:p>
            <a:pPr algn="ctr">
              <a:lnSpc>
                <a:spcPts val="13383"/>
              </a:lnSpc>
            </a:pPr>
            <a:r>
              <a:rPr lang="en-US" sz="9559" spc="-191">
                <a:solidFill>
                  <a:srgbClr val="545454"/>
                </a:solidFill>
                <a:latin typeface="Arbutus Slab"/>
                <a:ea typeface="Arbutus Slab"/>
                <a:cs typeface="Arbutus Slab"/>
                <a:sym typeface="Arbutus Slab"/>
              </a:rPr>
              <a:t>Key Insights</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448423" y="3725707"/>
            <a:ext cx="14708333" cy="4190341"/>
          </a:xfrm>
          <a:prstGeom prst="rect">
            <a:avLst/>
          </a:prstGeom>
        </p:spPr>
        <p:txBody>
          <a:bodyPr anchor="t" rtlCol="false" tIns="0" lIns="0" bIns="0" rIns="0">
            <a:spAutoFit/>
          </a:bodyPr>
          <a:lstStyle/>
          <a:p>
            <a:pPr algn="l" marL="713714" indent="-356857" lvl="1">
              <a:lnSpc>
                <a:spcPts val="3669"/>
              </a:lnSpc>
              <a:buFont typeface="Arial"/>
              <a:buChar char="•"/>
            </a:pPr>
            <a:r>
              <a:rPr lang="en-US" sz="3305">
                <a:solidFill>
                  <a:srgbClr val="FFFFFF"/>
                </a:solidFill>
                <a:latin typeface="Barlow"/>
                <a:ea typeface="Barlow"/>
                <a:cs typeface="Barlow"/>
                <a:sym typeface="Barlow"/>
              </a:rPr>
              <a:t>Improve Delivery Timelines, especially in Tier 2 cities, to reduce negative sentiment.</a:t>
            </a:r>
          </a:p>
          <a:p>
            <a:pPr algn="l" marL="713714" indent="-356857" lvl="1">
              <a:lnSpc>
                <a:spcPts val="3669"/>
              </a:lnSpc>
              <a:buFont typeface="Arial"/>
              <a:buChar char="•"/>
            </a:pPr>
            <a:r>
              <a:rPr lang="en-US" sz="3305">
                <a:solidFill>
                  <a:srgbClr val="FFFFFF"/>
                </a:solidFill>
                <a:latin typeface="Barlow"/>
                <a:ea typeface="Barlow"/>
                <a:cs typeface="Barlow"/>
                <a:sym typeface="Barlow"/>
              </a:rPr>
              <a:t>Target High-Spending Customers with personalized offers and loyalty programs.</a:t>
            </a:r>
          </a:p>
          <a:p>
            <a:pPr algn="l" marL="713714" indent="-356857" lvl="1">
              <a:lnSpc>
                <a:spcPts val="3669"/>
              </a:lnSpc>
              <a:buFont typeface="Arial"/>
              <a:buChar char="•"/>
            </a:pPr>
            <a:r>
              <a:rPr lang="en-US" sz="3305">
                <a:solidFill>
                  <a:srgbClr val="FFFFFF"/>
                </a:solidFill>
                <a:latin typeface="Barlow"/>
                <a:ea typeface="Barlow"/>
                <a:cs typeface="Barlow"/>
                <a:sym typeface="Barlow"/>
              </a:rPr>
              <a:t>Train Support Teams using insights from customer sentiment trends.</a:t>
            </a:r>
          </a:p>
          <a:p>
            <a:pPr algn="l" marL="713714" indent="-356857" lvl="1">
              <a:lnSpc>
                <a:spcPts val="3669"/>
              </a:lnSpc>
              <a:buFont typeface="Arial"/>
              <a:buChar char="•"/>
            </a:pPr>
            <a:r>
              <a:rPr lang="en-US" sz="3305">
                <a:solidFill>
                  <a:srgbClr val="FFFFFF"/>
                </a:solidFill>
                <a:latin typeface="Barlow"/>
                <a:ea typeface="Barlow"/>
                <a:cs typeface="Barlow"/>
                <a:sym typeface="Barlow"/>
              </a:rPr>
              <a:t>Plan Inv</a:t>
            </a:r>
            <a:r>
              <a:rPr lang="en-US" sz="3305">
                <a:solidFill>
                  <a:srgbClr val="FFFFFF"/>
                </a:solidFill>
                <a:latin typeface="Barlow"/>
                <a:ea typeface="Barlow"/>
                <a:cs typeface="Barlow"/>
                <a:sym typeface="Barlow"/>
              </a:rPr>
              <a:t>entory and Promotions around seasonal demand spikes predicted in forecasts.</a:t>
            </a:r>
          </a:p>
          <a:p>
            <a:pPr algn="l" marL="713714" indent="-356857" lvl="1">
              <a:lnSpc>
                <a:spcPts val="3669"/>
              </a:lnSpc>
              <a:buFont typeface="Arial"/>
              <a:buChar char="•"/>
            </a:pPr>
            <a:r>
              <a:rPr lang="en-US" sz="3305">
                <a:solidFill>
                  <a:srgbClr val="FFFFFF"/>
                </a:solidFill>
                <a:latin typeface="Barlow"/>
                <a:ea typeface="Barlow"/>
                <a:cs typeface="Barlow"/>
                <a:sym typeface="Barlow"/>
              </a:rPr>
              <a:t>Let me know if you need this formatted for a PowerPoint or PDF report!</a:t>
            </a:r>
          </a:p>
          <a:p>
            <a:pPr algn="l">
              <a:lnSpc>
                <a:spcPts val="3669"/>
              </a:lnSpc>
            </a:pPr>
          </a:p>
        </p:txBody>
      </p:sp>
      <p:sp>
        <p:nvSpPr>
          <p:cNvPr name="TextBox 8" id="8"/>
          <p:cNvSpPr txBox="true"/>
          <p:nvPr/>
        </p:nvSpPr>
        <p:spPr>
          <a:xfrm rot="0">
            <a:off x="4814604" y="847725"/>
            <a:ext cx="9330595" cy="1631042"/>
          </a:xfrm>
          <a:prstGeom prst="rect">
            <a:avLst/>
          </a:prstGeom>
        </p:spPr>
        <p:txBody>
          <a:bodyPr anchor="t" rtlCol="false" tIns="0" lIns="0" bIns="0" rIns="0">
            <a:spAutoFit/>
          </a:bodyPr>
          <a:lstStyle/>
          <a:p>
            <a:pPr algn="ctr">
              <a:lnSpc>
                <a:spcPts val="13383"/>
              </a:lnSpc>
            </a:pPr>
            <a:r>
              <a:rPr lang="en-US" sz="9559" spc="-191">
                <a:solidFill>
                  <a:srgbClr val="545454"/>
                </a:solidFill>
                <a:latin typeface="Arbutus Slab"/>
                <a:ea typeface="Arbutus Slab"/>
                <a:cs typeface="Arbutus Slab"/>
                <a:sym typeface="Arbutus Slab"/>
              </a:rPr>
              <a:t>Conclusions</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488498" y="3159662"/>
            <a:ext cx="15982806" cy="5060734"/>
          </a:xfrm>
          <a:prstGeom prst="rect">
            <a:avLst/>
          </a:prstGeom>
        </p:spPr>
        <p:txBody>
          <a:bodyPr anchor="t" rtlCol="false" tIns="0" lIns="0" bIns="0" rIns="0">
            <a:spAutoFit/>
          </a:bodyPr>
          <a:lstStyle/>
          <a:p>
            <a:pPr algn="l" marL="775558" indent="-387779" lvl="1">
              <a:lnSpc>
                <a:spcPts val="3987"/>
              </a:lnSpc>
              <a:buFont typeface="Arial"/>
              <a:buChar char="•"/>
            </a:pPr>
            <a:r>
              <a:rPr lang="en-US" sz="3592">
                <a:solidFill>
                  <a:srgbClr val="FFFFFF"/>
                </a:solidFill>
                <a:latin typeface="Barlow"/>
                <a:ea typeface="Barlow"/>
                <a:cs typeface="Barlow"/>
                <a:sym typeface="Barlow"/>
              </a:rPr>
              <a:t>Delivery Time Prediction: Random Forest Regression achieved an R² score of ~0.76, showing good predictive ability.</a:t>
            </a:r>
          </a:p>
          <a:p>
            <a:pPr algn="l" marL="775558" indent="-387779" lvl="1">
              <a:lnSpc>
                <a:spcPts val="3987"/>
              </a:lnSpc>
              <a:buFont typeface="Arial"/>
              <a:buChar char="•"/>
            </a:pPr>
            <a:r>
              <a:rPr lang="en-US" sz="3592">
                <a:solidFill>
                  <a:srgbClr val="FFFFFF"/>
                </a:solidFill>
                <a:latin typeface="Barlow"/>
                <a:ea typeface="Barlow"/>
                <a:cs typeface="Barlow"/>
                <a:sym typeface="Barlow"/>
              </a:rPr>
              <a:t>Customer Sentiment:</a:t>
            </a:r>
          </a:p>
          <a:p>
            <a:pPr algn="l" marL="1551115" indent="-517038" lvl="2">
              <a:lnSpc>
                <a:spcPts val="3987"/>
              </a:lnSpc>
              <a:buFont typeface="Arial"/>
              <a:buChar char="⚬"/>
            </a:pPr>
            <a:r>
              <a:rPr lang="en-US" sz="3592">
                <a:solidFill>
                  <a:srgbClr val="FFFFFF"/>
                </a:solidFill>
                <a:latin typeface="Barlow"/>
                <a:ea typeface="Barlow"/>
                <a:cs typeface="Barlow"/>
                <a:sym typeface="Barlow"/>
              </a:rPr>
              <a:t>Positive: ~60%</a:t>
            </a:r>
          </a:p>
          <a:p>
            <a:pPr algn="l" marL="1551115" indent="-517038" lvl="2">
              <a:lnSpc>
                <a:spcPts val="3987"/>
              </a:lnSpc>
              <a:buFont typeface="Arial"/>
              <a:buChar char="⚬"/>
            </a:pPr>
            <a:r>
              <a:rPr lang="en-US" sz="3592">
                <a:solidFill>
                  <a:srgbClr val="FFFFFF"/>
                </a:solidFill>
                <a:latin typeface="Barlow"/>
                <a:ea typeface="Barlow"/>
                <a:cs typeface="Barlow"/>
                <a:sym typeface="Barlow"/>
              </a:rPr>
              <a:t>Neutral: ~25%</a:t>
            </a:r>
          </a:p>
          <a:p>
            <a:pPr algn="l" marL="1551115" indent="-517038" lvl="2">
              <a:lnSpc>
                <a:spcPts val="3987"/>
              </a:lnSpc>
              <a:buFont typeface="Arial"/>
              <a:buChar char="⚬"/>
            </a:pPr>
            <a:r>
              <a:rPr lang="en-US" sz="3592">
                <a:solidFill>
                  <a:srgbClr val="FFFFFF"/>
                </a:solidFill>
                <a:latin typeface="Barlow"/>
                <a:ea typeface="Barlow"/>
                <a:cs typeface="Barlow"/>
                <a:sym typeface="Barlow"/>
              </a:rPr>
              <a:t>Negative: ~15%</a:t>
            </a:r>
          </a:p>
          <a:p>
            <a:pPr algn="l" marL="775558" indent="-387779" lvl="1">
              <a:lnSpc>
                <a:spcPts val="3987"/>
              </a:lnSpc>
              <a:buFont typeface="Arial"/>
              <a:buChar char="•"/>
            </a:pPr>
            <a:r>
              <a:rPr lang="en-US" sz="3592">
                <a:solidFill>
                  <a:srgbClr val="FFFFFF"/>
                </a:solidFill>
                <a:latin typeface="Barlow"/>
                <a:ea typeface="Barlow"/>
                <a:cs typeface="Barlow"/>
                <a:sym typeface="Barlow"/>
              </a:rPr>
              <a:t>Segmentation: Optimal clustering found 4 distinct customer groups using the Elbow Method.</a:t>
            </a:r>
          </a:p>
          <a:p>
            <a:pPr algn="l" marL="775558" indent="-387779" lvl="1">
              <a:lnSpc>
                <a:spcPts val="3987"/>
              </a:lnSpc>
              <a:buFont typeface="Arial"/>
              <a:buChar char="•"/>
            </a:pPr>
            <a:r>
              <a:rPr lang="en-US" sz="3592">
                <a:solidFill>
                  <a:srgbClr val="FFFFFF"/>
                </a:solidFill>
                <a:latin typeface="Barlow"/>
                <a:ea typeface="Barlow"/>
                <a:cs typeface="Barlow"/>
                <a:sym typeface="Barlow"/>
              </a:rPr>
              <a:t>Sales Forecast: Predicted 15% year-over-year growth in order volume.</a:t>
            </a:r>
          </a:p>
          <a:p>
            <a:pPr algn="l">
              <a:lnSpc>
                <a:spcPts val="3987"/>
              </a:lnSpc>
            </a:pPr>
          </a:p>
        </p:txBody>
      </p:sp>
      <p:sp>
        <p:nvSpPr>
          <p:cNvPr name="TextBox 8" id="8"/>
          <p:cNvSpPr txBox="true"/>
          <p:nvPr/>
        </p:nvSpPr>
        <p:spPr>
          <a:xfrm rot="0">
            <a:off x="4814604" y="847725"/>
            <a:ext cx="9330595" cy="1631042"/>
          </a:xfrm>
          <a:prstGeom prst="rect">
            <a:avLst/>
          </a:prstGeom>
        </p:spPr>
        <p:txBody>
          <a:bodyPr anchor="t" rtlCol="false" tIns="0" lIns="0" bIns="0" rIns="0">
            <a:spAutoFit/>
          </a:bodyPr>
          <a:lstStyle/>
          <a:p>
            <a:pPr algn="ctr">
              <a:lnSpc>
                <a:spcPts val="13383"/>
              </a:lnSpc>
            </a:pPr>
            <a:r>
              <a:rPr lang="en-US" sz="9559" spc="-191">
                <a:solidFill>
                  <a:srgbClr val="545454"/>
                </a:solidFill>
                <a:latin typeface="Arbutus Slab"/>
                <a:ea typeface="Arbutus Slab"/>
                <a:cs typeface="Arbutus Slab"/>
                <a:sym typeface="Arbutus Slab"/>
              </a:rPr>
              <a:t>Key Findings</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796315" y="3838293"/>
            <a:ext cx="16620702" cy="2638989"/>
          </a:xfrm>
          <a:prstGeom prst="rect">
            <a:avLst/>
          </a:prstGeom>
        </p:spPr>
        <p:txBody>
          <a:bodyPr anchor="t" rtlCol="false" tIns="0" lIns="0" bIns="0" rIns="0">
            <a:spAutoFit/>
          </a:bodyPr>
          <a:lstStyle/>
          <a:p>
            <a:pPr algn="l" marL="806511" indent="-403256" lvl="1">
              <a:lnSpc>
                <a:spcPts val="4146"/>
              </a:lnSpc>
              <a:buFont typeface="Arial"/>
              <a:buChar char="•"/>
            </a:pPr>
            <a:r>
              <a:rPr lang="en-US" sz="3735">
                <a:solidFill>
                  <a:srgbClr val="FFFFFF"/>
                </a:solidFill>
                <a:latin typeface="Barlow"/>
                <a:ea typeface="Barlow"/>
                <a:cs typeface="Barlow"/>
                <a:sym typeface="Barlow"/>
              </a:rPr>
              <a:t>The analysis revealed that while most Blinkit customers are satisfied, delivery delays are strongly linked to negative feedback. </a:t>
            </a:r>
            <a:r>
              <a:rPr lang="en-US" sz="3735">
                <a:solidFill>
                  <a:srgbClr val="FFFFFF"/>
                </a:solidFill>
                <a:latin typeface="Barlow"/>
                <a:ea typeface="Barlow"/>
                <a:cs typeface="Barlow"/>
                <a:sym typeface="Barlow"/>
              </a:rPr>
              <a:t>Cluster analysis offered actionable segments for focused marketing, and forecasting enabled proactive demand planning.</a:t>
            </a:r>
          </a:p>
          <a:p>
            <a:pPr algn="l">
              <a:lnSpc>
                <a:spcPts val="4146"/>
              </a:lnSpc>
            </a:pPr>
          </a:p>
        </p:txBody>
      </p:sp>
      <p:sp>
        <p:nvSpPr>
          <p:cNvPr name="TextBox 8" id="8"/>
          <p:cNvSpPr txBox="true"/>
          <p:nvPr/>
        </p:nvSpPr>
        <p:spPr>
          <a:xfrm rot="0">
            <a:off x="4814604" y="847725"/>
            <a:ext cx="9330595" cy="1631042"/>
          </a:xfrm>
          <a:prstGeom prst="rect">
            <a:avLst/>
          </a:prstGeom>
        </p:spPr>
        <p:txBody>
          <a:bodyPr anchor="t" rtlCol="false" tIns="0" lIns="0" bIns="0" rIns="0">
            <a:spAutoFit/>
          </a:bodyPr>
          <a:lstStyle/>
          <a:p>
            <a:pPr algn="ctr">
              <a:lnSpc>
                <a:spcPts val="13383"/>
              </a:lnSpc>
            </a:pPr>
            <a:r>
              <a:rPr lang="en-US" sz="9559" spc="-191">
                <a:solidFill>
                  <a:srgbClr val="545454"/>
                </a:solidFill>
                <a:latin typeface="Arbutus Slab"/>
                <a:ea typeface="Arbutus Slab"/>
                <a:cs typeface="Arbutus Slab"/>
                <a:sym typeface="Arbutus Slab"/>
              </a:rPr>
              <a:t>Conclusions</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083143" y="3431207"/>
            <a:ext cx="14005429" cy="9883733"/>
          </a:xfrm>
          <a:prstGeom prst="rect">
            <a:avLst/>
          </a:prstGeom>
        </p:spPr>
        <p:txBody>
          <a:bodyPr anchor="t" rtlCol="false" tIns="0" lIns="0" bIns="0" rIns="0">
            <a:spAutoFit/>
          </a:bodyPr>
          <a:lstStyle/>
          <a:p>
            <a:pPr algn="l" marL="756005" indent="-378003" lvl="1">
              <a:lnSpc>
                <a:spcPts val="4902"/>
              </a:lnSpc>
              <a:buAutoNum type="arabicPeriod" startAt="1"/>
            </a:pPr>
            <a:r>
              <a:rPr lang="en-US" sz="3501">
                <a:solidFill>
                  <a:srgbClr val="FFFFFF"/>
                </a:solidFill>
                <a:latin typeface="Barlow"/>
                <a:ea typeface="Barlow"/>
                <a:cs typeface="Barlow"/>
                <a:sym typeface="Barlow"/>
              </a:rPr>
              <a:t>Improve Delivery Timelines, especially in Tier 2 cities, to reduce negative sentiment.</a:t>
            </a:r>
          </a:p>
          <a:p>
            <a:pPr algn="l" marL="756005" indent="-378003" lvl="1">
              <a:lnSpc>
                <a:spcPts val="4902"/>
              </a:lnSpc>
              <a:buAutoNum type="arabicPeriod" startAt="1"/>
            </a:pPr>
            <a:r>
              <a:rPr lang="en-US" sz="3501">
                <a:solidFill>
                  <a:srgbClr val="FFFFFF"/>
                </a:solidFill>
                <a:latin typeface="Barlow"/>
                <a:ea typeface="Barlow"/>
                <a:cs typeface="Barlow"/>
                <a:sym typeface="Barlow"/>
              </a:rPr>
              <a:t>Target High-Spending Customers with personalized offers and loyalty programs.</a:t>
            </a:r>
          </a:p>
          <a:p>
            <a:pPr algn="l" marL="756005" indent="-378003" lvl="1">
              <a:lnSpc>
                <a:spcPts val="4902"/>
              </a:lnSpc>
              <a:buAutoNum type="arabicPeriod" startAt="1"/>
            </a:pPr>
            <a:r>
              <a:rPr lang="en-US" sz="3501">
                <a:solidFill>
                  <a:srgbClr val="FFFFFF"/>
                </a:solidFill>
                <a:latin typeface="Barlow"/>
                <a:ea typeface="Barlow"/>
                <a:cs typeface="Barlow"/>
                <a:sym typeface="Barlow"/>
              </a:rPr>
              <a:t>Train Support Teams using insights from customer sentiment trends.</a:t>
            </a:r>
          </a:p>
          <a:p>
            <a:pPr algn="l" marL="756005" indent="-378003" lvl="1">
              <a:lnSpc>
                <a:spcPts val="4902"/>
              </a:lnSpc>
              <a:buAutoNum type="arabicPeriod" startAt="1"/>
            </a:pPr>
            <a:r>
              <a:rPr lang="en-US" sz="3501">
                <a:solidFill>
                  <a:srgbClr val="FFFFFF"/>
                </a:solidFill>
                <a:latin typeface="Barlow"/>
                <a:ea typeface="Barlow"/>
                <a:cs typeface="Barlow"/>
                <a:sym typeface="Barlow"/>
              </a:rPr>
              <a:t>Plan Inventory and Promotions around seasonal demand spikes predicted in forecasts.</a:t>
            </a:r>
          </a:p>
          <a:p>
            <a:pPr algn="l">
              <a:lnSpc>
                <a:spcPts val="4902"/>
              </a:lnSpc>
            </a:pPr>
          </a:p>
          <a:p>
            <a:pPr algn="l">
              <a:lnSpc>
                <a:spcPts val="4902"/>
              </a:lnSpc>
            </a:pPr>
          </a:p>
          <a:p>
            <a:pPr algn="l">
              <a:lnSpc>
                <a:spcPts val="4902"/>
              </a:lnSpc>
            </a:pPr>
          </a:p>
          <a:p>
            <a:pPr algn="l">
              <a:lnSpc>
                <a:spcPts val="4902"/>
              </a:lnSpc>
            </a:pPr>
          </a:p>
          <a:p>
            <a:pPr algn="l">
              <a:lnSpc>
                <a:spcPts val="4902"/>
              </a:lnSpc>
            </a:pPr>
          </a:p>
          <a:p>
            <a:pPr algn="l">
              <a:lnSpc>
                <a:spcPts val="4902"/>
              </a:lnSpc>
            </a:pPr>
          </a:p>
          <a:p>
            <a:pPr algn="l">
              <a:lnSpc>
                <a:spcPts val="4902"/>
              </a:lnSpc>
            </a:pPr>
          </a:p>
          <a:p>
            <a:pPr algn="l">
              <a:lnSpc>
                <a:spcPts val="4902"/>
              </a:lnSpc>
            </a:pPr>
          </a:p>
        </p:txBody>
      </p:sp>
      <p:sp>
        <p:nvSpPr>
          <p:cNvPr name="TextBox 8" id="8"/>
          <p:cNvSpPr txBox="true"/>
          <p:nvPr/>
        </p:nvSpPr>
        <p:spPr>
          <a:xfrm rot="0">
            <a:off x="3083143" y="729696"/>
            <a:ext cx="12125353" cy="1631042"/>
          </a:xfrm>
          <a:prstGeom prst="rect">
            <a:avLst/>
          </a:prstGeom>
        </p:spPr>
        <p:txBody>
          <a:bodyPr anchor="t" rtlCol="false" tIns="0" lIns="0" bIns="0" rIns="0">
            <a:spAutoFit/>
          </a:bodyPr>
          <a:lstStyle/>
          <a:p>
            <a:pPr algn="ctr">
              <a:lnSpc>
                <a:spcPts val="13383"/>
              </a:lnSpc>
            </a:pPr>
            <a:r>
              <a:rPr lang="en-US" sz="9559" spc="-191">
                <a:solidFill>
                  <a:srgbClr val="545454"/>
                </a:solidFill>
                <a:latin typeface="Arbutus Slab"/>
                <a:ea typeface="Arbutus Slab"/>
                <a:cs typeface="Arbutus Slab"/>
                <a:sym typeface="Arbutus Slab"/>
              </a:rPr>
              <a:t>Recommendations</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5087108" y="6574352"/>
            <a:ext cx="8735444" cy="3501161"/>
          </a:xfrm>
          <a:prstGeom prst="rect">
            <a:avLst/>
          </a:prstGeom>
        </p:spPr>
        <p:txBody>
          <a:bodyPr anchor="t" rtlCol="false" tIns="0" lIns="0" bIns="0" rIns="0">
            <a:spAutoFit/>
          </a:bodyPr>
          <a:lstStyle/>
          <a:p>
            <a:pPr algn="ctr">
              <a:lnSpc>
                <a:spcPts val="13373"/>
              </a:lnSpc>
            </a:pPr>
            <a:r>
              <a:rPr lang="en-US" sz="14226" spc="-284">
                <a:solidFill>
                  <a:srgbClr val="545454"/>
                </a:solidFill>
                <a:latin typeface="Arbutus Slab"/>
                <a:ea typeface="Arbutus Slab"/>
                <a:cs typeface="Arbutus Slab"/>
                <a:sym typeface="Arbutus Slab"/>
              </a:rPr>
              <a:t>Thank</a:t>
            </a:r>
          </a:p>
          <a:p>
            <a:pPr algn="ctr">
              <a:lnSpc>
                <a:spcPts val="13373"/>
              </a:lnSpc>
            </a:pPr>
            <a:r>
              <a:rPr lang="en-US" sz="14226" spc="-284">
                <a:solidFill>
                  <a:srgbClr val="545454"/>
                </a:solidFill>
                <a:latin typeface="Arbutus Slab"/>
                <a:ea typeface="Arbutus Slab"/>
                <a:cs typeface="Arbutus Slab"/>
                <a:sym typeface="Arbutus Slab"/>
              </a:rPr>
              <a:t>You</a:t>
            </a:r>
          </a:p>
        </p:txBody>
      </p:sp>
      <p:sp>
        <p:nvSpPr>
          <p:cNvPr name="Freeform 9" id="9"/>
          <p:cNvSpPr/>
          <p:nvPr/>
        </p:nvSpPr>
        <p:spPr>
          <a:xfrm flipH="false" flipV="false" rot="0">
            <a:off x="5652990" y="-1707271"/>
            <a:ext cx="7767173" cy="7355944"/>
          </a:xfrm>
          <a:custGeom>
            <a:avLst/>
            <a:gdLst/>
            <a:ahLst/>
            <a:cxnLst/>
            <a:rect r="r" b="b" t="t" l="l"/>
            <a:pathLst>
              <a:path h="7355944" w="7767173">
                <a:moveTo>
                  <a:pt x="0" y="0"/>
                </a:moveTo>
                <a:lnTo>
                  <a:pt x="7767173" y="0"/>
                </a:lnTo>
                <a:lnTo>
                  <a:pt x="7767173" y="7355944"/>
                </a:lnTo>
                <a:lnTo>
                  <a:pt x="0" y="7355944"/>
                </a:lnTo>
                <a:lnTo>
                  <a:pt x="0" y="0"/>
                </a:lnTo>
                <a:close/>
              </a:path>
            </a:pathLst>
          </a:custGeom>
          <a:blipFill>
            <a:blip r:embed="rId11">
              <a:alphaModFix amt="31999"/>
            </a:blip>
            <a:stretch>
              <a:fillRect l="0" t="-2795" r="0" b="-2795"/>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313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248109" y="2495246"/>
            <a:ext cx="11497132" cy="6763054"/>
          </a:xfrm>
          <a:custGeom>
            <a:avLst/>
            <a:gdLst/>
            <a:ahLst/>
            <a:cxnLst/>
            <a:rect r="r" b="b" t="t" l="l"/>
            <a:pathLst>
              <a:path h="6763054" w="11497132">
                <a:moveTo>
                  <a:pt x="0" y="0"/>
                </a:moveTo>
                <a:lnTo>
                  <a:pt x="11497132" y="0"/>
                </a:lnTo>
                <a:lnTo>
                  <a:pt x="11497132" y="6763054"/>
                </a:lnTo>
                <a:lnTo>
                  <a:pt x="0" y="6763054"/>
                </a:lnTo>
                <a:lnTo>
                  <a:pt x="0" y="0"/>
                </a:lnTo>
                <a:close/>
              </a:path>
            </a:pathLst>
          </a:custGeom>
          <a:blipFill>
            <a:blip r:embed="rId10"/>
            <a:stretch>
              <a:fillRect l="0" t="-6563" r="0" b="-6563"/>
            </a:stretch>
          </a:blipFill>
        </p:spPr>
      </p:sp>
      <p:sp>
        <p:nvSpPr>
          <p:cNvPr name="TextBox 8" id="8"/>
          <p:cNvSpPr txBox="true"/>
          <p:nvPr/>
        </p:nvSpPr>
        <p:spPr>
          <a:xfrm rot="0">
            <a:off x="3885088" y="79113"/>
            <a:ext cx="9330595" cy="4039627"/>
          </a:xfrm>
          <a:prstGeom prst="rect">
            <a:avLst/>
          </a:prstGeom>
        </p:spPr>
        <p:txBody>
          <a:bodyPr anchor="t" rtlCol="false" tIns="0" lIns="0" bIns="0" rIns="0">
            <a:spAutoFit/>
          </a:bodyPr>
          <a:lstStyle/>
          <a:p>
            <a:pPr algn="ctr">
              <a:lnSpc>
                <a:spcPts val="9463"/>
              </a:lnSpc>
            </a:pPr>
            <a:r>
              <a:rPr lang="en-US" sz="6759" spc="-135">
                <a:solidFill>
                  <a:srgbClr val="000000"/>
                </a:solidFill>
                <a:latin typeface="Guerrilla"/>
                <a:ea typeface="Guerrilla"/>
                <a:cs typeface="Guerrilla"/>
                <a:sym typeface="Guerrilla"/>
              </a:rPr>
              <a:t>MySQL Assignment — Data Analysis &amp; Queries</a:t>
            </a:r>
          </a:p>
          <a:p>
            <a:pPr algn="ctr">
              <a:lnSpc>
                <a:spcPts val="13522"/>
              </a:lnSpc>
            </a:pPr>
          </a:p>
        </p:txBody>
      </p:sp>
      <p:sp>
        <p:nvSpPr>
          <p:cNvPr name="TextBox 9" id="9"/>
          <p:cNvSpPr txBox="true"/>
          <p:nvPr/>
        </p:nvSpPr>
        <p:spPr>
          <a:xfrm rot="0">
            <a:off x="5868926" y="4048540"/>
            <a:ext cx="8209405" cy="3867508"/>
          </a:xfrm>
          <a:prstGeom prst="rect">
            <a:avLst/>
          </a:prstGeom>
        </p:spPr>
        <p:txBody>
          <a:bodyPr anchor="t" rtlCol="false" tIns="0" lIns="0" bIns="0" rIns="0">
            <a:spAutoFit/>
          </a:bodyPr>
          <a:lstStyle/>
          <a:p>
            <a:pPr algn="l">
              <a:lnSpc>
                <a:spcPts val="6169"/>
              </a:lnSpc>
              <a:spcBef>
                <a:spcPct val="0"/>
              </a:spcBef>
            </a:pPr>
            <a:r>
              <a:rPr lang="en-US" sz="4406" spc="-88">
                <a:solidFill>
                  <a:srgbClr val="FF3131"/>
                </a:solidFill>
                <a:latin typeface="Guerrilla"/>
                <a:ea typeface="Guerrilla"/>
                <a:cs typeface="Guerrilla"/>
                <a:sym typeface="Guerrilla"/>
              </a:rPr>
              <a:t>1. Customer Insights</a:t>
            </a:r>
          </a:p>
          <a:p>
            <a:pPr algn="l">
              <a:lnSpc>
                <a:spcPts val="6169"/>
              </a:lnSpc>
              <a:spcBef>
                <a:spcPct val="0"/>
              </a:spcBef>
            </a:pPr>
            <a:r>
              <a:rPr lang="en-US" sz="4406" spc="-88">
                <a:solidFill>
                  <a:srgbClr val="FF3131"/>
                </a:solidFill>
                <a:latin typeface="Guerrilla"/>
                <a:ea typeface="Guerrilla"/>
                <a:cs typeface="Guerrilla"/>
                <a:sym typeface="Guerrilla"/>
              </a:rPr>
              <a:t>2. Order and Delivery Performance</a:t>
            </a:r>
          </a:p>
          <a:p>
            <a:pPr algn="l">
              <a:lnSpc>
                <a:spcPts val="6169"/>
              </a:lnSpc>
              <a:spcBef>
                <a:spcPct val="0"/>
              </a:spcBef>
            </a:pPr>
            <a:r>
              <a:rPr lang="en-US" sz="4406" spc="-88">
                <a:solidFill>
                  <a:srgbClr val="FF3131"/>
                </a:solidFill>
                <a:latin typeface="Guerrilla"/>
                <a:ea typeface="Guerrilla"/>
                <a:cs typeface="Guerrilla"/>
                <a:sym typeface="Guerrilla"/>
              </a:rPr>
              <a:t>3. Product and Inventory Analysis</a:t>
            </a:r>
          </a:p>
          <a:p>
            <a:pPr algn="l">
              <a:lnSpc>
                <a:spcPts val="6169"/>
              </a:lnSpc>
              <a:spcBef>
                <a:spcPct val="0"/>
              </a:spcBef>
            </a:pPr>
            <a:r>
              <a:rPr lang="en-US" sz="4406" spc="-88">
                <a:solidFill>
                  <a:srgbClr val="FF3131"/>
                </a:solidFill>
                <a:latin typeface="Guerrilla"/>
                <a:ea typeface="Guerrilla"/>
                <a:cs typeface="Guerrilla"/>
                <a:sym typeface="Guerrilla"/>
              </a:rPr>
              <a:t>4. Marketing Campaign Effectiveness</a:t>
            </a:r>
          </a:p>
          <a:p>
            <a:pPr algn="l">
              <a:lnSpc>
                <a:spcPts val="6043"/>
              </a:lnSpc>
              <a:spcBef>
                <a:spcPct val="0"/>
              </a:spcBef>
            </a:pPr>
            <a:r>
              <a:rPr lang="en-US" sz="4316" spc="-86">
                <a:solidFill>
                  <a:srgbClr val="FF3131"/>
                </a:solidFill>
                <a:latin typeface="Guerrilla"/>
                <a:ea typeface="Guerrilla"/>
                <a:cs typeface="Guerrilla"/>
                <a:sym typeface="Guerrilla"/>
              </a:rPr>
              <a:t>5. Customer Feedback Analysis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3852799" y="2005014"/>
            <a:ext cx="10503717" cy="8070499"/>
          </a:xfrm>
          <a:custGeom>
            <a:avLst/>
            <a:gdLst/>
            <a:ahLst/>
            <a:cxnLst/>
            <a:rect r="r" b="b" t="t" l="l"/>
            <a:pathLst>
              <a:path h="8070499" w="10503717">
                <a:moveTo>
                  <a:pt x="0" y="0"/>
                </a:moveTo>
                <a:lnTo>
                  <a:pt x="10503717" y="0"/>
                </a:lnTo>
                <a:lnTo>
                  <a:pt x="10503717" y="8070499"/>
                </a:lnTo>
                <a:lnTo>
                  <a:pt x="0" y="8070499"/>
                </a:lnTo>
                <a:lnTo>
                  <a:pt x="0" y="0"/>
                </a:lnTo>
                <a:close/>
              </a:path>
            </a:pathLst>
          </a:custGeom>
          <a:blipFill>
            <a:blip r:embed="rId11"/>
            <a:stretch>
              <a:fillRect l="-12294" t="0" r="-12386" b="0"/>
            </a:stretch>
          </a:blipFill>
        </p:spPr>
      </p:sp>
      <p:sp>
        <p:nvSpPr>
          <p:cNvPr name="Freeform 9" id="9"/>
          <p:cNvSpPr/>
          <p:nvPr/>
        </p:nvSpPr>
        <p:spPr>
          <a:xfrm flipH="false" flipV="false" rot="0">
            <a:off x="5674141" y="3620646"/>
            <a:ext cx="7696002" cy="3735298"/>
          </a:xfrm>
          <a:custGeom>
            <a:avLst/>
            <a:gdLst/>
            <a:ahLst/>
            <a:cxnLst/>
            <a:rect r="r" b="b" t="t" l="l"/>
            <a:pathLst>
              <a:path h="3735298" w="7696002">
                <a:moveTo>
                  <a:pt x="0" y="0"/>
                </a:moveTo>
                <a:lnTo>
                  <a:pt x="7696002" y="0"/>
                </a:lnTo>
                <a:lnTo>
                  <a:pt x="7696002" y="3735298"/>
                </a:lnTo>
                <a:lnTo>
                  <a:pt x="0" y="3735298"/>
                </a:lnTo>
                <a:lnTo>
                  <a:pt x="0" y="0"/>
                </a:lnTo>
                <a:close/>
              </a:path>
            </a:pathLst>
          </a:custGeom>
          <a:blipFill>
            <a:blip r:embed="rId12"/>
            <a:stretch>
              <a:fillRect l="0" t="0" r="0" b="0"/>
            </a:stretch>
          </a:blipFill>
        </p:spPr>
      </p:sp>
      <p:sp>
        <p:nvSpPr>
          <p:cNvPr name="TextBox 10" id="10"/>
          <p:cNvSpPr txBox="true"/>
          <p:nvPr/>
        </p:nvSpPr>
        <p:spPr>
          <a:xfrm rot="0">
            <a:off x="1342572" y="302549"/>
            <a:ext cx="14708783" cy="1702464"/>
          </a:xfrm>
          <a:prstGeom prst="rect">
            <a:avLst/>
          </a:prstGeom>
        </p:spPr>
        <p:txBody>
          <a:bodyPr anchor="t" rtlCol="false" tIns="0" lIns="0" bIns="0" rIns="0">
            <a:spAutoFit/>
          </a:bodyPr>
          <a:lstStyle/>
          <a:p>
            <a:pPr algn="ctr">
              <a:lnSpc>
                <a:spcPts val="6675"/>
              </a:lnSpc>
            </a:pPr>
            <a:r>
              <a:rPr lang="en-US" sz="6180" spc="-123">
                <a:solidFill>
                  <a:srgbClr val="FF3131"/>
                </a:solidFill>
                <a:latin typeface="Guerrilla"/>
                <a:ea typeface="Guerrilla"/>
                <a:cs typeface="Guerrilla"/>
                <a:sym typeface="Guerrilla"/>
              </a:rPr>
              <a:t>Count the number of customers in each segment (Premium, Regular, Inactive, New)</a:t>
            </a:r>
          </a:p>
          <a:p>
            <a:pPr algn="ctr">
              <a:lnSpc>
                <a:spcPts val="25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3852799" y="2005014"/>
            <a:ext cx="10503717" cy="8070499"/>
          </a:xfrm>
          <a:custGeom>
            <a:avLst/>
            <a:gdLst/>
            <a:ahLst/>
            <a:cxnLst/>
            <a:rect r="r" b="b" t="t" l="l"/>
            <a:pathLst>
              <a:path h="8070499" w="10503717">
                <a:moveTo>
                  <a:pt x="0" y="0"/>
                </a:moveTo>
                <a:lnTo>
                  <a:pt x="10503717" y="0"/>
                </a:lnTo>
                <a:lnTo>
                  <a:pt x="10503717" y="8070499"/>
                </a:lnTo>
                <a:lnTo>
                  <a:pt x="0" y="8070499"/>
                </a:lnTo>
                <a:lnTo>
                  <a:pt x="0" y="0"/>
                </a:lnTo>
                <a:close/>
              </a:path>
            </a:pathLst>
          </a:custGeom>
          <a:blipFill>
            <a:blip r:embed="rId11"/>
            <a:stretch>
              <a:fillRect l="-12294" t="0" r="-12386" b="0"/>
            </a:stretch>
          </a:blipFill>
        </p:spPr>
      </p:sp>
      <p:sp>
        <p:nvSpPr>
          <p:cNvPr name="Freeform 9" id="9"/>
          <p:cNvSpPr/>
          <p:nvPr/>
        </p:nvSpPr>
        <p:spPr>
          <a:xfrm flipH="false" flipV="false" rot="0">
            <a:off x="6479420" y="3339701"/>
            <a:ext cx="6593855" cy="3776303"/>
          </a:xfrm>
          <a:custGeom>
            <a:avLst/>
            <a:gdLst/>
            <a:ahLst/>
            <a:cxnLst/>
            <a:rect r="r" b="b" t="t" l="l"/>
            <a:pathLst>
              <a:path h="3776303" w="6593855">
                <a:moveTo>
                  <a:pt x="0" y="0"/>
                </a:moveTo>
                <a:lnTo>
                  <a:pt x="6593856" y="0"/>
                </a:lnTo>
                <a:lnTo>
                  <a:pt x="6593856" y="3776303"/>
                </a:lnTo>
                <a:lnTo>
                  <a:pt x="0" y="3776303"/>
                </a:lnTo>
                <a:lnTo>
                  <a:pt x="0" y="0"/>
                </a:lnTo>
                <a:close/>
              </a:path>
            </a:pathLst>
          </a:custGeom>
          <a:blipFill>
            <a:blip r:embed="rId12"/>
            <a:stretch>
              <a:fillRect l="0" t="0" r="0" b="0"/>
            </a:stretch>
          </a:blipFill>
        </p:spPr>
      </p:sp>
      <p:sp>
        <p:nvSpPr>
          <p:cNvPr name="TextBox 10" id="10"/>
          <p:cNvSpPr txBox="true"/>
          <p:nvPr/>
        </p:nvSpPr>
        <p:spPr>
          <a:xfrm rot="0">
            <a:off x="1661960" y="-123825"/>
            <a:ext cx="16228775" cy="2269342"/>
          </a:xfrm>
          <a:prstGeom prst="rect">
            <a:avLst/>
          </a:prstGeom>
        </p:spPr>
        <p:txBody>
          <a:bodyPr anchor="t" rtlCol="false" tIns="0" lIns="0" bIns="0" rIns="0">
            <a:spAutoFit/>
          </a:bodyPr>
          <a:lstStyle/>
          <a:p>
            <a:pPr algn="ctr">
              <a:lnSpc>
                <a:spcPts val="8653"/>
              </a:lnSpc>
            </a:pPr>
            <a:r>
              <a:rPr lang="en-US" sz="6180" spc="-123">
                <a:solidFill>
                  <a:srgbClr val="FF3131"/>
                </a:solidFill>
                <a:latin typeface="Guerrilla"/>
                <a:ea typeface="Guerrilla"/>
                <a:cs typeface="Guerrilla"/>
                <a:sym typeface="Guerrilla"/>
              </a:rPr>
              <a:t>Identify the top 10 customers by total order value.</a:t>
            </a:r>
          </a:p>
          <a:p>
            <a:pPr algn="ctr">
              <a:lnSpc>
                <a:spcPts val="25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0800000">
            <a:off x="-3494479" y="7116004"/>
            <a:ext cx="8581586" cy="3759552"/>
          </a:xfrm>
          <a:custGeom>
            <a:avLst/>
            <a:gdLst/>
            <a:ahLst/>
            <a:cxnLst/>
            <a:rect r="r" b="b" t="t" l="l"/>
            <a:pathLst>
              <a:path h="3759552" w="8581586">
                <a:moveTo>
                  <a:pt x="0" y="0"/>
                </a:moveTo>
                <a:lnTo>
                  <a:pt x="8581587" y="0"/>
                </a:lnTo>
                <a:lnTo>
                  <a:pt x="8581587" y="3759552"/>
                </a:lnTo>
                <a:lnTo>
                  <a:pt x="0" y="3759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6911" y="7355944"/>
            <a:ext cx="2566451" cy="3804712"/>
          </a:xfrm>
          <a:custGeom>
            <a:avLst/>
            <a:gdLst/>
            <a:ahLst/>
            <a:cxnLst/>
            <a:rect r="r" b="b" t="t" l="l"/>
            <a:pathLst>
              <a:path h="3804712" w="2566451">
                <a:moveTo>
                  <a:pt x="0" y="0"/>
                </a:moveTo>
                <a:lnTo>
                  <a:pt x="2566451" y="0"/>
                </a:lnTo>
                <a:lnTo>
                  <a:pt x="2566451" y="3804712"/>
                </a:lnTo>
                <a:lnTo>
                  <a:pt x="0" y="38047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5913811" y="7916048"/>
            <a:ext cx="2195390" cy="2159465"/>
          </a:xfrm>
          <a:custGeom>
            <a:avLst/>
            <a:gdLst/>
            <a:ahLst/>
            <a:cxnLst/>
            <a:rect r="r" b="b" t="t" l="l"/>
            <a:pathLst>
              <a:path h="2159465" w="2195390">
                <a:moveTo>
                  <a:pt x="0" y="2159465"/>
                </a:moveTo>
                <a:lnTo>
                  <a:pt x="2195389" y="2159465"/>
                </a:lnTo>
                <a:lnTo>
                  <a:pt x="2195389" y="0"/>
                </a:lnTo>
                <a:lnTo>
                  <a:pt x="0" y="0"/>
                </a:lnTo>
                <a:lnTo>
                  <a:pt x="0" y="2159465"/>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2471415" y="-149436"/>
            <a:ext cx="7000230" cy="3066767"/>
          </a:xfrm>
          <a:custGeom>
            <a:avLst/>
            <a:gdLst/>
            <a:ahLst/>
            <a:cxnLst/>
            <a:rect r="r" b="b" t="t" l="l"/>
            <a:pathLst>
              <a:path h="3066767" w="7000230">
                <a:moveTo>
                  <a:pt x="7000230" y="0"/>
                </a:moveTo>
                <a:lnTo>
                  <a:pt x="0" y="0"/>
                </a:lnTo>
                <a:lnTo>
                  <a:pt x="0" y="3066768"/>
                </a:lnTo>
                <a:lnTo>
                  <a:pt x="7000230" y="3066768"/>
                </a:lnTo>
                <a:lnTo>
                  <a:pt x="700023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051355" y="839932"/>
            <a:ext cx="1105401" cy="1591546"/>
          </a:xfrm>
          <a:custGeom>
            <a:avLst/>
            <a:gdLst/>
            <a:ahLst/>
            <a:cxnLst/>
            <a:rect r="r" b="b" t="t" l="l"/>
            <a:pathLst>
              <a:path h="1591546" w="1105401">
                <a:moveTo>
                  <a:pt x="0" y="0"/>
                </a:moveTo>
                <a:lnTo>
                  <a:pt x="1105401" y="0"/>
                </a:lnTo>
                <a:lnTo>
                  <a:pt x="1105401" y="1591545"/>
                </a:lnTo>
                <a:lnTo>
                  <a:pt x="0" y="159154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4076488" y="2917332"/>
            <a:ext cx="9249029" cy="6938601"/>
          </a:xfrm>
          <a:custGeom>
            <a:avLst/>
            <a:gdLst/>
            <a:ahLst/>
            <a:cxnLst/>
            <a:rect r="r" b="b" t="t" l="l"/>
            <a:pathLst>
              <a:path h="6938601" w="9249029">
                <a:moveTo>
                  <a:pt x="0" y="0"/>
                </a:moveTo>
                <a:lnTo>
                  <a:pt x="9249028" y="0"/>
                </a:lnTo>
                <a:lnTo>
                  <a:pt x="9249028" y="6938600"/>
                </a:lnTo>
                <a:lnTo>
                  <a:pt x="0" y="6938600"/>
                </a:lnTo>
                <a:lnTo>
                  <a:pt x="0" y="0"/>
                </a:lnTo>
                <a:close/>
              </a:path>
            </a:pathLst>
          </a:custGeom>
          <a:blipFill>
            <a:blip r:embed="rId11"/>
            <a:stretch>
              <a:fillRect l="-11182" t="-1758" r="-12693" b="0"/>
            </a:stretch>
          </a:blipFill>
        </p:spPr>
      </p:sp>
      <p:sp>
        <p:nvSpPr>
          <p:cNvPr name="Freeform 9" id="9"/>
          <p:cNvSpPr/>
          <p:nvPr/>
        </p:nvSpPr>
        <p:spPr>
          <a:xfrm flipH="false" flipV="false" rot="0">
            <a:off x="3498973" y="4558159"/>
            <a:ext cx="11290053" cy="2242141"/>
          </a:xfrm>
          <a:custGeom>
            <a:avLst/>
            <a:gdLst/>
            <a:ahLst/>
            <a:cxnLst/>
            <a:rect r="r" b="b" t="t" l="l"/>
            <a:pathLst>
              <a:path h="2242141" w="11290053">
                <a:moveTo>
                  <a:pt x="0" y="0"/>
                </a:moveTo>
                <a:lnTo>
                  <a:pt x="11290054" y="0"/>
                </a:lnTo>
                <a:lnTo>
                  <a:pt x="11290054" y="2242141"/>
                </a:lnTo>
                <a:lnTo>
                  <a:pt x="0" y="2242141"/>
                </a:lnTo>
                <a:lnTo>
                  <a:pt x="0" y="0"/>
                </a:lnTo>
                <a:close/>
              </a:path>
            </a:pathLst>
          </a:custGeom>
          <a:blipFill>
            <a:blip r:embed="rId12"/>
            <a:stretch>
              <a:fillRect l="0" t="0" r="-2975" b="-3362"/>
            </a:stretch>
          </a:blipFill>
        </p:spPr>
      </p:sp>
      <p:sp>
        <p:nvSpPr>
          <p:cNvPr name="TextBox 10" id="10"/>
          <p:cNvSpPr txBox="true"/>
          <p:nvPr/>
        </p:nvSpPr>
        <p:spPr>
          <a:xfrm rot="0">
            <a:off x="1381622" y="897082"/>
            <a:ext cx="15418111" cy="1721208"/>
          </a:xfrm>
          <a:prstGeom prst="rect">
            <a:avLst/>
          </a:prstGeom>
        </p:spPr>
        <p:txBody>
          <a:bodyPr anchor="t" rtlCol="false" tIns="0" lIns="0" bIns="0" rIns="0">
            <a:spAutoFit/>
          </a:bodyPr>
          <a:lstStyle/>
          <a:p>
            <a:pPr algn="ctr">
              <a:lnSpc>
                <a:spcPts val="6737"/>
              </a:lnSpc>
            </a:pPr>
            <a:r>
              <a:rPr lang="en-US" sz="6180" spc="-123">
                <a:solidFill>
                  <a:srgbClr val="FF3131"/>
                </a:solidFill>
                <a:latin typeface="Guerrilla"/>
                <a:ea typeface="Guerrilla"/>
                <a:cs typeface="Guerrilla"/>
                <a:sym typeface="Guerrilla"/>
              </a:rPr>
              <a:t>Find customers with an average order value above 500 and more than 10 orders.</a:t>
            </a:r>
          </a:p>
          <a:p>
            <a:pPr algn="ctr">
              <a:lnSpc>
                <a:spcPts val="19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DAGtcX1fc8c</dc:identifier>
  <dcterms:modified xsi:type="dcterms:W3CDTF">2011-08-01T06:04:30Z</dcterms:modified>
  <cp:revision>1</cp:revision>
  <dc:title>Blinkit Data Analytics</dc:title>
</cp:coreProperties>
</file>