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69" r:id="rId3"/>
    <p:sldId id="257" r:id="rId4"/>
    <p:sldId id="258" r:id="rId5"/>
    <p:sldId id="263" r:id="rId6"/>
    <p:sldId id="264" r:id="rId7"/>
    <p:sldId id="265" r:id="rId8"/>
    <p:sldId id="266" r:id="rId9"/>
    <p:sldId id="267" r:id="rId10"/>
    <p:sldId id="268" r:id="rId11"/>
    <p:sldId id="259" r:id="rId12"/>
    <p:sldId id="260" r:id="rId13"/>
    <p:sldId id="274" r:id="rId14"/>
    <p:sldId id="275" r:id="rId15"/>
    <p:sldId id="261" r:id="rId16"/>
    <p:sldId id="262" r:id="rId17"/>
    <p:sldId id="276" r:id="rId18"/>
    <p:sldId id="270" r:id="rId19"/>
    <p:sldId id="271" r:id="rId20"/>
    <p:sldId id="273" r:id="rId21"/>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5D02AEB7-0DE4-4E9C-9018-919A7F8FAE5E}" type="datetimeFigureOut">
              <a:rPr lang="en-US" smtClean="0"/>
              <a:pPr/>
              <a:t>9/14/2020</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45167B6-27BB-49BA-B06E-543A6B70A501}"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02AEB7-0DE4-4E9C-9018-919A7F8FAE5E}" type="datetimeFigureOut">
              <a:rPr lang="en-US" smtClean="0"/>
              <a:pPr/>
              <a:t>9/14/2020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5167B6-27BB-49BA-B06E-543A6B70A50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02AEB7-0DE4-4E9C-9018-919A7F8FAE5E}" type="datetimeFigureOut">
              <a:rPr lang="en-US" smtClean="0"/>
              <a:pPr/>
              <a:t>9/14/2020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5167B6-27BB-49BA-B06E-543A6B70A50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D02AEB7-0DE4-4E9C-9018-919A7F8FAE5E}" type="datetimeFigureOut">
              <a:rPr lang="en-US" smtClean="0"/>
              <a:pPr/>
              <a:t>9/14/2020</a:t>
            </a:fld>
            <a:endParaRPr lang="en-IN"/>
          </a:p>
        </p:txBody>
      </p:sp>
      <p:sp>
        <p:nvSpPr>
          <p:cNvPr id="9" name="Slide Number Placeholder 8"/>
          <p:cNvSpPr>
            <a:spLocks noGrp="1"/>
          </p:cNvSpPr>
          <p:nvPr>
            <p:ph type="sldNum" sz="quarter" idx="15"/>
          </p:nvPr>
        </p:nvSpPr>
        <p:spPr/>
        <p:txBody>
          <a:bodyPr rtlCol="0"/>
          <a:lstStyle/>
          <a:p>
            <a:fld id="{345167B6-27BB-49BA-B06E-543A6B70A501}"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D02AEB7-0DE4-4E9C-9018-919A7F8FAE5E}" type="datetimeFigureOut">
              <a:rPr lang="en-US" smtClean="0"/>
              <a:pPr/>
              <a:t>9/14/2020</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45167B6-27BB-49BA-B06E-543A6B70A50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D02AEB7-0DE4-4E9C-9018-919A7F8FAE5E}" type="datetimeFigureOut">
              <a:rPr lang="en-US" smtClean="0"/>
              <a:pPr/>
              <a:t>9/14/2020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5167B6-27BB-49BA-B06E-543A6B70A501}"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5D02AEB7-0DE4-4E9C-9018-919A7F8FAE5E}" type="datetimeFigureOut">
              <a:rPr lang="en-US" smtClean="0"/>
              <a:pPr/>
              <a:t>9/14/2020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5167B6-27BB-49BA-B06E-543A6B70A501}"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5D02AEB7-0DE4-4E9C-9018-919A7F8FAE5E}" type="datetimeFigureOut">
              <a:rPr lang="en-US" smtClean="0"/>
              <a:pPr/>
              <a:t>9/14/2020</a:t>
            </a:fld>
            <a:endParaRPr lang="en-IN"/>
          </a:p>
        </p:txBody>
      </p:sp>
      <p:sp>
        <p:nvSpPr>
          <p:cNvPr id="7" name="Slide Number Placeholder 6"/>
          <p:cNvSpPr>
            <a:spLocks noGrp="1"/>
          </p:cNvSpPr>
          <p:nvPr>
            <p:ph type="sldNum" sz="quarter" idx="11"/>
          </p:nvPr>
        </p:nvSpPr>
        <p:spPr/>
        <p:txBody>
          <a:bodyPr rtlCol="0"/>
          <a:lstStyle/>
          <a:p>
            <a:fld id="{345167B6-27BB-49BA-B06E-543A6B70A501}"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02AEB7-0DE4-4E9C-9018-919A7F8FAE5E}" type="datetimeFigureOut">
              <a:rPr lang="en-US" smtClean="0"/>
              <a:pPr/>
              <a:t>9/14/2020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5167B6-27BB-49BA-B06E-543A6B70A50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5D02AEB7-0DE4-4E9C-9018-919A7F8FAE5E}" type="datetimeFigureOut">
              <a:rPr lang="en-US" smtClean="0"/>
              <a:pPr/>
              <a:t>9/14/2020</a:t>
            </a:fld>
            <a:endParaRPr lang="en-IN"/>
          </a:p>
        </p:txBody>
      </p:sp>
      <p:sp>
        <p:nvSpPr>
          <p:cNvPr id="22" name="Slide Number Placeholder 21"/>
          <p:cNvSpPr>
            <a:spLocks noGrp="1"/>
          </p:cNvSpPr>
          <p:nvPr>
            <p:ph type="sldNum" sz="quarter" idx="15"/>
          </p:nvPr>
        </p:nvSpPr>
        <p:spPr/>
        <p:txBody>
          <a:bodyPr rtlCol="0"/>
          <a:lstStyle/>
          <a:p>
            <a:fld id="{345167B6-27BB-49BA-B06E-543A6B70A501}"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D02AEB7-0DE4-4E9C-9018-919A7F8FAE5E}" type="datetimeFigureOut">
              <a:rPr lang="en-US" smtClean="0"/>
              <a:pPr/>
              <a:t>9/14/2020</a:t>
            </a:fld>
            <a:endParaRPr lang="en-IN"/>
          </a:p>
        </p:txBody>
      </p:sp>
      <p:sp>
        <p:nvSpPr>
          <p:cNvPr id="18" name="Slide Number Placeholder 17"/>
          <p:cNvSpPr>
            <a:spLocks noGrp="1"/>
          </p:cNvSpPr>
          <p:nvPr>
            <p:ph type="sldNum" sz="quarter" idx="11"/>
          </p:nvPr>
        </p:nvSpPr>
        <p:spPr/>
        <p:txBody>
          <a:bodyPr rtlCol="0"/>
          <a:lstStyle/>
          <a:p>
            <a:fld id="{345167B6-27BB-49BA-B06E-543A6B70A501}"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D02AEB7-0DE4-4E9C-9018-919A7F8FAE5E}" type="datetimeFigureOut">
              <a:rPr lang="en-US" smtClean="0"/>
              <a:pPr/>
              <a:t>9/14/2020</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45167B6-27BB-49BA-B06E-543A6B70A501}"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7774" y="323033"/>
            <a:ext cx="7942082" cy="1851107"/>
          </a:xfrm>
        </p:spPr>
        <p:txBody>
          <a:bodyPr>
            <a:noAutofit/>
          </a:bodyPr>
          <a:lstStyle/>
          <a:p>
            <a:pPr algn="ctr"/>
            <a:r>
              <a:rPr lang="en-IN" sz="3200" b="1" dirty="0">
                <a:latin typeface="Times New Roman" pitchFamily="18" charset="0"/>
                <a:cs typeface="Times New Roman" pitchFamily="18" charset="0"/>
              </a:rPr>
              <a:t>DIAGNOSIS OF DERMATOLOGICAL DISEASES USING 3D PROJECTION</a:t>
            </a:r>
            <a:br>
              <a:rPr lang="en-IN" sz="3200" b="1"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511E3737-38DC-45D2-A6AF-DBE28ED01998}"/>
              </a:ext>
            </a:extLst>
          </p:cNvPr>
          <p:cNvSpPr txBox="1"/>
          <p:nvPr/>
        </p:nvSpPr>
        <p:spPr>
          <a:xfrm>
            <a:off x="612743" y="4402317"/>
            <a:ext cx="4401709" cy="181588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BALAJI PRASANTH E</a:t>
            </a: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(211416106033)</a:t>
            </a:r>
          </a:p>
          <a:p>
            <a:r>
              <a:rPr lang="en-US" dirty="0">
                <a:latin typeface="Times New Roman" panose="02020603050405020304" pitchFamily="18" charset="0"/>
                <a:cs typeface="Times New Roman" panose="02020603050405020304" pitchFamily="18" charset="0"/>
              </a:rPr>
              <a:t>DINESH R </a:t>
            </a:r>
            <a:r>
              <a:rPr lang="en-US" sz="1600" dirty="0">
                <a:latin typeface="Times New Roman" panose="02020603050405020304" pitchFamily="18" charset="0"/>
                <a:cs typeface="Times New Roman" panose="02020603050405020304" pitchFamily="18" charset="0"/>
              </a:rPr>
              <a:t>(211416106057)</a:t>
            </a:r>
          </a:p>
          <a:p>
            <a:r>
              <a:rPr lang="en-US" dirty="0">
                <a:latin typeface="Times New Roman" panose="02020603050405020304" pitchFamily="18" charset="0"/>
                <a:cs typeface="Times New Roman" panose="02020603050405020304" pitchFamily="18" charset="0"/>
              </a:rPr>
              <a:t>KANMANIVISHWAA P </a:t>
            </a:r>
            <a:r>
              <a:rPr lang="en-US" sz="1600" dirty="0">
                <a:latin typeface="Times New Roman" panose="02020603050405020304" pitchFamily="18" charset="0"/>
                <a:cs typeface="Times New Roman" panose="02020603050405020304" pitchFamily="18" charset="0"/>
              </a:rPr>
              <a:t>(211416106113)</a:t>
            </a:r>
            <a:endParaRPr lang="en-US" sz="1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KHANISHKHA S V </a:t>
            </a:r>
            <a:r>
              <a:rPr lang="en-US" sz="1600" dirty="0">
                <a:latin typeface="Times New Roman" panose="02020603050405020304" pitchFamily="18" charset="0"/>
                <a:cs typeface="Times New Roman" panose="02020603050405020304" pitchFamily="18" charset="0"/>
              </a:rPr>
              <a:t>(211416106121)</a:t>
            </a:r>
          </a:p>
          <a:p>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AE859F6-0D12-40E5-A318-7D4ED4CD70EA}"/>
              </a:ext>
            </a:extLst>
          </p:cNvPr>
          <p:cNvSpPr txBox="1"/>
          <p:nvPr/>
        </p:nvSpPr>
        <p:spPr>
          <a:xfrm>
            <a:off x="5400443" y="4448944"/>
            <a:ext cx="2733774" cy="153888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PROJECT GUIDE</a:t>
            </a:r>
          </a:p>
          <a:p>
            <a:r>
              <a:rPr lang="en-US" dirty="0">
                <a:latin typeface="Times New Roman" panose="02020603050405020304" pitchFamily="18" charset="0"/>
                <a:cs typeface="Times New Roman" panose="02020603050405020304" pitchFamily="18" charset="0"/>
              </a:rPr>
              <a:t>DR.MAGESHWARI P</a:t>
            </a:r>
          </a:p>
          <a:p>
            <a:r>
              <a:rPr lang="en-US" dirty="0">
                <a:latin typeface="Times New Roman" panose="02020603050405020304" pitchFamily="18" charset="0"/>
                <a:cs typeface="Times New Roman" panose="02020603050405020304" pitchFamily="18" charset="0"/>
              </a:rPr>
              <a:t>PROFESSOR </a:t>
            </a:r>
          </a:p>
          <a:p>
            <a:r>
              <a:rPr lang="en-US" dirty="0">
                <a:latin typeface="Times New Roman" panose="02020603050405020304" pitchFamily="18" charset="0"/>
                <a:cs typeface="Times New Roman" panose="02020603050405020304" pitchFamily="18" charset="0"/>
              </a:rPr>
              <a:t>DEPT OF ECE</a:t>
            </a:r>
          </a:p>
          <a:p>
            <a:endParaRPr lang="en-US"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33E4481-C2D4-4242-B7DF-AE2C624C13D8}"/>
              </a:ext>
            </a:extLst>
          </p:cNvPr>
          <p:cNvSpPr txBox="1"/>
          <p:nvPr/>
        </p:nvSpPr>
        <p:spPr>
          <a:xfrm>
            <a:off x="1249051" y="2469823"/>
            <a:ext cx="6645897" cy="892552"/>
          </a:xfrm>
          <a:prstGeom prst="rect">
            <a:avLst/>
          </a:prstGeom>
          <a:noFill/>
        </p:spPr>
        <p:txBody>
          <a:bodyPr wrap="square" rtlCol="0">
            <a:spAutoFit/>
          </a:bodyPr>
          <a:lstStyle/>
          <a:p>
            <a:pPr algn="ctr"/>
            <a:r>
              <a:rPr lang="en-US" sz="2000" b="1" dirty="0"/>
              <a:t>PANIMALAR ENGINEERING COLLEGE </a:t>
            </a:r>
          </a:p>
          <a:p>
            <a:pPr algn="ctr"/>
            <a:r>
              <a:rPr lang="en-US" sz="1600" dirty="0"/>
              <a:t>DEPARTMENT OF ELECTRONICS AND COMMUNICATION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EABBB6A-4360-4A13-BA66-5036BD88C055}"/>
              </a:ext>
            </a:extLst>
          </p:cNvPr>
          <p:cNvGraphicFramePr>
            <a:graphicFrameLocks noGrp="1"/>
          </p:cNvGraphicFramePr>
          <p:nvPr>
            <p:extLst>
              <p:ext uri="{D42A27DB-BD31-4B8C-83A1-F6EECF244321}">
                <p14:modId xmlns:p14="http://schemas.microsoft.com/office/powerpoint/2010/main" val="2397559812"/>
              </p:ext>
            </p:extLst>
          </p:nvPr>
        </p:nvGraphicFramePr>
        <p:xfrm>
          <a:off x="718000" y="245806"/>
          <a:ext cx="7285459" cy="6056671"/>
        </p:xfrm>
        <a:graphic>
          <a:graphicData uri="http://schemas.openxmlformats.org/drawingml/2006/table">
            <a:tbl>
              <a:tblPr firstRow="1" firstCol="1" bandRow="1">
                <a:tableStyleId>{5C22544A-7EE6-4342-B048-85BDC9FD1C3A}</a:tableStyleId>
              </a:tblPr>
              <a:tblGrid>
                <a:gridCol w="729611">
                  <a:extLst>
                    <a:ext uri="{9D8B030D-6E8A-4147-A177-3AD203B41FA5}">
                      <a16:colId xmlns:a16="http://schemas.microsoft.com/office/drawing/2014/main" val="1626023038"/>
                    </a:ext>
                  </a:extLst>
                </a:gridCol>
                <a:gridCol w="1725503">
                  <a:extLst>
                    <a:ext uri="{9D8B030D-6E8A-4147-A177-3AD203B41FA5}">
                      <a16:colId xmlns:a16="http://schemas.microsoft.com/office/drawing/2014/main" val="367246278"/>
                    </a:ext>
                  </a:extLst>
                </a:gridCol>
                <a:gridCol w="1402162">
                  <a:extLst>
                    <a:ext uri="{9D8B030D-6E8A-4147-A177-3AD203B41FA5}">
                      <a16:colId xmlns:a16="http://schemas.microsoft.com/office/drawing/2014/main" val="2192952984"/>
                    </a:ext>
                  </a:extLst>
                </a:gridCol>
                <a:gridCol w="1090993">
                  <a:extLst>
                    <a:ext uri="{9D8B030D-6E8A-4147-A177-3AD203B41FA5}">
                      <a16:colId xmlns:a16="http://schemas.microsoft.com/office/drawing/2014/main" val="572867543"/>
                    </a:ext>
                  </a:extLst>
                </a:gridCol>
                <a:gridCol w="2337190">
                  <a:extLst>
                    <a:ext uri="{9D8B030D-6E8A-4147-A177-3AD203B41FA5}">
                      <a16:colId xmlns:a16="http://schemas.microsoft.com/office/drawing/2014/main" val="1093925942"/>
                    </a:ext>
                  </a:extLst>
                </a:gridCol>
              </a:tblGrid>
              <a:tr h="6056671">
                <a:tc>
                  <a:txBody>
                    <a:bodyPr/>
                    <a:lstStyle/>
                    <a:p>
                      <a:pPr marL="0" marR="0">
                        <a:lnSpc>
                          <a:spcPct val="115000"/>
                        </a:lnSpc>
                        <a:spcBef>
                          <a:spcPts val="0"/>
                        </a:spcBef>
                        <a:spcAft>
                          <a:spcPts val="0"/>
                        </a:spcAft>
                      </a:pPr>
                      <a:r>
                        <a:rPr lang="en-US" sz="1200">
                          <a:effectLst/>
                        </a:rPr>
                        <a:t>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200" dirty="0">
                          <a:solidFill>
                            <a:schemeClr val="tx1"/>
                          </a:solidFill>
                          <a:effectLst/>
                        </a:rPr>
                        <a:t>Fingerprint damage localizer and detector of skin diseases from Finger print images </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D9CE"/>
                    </a:solidFill>
                  </a:tcPr>
                </a:tc>
                <a:tc>
                  <a:txBody>
                    <a:bodyPr/>
                    <a:lstStyle/>
                    <a:p>
                      <a:pPr marL="0" marR="0">
                        <a:lnSpc>
                          <a:spcPct val="115000"/>
                        </a:lnSpc>
                        <a:spcBef>
                          <a:spcPts val="0"/>
                        </a:spcBef>
                        <a:spcAft>
                          <a:spcPts val="0"/>
                        </a:spcAft>
                      </a:pPr>
                      <a:r>
                        <a:rPr lang="en-US" sz="1050" dirty="0" err="1">
                          <a:solidFill>
                            <a:schemeClr val="tx1"/>
                          </a:solidFill>
                          <a:effectLst/>
                        </a:rPr>
                        <a:t>Stepanka</a:t>
                      </a:r>
                      <a:r>
                        <a:rPr lang="en-US" sz="1050" dirty="0">
                          <a:solidFill>
                            <a:schemeClr val="tx1"/>
                          </a:solidFill>
                          <a:effectLst/>
                        </a:rPr>
                        <a:t> </a:t>
                      </a:r>
                      <a:r>
                        <a:rPr lang="en-US" sz="1050" dirty="0" err="1">
                          <a:solidFill>
                            <a:schemeClr val="tx1"/>
                          </a:solidFill>
                          <a:effectLst/>
                        </a:rPr>
                        <a:t>Barotova</a:t>
                      </a:r>
                      <a:r>
                        <a:rPr lang="en-US" sz="1050" dirty="0">
                          <a:solidFill>
                            <a:schemeClr val="tx1"/>
                          </a:solidFill>
                          <a:effectLst/>
                        </a:rPr>
                        <a:t>, Martin </a:t>
                      </a:r>
                      <a:r>
                        <a:rPr lang="en-US" sz="1050" dirty="0" err="1">
                          <a:solidFill>
                            <a:schemeClr val="tx1"/>
                          </a:solidFill>
                          <a:effectLst/>
                        </a:rPr>
                        <a:t>Drahansky</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D9CE"/>
                    </a:solidFill>
                  </a:tcPr>
                </a:tc>
                <a:tc>
                  <a:txBody>
                    <a:bodyPr/>
                    <a:lstStyle/>
                    <a:p>
                      <a:pPr marL="0" marR="0">
                        <a:lnSpc>
                          <a:spcPct val="115000"/>
                        </a:lnSpc>
                        <a:spcBef>
                          <a:spcPts val="0"/>
                        </a:spcBef>
                        <a:spcAft>
                          <a:spcPts val="0"/>
                        </a:spcAft>
                      </a:pPr>
                      <a:r>
                        <a:rPr lang="en-US" sz="1200" dirty="0">
                          <a:solidFill>
                            <a:schemeClr val="tx1"/>
                          </a:solidFill>
                          <a:effectLst/>
                        </a:rPr>
                        <a:t>2017</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D9CE"/>
                    </a:solidFill>
                  </a:tcPr>
                </a:tc>
                <a:tc>
                  <a:txBody>
                    <a:bodyPr/>
                    <a:lstStyle/>
                    <a:p>
                      <a:pPr marL="0" marR="0">
                        <a:lnSpc>
                          <a:spcPct val="115000"/>
                        </a:lnSpc>
                        <a:spcBef>
                          <a:spcPts val="0"/>
                        </a:spcBef>
                        <a:spcAft>
                          <a:spcPts val="0"/>
                        </a:spcAft>
                      </a:pPr>
                      <a:r>
                        <a:rPr lang="en-US" sz="1200" dirty="0" smtClean="0">
                          <a:solidFill>
                            <a:schemeClr val="tx1"/>
                          </a:solidFill>
                          <a:effectLst/>
                        </a:rPr>
                        <a:t> </a:t>
                      </a:r>
                      <a:r>
                        <a:rPr lang="en-US" sz="1200" dirty="0">
                          <a:solidFill>
                            <a:schemeClr val="tx1"/>
                          </a:solidFill>
                          <a:effectLst/>
                        </a:rPr>
                        <a:t>The following methods were implemented for</a:t>
                      </a:r>
                    </a:p>
                    <a:p>
                      <a:pPr marL="0" marR="0">
                        <a:lnSpc>
                          <a:spcPct val="115000"/>
                        </a:lnSpc>
                        <a:spcBef>
                          <a:spcPts val="0"/>
                        </a:spcBef>
                        <a:spcAft>
                          <a:spcPts val="0"/>
                        </a:spcAft>
                      </a:pPr>
                      <a:r>
                        <a:rPr lang="en-US" sz="1200" dirty="0">
                          <a:solidFill>
                            <a:schemeClr val="tx1"/>
                          </a:solidFill>
                          <a:effectLst/>
                        </a:rPr>
                        <a:t>block orientation field, Histogram Analysis method and an extended Flood </a:t>
                      </a:r>
                      <a:r>
                        <a:rPr lang="en-US" sz="1200" dirty="0" smtClean="0">
                          <a:solidFill>
                            <a:schemeClr val="tx1"/>
                          </a:solidFill>
                          <a:effectLst/>
                        </a:rPr>
                        <a:t>Fill.</a:t>
                      </a:r>
                      <a:endParaRPr lang="en-US" sz="1200" dirty="0">
                        <a:solidFill>
                          <a:schemeClr val="tx1"/>
                        </a:solidFill>
                        <a:effectLst/>
                      </a:endParaRPr>
                    </a:p>
                    <a:p>
                      <a:pPr marL="0" marR="0">
                        <a:lnSpc>
                          <a:spcPct val="115000"/>
                        </a:lnSpc>
                        <a:spcBef>
                          <a:spcPts val="0"/>
                        </a:spcBef>
                        <a:spcAft>
                          <a:spcPts val="0"/>
                        </a:spcAft>
                      </a:pPr>
                      <a:r>
                        <a:rPr lang="en-US" sz="1200" dirty="0">
                          <a:solidFill>
                            <a:schemeClr val="tx1"/>
                          </a:solidFill>
                          <a:effectLst/>
                        </a:rPr>
                        <a:t>Along with the localizer, a classifier of four skin diseases was developed. Il </a:t>
                      </a:r>
                      <a:r>
                        <a:rPr lang="en-US" sz="1200" dirty="0" err="1">
                          <a:solidFill>
                            <a:schemeClr val="tx1"/>
                          </a:solidFill>
                          <a:effectLst/>
                        </a:rPr>
                        <a:t>rached</a:t>
                      </a:r>
                      <a:r>
                        <a:rPr lang="en-US" sz="1200" dirty="0">
                          <a:solidFill>
                            <a:schemeClr val="tx1"/>
                          </a:solidFill>
                          <a:effectLst/>
                        </a:rPr>
                        <a:t> an</a:t>
                      </a:r>
                    </a:p>
                    <a:p>
                      <a:pPr marL="0" marR="0">
                        <a:lnSpc>
                          <a:spcPct val="115000"/>
                        </a:lnSpc>
                        <a:spcBef>
                          <a:spcPts val="0"/>
                        </a:spcBef>
                        <a:spcAft>
                          <a:spcPts val="0"/>
                        </a:spcAft>
                      </a:pPr>
                      <a:r>
                        <a:rPr lang="en-US" sz="1200" dirty="0">
                          <a:solidFill>
                            <a:schemeClr val="tx1"/>
                          </a:solidFill>
                          <a:effectLst/>
                        </a:rPr>
                        <a:t>accuracy of 83.5% for acrodermatitis, 45.3% for atopic eczema, 58.3% for psoriasis and</a:t>
                      </a:r>
                    </a:p>
                    <a:p>
                      <a:pPr marL="0" marR="0">
                        <a:lnSpc>
                          <a:spcPct val="115000"/>
                        </a:lnSpc>
                        <a:spcBef>
                          <a:spcPts val="0"/>
                        </a:spcBef>
                        <a:spcAft>
                          <a:spcPts val="0"/>
                        </a:spcAft>
                      </a:pPr>
                      <a:r>
                        <a:rPr lang="en-US" sz="1200" dirty="0">
                          <a:solidFill>
                            <a:schemeClr val="tx1"/>
                          </a:solidFill>
                          <a:effectLst/>
                        </a:rPr>
                        <a:t>75.0% for verruca vulgaris.</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FFD9CE"/>
                    </a:solidFill>
                  </a:tcPr>
                </a:tc>
                <a:extLst>
                  <a:ext uri="{0D108BD9-81ED-4DB2-BD59-A6C34878D82A}">
                    <a16:rowId xmlns:a16="http://schemas.microsoft.com/office/drawing/2014/main" val="3769852596"/>
                  </a:ext>
                </a:extLst>
              </a:tr>
            </a:tbl>
          </a:graphicData>
        </a:graphic>
      </p:graphicFrame>
    </p:spTree>
    <p:extLst>
      <p:ext uri="{BB962C8B-B14F-4D97-AF65-F5344CB8AC3E}">
        <p14:creationId xmlns:p14="http://schemas.microsoft.com/office/powerpoint/2010/main" val="378410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a:t>Limitations</a:t>
            </a:r>
          </a:p>
        </p:txBody>
      </p:sp>
      <p:sp>
        <p:nvSpPr>
          <p:cNvPr id="3" name="Content Placeholder 2"/>
          <p:cNvSpPr>
            <a:spLocks noGrp="1"/>
          </p:cNvSpPr>
          <p:nvPr>
            <p:ph sz="quarter" idx="1"/>
          </p:nvPr>
        </p:nvSpPr>
        <p:spPr/>
        <p:txBody>
          <a:bodyPr/>
          <a:lstStyle/>
          <a:p>
            <a:endParaRPr lang="en-IN" dirty="0"/>
          </a:p>
          <a:p>
            <a:r>
              <a:rPr lang="en-IN" dirty="0"/>
              <a:t>Clarity of images </a:t>
            </a:r>
          </a:p>
          <a:p>
            <a:r>
              <a:rPr lang="en-IN" dirty="0"/>
              <a:t>Hair density detection </a:t>
            </a:r>
          </a:p>
          <a:p>
            <a:r>
              <a:rPr lang="en-IN" dirty="0"/>
              <a:t>Texture </a:t>
            </a:r>
          </a:p>
          <a:p>
            <a:r>
              <a:rPr lang="en-IN" dirty="0"/>
              <a:t>Tattoo detection</a:t>
            </a:r>
          </a:p>
          <a:p>
            <a:r>
              <a:rPr lang="en-IN" dirty="0"/>
              <a:t>Remedy accuracy</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system</a:t>
            </a:r>
          </a:p>
        </p:txBody>
      </p:sp>
      <p:sp>
        <p:nvSpPr>
          <p:cNvPr id="3" name="Content Placeholder 2"/>
          <p:cNvSpPr>
            <a:spLocks noGrp="1"/>
          </p:cNvSpPr>
          <p:nvPr>
            <p:ph sz="quarter" idx="1"/>
          </p:nvPr>
        </p:nvSpPr>
        <p:spPr/>
        <p:txBody>
          <a:bodyPr>
            <a:normAutofit fontScale="77500" lnSpcReduction="20000"/>
          </a:bodyPr>
          <a:lstStyle/>
          <a:p>
            <a:pPr lvl="0"/>
            <a:r>
              <a:rPr lang="en-IN" sz="2900" dirty="0">
                <a:latin typeface="Times New Roman" panose="02020603050405020304" pitchFamily="18" charset="0"/>
                <a:cs typeface="Times New Roman" pitchFamily="18" charset="0"/>
              </a:rPr>
              <a:t>We believe to be the first algorithm to automatically segment scaling directly from normal image  in 3D Digital images.</a:t>
            </a:r>
          </a:p>
          <a:p>
            <a:pPr lvl="0"/>
            <a:r>
              <a:rPr lang="en-IN" sz="2900" dirty="0">
                <a:latin typeface="Times New Roman" panose="02020603050405020304" pitchFamily="18" charset="0"/>
                <a:cs typeface="Times New Roman" pitchFamily="18" charset="0"/>
              </a:rPr>
              <a:t>The approach is to reduce the problem of segmentation of affected area from consideration and then classifying the remaining pixels as either skin pixels or scaling pixels.</a:t>
            </a:r>
          </a:p>
          <a:p>
            <a:pPr lvl="0"/>
            <a:r>
              <a:rPr lang="en-IN" sz="2900" dirty="0">
                <a:latin typeface="Times New Roman" panose="02020603050405020304" pitchFamily="18" charset="0"/>
                <a:cs typeface="Times New Roman" pitchFamily="18" charset="0"/>
              </a:rPr>
              <a:t>The feature space used in the classification is derived from the colour contrast between scaling and affected area and the image texture describing the roughness of scaling which is determined by the aggregated result from a bank of Gabor filters.</a:t>
            </a:r>
          </a:p>
          <a:p>
            <a:pPr lvl="0"/>
            <a:r>
              <a:rPr lang="en-IN" sz="2900" dirty="0">
                <a:latin typeface="Times New Roman" panose="02020603050405020304" pitchFamily="18" charset="0"/>
                <a:cs typeface="Times New Roman" pitchFamily="18" charset="0"/>
              </a:rPr>
              <a:t>The segmentation is achieved by using a MRF and hyper plane derived from a support vector machine (SVM).</a:t>
            </a:r>
          </a:p>
          <a:p>
            <a:pPr lvl="0"/>
            <a:r>
              <a:rPr lang="en-IN" sz="2900" dirty="0">
                <a:latin typeface="Times New Roman" panose="02020603050405020304" pitchFamily="18" charset="0"/>
                <a:cs typeface="Times New Roman" pitchFamily="18" charset="0"/>
              </a:rPr>
              <a:t>For improving the quality of image we used SRG (Seeded Region Growing) techniques</a:t>
            </a:r>
            <a:r>
              <a:rPr lang="en-IN" dirty="0"/>
              <a:t>.</a:t>
            </a:r>
          </a:p>
          <a:p>
            <a:pPr lvl="0"/>
            <a:endParaRPr lang="en-IN" dirty="0"/>
          </a:p>
          <a:p>
            <a:pPr lvl="0"/>
            <a:endParaRPr lang="en-IN" dirty="0"/>
          </a:p>
          <a:p>
            <a:pPr lvl="0"/>
            <a:endParaRPr lang="en-IN" dirty="0"/>
          </a:p>
          <a:p>
            <a:pPr lvl="0"/>
            <a:endParaRPr lang="en-IN" dirty="0"/>
          </a:p>
          <a:p>
            <a:pPr lvl="0"/>
            <a:endParaRPr lang="en-IN" dirty="0"/>
          </a:p>
          <a:p>
            <a:pPr marL="0" lv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9D5248-FCE8-4111-8B61-4DA0C29B146B}"/>
              </a:ext>
            </a:extLst>
          </p:cNvPr>
          <p:cNvPicPr>
            <a:picLocks noChangeAspect="1"/>
          </p:cNvPicPr>
          <p:nvPr/>
        </p:nvPicPr>
        <p:blipFill>
          <a:blip r:embed="rId2"/>
          <a:stretch>
            <a:fillRect/>
          </a:stretch>
        </p:blipFill>
        <p:spPr>
          <a:xfrm>
            <a:off x="1558642" y="143576"/>
            <a:ext cx="5858764" cy="2651990"/>
          </a:xfrm>
          <a:prstGeom prst="rect">
            <a:avLst/>
          </a:prstGeom>
        </p:spPr>
      </p:pic>
      <p:pic>
        <p:nvPicPr>
          <p:cNvPr id="5" name="Picture 4">
            <a:extLst>
              <a:ext uri="{FF2B5EF4-FFF2-40B4-BE49-F238E27FC236}">
                <a16:creationId xmlns:a16="http://schemas.microsoft.com/office/drawing/2014/main" id="{896E8604-6AEB-41CD-AFD6-D23CE08BA97F}"/>
              </a:ext>
            </a:extLst>
          </p:cNvPr>
          <p:cNvPicPr>
            <a:picLocks noChangeAspect="1"/>
          </p:cNvPicPr>
          <p:nvPr/>
        </p:nvPicPr>
        <p:blipFill>
          <a:blip r:embed="rId3"/>
          <a:stretch>
            <a:fillRect/>
          </a:stretch>
        </p:blipFill>
        <p:spPr>
          <a:xfrm>
            <a:off x="1546449" y="3429000"/>
            <a:ext cx="5870957" cy="3048264"/>
          </a:xfrm>
          <a:prstGeom prst="rect">
            <a:avLst/>
          </a:prstGeom>
        </p:spPr>
      </p:pic>
    </p:spTree>
    <p:extLst>
      <p:ext uri="{BB962C8B-B14F-4D97-AF65-F5344CB8AC3E}">
        <p14:creationId xmlns:p14="http://schemas.microsoft.com/office/powerpoint/2010/main" val="3988759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D96FFF-C3A6-4005-A385-192921A15A54}"/>
              </a:ext>
            </a:extLst>
          </p:cNvPr>
          <p:cNvPicPr>
            <a:picLocks noChangeAspect="1"/>
          </p:cNvPicPr>
          <p:nvPr/>
        </p:nvPicPr>
        <p:blipFill>
          <a:blip r:embed="rId2"/>
          <a:stretch>
            <a:fillRect/>
          </a:stretch>
        </p:blipFill>
        <p:spPr>
          <a:xfrm>
            <a:off x="2060230" y="1823830"/>
            <a:ext cx="5023539" cy="2725148"/>
          </a:xfrm>
          <a:prstGeom prst="rect">
            <a:avLst/>
          </a:prstGeom>
        </p:spPr>
      </p:pic>
    </p:spTree>
    <p:extLst>
      <p:ext uri="{BB962C8B-B14F-4D97-AF65-F5344CB8AC3E}">
        <p14:creationId xmlns:p14="http://schemas.microsoft.com/office/powerpoint/2010/main" val="976944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sz="quarter" idx="1"/>
          </p:nvPr>
        </p:nvSpPr>
        <p:spPr/>
        <p:txBody>
          <a:bodyPr/>
          <a:lstStyle/>
          <a:p>
            <a:r>
              <a:rPr lang="en-IN" dirty="0"/>
              <a:t>3D conversion for accuracy </a:t>
            </a:r>
          </a:p>
          <a:p>
            <a:r>
              <a:rPr lang="en-IN" dirty="0"/>
              <a:t>Detection using n number of data sets</a:t>
            </a:r>
          </a:p>
          <a:p>
            <a:r>
              <a:rPr lang="en-IN" dirty="0"/>
              <a:t>Remedy is provided after diagnosis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 diagrams</a:t>
            </a: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143" r="4406"/>
          <a:stretch/>
        </p:blipFill>
        <p:spPr bwMode="auto">
          <a:xfrm>
            <a:off x="179512" y="2195303"/>
            <a:ext cx="8392439"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4E769F-1575-4D6A-8C64-AB42D2AB1C6C}"/>
              </a:ext>
            </a:extLst>
          </p:cNvPr>
          <p:cNvSpPr txBox="1"/>
          <p:nvPr/>
        </p:nvSpPr>
        <p:spPr>
          <a:xfrm>
            <a:off x="332509" y="623454"/>
            <a:ext cx="8118763" cy="5632311"/>
          </a:xfrm>
          <a:prstGeom prst="rect">
            <a:avLst/>
          </a:prstGeom>
          <a:noFill/>
        </p:spPr>
        <p:txBody>
          <a:bodyPr wrap="square">
            <a:spAutoFit/>
          </a:bodyPr>
          <a:lstStyle/>
          <a:p>
            <a:pPr algn="ctr">
              <a:lnSpc>
                <a:spcPct val="150000"/>
              </a:lnSpc>
            </a:pPr>
            <a:endParaRPr lang="en-US" sz="1600" b="1" dirty="0">
              <a:solidFill>
                <a:srgbClr val="000000"/>
              </a:solidFill>
              <a:effectLst/>
              <a:latin typeface="Times New Roman" panose="02020603050405020304" pitchFamily="18" charset="0"/>
              <a:ea typeface="Times New Roman" panose="02020603050405020304" pitchFamily="18" charset="0"/>
            </a:endParaRPr>
          </a:p>
          <a:p>
            <a:pPr algn="ctr">
              <a:lnSpc>
                <a:spcPct val="150000"/>
              </a:lnSpc>
            </a:pPr>
            <a:endParaRPr lang="en-US" sz="1600" b="1" dirty="0">
              <a:solidFill>
                <a:srgbClr val="000000"/>
              </a:solidFill>
              <a:latin typeface="Times New Roman" panose="02020603050405020304" pitchFamily="18" charset="0"/>
              <a:ea typeface="Times New Roman" panose="02020603050405020304" pitchFamily="18" charset="0"/>
            </a:endParaRPr>
          </a:p>
          <a:p>
            <a:pPr algn="ctr">
              <a:lnSpc>
                <a:spcPct val="150000"/>
              </a:lnSpc>
            </a:pPr>
            <a:r>
              <a:rPr lang="en-US" sz="1600" b="1" dirty="0" smtClean="0">
                <a:solidFill>
                  <a:srgbClr val="000000"/>
                </a:solidFill>
                <a:effectLst/>
                <a:latin typeface="Times New Roman" panose="02020603050405020304" pitchFamily="18" charset="0"/>
                <a:ea typeface="Times New Roman" panose="02020603050405020304" pitchFamily="18" charset="0"/>
              </a:rPr>
              <a:t>CONCLUSION </a:t>
            </a:r>
            <a:r>
              <a:rPr lang="en-US" sz="1600" b="1" dirty="0">
                <a:solidFill>
                  <a:srgbClr val="000000"/>
                </a:solidFill>
                <a:effectLst/>
                <a:latin typeface="Times New Roman" panose="02020603050405020304" pitchFamily="18" charset="0"/>
                <a:ea typeface="Times New Roman" panose="02020603050405020304" pitchFamily="18" charset="0"/>
              </a:rPr>
              <a:t>AND FUTURE </a:t>
            </a:r>
            <a:r>
              <a:rPr lang="en-US" sz="1600" b="1" dirty="0" smtClean="0">
                <a:solidFill>
                  <a:srgbClr val="000000"/>
                </a:solidFill>
                <a:effectLst/>
                <a:latin typeface="Times New Roman" panose="02020603050405020304" pitchFamily="18" charset="0"/>
                <a:ea typeface="Times New Roman" panose="02020603050405020304" pitchFamily="18" charset="0"/>
              </a:rPr>
              <a:t>ENHANCEMENT</a:t>
            </a:r>
          </a:p>
          <a:p>
            <a:pPr algn="ctr">
              <a:lnSpc>
                <a:spcPct val="150000"/>
              </a:lnSpc>
            </a:pPr>
            <a:endParaRPr lang="en-IN" sz="16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1600" dirty="0">
                <a:solidFill>
                  <a:srgbClr val="000000"/>
                </a:solidFill>
                <a:effectLst/>
                <a:latin typeface="Times New Roman" panose="02020603050405020304" pitchFamily="18" charset="0"/>
                <a:ea typeface="Times New Roman" panose="02020603050405020304" pitchFamily="18" charset="0"/>
              </a:rPr>
              <a:t>In this report, we have made an attempt to reduce the error made by the dermatologists and help them with the diagnosis of certain skin diseases which are difficult to treat. By using the data present in the result of our test like the phases of the disease, what kind of disease it is, and the medications prescribed, the work of the physician is reduced to a great extent. We can also increase the number of diseases that could be diagnosed by our kit by increasing the no of input sample images given to that particular disease. In future, this kit can be enhanced or improved by using this image processing and central neural network technique in medical scanning equipment like X-ray machines, Magnetic Resource Imaging(MRI) scanner, Computerized Tomography(CT) scanner so that it can be used in identification and diagnosis of various diseases present in our human body.</a:t>
            </a:r>
            <a:endParaRPr lang="en-IN" sz="1600" dirty="0">
              <a:effectLst/>
              <a:latin typeface="Times New Roman" panose="02020603050405020304" pitchFamily="18" charset="0"/>
              <a:ea typeface="Times New Roman" panose="02020603050405020304" pitchFamily="18" charset="0"/>
            </a:endParaRPr>
          </a:p>
          <a:p>
            <a:pPr indent="457200" algn="just">
              <a:lnSpc>
                <a:spcPct val="150000"/>
              </a:lnSpc>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09527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9580-33D8-4C62-8F45-A4C56042681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2F80522-071F-4CC8-8943-7AEC30A9F2C5}"/>
              </a:ext>
            </a:extLst>
          </p:cNvPr>
          <p:cNvSpPr>
            <a:spLocks noGrp="1"/>
          </p:cNvSpPr>
          <p:nvPr>
            <p:ph sz="quarter" idx="1"/>
          </p:nvPr>
        </p:nvSpPr>
        <p:spPr/>
        <p:txBody>
          <a:bodyPr/>
          <a:lstStyle/>
          <a:p>
            <a:r>
              <a:rPr lang="en-US" sz="2000" dirty="0" err="1"/>
              <a:t>Jufeng</a:t>
            </a:r>
            <a:r>
              <a:rPr lang="en-US" sz="2000" dirty="0"/>
              <a:t> Yang, </a:t>
            </a:r>
            <a:r>
              <a:rPr lang="en-US" sz="2000" dirty="0" err="1"/>
              <a:t>Xiaoxiao</a:t>
            </a:r>
            <a:r>
              <a:rPr lang="en-US" sz="2000" dirty="0"/>
              <a:t> Sun, </a:t>
            </a:r>
            <a:r>
              <a:rPr lang="en-US" sz="2000" dirty="0" err="1"/>
              <a:t>Jie</a:t>
            </a:r>
            <a:r>
              <a:rPr lang="en-US" sz="2000" dirty="0"/>
              <a:t> Liang, Paul L. Rosin, Clinical Skin Lesion Diagnosis Using Representations Inspired by Dermatologist Criteria,2018.</a:t>
            </a:r>
          </a:p>
          <a:p>
            <a:r>
              <a:rPr lang="en-US" sz="2000" dirty="0"/>
              <a:t>Zulfikar </a:t>
            </a:r>
            <a:r>
              <a:rPr lang="en-US" sz="2000" dirty="0" err="1"/>
              <a:t>Zulfikar</a:t>
            </a:r>
            <a:r>
              <a:rPr lang="en-US" sz="2000" dirty="0"/>
              <a:t> and </a:t>
            </a:r>
            <a:r>
              <a:rPr lang="en-US" sz="2000" dirty="0" err="1"/>
              <a:t>Zulhelmi</a:t>
            </a:r>
            <a:r>
              <a:rPr lang="en-US" sz="2000" dirty="0"/>
              <a:t> </a:t>
            </a:r>
            <a:r>
              <a:rPr lang="en-US" sz="2000" dirty="0" err="1"/>
              <a:t>Zulhelmi</a:t>
            </a:r>
            <a:r>
              <a:rPr lang="en-US" sz="2000" dirty="0"/>
              <a:t>, Statistical Investigation of Skin Image for Disease Analyzing in Rural Area Using </a:t>
            </a:r>
            <a:r>
              <a:rPr lang="en-US" sz="2000" dirty="0" err="1"/>
              <a:t>Matlab</a:t>
            </a:r>
            <a:r>
              <a:rPr lang="en-US" sz="2000" dirty="0"/>
              <a:t> ,2017.</a:t>
            </a:r>
          </a:p>
          <a:p>
            <a:r>
              <a:rPr lang="en-US" sz="2000" dirty="0" err="1"/>
              <a:t>Kyamelia</a:t>
            </a:r>
            <a:r>
              <a:rPr lang="en-US" sz="2000" dirty="0"/>
              <a:t> Roy </a:t>
            </a:r>
            <a:r>
              <a:rPr lang="en-US" sz="2000" dirty="0" err="1"/>
              <a:t>Sheli,Sinha</a:t>
            </a:r>
            <a:r>
              <a:rPr lang="en-US" sz="2000" dirty="0"/>
              <a:t> Chaudhuri Sanjana Ghosh, Swarna Kamal Dutta </a:t>
            </a:r>
            <a:r>
              <a:rPr lang="en-US" sz="2000" dirty="0" err="1"/>
              <a:t>Proggya</a:t>
            </a:r>
            <a:r>
              <a:rPr lang="en-US" sz="2000" dirty="0"/>
              <a:t> Chakraborty </a:t>
            </a:r>
            <a:r>
              <a:rPr lang="en-US" sz="2000" dirty="0" err="1"/>
              <a:t>Rudradeep</a:t>
            </a:r>
            <a:r>
              <a:rPr lang="en-US" sz="2000" dirty="0"/>
              <a:t> Sarkar, Skin Disease detection based on different segmentation Techniques ,2019.</a:t>
            </a:r>
            <a:endParaRPr lang="en-US" sz="1600" dirty="0"/>
          </a:p>
          <a:p>
            <a:r>
              <a:rPr lang="en-US" sz="2000" dirty="0"/>
              <a:t>Archana Ajith, </a:t>
            </a:r>
            <a:r>
              <a:rPr lang="en-US" sz="2000" dirty="0" err="1"/>
              <a:t>Vrinda</a:t>
            </a:r>
            <a:r>
              <a:rPr lang="en-US" sz="2000" dirty="0"/>
              <a:t> Goel, Priyanka </a:t>
            </a:r>
            <a:r>
              <a:rPr lang="en-US" sz="2000" dirty="0" err="1"/>
              <a:t>Vazirani</a:t>
            </a:r>
            <a:r>
              <a:rPr lang="en-US" sz="2000" dirty="0"/>
              <a:t>, Dr. M. Mani </a:t>
            </a:r>
            <a:r>
              <a:rPr lang="en-US" sz="2000" dirty="0" err="1"/>
              <a:t>Roja,Digital</a:t>
            </a:r>
            <a:r>
              <a:rPr lang="en-US" sz="2000" dirty="0"/>
              <a:t> dermatology-Skin disease detection model using image processing,2018.</a:t>
            </a:r>
          </a:p>
        </p:txBody>
      </p:sp>
    </p:spTree>
    <p:extLst>
      <p:ext uri="{BB962C8B-B14F-4D97-AF65-F5344CB8AC3E}">
        <p14:creationId xmlns:p14="http://schemas.microsoft.com/office/powerpoint/2010/main" val="2952527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CDF731-0585-4AA4-B834-BAD567B1CC22}"/>
              </a:ext>
            </a:extLst>
          </p:cNvPr>
          <p:cNvSpPr>
            <a:spLocks noGrp="1"/>
          </p:cNvSpPr>
          <p:nvPr>
            <p:ph sz="quarter" idx="1"/>
          </p:nvPr>
        </p:nvSpPr>
        <p:spPr>
          <a:xfrm>
            <a:off x="575187" y="1209367"/>
            <a:ext cx="7467600" cy="3618271"/>
          </a:xfrm>
        </p:spPr>
        <p:txBody>
          <a:bodyPr>
            <a:normAutofit/>
          </a:bodyPr>
          <a:lstStyle/>
          <a:p>
            <a:r>
              <a:rPr lang="en-US" sz="2000" dirty="0"/>
              <a:t>D.N.V.S.L.S. Indira, JYOTSNA SUPRIYA, Detection and analysis of skin cancer using wavelet techniques,2011.</a:t>
            </a:r>
          </a:p>
          <a:p>
            <a:r>
              <a:rPr lang="en-US" sz="2000" dirty="0"/>
              <a:t>Nikos </a:t>
            </a:r>
            <a:r>
              <a:rPr lang="en-US" sz="2000" dirty="0" err="1"/>
              <a:t>Petrellis</a:t>
            </a:r>
            <a:r>
              <a:rPr lang="en-US" sz="2000" dirty="0"/>
              <a:t>, Using color signatures for the classification of skin diseases,2018.</a:t>
            </a:r>
          </a:p>
          <a:p>
            <a:r>
              <a:rPr lang="en-US" sz="2000" dirty="0" err="1"/>
              <a:t>Soniya</a:t>
            </a:r>
            <a:r>
              <a:rPr lang="en-US" sz="2000" dirty="0"/>
              <a:t> Mane, Dr. Swati Shinde, A Method for Melanoma Skin Cancer Detection Using </a:t>
            </a:r>
            <a:r>
              <a:rPr lang="en-US" sz="2000" dirty="0" err="1"/>
              <a:t>Dermoscopy</a:t>
            </a:r>
            <a:r>
              <a:rPr lang="en-US" sz="2000" dirty="0"/>
              <a:t> Images, 2018.</a:t>
            </a:r>
          </a:p>
          <a:p>
            <a:r>
              <a:rPr lang="en-US" sz="2000" dirty="0" err="1"/>
              <a:t>Stepanka</a:t>
            </a:r>
            <a:r>
              <a:rPr lang="en-US" sz="2000" dirty="0"/>
              <a:t> </a:t>
            </a:r>
            <a:r>
              <a:rPr lang="en-US" sz="2000" dirty="0" err="1"/>
              <a:t>Barotova</a:t>
            </a:r>
            <a:r>
              <a:rPr lang="en-US" sz="2000" dirty="0"/>
              <a:t>, Martin </a:t>
            </a:r>
            <a:r>
              <a:rPr lang="en-US" sz="2000" dirty="0" err="1"/>
              <a:t>Drahansky</a:t>
            </a:r>
            <a:r>
              <a:rPr lang="en-US" sz="2000" dirty="0"/>
              <a:t>, Fingerprint damage localizer and detector of skin diseases from Finger print images,2017.</a:t>
            </a:r>
            <a:endParaRPr lang="en-US" sz="1400" dirty="0"/>
          </a:p>
        </p:txBody>
      </p:sp>
    </p:spTree>
    <p:extLst>
      <p:ext uri="{BB962C8B-B14F-4D97-AF65-F5344CB8AC3E}">
        <p14:creationId xmlns:p14="http://schemas.microsoft.com/office/powerpoint/2010/main" val="828487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8B06-C492-4460-8321-14833A1072D2}"/>
              </a:ext>
            </a:extLst>
          </p:cNvPr>
          <p:cNvSpPr>
            <a:spLocks noGrp="1"/>
          </p:cNvSpPr>
          <p:nvPr>
            <p:ph type="title"/>
          </p:nvPr>
        </p:nvSpPr>
        <p:spPr>
          <a:xfrm>
            <a:off x="447367" y="491613"/>
            <a:ext cx="7467600" cy="581896"/>
          </a:xfrm>
        </p:spPr>
        <p:txBody>
          <a:bodyPr/>
          <a:lstStyle/>
          <a:p>
            <a:r>
              <a:rPr lang="en-IN" b="1" dirty="0">
                <a:latin typeface="Times New Roman" pitchFamily="18" charset="0"/>
                <a:cs typeface="Times New Roman" pitchFamily="18" charset="0"/>
              </a:rPr>
              <a:t>objective:</a:t>
            </a:r>
            <a:endParaRPr lang="en-US" b="1" dirty="0"/>
          </a:p>
        </p:txBody>
      </p:sp>
      <p:sp>
        <p:nvSpPr>
          <p:cNvPr id="5" name="Rectangle 4">
            <a:extLst>
              <a:ext uri="{FF2B5EF4-FFF2-40B4-BE49-F238E27FC236}">
                <a16:creationId xmlns:a16="http://schemas.microsoft.com/office/drawing/2014/main" id="{1C31EDF6-35FC-4C19-857D-509BA746A559}"/>
              </a:ext>
            </a:extLst>
          </p:cNvPr>
          <p:cNvSpPr/>
          <p:nvPr/>
        </p:nvSpPr>
        <p:spPr>
          <a:xfrm>
            <a:off x="1020096" y="1582993"/>
            <a:ext cx="7103807" cy="3323987"/>
          </a:xfrm>
          <a:prstGeom prst="rect">
            <a:avLst/>
          </a:prstGeom>
        </p:spPr>
        <p:txBody>
          <a:bodyPr wrap="square">
            <a:spAutoFit/>
          </a:bodyPr>
          <a:lstStyle/>
          <a:p>
            <a:pPr marL="457200" indent="-457200" algn="just">
              <a:buFont typeface="Courier New" panose="02070309020205020404" pitchFamily="49" charset="0"/>
              <a:buChar char="o"/>
            </a:pPr>
            <a:r>
              <a:rPr lang="en-IN" sz="2100" dirty="0">
                <a:latin typeface="Times New Roman" pitchFamily="18" charset="0"/>
                <a:cs typeface="Times New Roman" pitchFamily="18" charset="0"/>
              </a:rPr>
              <a:t>To develop automatic methods in order to increase the accuracy of diagnosis for multi-type skin diseases .Image segmentation is a technique which aids with the detection of skin diseases. </a:t>
            </a:r>
          </a:p>
          <a:p>
            <a:pPr marL="457200" indent="-457200" algn="just">
              <a:buFont typeface="Courier New" panose="02070309020205020404" pitchFamily="49" charset="0"/>
              <a:buChar char="o"/>
            </a:pPr>
            <a:endParaRPr lang="en-IN" sz="2100" dirty="0">
              <a:latin typeface="Times New Roman" pitchFamily="18" charset="0"/>
              <a:cs typeface="Times New Roman" pitchFamily="18" charset="0"/>
            </a:endParaRPr>
          </a:p>
          <a:p>
            <a:pPr marL="457200" indent="-457200" algn="just">
              <a:buFont typeface="Courier New" panose="02070309020205020404" pitchFamily="49" charset="0"/>
              <a:buChar char="o"/>
            </a:pPr>
            <a:r>
              <a:rPr lang="en-IN" sz="2100" dirty="0">
                <a:latin typeface="Times New Roman" pitchFamily="18" charset="0"/>
                <a:cs typeface="Times New Roman" pitchFamily="18" charset="0"/>
              </a:rPr>
              <a:t> To obtain the texture and colour features of different skin disease images accurately.</a:t>
            </a:r>
          </a:p>
          <a:p>
            <a:pPr algn="just"/>
            <a:r>
              <a:rPr lang="en-IN" sz="2100" dirty="0">
                <a:latin typeface="Times New Roman" pitchFamily="18" charset="0"/>
                <a:cs typeface="Times New Roman" pitchFamily="18" charset="0"/>
              </a:rPr>
              <a:t> </a:t>
            </a:r>
          </a:p>
          <a:p>
            <a:pPr marL="457200" indent="-457200" algn="just">
              <a:buFont typeface="Courier New" panose="02070309020205020404" pitchFamily="49" charset="0"/>
              <a:buChar char="o"/>
            </a:pPr>
            <a:r>
              <a:rPr lang="en-IN" sz="2100" dirty="0">
                <a:latin typeface="Times New Roman" pitchFamily="18" charset="0"/>
                <a:cs typeface="Times New Roman" pitchFamily="18" charset="0"/>
              </a:rPr>
              <a:t>To obtain the 3D perception of the lesion and to find the depth of it.</a:t>
            </a:r>
            <a:r>
              <a:rPr lang="en-IN" dirty="0">
                <a:latin typeface="Times New Roman" pitchFamily="18" charset="0"/>
                <a:cs typeface="Times New Roman" pitchFamily="18" charset="0"/>
              </a:rPr>
              <a:t>	</a:t>
            </a:r>
            <a:endParaRPr lang="en-US" dirty="0"/>
          </a:p>
        </p:txBody>
      </p:sp>
    </p:spTree>
    <p:extLst>
      <p:ext uri="{BB962C8B-B14F-4D97-AF65-F5344CB8AC3E}">
        <p14:creationId xmlns:p14="http://schemas.microsoft.com/office/powerpoint/2010/main" val="1135745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AFC862-E9D5-42B0-8A99-D65930BF0F92}"/>
              </a:ext>
            </a:extLst>
          </p:cNvPr>
          <p:cNvPicPr>
            <a:picLocks noChangeAspect="1"/>
          </p:cNvPicPr>
          <p:nvPr/>
        </p:nvPicPr>
        <p:blipFill>
          <a:blip r:embed="rId2"/>
          <a:stretch>
            <a:fillRect/>
          </a:stretch>
        </p:blipFill>
        <p:spPr>
          <a:xfrm>
            <a:off x="714375" y="1285875"/>
            <a:ext cx="7715250" cy="4286250"/>
          </a:xfrm>
          <a:prstGeom prst="rect">
            <a:avLst/>
          </a:prstGeom>
        </p:spPr>
      </p:pic>
    </p:spTree>
    <p:extLst>
      <p:ext uri="{BB962C8B-B14F-4D97-AF65-F5344CB8AC3E}">
        <p14:creationId xmlns:p14="http://schemas.microsoft.com/office/powerpoint/2010/main" val="8421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7244499" cy="630335"/>
          </a:xfrm>
        </p:spPr>
        <p:txBody>
          <a:bodyPr/>
          <a:lstStyle/>
          <a:p>
            <a:pPr algn="l"/>
            <a:r>
              <a:rPr lang="en-IN" dirty="0">
                <a:latin typeface="Times New Roman" pitchFamily="18" charset="0"/>
                <a:cs typeface="Times New Roman" pitchFamily="18" charset="0"/>
              </a:rPr>
              <a:t>Abstract:</a:t>
            </a:r>
            <a:endParaRPr lang="en-US" dirty="0"/>
          </a:p>
        </p:txBody>
      </p:sp>
      <p:sp>
        <p:nvSpPr>
          <p:cNvPr id="4" name="Content Placeholder 3"/>
          <p:cNvSpPr>
            <a:spLocks noGrp="1"/>
          </p:cNvSpPr>
          <p:nvPr>
            <p:ph sz="quarter" idx="1"/>
          </p:nvPr>
        </p:nvSpPr>
        <p:spPr>
          <a:xfrm>
            <a:off x="457200" y="1065229"/>
            <a:ext cx="7467600" cy="5418150"/>
          </a:xfrm>
        </p:spPr>
        <p:txBody>
          <a:bodyPr>
            <a:normAutofit/>
          </a:bodyPr>
          <a:lstStyle/>
          <a:p>
            <a:pPr algn="just">
              <a:buFont typeface="Courier New" panose="02070309020205020404" pitchFamily="49" charset="0"/>
              <a:buChar char="o"/>
            </a:pPr>
            <a:r>
              <a:rPr lang="en-IN" sz="2100" dirty="0">
                <a:latin typeface="Times New Roman" pitchFamily="18" charset="0"/>
                <a:cs typeface="Times New Roman" pitchFamily="18" charset="0"/>
              </a:rPr>
              <a:t>Dermatological diseases have a serious impact on people’s life and health. Current research proposes an efficient approach to identify unique skin diseases.</a:t>
            </a:r>
          </a:p>
          <a:p>
            <a:pPr algn="just">
              <a:buFont typeface="Courier New" panose="02070309020205020404" pitchFamily="49" charset="0"/>
              <a:buChar char="o"/>
            </a:pPr>
            <a:r>
              <a:rPr lang="en-IN" sz="2100" dirty="0">
                <a:latin typeface="Times New Roman" pitchFamily="18" charset="0"/>
                <a:cs typeface="Times New Roman" pitchFamily="18" charset="0"/>
              </a:rPr>
              <a:t> It is necessary to develop automatic methods in order to increase the accuracy of diagnosis for multi-type skin diseases .Image segmentation is a technique which aids with the detection of skin diseases. </a:t>
            </a:r>
          </a:p>
          <a:p>
            <a:pPr algn="just">
              <a:buFont typeface="Courier New" panose="02070309020205020404" pitchFamily="49" charset="0"/>
              <a:buChar char="o"/>
            </a:pPr>
            <a:r>
              <a:rPr lang="en-IN" sz="2100" dirty="0">
                <a:latin typeface="Times New Roman" pitchFamily="18" charset="0"/>
                <a:cs typeface="Times New Roman" pitchFamily="18" charset="0"/>
              </a:rPr>
              <a:t>In this project, image processing techniques like adaptive thresholding, edge detection are being used. Depending on the definite pattern (pertaining to a distinct disease) input image is subjected to 3d conversion, then the diagnosis takes place. For K-means clustering and morphology-based image segmentation have been used to identify the skin diseases from the given image set. The texture and colour features of different skin disease images could be obtained accurately. 	</a:t>
            </a:r>
            <a:endParaRPr lang="en-US" sz="2100" dirty="0"/>
          </a:p>
        </p:txBody>
      </p:sp>
    </p:spTree>
    <p:extLst>
      <p:ext uri="{BB962C8B-B14F-4D97-AF65-F5344CB8AC3E}">
        <p14:creationId xmlns:p14="http://schemas.microsoft.com/office/powerpoint/2010/main" val="4136458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latin typeface="Times New Roman" pitchFamily="18" charset="0"/>
                <a:cs typeface="Times New Roman" pitchFamily="18" charset="0"/>
              </a:rPr>
              <a:t>Existing system</a:t>
            </a:r>
          </a:p>
        </p:txBody>
      </p:sp>
      <p:sp>
        <p:nvSpPr>
          <p:cNvPr id="3" name="Content Placeholder 2"/>
          <p:cNvSpPr>
            <a:spLocks noGrp="1"/>
          </p:cNvSpPr>
          <p:nvPr>
            <p:ph sz="quarter" idx="1"/>
          </p:nvPr>
        </p:nvSpPr>
        <p:spPr>
          <a:xfrm>
            <a:off x="457200" y="1600200"/>
            <a:ext cx="7467600" cy="4873752"/>
          </a:xfrm>
        </p:spPr>
        <p:txBody>
          <a:bodyPr>
            <a:normAutofit/>
          </a:bodyPr>
          <a:lstStyle/>
          <a:p>
            <a:r>
              <a:rPr lang="en-US" sz="2100" dirty="0">
                <a:latin typeface="Times New Roman" panose="02020603050405020304" pitchFamily="18" charset="0"/>
                <a:cs typeface="Times New Roman" panose="02020603050405020304" pitchFamily="18" charset="0"/>
              </a:rPr>
              <a:t>Images acquired using a smartphone under loosely-controlled environmental conditions may be subject to various distortions, and this makes melanoma detection more difficult.</a:t>
            </a:r>
          </a:p>
          <a:p>
            <a:r>
              <a:rPr lang="en-US" sz="2100" dirty="0">
                <a:latin typeface="Times New Roman" panose="02020603050405020304" pitchFamily="18" charset="0"/>
                <a:cs typeface="Times New Roman" panose="02020603050405020304" pitchFamily="18" charset="0"/>
              </a:rPr>
              <a:t> Second, processing performed on a smartphone is subject to stringent computation and memory constraints. In the proposed system a detection system that is optimized to run entirely on the resource-constrained smartphone. </a:t>
            </a:r>
            <a:endParaRPr lang="en-US" sz="2100" dirty="0" smtClean="0">
              <a:latin typeface="Times New Roman" panose="02020603050405020304" pitchFamily="18" charset="0"/>
              <a:cs typeface="Times New Roman" panose="02020603050405020304" pitchFamily="18" charset="0"/>
            </a:endParaRPr>
          </a:p>
          <a:p>
            <a:r>
              <a:rPr lang="en-US" sz="2100" dirty="0" smtClean="0">
                <a:latin typeface="Times New Roman" panose="02020603050405020304" pitchFamily="18" charset="0"/>
                <a:cs typeface="Times New Roman" panose="02020603050405020304" pitchFamily="18" charset="0"/>
              </a:rPr>
              <a:t>Our </a:t>
            </a:r>
            <a:r>
              <a:rPr lang="en-US" sz="2100" dirty="0">
                <a:latin typeface="Times New Roman" panose="02020603050405020304" pitchFamily="18" charset="0"/>
                <a:cs typeface="Times New Roman" panose="02020603050405020304" pitchFamily="18" charset="0"/>
              </a:rPr>
              <a:t>system intends to localize the skin lesion by combining a lightweight method for skin detection with a hierarchical segmentation approach using two fast segmentation methods. </a:t>
            </a:r>
            <a:endParaRPr lang="en-IN" sz="2100" dirty="0">
              <a:latin typeface="Times New Roman" panose="02020603050405020304"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F81B447-BC57-4348-A146-8A1E9CE3A3CE}"/>
              </a:ext>
            </a:extLst>
          </p:cNvPr>
          <p:cNvGraphicFramePr>
            <a:graphicFrameLocks noGrp="1"/>
          </p:cNvGraphicFramePr>
          <p:nvPr>
            <p:extLst>
              <p:ext uri="{D42A27DB-BD31-4B8C-83A1-F6EECF244321}">
                <p14:modId xmlns:p14="http://schemas.microsoft.com/office/powerpoint/2010/main" val="4252358201"/>
              </p:ext>
            </p:extLst>
          </p:nvPr>
        </p:nvGraphicFramePr>
        <p:xfrm>
          <a:off x="475502" y="492053"/>
          <a:ext cx="7813091" cy="5430583"/>
        </p:xfrm>
        <a:graphic>
          <a:graphicData uri="http://schemas.openxmlformats.org/drawingml/2006/table">
            <a:tbl>
              <a:tblPr firstRow="1" firstCol="1" bandRow="1">
                <a:tableStyleId>{5C22544A-7EE6-4342-B048-85BDC9FD1C3A}</a:tableStyleId>
              </a:tblPr>
              <a:tblGrid>
                <a:gridCol w="782452">
                  <a:extLst>
                    <a:ext uri="{9D8B030D-6E8A-4147-A177-3AD203B41FA5}">
                      <a16:colId xmlns:a16="http://schemas.microsoft.com/office/drawing/2014/main" val="665842765"/>
                    </a:ext>
                  </a:extLst>
                </a:gridCol>
                <a:gridCol w="1850469">
                  <a:extLst>
                    <a:ext uri="{9D8B030D-6E8A-4147-A177-3AD203B41FA5}">
                      <a16:colId xmlns:a16="http://schemas.microsoft.com/office/drawing/2014/main" val="2451413540"/>
                    </a:ext>
                  </a:extLst>
                </a:gridCol>
                <a:gridCol w="1503710">
                  <a:extLst>
                    <a:ext uri="{9D8B030D-6E8A-4147-A177-3AD203B41FA5}">
                      <a16:colId xmlns:a16="http://schemas.microsoft.com/office/drawing/2014/main" val="3421577086"/>
                    </a:ext>
                  </a:extLst>
                </a:gridCol>
                <a:gridCol w="1170006">
                  <a:extLst>
                    <a:ext uri="{9D8B030D-6E8A-4147-A177-3AD203B41FA5}">
                      <a16:colId xmlns:a16="http://schemas.microsoft.com/office/drawing/2014/main" val="657622099"/>
                    </a:ext>
                  </a:extLst>
                </a:gridCol>
                <a:gridCol w="2506454">
                  <a:extLst>
                    <a:ext uri="{9D8B030D-6E8A-4147-A177-3AD203B41FA5}">
                      <a16:colId xmlns:a16="http://schemas.microsoft.com/office/drawing/2014/main" val="3177673957"/>
                    </a:ext>
                  </a:extLst>
                </a:gridCol>
              </a:tblGrid>
              <a:tr h="668153">
                <a:tc>
                  <a:txBody>
                    <a:bodyPr/>
                    <a:lstStyle/>
                    <a:p>
                      <a:pPr marL="0" marR="0" algn="ctr">
                        <a:lnSpc>
                          <a:spcPct val="115000"/>
                        </a:lnSpc>
                        <a:spcBef>
                          <a:spcPts val="0"/>
                        </a:spcBef>
                        <a:spcAft>
                          <a:spcPts val="0"/>
                        </a:spcAft>
                      </a:pPr>
                      <a:r>
                        <a:rPr lang="en-US" sz="1100">
                          <a:effectLst/>
                        </a:rPr>
                        <a:t>S.NO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513" marR="64513" marT="0" marB="0"/>
                </a:tc>
                <a:tc>
                  <a:txBody>
                    <a:bodyPr/>
                    <a:lstStyle/>
                    <a:p>
                      <a:pPr marL="0" marR="0">
                        <a:lnSpc>
                          <a:spcPct val="115000"/>
                        </a:lnSpc>
                        <a:spcBef>
                          <a:spcPts val="0"/>
                        </a:spcBef>
                        <a:spcAft>
                          <a:spcPts val="0"/>
                        </a:spcAft>
                      </a:pPr>
                      <a:r>
                        <a:rPr lang="en-US" sz="1000">
                          <a:effectLst/>
                        </a:rPr>
                        <a:t>TITLE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513" marR="64513" marT="0" marB="0"/>
                </a:tc>
                <a:tc>
                  <a:txBody>
                    <a:bodyPr/>
                    <a:lstStyle/>
                    <a:p>
                      <a:pPr marL="0" marR="0">
                        <a:lnSpc>
                          <a:spcPct val="115000"/>
                        </a:lnSpc>
                        <a:spcBef>
                          <a:spcPts val="0"/>
                        </a:spcBef>
                        <a:spcAft>
                          <a:spcPts val="0"/>
                        </a:spcAft>
                      </a:pPr>
                      <a:r>
                        <a:rPr lang="en-US" sz="1000">
                          <a:effectLst/>
                        </a:rPr>
                        <a:t>AUTHOR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513" marR="64513" marT="0" marB="0"/>
                </a:tc>
                <a:tc>
                  <a:txBody>
                    <a:bodyPr/>
                    <a:lstStyle/>
                    <a:p>
                      <a:pPr marL="0" marR="0">
                        <a:lnSpc>
                          <a:spcPct val="115000"/>
                        </a:lnSpc>
                        <a:spcBef>
                          <a:spcPts val="0"/>
                        </a:spcBef>
                        <a:spcAft>
                          <a:spcPts val="0"/>
                        </a:spcAft>
                      </a:pPr>
                      <a:r>
                        <a:rPr lang="en-US" sz="1000">
                          <a:effectLst/>
                        </a:rPr>
                        <a:t>YEAR OF PUBLICATION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513" marR="64513" marT="0" marB="0"/>
                </a:tc>
                <a:tc>
                  <a:txBody>
                    <a:bodyPr/>
                    <a:lstStyle/>
                    <a:p>
                      <a:pPr marL="0" marR="0">
                        <a:lnSpc>
                          <a:spcPct val="115000"/>
                        </a:lnSpc>
                        <a:spcBef>
                          <a:spcPts val="0"/>
                        </a:spcBef>
                        <a:spcAft>
                          <a:spcPts val="0"/>
                        </a:spcAft>
                      </a:pPr>
                      <a:r>
                        <a:rPr lang="en-US" sz="1000">
                          <a:effectLst/>
                        </a:rPr>
                        <a:t>DESCRIPTION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513" marR="64513" marT="0" marB="0"/>
                </a:tc>
                <a:extLst>
                  <a:ext uri="{0D108BD9-81ED-4DB2-BD59-A6C34878D82A}">
                    <a16:rowId xmlns:a16="http://schemas.microsoft.com/office/drawing/2014/main" val="3611380303"/>
                  </a:ext>
                </a:extLst>
              </a:tr>
              <a:tr h="4762430">
                <a:tc>
                  <a:txBody>
                    <a:bodyPr/>
                    <a:lstStyle/>
                    <a:p>
                      <a:pPr marL="0" marR="0">
                        <a:lnSpc>
                          <a:spcPct val="115000"/>
                        </a:lnSpc>
                        <a:spcBef>
                          <a:spcPts val="0"/>
                        </a:spcBef>
                        <a:spcAft>
                          <a:spcPts val="0"/>
                        </a:spcAft>
                      </a:pPr>
                      <a:r>
                        <a:rPr lang="en-US" sz="1000">
                          <a:effectLst/>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64513" marR="64513" marT="0" marB="0"/>
                </a:tc>
                <a:tc>
                  <a:txBody>
                    <a:bodyPr/>
                    <a:lstStyle/>
                    <a:p>
                      <a:pPr marL="0" marR="0">
                        <a:lnSpc>
                          <a:spcPct val="115000"/>
                        </a:lnSpc>
                        <a:spcBef>
                          <a:spcPts val="0"/>
                        </a:spcBef>
                        <a:spcAft>
                          <a:spcPts val="1250"/>
                        </a:spcAft>
                      </a:pPr>
                      <a:r>
                        <a:rPr lang="en-US" sz="1400" kern="1800" dirty="0">
                          <a:effectLst/>
                        </a:rPr>
                        <a:t>Clinical Skin Lesion Diagnosis Using Representations Inspired by Dermatologist Criteria</a:t>
                      </a:r>
                      <a:endParaRPr lang="en-US" sz="1100" dirty="0">
                        <a:effectLst/>
                      </a:endParaRPr>
                    </a:p>
                    <a:p>
                      <a:pPr marL="0" marR="0">
                        <a:lnSpc>
                          <a:spcPct val="115000"/>
                        </a:lnSpc>
                        <a:spcBef>
                          <a:spcPts val="0"/>
                        </a:spcBef>
                        <a:spcAft>
                          <a:spcPts val="0"/>
                        </a:spcAft>
                      </a:pPr>
                      <a:r>
                        <a:rPr lang="en-US" sz="1000" dirty="0">
                          <a:effectLst/>
                        </a:rPr>
                        <a:t> </a:t>
                      </a:r>
                    </a:p>
                    <a:p>
                      <a:pPr marL="0" marR="0">
                        <a:lnSpc>
                          <a:spcPct val="115000"/>
                        </a:lnSpc>
                        <a:spcBef>
                          <a:spcPts val="0"/>
                        </a:spcBef>
                        <a:spcAft>
                          <a:spcPts val="0"/>
                        </a:spcAft>
                      </a:pPr>
                      <a:r>
                        <a:rPr lang="en-US" sz="1000" dirty="0">
                          <a:effectLst/>
                        </a:rPr>
                        <a:t> </a:t>
                      </a:r>
                    </a:p>
                    <a:p>
                      <a:pPr marL="0" marR="0">
                        <a:lnSpc>
                          <a:spcPct val="115000"/>
                        </a:lnSpc>
                        <a:spcBef>
                          <a:spcPts val="0"/>
                        </a:spcBef>
                        <a:spcAft>
                          <a:spcPts val="0"/>
                        </a:spcAft>
                      </a:pPr>
                      <a:r>
                        <a:rPr lang="en-US" sz="1000" dirty="0">
                          <a:effectLst/>
                        </a:rPr>
                        <a:t> </a:t>
                      </a:r>
                    </a:p>
                    <a:p>
                      <a:pPr marL="0" marR="0">
                        <a:lnSpc>
                          <a:spcPct val="115000"/>
                        </a:lnSpc>
                        <a:spcBef>
                          <a:spcPts val="0"/>
                        </a:spcBef>
                        <a:spcAft>
                          <a:spcPts val="0"/>
                        </a:spcAft>
                      </a:pPr>
                      <a:r>
                        <a:rPr lang="en-US" sz="1000" dirty="0">
                          <a:effectLst/>
                        </a:rPr>
                        <a:t> </a:t>
                      </a:r>
                    </a:p>
                    <a:p>
                      <a:pPr marL="0" marR="0">
                        <a:lnSpc>
                          <a:spcPct val="115000"/>
                        </a:lnSpc>
                        <a:spcBef>
                          <a:spcPts val="0"/>
                        </a:spcBef>
                        <a:spcAft>
                          <a:spcPts val="0"/>
                        </a:spcAft>
                      </a:pPr>
                      <a:r>
                        <a:rPr lang="en-US" sz="1000" dirty="0">
                          <a:effectLst/>
                        </a:rPr>
                        <a:t> </a:t>
                      </a:r>
                    </a:p>
                    <a:p>
                      <a:pPr marL="0" marR="0">
                        <a:lnSpc>
                          <a:spcPct val="115000"/>
                        </a:lnSpc>
                        <a:spcBef>
                          <a:spcPts val="0"/>
                        </a:spcBef>
                        <a:spcAft>
                          <a:spcPts val="0"/>
                        </a:spcAft>
                      </a:pPr>
                      <a:r>
                        <a:rPr lang="en-US" sz="1000" dirty="0">
                          <a:effectLst/>
                        </a:rPr>
                        <a:t> </a:t>
                      </a:r>
                    </a:p>
                    <a:p>
                      <a:pPr marL="0" marR="0" algn="r">
                        <a:lnSpc>
                          <a:spcPct val="115000"/>
                        </a:lnSpc>
                        <a:spcBef>
                          <a:spcPts val="0"/>
                        </a:spcBef>
                        <a:spcAft>
                          <a:spcPts val="0"/>
                        </a:spcAft>
                      </a:pPr>
                      <a:r>
                        <a:rPr lang="en-US" sz="1000" dirty="0">
                          <a:effectLst/>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4513" marR="64513" marT="0" marB="0"/>
                </a:tc>
                <a:tc>
                  <a:txBody>
                    <a:bodyPr/>
                    <a:lstStyle/>
                    <a:p>
                      <a:pPr marL="0" marR="0">
                        <a:lnSpc>
                          <a:spcPct val="115000"/>
                        </a:lnSpc>
                        <a:spcBef>
                          <a:spcPts val="0"/>
                        </a:spcBef>
                        <a:spcAft>
                          <a:spcPts val="0"/>
                        </a:spcAft>
                      </a:pPr>
                      <a:r>
                        <a:rPr lang="en-US" sz="1400" dirty="0" err="1">
                          <a:effectLst/>
                        </a:rPr>
                        <a:t>Jufeng</a:t>
                      </a:r>
                      <a:r>
                        <a:rPr lang="en-US" sz="1400" dirty="0">
                          <a:effectLst/>
                        </a:rPr>
                        <a:t> Yang, </a:t>
                      </a:r>
                      <a:r>
                        <a:rPr lang="en-US" sz="1400" dirty="0" err="1">
                          <a:effectLst/>
                        </a:rPr>
                        <a:t>Xiaoxiao</a:t>
                      </a:r>
                      <a:r>
                        <a:rPr lang="en-US" sz="1400" dirty="0">
                          <a:effectLst/>
                        </a:rPr>
                        <a:t> Sun, </a:t>
                      </a:r>
                      <a:r>
                        <a:rPr lang="en-US" sz="1400" dirty="0" err="1">
                          <a:effectLst/>
                        </a:rPr>
                        <a:t>Jie</a:t>
                      </a:r>
                      <a:r>
                        <a:rPr lang="en-US" sz="1400" dirty="0">
                          <a:effectLst/>
                        </a:rPr>
                        <a:t> Liang, Paul L. Rosin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4513" marR="64513" marT="0" marB="0">
                    <a:solidFill>
                      <a:srgbClr val="FFD9CE"/>
                    </a:solidFill>
                  </a:tcPr>
                </a:tc>
                <a:tc>
                  <a:txBody>
                    <a:bodyPr/>
                    <a:lstStyle/>
                    <a:p>
                      <a:pPr marL="0" marR="0">
                        <a:lnSpc>
                          <a:spcPct val="115000"/>
                        </a:lnSpc>
                        <a:spcBef>
                          <a:spcPts val="0"/>
                        </a:spcBef>
                        <a:spcAft>
                          <a:spcPts val="0"/>
                        </a:spcAft>
                      </a:pPr>
                      <a:r>
                        <a:rPr lang="en-US" sz="1400" dirty="0">
                          <a:effectLst/>
                        </a:rPr>
                        <a:t>2018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4513" marR="64513" marT="0" marB="0"/>
                </a:tc>
                <a:tc>
                  <a:txBody>
                    <a:bodyPr/>
                    <a:lstStyle/>
                    <a:p>
                      <a:pPr marL="0" marR="0">
                        <a:lnSpc>
                          <a:spcPct val="115000"/>
                        </a:lnSpc>
                        <a:spcBef>
                          <a:spcPts val="0"/>
                        </a:spcBef>
                        <a:spcAft>
                          <a:spcPts val="0"/>
                        </a:spcAft>
                      </a:pPr>
                      <a:r>
                        <a:rPr lang="en-US" sz="1200" dirty="0">
                          <a:effectLst/>
                        </a:rPr>
                        <a:t>In this paper  the problem of clinical skin lesion diagnosis, which is challenging compared to skin cancer recognition on </a:t>
                      </a:r>
                      <a:r>
                        <a:rPr lang="en-US" sz="1200" dirty="0" err="1">
                          <a:effectLst/>
                        </a:rPr>
                        <a:t>dermatoscopic</a:t>
                      </a:r>
                      <a:r>
                        <a:rPr lang="en-US" sz="1200" dirty="0">
                          <a:effectLst/>
                        </a:rPr>
                        <a:t> </a:t>
                      </a:r>
                      <a:r>
                        <a:rPr lang="en-US" sz="1200" dirty="0" smtClean="0">
                          <a:effectLst/>
                        </a:rPr>
                        <a:t>images. </a:t>
                      </a:r>
                      <a:r>
                        <a:rPr lang="en-US" sz="1200" dirty="0">
                          <a:effectLst/>
                        </a:rPr>
                        <a:t>Furthermore, the final performance on clinic images with 198 categories of skin disease is comparable with dermatologists.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513" marR="64513" marT="0" marB="0"/>
                </a:tc>
                <a:extLst>
                  <a:ext uri="{0D108BD9-81ED-4DB2-BD59-A6C34878D82A}">
                    <a16:rowId xmlns:a16="http://schemas.microsoft.com/office/drawing/2014/main" val="2480244701"/>
                  </a:ext>
                </a:extLst>
              </a:tr>
            </a:tbl>
          </a:graphicData>
        </a:graphic>
      </p:graphicFrame>
    </p:spTree>
    <p:extLst>
      <p:ext uri="{BB962C8B-B14F-4D97-AF65-F5344CB8AC3E}">
        <p14:creationId xmlns:p14="http://schemas.microsoft.com/office/powerpoint/2010/main" val="243406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D9D5149-9B04-42F2-94A6-EEB37F022C4B}"/>
              </a:ext>
            </a:extLst>
          </p:cNvPr>
          <p:cNvGraphicFramePr>
            <a:graphicFrameLocks noGrp="1"/>
          </p:cNvGraphicFramePr>
          <p:nvPr>
            <p:extLst>
              <p:ext uri="{D42A27DB-BD31-4B8C-83A1-F6EECF244321}">
                <p14:modId xmlns:p14="http://schemas.microsoft.com/office/powerpoint/2010/main" val="4131471520"/>
              </p:ext>
            </p:extLst>
          </p:nvPr>
        </p:nvGraphicFramePr>
        <p:xfrm>
          <a:off x="507467" y="294967"/>
          <a:ext cx="7594312" cy="6076336"/>
        </p:xfrm>
        <a:graphic>
          <a:graphicData uri="http://schemas.openxmlformats.org/drawingml/2006/table">
            <a:tbl>
              <a:tblPr firstRow="1" firstCol="1" bandRow="1">
                <a:tableStyleId>{5C22544A-7EE6-4342-B048-85BDC9FD1C3A}</a:tableStyleId>
              </a:tblPr>
              <a:tblGrid>
                <a:gridCol w="760542">
                  <a:extLst>
                    <a:ext uri="{9D8B030D-6E8A-4147-A177-3AD203B41FA5}">
                      <a16:colId xmlns:a16="http://schemas.microsoft.com/office/drawing/2014/main" val="2630676794"/>
                    </a:ext>
                  </a:extLst>
                </a:gridCol>
                <a:gridCol w="1798653">
                  <a:extLst>
                    <a:ext uri="{9D8B030D-6E8A-4147-A177-3AD203B41FA5}">
                      <a16:colId xmlns:a16="http://schemas.microsoft.com/office/drawing/2014/main" val="2826890668"/>
                    </a:ext>
                  </a:extLst>
                </a:gridCol>
                <a:gridCol w="1461603">
                  <a:extLst>
                    <a:ext uri="{9D8B030D-6E8A-4147-A177-3AD203B41FA5}">
                      <a16:colId xmlns:a16="http://schemas.microsoft.com/office/drawing/2014/main" val="2299986209"/>
                    </a:ext>
                  </a:extLst>
                </a:gridCol>
                <a:gridCol w="1137244">
                  <a:extLst>
                    <a:ext uri="{9D8B030D-6E8A-4147-A177-3AD203B41FA5}">
                      <a16:colId xmlns:a16="http://schemas.microsoft.com/office/drawing/2014/main" val="2111139726"/>
                    </a:ext>
                  </a:extLst>
                </a:gridCol>
                <a:gridCol w="2436270">
                  <a:extLst>
                    <a:ext uri="{9D8B030D-6E8A-4147-A177-3AD203B41FA5}">
                      <a16:colId xmlns:a16="http://schemas.microsoft.com/office/drawing/2014/main" val="4032980376"/>
                    </a:ext>
                  </a:extLst>
                </a:gridCol>
              </a:tblGrid>
              <a:tr h="6076336">
                <a:tc>
                  <a:txBody>
                    <a:bodyPr/>
                    <a:lstStyle/>
                    <a:p>
                      <a:pPr marL="0" marR="0">
                        <a:lnSpc>
                          <a:spcPct val="115000"/>
                        </a:lnSpc>
                        <a:spcBef>
                          <a:spcPts val="0"/>
                        </a:spcBef>
                        <a:spcAft>
                          <a:spcPts val="0"/>
                        </a:spcAft>
                      </a:pPr>
                      <a:r>
                        <a:rPr lang="en-US" sz="11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6937" marR="46937" marT="0" marB="0"/>
                </a:tc>
                <a:tc>
                  <a:txBody>
                    <a:bodyPr/>
                    <a:lstStyle/>
                    <a:p>
                      <a:pPr marL="0" marR="0">
                        <a:lnSpc>
                          <a:spcPct val="115000"/>
                        </a:lnSpc>
                        <a:spcBef>
                          <a:spcPts val="0"/>
                        </a:spcBef>
                        <a:spcAft>
                          <a:spcPts val="0"/>
                        </a:spcAft>
                      </a:pPr>
                      <a:r>
                        <a:rPr lang="en-US" sz="1100" dirty="0">
                          <a:solidFill>
                            <a:schemeClr val="tx1"/>
                          </a:solidFill>
                          <a:effectLst/>
                        </a:rPr>
                        <a:t>Statistical Investigation of Skin Image for Disease</a:t>
                      </a:r>
                    </a:p>
                    <a:p>
                      <a:pPr marL="0" marR="0">
                        <a:lnSpc>
                          <a:spcPct val="115000"/>
                        </a:lnSpc>
                        <a:spcBef>
                          <a:spcPts val="0"/>
                        </a:spcBef>
                        <a:spcAft>
                          <a:spcPts val="0"/>
                        </a:spcAft>
                      </a:pPr>
                      <a:r>
                        <a:rPr lang="en-US" sz="1100" dirty="0">
                          <a:solidFill>
                            <a:schemeClr val="tx1"/>
                          </a:solidFill>
                          <a:effectLst/>
                        </a:rPr>
                        <a:t>Analyzing in Rural Area Using </a:t>
                      </a:r>
                      <a:r>
                        <a:rPr lang="en-US" sz="1100" dirty="0" err="1">
                          <a:solidFill>
                            <a:schemeClr val="tx1"/>
                          </a:solidFill>
                          <a:effectLst/>
                        </a:rPr>
                        <a:t>Matlab</a:t>
                      </a:r>
                      <a:endParaRPr lang="en-US"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37" marR="46937" marT="0" marB="0">
                    <a:solidFill>
                      <a:srgbClr val="FFD9CE"/>
                    </a:solidFill>
                  </a:tcPr>
                </a:tc>
                <a:tc>
                  <a:txBody>
                    <a:bodyPr/>
                    <a:lstStyle/>
                    <a:p>
                      <a:pPr marL="0" marR="0">
                        <a:lnSpc>
                          <a:spcPct val="115000"/>
                        </a:lnSpc>
                        <a:spcBef>
                          <a:spcPts val="0"/>
                        </a:spcBef>
                        <a:spcAft>
                          <a:spcPts val="0"/>
                        </a:spcAft>
                      </a:pPr>
                      <a:r>
                        <a:rPr lang="en-US" sz="1050" dirty="0">
                          <a:solidFill>
                            <a:schemeClr val="tx1"/>
                          </a:solidFill>
                          <a:effectLst/>
                        </a:rPr>
                        <a:t>Zulfikar </a:t>
                      </a:r>
                      <a:r>
                        <a:rPr lang="en-US" sz="1050" dirty="0" err="1">
                          <a:solidFill>
                            <a:schemeClr val="tx1"/>
                          </a:solidFill>
                          <a:effectLst/>
                        </a:rPr>
                        <a:t>Zulfikar</a:t>
                      </a:r>
                      <a:r>
                        <a:rPr lang="en-US" sz="1050" dirty="0">
                          <a:solidFill>
                            <a:schemeClr val="tx1"/>
                          </a:solidFill>
                          <a:effectLst/>
                        </a:rPr>
                        <a:t> and </a:t>
                      </a:r>
                      <a:r>
                        <a:rPr lang="en-US" sz="1050" dirty="0" err="1">
                          <a:solidFill>
                            <a:schemeClr val="tx1"/>
                          </a:solidFill>
                          <a:effectLst/>
                        </a:rPr>
                        <a:t>Zulhelmi</a:t>
                      </a:r>
                      <a:r>
                        <a:rPr lang="en-US" sz="1050" dirty="0">
                          <a:solidFill>
                            <a:schemeClr val="tx1"/>
                          </a:solidFill>
                          <a:effectLst/>
                        </a:rPr>
                        <a:t> </a:t>
                      </a:r>
                      <a:r>
                        <a:rPr lang="en-US" sz="1050" dirty="0" err="1">
                          <a:solidFill>
                            <a:schemeClr val="tx1"/>
                          </a:solidFill>
                          <a:effectLst/>
                        </a:rPr>
                        <a:t>Zulhelmi</a:t>
                      </a:r>
                      <a:endParaRPr lang="en-US"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37" marR="46937" marT="0" marB="0">
                    <a:solidFill>
                      <a:srgbClr val="FFD9CE"/>
                    </a:solidFill>
                  </a:tcPr>
                </a:tc>
                <a:tc>
                  <a:txBody>
                    <a:bodyPr/>
                    <a:lstStyle/>
                    <a:p>
                      <a:pPr marL="0" marR="0">
                        <a:lnSpc>
                          <a:spcPct val="115000"/>
                        </a:lnSpc>
                        <a:spcBef>
                          <a:spcPts val="0"/>
                        </a:spcBef>
                        <a:spcAft>
                          <a:spcPts val="0"/>
                        </a:spcAft>
                      </a:pPr>
                      <a:r>
                        <a:rPr lang="en-US" sz="1050" dirty="0">
                          <a:solidFill>
                            <a:schemeClr val="tx1"/>
                          </a:solidFill>
                          <a:effectLst/>
                        </a:rPr>
                        <a:t>2017</a:t>
                      </a:r>
                      <a:endParaRPr lang="en-US"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37" marR="46937" marT="0" marB="0">
                    <a:solidFill>
                      <a:srgbClr val="FFD9CE"/>
                    </a:solidFill>
                  </a:tcPr>
                </a:tc>
                <a:tc>
                  <a:txBody>
                    <a:bodyPr/>
                    <a:lstStyle/>
                    <a:p>
                      <a:pPr marL="0" marR="0">
                        <a:lnSpc>
                          <a:spcPct val="115000"/>
                        </a:lnSpc>
                        <a:spcBef>
                          <a:spcPts val="0"/>
                        </a:spcBef>
                        <a:spcAft>
                          <a:spcPts val="0"/>
                        </a:spcAft>
                      </a:pPr>
                      <a:r>
                        <a:rPr lang="en-US" sz="1000" dirty="0" smtClean="0">
                          <a:solidFill>
                            <a:schemeClr val="tx1"/>
                          </a:solidFill>
                          <a:effectLst/>
                        </a:rPr>
                        <a:t> </a:t>
                      </a:r>
                      <a:r>
                        <a:rPr lang="en-US" sz="1000" dirty="0">
                          <a:solidFill>
                            <a:schemeClr val="tx1"/>
                          </a:solidFill>
                          <a:effectLst/>
                        </a:rPr>
                        <a:t>Nine images that have been selected randomly </a:t>
                      </a:r>
                      <a:r>
                        <a:rPr lang="en-US" sz="1000" dirty="0" err="1">
                          <a:solidFill>
                            <a:schemeClr val="tx1"/>
                          </a:solidFill>
                          <a:effectLst/>
                        </a:rPr>
                        <a:t>itre</a:t>
                      </a:r>
                      <a:endParaRPr lang="en-US" sz="1000" dirty="0">
                        <a:solidFill>
                          <a:schemeClr val="tx1"/>
                        </a:solidFill>
                        <a:effectLst/>
                      </a:endParaRPr>
                    </a:p>
                    <a:p>
                      <a:pPr marL="0" marR="0">
                        <a:lnSpc>
                          <a:spcPct val="115000"/>
                        </a:lnSpc>
                        <a:spcBef>
                          <a:spcPts val="0"/>
                        </a:spcBef>
                        <a:spcAft>
                          <a:spcPts val="0"/>
                        </a:spcAft>
                      </a:pPr>
                      <a:r>
                        <a:rPr lang="en-US" sz="1000" dirty="0">
                          <a:solidFill>
                            <a:schemeClr val="tx1"/>
                          </a:solidFill>
                          <a:effectLst/>
                        </a:rPr>
                        <a:t>changed into three-dimensional matrices using </a:t>
                      </a:r>
                      <a:r>
                        <a:rPr lang="en-US" sz="1000" dirty="0" err="1">
                          <a:solidFill>
                            <a:schemeClr val="tx1"/>
                          </a:solidFill>
                          <a:effectLst/>
                        </a:rPr>
                        <a:t>Matlab</a:t>
                      </a:r>
                      <a:r>
                        <a:rPr lang="en-US" sz="1000" dirty="0">
                          <a:solidFill>
                            <a:schemeClr val="tx1"/>
                          </a:solidFill>
                          <a:effectLst/>
                        </a:rPr>
                        <a:t>. Then, the</a:t>
                      </a:r>
                    </a:p>
                    <a:p>
                      <a:pPr marL="0" marR="0">
                        <a:lnSpc>
                          <a:spcPct val="115000"/>
                        </a:lnSpc>
                        <a:spcBef>
                          <a:spcPts val="0"/>
                        </a:spcBef>
                        <a:spcAft>
                          <a:spcPts val="0"/>
                        </a:spcAft>
                      </a:pPr>
                      <a:r>
                        <a:rPr lang="en-US" sz="1000" dirty="0">
                          <a:solidFill>
                            <a:schemeClr val="tx1"/>
                          </a:solidFill>
                          <a:effectLst/>
                        </a:rPr>
                        <a:t>analysis is done in several color formats such as RGB, </a:t>
                      </a:r>
                      <a:r>
                        <a:rPr lang="en-US" sz="1000" dirty="0" err="1">
                          <a:solidFill>
                            <a:schemeClr val="tx1"/>
                          </a:solidFill>
                          <a:effectLst/>
                        </a:rPr>
                        <a:t>YCbcr</a:t>
                      </a:r>
                      <a:r>
                        <a:rPr lang="en-US" sz="1000" dirty="0">
                          <a:solidFill>
                            <a:schemeClr val="tx1"/>
                          </a:solidFill>
                          <a:effectLst/>
                        </a:rPr>
                        <a:t>,</a:t>
                      </a:r>
                    </a:p>
                    <a:p>
                      <a:pPr marL="0" marR="0">
                        <a:lnSpc>
                          <a:spcPct val="115000"/>
                        </a:lnSpc>
                        <a:spcBef>
                          <a:spcPts val="0"/>
                        </a:spcBef>
                        <a:spcAft>
                          <a:spcPts val="0"/>
                        </a:spcAft>
                      </a:pPr>
                      <a:r>
                        <a:rPr lang="en-US" sz="1000" dirty="0">
                          <a:solidFill>
                            <a:schemeClr val="tx1"/>
                          </a:solidFill>
                          <a:effectLst/>
                        </a:rPr>
                        <a:t>HSV and </a:t>
                      </a:r>
                      <a:r>
                        <a:rPr lang="en-US" sz="1000" dirty="0" smtClean="0">
                          <a:solidFill>
                            <a:schemeClr val="tx1"/>
                          </a:solidFill>
                          <a:effectLst/>
                        </a:rPr>
                        <a:t>HSI. </a:t>
                      </a:r>
                      <a:r>
                        <a:rPr lang="en-US" sz="1000" dirty="0">
                          <a:solidFill>
                            <a:schemeClr val="tx1"/>
                          </a:solidFill>
                          <a:effectLst/>
                        </a:rPr>
                        <a:t>The most suitable color format for the above</a:t>
                      </a:r>
                    </a:p>
                    <a:p>
                      <a:pPr marL="0" marR="0">
                        <a:lnSpc>
                          <a:spcPct val="115000"/>
                        </a:lnSpc>
                        <a:spcBef>
                          <a:spcPts val="0"/>
                        </a:spcBef>
                        <a:spcAft>
                          <a:spcPts val="0"/>
                        </a:spcAft>
                      </a:pPr>
                      <a:r>
                        <a:rPr lang="en-US" sz="1000" dirty="0">
                          <a:solidFill>
                            <a:schemeClr val="tx1"/>
                          </a:solidFill>
                          <a:effectLst/>
                        </a:rPr>
                        <a:t>purposes is </a:t>
                      </a:r>
                      <a:r>
                        <a:rPr lang="en-US" sz="1000" dirty="0" err="1">
                          <a:solidFill>
                            <a:schemeClr val="tx1"/>
                          </a:solidFill>
                          <a:effectLst/>
                        </a:rPr>
                        <a:t>YCbCr</a:t>
                      </a:r>
                      <a:r>
                        <a:rPr lang="en-US" sz="1000" dirty="0">
                          <a:solidFill>
                            <a:schemeClr val="tx1"/>
                          </a:solidFill>
                          <a:effectLst/>
                        </a:rPr>
                        <a:t> and the most appropriate contrast</a:t>
                      </a:r>
                    </a:p>
                    <a:p>
                      <a:pPr marL="0" marR="0">
                        <a:lnSpc>
                          <a:spcPct val="115000"/>
                        </a:lnSpc>
                        <a:spcBef>
                          <a:spcPts val="0"/>
                        </a:spcBef>
                        <a:spcAft>
                          <a:spcPts val="0"/>
                        </a:spcAft>
                      </a:pPr>
                      <a:r>
                        <a:rPr lang="en-US" sz="1000" dirty="0">
                          <a:solidFill>
                            <a:schemeClr val="tx1"/>
                          </a:solidFill>
                          <a:effectLst/>
                        </a:rPr>
                        <a:t>enhancement technique if required is the histogram equalization.</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37" marR="46937" marT="0" marB="0">
                    <a:solidFill>
                      <a:srgbClr val="FFD9CE"/>
                    </a:solidFill>
                  </a:tcPr>
                </a:tc>
                <a:extLst>
                  <a:ext uri="{0D108BD9-81ED-4DB2-BD59-A6C34878D82A}">
                    <a16:rowId xmlns:a16="http://schemas.microsoft.com/office/drawing/2014/main" val="2630794481"/>
                  </a:ext>
                </a:extLst>
              </a:tr>
            </a:tbl>
          </a:graphicData>
        </a:graphic>
      </p:graphicFrame>
    </p:spTree>
    <p:extLst>
      <p:ext uri="{BB962C8B-B14F-4D97-AF65-F5344CB8AC3E}">
        <p14:creationId xmlns:p14="http://schemas.microsoft.com/office/powerpoint/2010/main" val="427962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8D3986-0592-4C70-ACCD-BFE3E62308B4}"/>
              </a:ext>
            </a:extLst>
          </p:cNvPr>
          <p:cNvGraphicFramePr>
            <a:graphicFrameLocks noGrp="1"/>
          </p:cNvGraphicFramePr>
          <p:nvPr>
            <p:extLst>
              <p:ext uri="{D42A27DB-BD31-4B8C-83A1-F6EECF244321}">
                <p14:modId xmlns:p14="http://schemas.microsoft.com/office/powerpoint/2010/main" val="3255733196"/>
              </p:ext>
            </p:extLst>
          </p:nvPr>
        </p:nvGraphicFramePr>
        <p:xfrm>
          <a:off x="806246" y="437757"/>
          <a:ext cx="7089057" cy="5786062"/>
        </p:xfrm>
        <a:graphic>
          <a:graphicData uri="http://schemas.openxmlformats.org/drawingml/2006/table">
            <a:tbl>
              <a:tblPr firstRow="1" firstCol="1" bandRow="1">
                <a:tableStyleId>{5C22544A-7EE6-4342-B048-85BDC9FD1C3A}</a:tableStyleId>
              </a:tblPr>
              <a:tblGrid>
                <a:gridCol w="709941">
                  <a:extLst>
                    <a:ext uri="{9D8B030D-6E8A-4147-A177-3AD203B41FA5}">
                      <a16:colId xmlns:a16="http://schemas.microsoft.com/office/drawing/2014/main" val="2752060038"/>
                    </a:ext>
                  </a:extLst>
                </a:gridCol>
                <a:gridCol w="1678987">
                  <a:extLst>
                    <a:ext uri="{9D8B030D-6E8A-4147-A177-3AD203B41FA5}">
                      <a16:colId xmlns:a16="http://schemas.microsoft.com/office/drawing/2014/main" val="2212948049"/>
                    </a:ext>
                  </a:extLst>
                </a:gridCol>
                <a:gridCol w="1364363">
                  <a:extLst>
                    <a:ext uri="{9D8B030D-6E8A-4147-A177-3AD203B41FA5}">
                      <a16:colId xmlns:a16="http://schemas.microsoft.com/office/drawing/2014/main" val="3113761122"/>
                    </a:ext>
                  </a:extLst>
                </a:gridCol>
                <a:gridCol w="1061582">
                  <a:extLst>
                    <a:ext uri="{9D8B030D-6E8A-4147-A177-3AD203B41FA5}">
                      <a16:colId xmlns:a16="http://schemas.microsoft.com/office/drawing/2014/main" val="2594374280"/>
                    </a:ext>
                  </a:extLst>
                </a:gridCol>
                <a:gridCol w="2274184">
                  <a:extLst>
                    <a:ext uri="{9D8B030D-6E8A-4147-A177-3AD203B41FA5}">
                      <a16:colId xmlns:a16="http://schemas.microsoft.com/office/drawing/2014/main" val="196022303"/>
                    </a:ext>
                  </a:extLst>
                </a:gridCol>
              </a:tblGrid>
              <a:tr h="5786062">
                <a:tc>
                  <a:txBody>
                    <a:bodyPr/>
                    <a:lstStyle/>
                    <a:p>
                      <a:pPr marL="0" marR="0">
                        <a:lnSpc>
                          <a:spcPct val="115000"/>
                        </a:lnSpc>
                        <a:spcBef>
                          <a:spcPts val="0"/>
                        </a:spcBef>
                        <a:spcAft>
                          <a:spcPts val="0"/>
                        </a:spcAft>
                      </a:pPr>
                      <a:r>
                        <a:rPr lang="en-US" sz="1050" dirty="0">
                          <a:effectLst/>
                        </a:rPr>
                        <a:t>3</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41341" marR="41341" marT="0" marB="0"/>
                </a:tc>
                <a:tc>
                  <a:txBody>
                    <a:bodyPr/>
                    <a:lstStyle/>
                    <a:p>
                      <a:pPr marL="0" marR="0">
                        <a:lnSpc>
                          <a:spcPct val="115000"/>
                        </a:lnSpc>
                        <a:spcBef>
                          <a:spcPts val="0"/>
                        </a:spcBef>
                        <a:spcAft>
                          <a:spcPts val="0"/>
                        </a:spcAft>
                      </a:pPr>
                      <a:r>
                        <a:rPr lang="en-US" sz="1000" dirty="0">
                          <a:solidFill>
                            <a:schemeClr val="tx1"/>
                          </a:solidFill>
                          <a:effectLst/>
                        </a:rPr>
                        <a:t>Skin Disease detection based on different</a:t>
                      </a:r>
                    </a:p>
                    <a:p>
                      <a:pPr marL="0" marR="0">
                        <a:lnSpc>
                          <a:spcPct val="115000"/>
                        </a:lnSpc>
                        <a:spcBef>
                          <a:spcPts val="0"/>
                        </a:spcBef>
                        <a:spcAft>
                          <a:spcPts val="0"/>
                        </a:spcAft>
                      </a:pPr>
                      <a:r>
                        <a:rPr lang="en-US" sz="1000" dirty="0">
                          <a:solidFill>
                            <a:schemeClr val="tx1"/>
                          </a:solidFill>
                          <a:effectLst/>
                        </a:rPr>
                        <a:t>Segmentation Techniques</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341" marR="41341" marT="0" marB="0">
                    <a:solidFill>
                      <a:srgbClr val="FFD9CE"/>
                    </a:solidFill>
                  </a:tcPr>
                </a:tc>
                <a:tc>
                  <a:txBody>
                    <a:bodyPr/>
                    <a:lstStyle/>
                    <a:p>
                      <a:pPr marL="0" marR="0">
                        <a:lnSpc>
                          <a:spcPct val="115000"/>
                        </a:lnSpc>
                        <a:spcBef>
                          <a:spcPts val="0"/>
                        </a:spcBef>
                        <a:spcAft>
                          <a:spcPts val="0"/>
                        </a:spcAft>
                      </a:pPr>
                      <a:r>
                        <a:rPr lang="en-US" sz="900" dirty="0" err="1">
                          <a:solidFill>
                            <a:schemeClr val="tx1"/>
                          </a:solidFill>
                          <a:effectLst/>
                        </a:rPr>
                        <a:t>Kyamelia</a:t>
                      </a:r>
                      <a:r>
                        <a:rPr lang="en-US" sz="900" dirty="0">
                          <a:solidFill>
                            <a:schemeClr val="tx1"/>
                          </a:solidFill>
                          <a:effectLst/>
                        </a:rPr>
                        <a:t> Roy </a:t>
                      </a:r>
                      <a:r>
                        <a:rPr lang="en-US" sz="900" dirty="0" err="1">
                          <a:solidFill>
                            <a:schemeClr val="tx1"/>
                          </a:solidFill>
                          <a:effectLst/>
                        </a:rPr>
                        <a:t>Sheli,Sinha</a:t>
                      </a:r>
                      <a:r>
                        <a:rPr lang="en-US" sz="900" dirty="0">
                          <a:solidFill>
                            <a:schemeClr val="tx1"/>
                          </a:solidFill>
                          <a:effectLst/>
                        </a:rPr>
                        <a:t> Chaudhuri Sanjana Ghosh, Swarna Kamal Dutta </a:t>
                      </a:r>
                      <a:r>
                        <a:rPr lang="en-US" sz="900" dirty="0" err="1">
                          <a:solidFill>
                            <a:schemeClr val="tx1"/>
                          </a:solidFill>
                          <a:effectLst/>
                        </a:rPr>
                        <a:t>Proggya</a:t>
                      </a:r>
                      <a:r>
                        <a:rPr lang="en-US" sz="900" dirty="0">
                          <a:solidFill>
                            <a:schemeClr val="tx1"/>
                          </a:solidFill>
                          <a:effectLst/>
                        </a:rPr>
                        <a:t> Chakraborty </a:t>
                      </a:r>
                      <a:r>
                        <a:rPr lang="en-US" sz="900" dirty="0" err="1">
                          <a:solidFill>
                            <a:schemeClr val="tx1"/>
                          </a:solidFill>
                          <a:effectLst/>
                        </a:rPr>
                        <a:t>Rudradeep</a:t>
                      </a:r>
                      <a:r>
                        <a:rPr lang="en-US" sz="900" dirty="0">
                          <a:solidFill>
                            <a:schemeClr val="tx1"/>
                          </a:solidFill>
                          <a:effectLst/>
                        </a:rPr>
                        <a:t> Sarkar</a:t>
                      </a:r>
                      <a:endParaRPr lang="en-US"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341" marR="41341" marT="0" marB="0">
                    <a:solidFill>
                      <a:srgbClr val="FFD9CE"/>
                    </a:solidFill>
                  </a:tcPr>
                </a:tc>
                <a:tc>
                  <a:txBody>
                    <a:bodyPr/>
                    <a:lstStyle/>
                    <a:p>
                      <a:pPr marL="0" marR="0">
                        <a:lnSpc>
                          <a:spcPct val="115000"/>
                        </a:lnSpc>
                        <a:spcBef>
                          <a:spcPts val="0"/>
                        </a:spcBef>
                        <a:spcAft>
                          <a:spcPts val="0"/>
                        </a:spcAft>
                      </a:pPr>
                      <a:r>
                        <a:rPr lang="en-US" sz="1050" dirty="0">
                          <a:solidFill>
                            <a:schemeClr val="tx1"/>
                          </a:solidFill>
                          <a:effectLst/>
                        </a:rPr>
                        <a:t>2019</a:t>
                      </a:r>
                      <a:endParaRPr lang="en-US" sz="105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341" marR="41341" marT="0" marB="0">
                    <a:solidFill>
                      <a:srgbClr val="FFD9CE"/>
                    </a:solidFill>
                  </a:tcPr>
                </a:tc>
                <a:tc>
                  <a:txBody>
                    <a:bodyPr/>
                    <a:lstStyle/>
                    <a:p>
                      <a:pPr marL="0" marR="0">
                        <a:lnSpc>
                          <a:spcPct val="115000"/>
                        </a:lnSpc>
                        <a:spcBef>
                          <a:spcPts val="0"/>
                        </a:spcBef>
                        <a:spcAft>
                          <a:spcPts val="0"/>
                        </a:spcAft>
                      </a:pPr>
                      <a:r>
                        <a:rPr lang="en-US" sz="900" dirty="0">
                          <a:solidFill>
                            <a:schemeClr val="tx1"/>
                          </a:solidFill>
                          <a:effectLst/>
                        </a:rPr>
                        <a:t>In this paper, it performed four segmentation techniques</a:t>
                      </a:r>
                    </a:p>
                    <a:p>
                      <a:pPr marL="0" marR="0">
                        <a:lnSpc>
                          <a:spcPct val="115000"/>
                        </a:lnSpc>
                        <a:spcBef>
                          <a:spcPts val="0"/>
                        </a:spcBef>
                        <a:spcAft>
                          <a:spcPts val="0"/>
                        </a:spcAft>
                      </a:pPr>
                      <a:r>
                        <a:rPr lang="en-US" sz="900" dirty="0">
                          <a:solidFill>
                            <a:schemeClr val="tx1"/>
                          </a:solidFill>
                          <a:effectLst/>
                        </a:rPr>
                        <a:t>on certain skin diseases namely- eczema, psoriasis, chicken</a:t>
                      </a:r>
                    </a:p>
                    <a:p>
                      <a:pPr marL="0" marR="0">
                        <a:lnSpc>
                          <a:spcPct val="115000"/>
                        </a:lnSpc>
                        <a:spcBef>
                          <a:spcPts val="0"/>
                        </a:spcBef>
                        <a:spcAft>
                          <a:spcPts val="0"/>
                        </a:spcAft>
                      </a:pPr>
                      <a:r>
                        <a:rPr lang="en-US" sz="900" dirty="0">
                          <a:solidFill>
                            <a:schemeClr val="tx1"/>
                          </a:solidFill>
                          <a:effectLst/>
                        </a:rPr>
                        <a:t>pox and ringworm, intending to be informative regarding</a:t>
                      </a:r>
                    </a:p>
                    <a:p>
                      <a:pPr marL="0" marR="0">
                        <a:lnSpc>
                          <a:spcPct val="115000"/>
                        </a:lnSpc>
                        <a:spcBef>
                          <a:spcPts val="0"/>
                        </a:spcBef>
                        <a:spcAft>
                          <a:spcPts val="0"/>
                        </a:spcAft>
                      </a:pPr>
                      <a:r>
                        <a:rPr lang="en-US" sz="900" dirty="0">
                          <a:solidFill>
                            <a:schemeClr val="tx1"/>
                          </a:solidFill>
                          <a:effectLst/>
                        </a:rPr>
                        <a:t>the detailed information relative to the </a:t>
                      </a:r>
                      <a:r>
                        <a:rPr lang="en-US" sz="900" dirty="0" err="1" smtClean="0">
                          <a:solidFill>
                            <a:schemeClr val="tx1"/>
                          </a:solidFill>
                          <a:effectLst/>
                        </a:rPr>
                        <a:t>images.For</a:t>
                      </a:r>
                      <a:r>
                        <a:rPr lang="en-US" sz="900" dirty="0" smtClean="0">
                          <a:solidFill>
                            <a:schemeClr val="tx1"/>
                          </a:solidFill>
                          <a:effectLst/>
                        </a:rPr>
                        <a:t> </a:t>
                      </a:r>
                      <a:r>
                        <a:rPr lang="en-US" sz="900" dirty="0">
                          <a:solidFill>
                            <a:schemeClr val="tx1"/>
                          </a:solidFill>
                          <a:effectLst/>
                        </a:rPr>
                        <a:t>the four different</a:t>
                      </a:r>
                    </a:p>
                    <a:p>
                      <a:pPr marL="0" marR="0">
                        <a:lnSpc>
                          <a:spcPct val="115000"/>
                        </a:lnSpc>
                        <a:spcBef>
                          <a:spcPts val="0"/>
                        </a:spcBef>
                        <a:spcAft>
                          <a:spcPts val="0"/>
                        </a:spcAft>
                      </a:pPr>
                      <a:r>
                        <a:rPr lang="en-US" sz="900" dirty="0">
                          <a:solidFill>
                            <a:schemeClr val="tx1"/>
                          </a:solidFill>
                          <a:effectLst/>
                        </a:rPr>
                        <a:t>disease images, four segmentation techniques are used and</a:t>
                      </a:r>
                    </a:p>
                    <a:p>
                      <a:pPr marL="0" marR="0">
                        <a:lnSpc>
                          <a:spcPct val="115000"/>
                        </a:lnSpc>
                        <a:spcBef>
                          <a:spcPts val="0"/>
                        </a:spcBef>
                        <a:spcAft>
                          <a:spcPts val="0"/>
                        </a:spcAft>
                      </a:pPr>
                      <a:r>
                        <a:rPr lang="en-US" sz="900" dirty="0">
                          <a:solidFill>
                            <a:schemeClr val="tx1"/>
                          </a:solidFill>
                          <a:effectLst/>
                        </a:rPr>
                        <a:t>the resultant images are produced on the basis of Signal to</a:t>
                      </a:r>
                    </a:p>
                    <a:p>
                      <a:pPr marL="0" marR="0">
                        <a:lnSpc>
                          <a:spcPct val="115000"/>
                        </a:lnSpc>
                        <a:spcBef>
                          <a:spcPts val="0"/>
                        </a:spcBef>
                        <a:spcAft>
                          <a:spcPts val="0"/>
                        </a:spcAft>
                      </a:pPr>
                      <a:r>
                        <a:rPr lang="en-US" sz="900" dirty="0">
                          <a:solidFill>
                            <a:schemeClr val="tx1"/>
                          </a:solidFill>
                          <a:effectLst/>
                        </a:rPr>
                        <a:t>Noise </a:t>
                      </a:r>
                      <a:r>
                        <a:rPr lang="en-US" sz="900" dirty="0" smtClean="0">
                          <a:solidFill>
                            <a:schemeClr val="tx1"/>
                          </a:solidFill>
                          <a:effectLst/>
                        </a:rPr>
                        <a:t>Ratio.</a:t>
                      </a:r>
                      <a:endParaRPr lang="en-US" sz="7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1341" marR="41341" marT="0" marB="0">
                    <a:solidFill>
                      <a:srgbClr val="FFD9CE"/>
                    </a:solidFill>
                  </a:tcPr>
                </a:tc>
                <a:extLst>
                  <a:ext uri="{0D108BD9-81ED-4DB2-BD59-A6C34878D82A}">
                    <a16:rowId xmlns:a16="http://schemas.microsoft.com/office/drawing/2014/main" val="2714240573"/>
                  </a:ext>
                </a:extLst>
              </a:tr>
            </a:tbl>
          </a:graphicData>
        </a:graphic>
      </p:graphicFrame>
    </p:spTree>
    <p:extLst>
      <p:ext uri="{BB962C8B-B14F-4D97-AF65-F5344CB8AC3E}">
        <p14:creationId xmlns:p14="http://schemas.microsoft.com/office/powerpoint/2010/main" val="976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3CC9CF3-C327-4F63-B473-CA613337E245}"/>
              </a:ext>
            </a:extLst>
          </p:cNvPr>
          <p:cNvGraphicFramePr>
            <a:graphicFrameLocks noGrp="1"/>
          </p:cNvGraphicFramePr>
          <p:nvPr>
            <p:extLst>
              <p:ext uri="{D42A27DB-BD31-4B8C-83A1-F6EECF244321}">
                <p14:modId xmlns:p14="http://schemas.microsoft.com/office/powerpoint/2010/main" val="2077525618"/>
              </p:ext>
            </p:extLst>
          </p:nvPr>
        </p:nvGraphicFramePr>
        <p:xfrm>
          <a:off x="757085" y="373626"/>
          <a:ext cx="7216877" cy="6222769"/>
        </p:xfrm>
        <a:graphic>
          <a:graphicData uri="http://schemas.openxmlformats.org/drawingml/2006/table">
            <a:tbl>
              <a:tblPr firstRow="1" firstCol="1" bandRow="1">
                <a:tableStyleId>{5C22544A-7EE6-4342-B048-85BDC9FD1C3A}</a:tableStyleId>
              </a:tblPr>
              <a:tblGrid>
                <a:gridCol w="722742">
                  <a:extLst>
                    <a:ext uri="{9D8B030D-6E8A-4147-A177-3AD203B41FA5}">
                      <a16:colId xmlns:a16="http://schemas.microsoft.com/office/drawing/2014/main" val="3553798463"/>
                    </a:ext>
                  </a:extLst>
                </a:gridCol>
                <a:gridCol w="1709260">
                  <a:extLst>
                    <a:ext uri="{9D8B030D-6E8A-4147-A177-3AD203B41FA5}">
                      <a16:colId xmlns:a16="http://schemas.microsoft.com/office/drawing/2014/main" val="2576672945"/>
                    </a:ext>
                  </a:extLst>
                </a:gridCol>
                <a:gridCol w="1388963">
                  <a:extLst>
                    <a:ext uri="{9D8B030D-6E8A-4147-A177-3AD203B41FA5}">
                      <a16:colId xmlns:a16="http://schemas.microsoft.com/office/drawing/2014/main" val="664271249"/>
                    </a:ext>
                  </a:extLst>
                </a:gridCol>
                <a:gridCol w="1080723">
                  <a:extLst>
                    <a:ext uri="{9D8B030D-6E8A-4147-A177-3AD203B41FA5}">
                      <a16:colId xmlns:a16="http://schemas.microsoft.com/office/drawing/2014/main" val="1350982573"/>
                    </a:ext>
                  </a:extLst>
                </a:gridCol>
                <a:gridCol w="2315189">
                  <a:extLst>
                    <a:ext uri="{9D8B030D-6E8A-4147-A177-3AD203B41FA5}">
                      <a16:colId xmlns:a16="http://schemas.microsoft.com/office/drawing/2014/main" val="2705849611"/>
                    </a:ext>
                  </a:extLst>
                </a:gridCol>
              </a:tblGrid>
              <a:tr h="3087329">
                <a:tc>
                  <a:txBody>
                    <a:bodyPr/>
                    <a:lstStyle/>
                    <a:p>
                      <a:pPr marL="0" marR="0">
                        <a:lnSpc>
                          <a:spcPct val="115000"/>
                        </a:lnSpc>
                        <a:spcBef>
                          <a:spcPts val="0"/>
                        </a:spcBef>
                        <a:spcAft>
                          <a:spcPts val="0"/>
                        </a:spcAft>
                      </a:pPr>
                      <a:r>
                        <a:rPr lang="en-US" sz="12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516" marR="39516" marT="0" marB="0"/>
                </a:tc>
                <a:tc>
                  <a:txBody>
                    <a:bodyPr/>
                    <a:lstStyle/>
                    <a:p>
                      <a:pPr marL="0" marR="0">
                        <a:lnSpc>
                          <a:spcPct val="115000"/>
                        </a:lnSpc>
                        <a:spcBef>
                          <a:spcPts val="0"/>
                        </a:spcBef>
                        <a:spcAft>
                          <a:spcPts val="0"/>
                        </a:spcAft>
                      </a:pPr>
                      <a:r>
                        <a:rPr lang="en-US" sz="1200" dirty="0">
                          <a:solidFill>
                            <a:schemeClr val="tx1"/>
                          </a:solidFill>
                          <a:effectLst/>
                        </a:rPr>
                        <a:t>Digital dermatology-Skin disease detection model using image processing</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516" marR="39516" marT="0" marB="0">
                    <a:solidFill>
                      <a:srgbClr val="FFD9CE"/>
                    </a:solidFill>
                  </a:tcPr>
                </a:tc>
                <a:tc>
                  <a:txBody>
                    <a:bodyPr/>
                    <a:lstStyle/>
                    <a:p>
                      <a:pPr marL="0" marR="0">
                        <a:lnSpc>
                          <a:spcPct val="115000"/>
                        </a:lnSpc>
                        <a:spcBef>
                          <a:spcPts val="0"/>
                        </a:spcBef>
                        <a:spcAft>
                          <a:spcPts val="0"/>
                        </a:spcAft>
                      </a:pPr>
                      <a:r>
                        <a:rPr lang="en-US" sz="1200" dirty="0">
                          <a:solidFill>
                            <a:schemeClr val="tx1"/>
                          </a:solidFill>
                          <a:effectLst/>
                        </a:rPr>
                        <a:t>Archana Ajith, </a:t>
                      </a:r>
                      <a:r>
                        <a:rPr lang="en-US" sz="1200" dirty="0" err="1">
                          <a:solidFill>
                            <a:schemeClr val="tx1"/>
                          </a:solidFill>
                          <a:effectLst/>
                        </a:rPr>
                        <a:t>Vrinda</a:t>
                      </a:r>
                      <a:r>
                        <a:rPr lang="en-US" sz="1200" dirty="0">
                          <a:solidFill>
                            <a:schemeClr val="tx1"/>
                          </a:solidFill>
                          <a:effectLst/>
                        </a:rPr>
                        <a:t> Goel, Priyanka </a:t>
                      </a:r>
                      <a:r>
                        <a:rPr lang="en-US" sz="1200" dirty="0" err="1">
                          <a:solidFill>
                            <a:schemeClr val="tx1"/>
                          </a:solidFill>
                          <a:effectLst/>
                        </a:rPr>
                        <a:t>Vazirani</a:t>
                      </a:r>
                      <a:r>
                        <a:rPr lang="en-US" sz="1200" dirty="0">
                          <a:solidFill>
                            <a:schemeClr val="tx1"/>
                          </a:solidFill>
                          <a:effectLst/>
                        </a:rPr>
                        <a:t>, Dr. M. Mani </a:t>
                      </a:r>
                      <a:r>
                        <a:rPr lang="en-US" sz="1200" dirty="0" err="1">
                          <a:solidFill>
                            <a:schemeClr val="tx1"/>
                          </a:solidFill>
                          <a:effectLst/>
                        </a:rPr>
                        <a:t>Roja</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516" marR="39516" marT="0" marB="0">
                    <a:solidFill>
                      <a:srgbClr val="FFD9CE"/>
                    </a:solidFill>
                  </a:tcPr>
                </a:tc>
                <a:tc>
                  <a:txBody>
                    <a:bodyPr/>
                    <a:lstStyle/>
                    <a:p>
                      <a:pPr marL="0" marR="0">
                        <a:lnSpc>
                          <a:spcPct val="115000"/>
                        </a:lnSpc>
                        <a:spcBef>
                          <a:spcPts val="0"/>
                        </a:spcBef>
                        <a:spcAft>
                          <a:spcPts val="0"/>
                        </a:spcAft>
                      </a:pPr>
                      <a:r>
                        <a:rPr lang="en-US" sz="1200" dirty="0">
                          <a:solidFill>
                            <a:schemeClr val="tx1"/>
                          </a:solidFill>
                          <a:effectLst/>
                        </a:rPr>
                        <a:t>2018</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516" marR="39516" marT="0" marB="0">
                    <a:solidFill>
                      <a:srgbClr val="FFD9CE"/>
                    </a:solidFill>
                  </a:tcPr>
                </a:tc>
                <a:tc>
                  <a:txBody>
                    <a:bodyPr/>
                    <a:lstStyle/>
                    <a:p>
                      <a:pPr marL="0" marR="0">
                        <a:lnSpc>
                          <a:spcPct val="115000"/>
                        </a:lnSpc>
                        <a:spcBef>
                          <a:spcPts val="0"/>
                        </a:spcBef>
                        <a:spcAft>
                          <a:spcPts val="0"/>
                        </a:spcAft>
                      </a:pPr>
                      <a:r>
                        <a:rPr lang="en-US" sz="1200" dirty="0">
                          <a:solidFill>
                            <a:schemeClr val="tx1"/>
                          </a:solidFill>
                          <a:effectLst/>
                        </a:rPr>
                        <a:t>This paper proposes a skin disease detection</a:t>
                      </a:r>
                    </a:p>
                    <a:p>
                      <a:pPr marL="0" marR="0">
                        <a:lnSpc>
                          <a:spcPct val="115000"/>
                        </a:lnSpc>
                        <a:spcBef>
                          <a:spcPts val="0"/>
                        </a:spcBef>
                        <a:spcAft>
                          <a:spcPts val="0"/>
                        </a:spcAft>
                      </a:pPr>
                      <a:r>
                        <a:rPr lang="en-US" sz="1200" dirty="0">
                          <a:solidFill>
                            <a:schemeClr val="tx1"/>
                          </a:solidFill>
                          <a:effectLst/>
                        </a:rPr>
                        <a:t>method based on image processing techniques. This method is</a:t>
                      </a:r>
                    </a:p>
                    <a:p>
                      <a:pPr marL="0" marR="0">
                        <a:lnSpc>
                          <a:spcPct val="115000"/>
                        </a:lnSpc>
                        <a:spcBef>
                          <a:spcPts val="0"/>
                        </a:spcBef>
                        <a:spcAft>
                          <a:spcPts val="0"/>
                        </a:spcAft>
                      </a:pPr>
                      <a:r>
                        <a:rPr lang="en-US" sz="1200" dirty="0">
                          <a:solidFill>
                            <a:schemeClr val="tx1"/>
                          </a:solidFill>
                          <a:effectLst/>
                        </a:rPr>
                        <a:t>mobile based and hence very accessible even in remote areas and</a:t>
                      </a:r>
                    </a:p>
                    <a:p>
                      <a:pPr marL="0" marR="0">
                        <a:lnSpc>
                          <a:spcPct val="115000"/>
                        </a:lnSpc>
                        <a:spcBef>
                          <a:spcPts val="0"/>
                        </a:spcBef>
                        <a:spcAft>
                          <a:spcPts val="0"/>
                        </a:spcAft>
                      </a:pPr>
                      <a:r>
                        <a:rPr lang="en-US" sz="1200" dirty="0">
                          <a:solidFill>
                            <a:schemeClr val="tx1"/>
                          </a:solidFill>
                          <a:effectLst/>
                        </a:rPr>
                        <a:t>it is completely noninvasive to patient's skin. The patient</a:t>
                      </a:r>
                    </a:p>
                    <a:p>
                      <a:pPr marL="0" marR="0">
                        <a:lnSpc>
                          <a:spcPct val="115000"/>
                        </a:lnSpc>
                        <a:spcBef>
                          <a:spcPts val="0"/>
                        </a:spcBef>
                        <a:spcAft>
                          <a:spcPts val="0"/>
                        </a:spcAft>
                      </a:pPr>
                      <a:r>
                        <a:rPr lang="en-US" sz="1200" dirty="0">
                          <a:solidFill>
                            <a:schemeClr val="tx1"/>
                          </a:solidFill>
                          <a:effectLst/>
                        </a:rPr>
                        <a:t>provides an image of the infected area of the skin as an input to</a:t>
                      </a:r>
                    </a:p>
                    <a:p>
                      <a:pPr marL="0" marR="0">
                        <a:lnSpc>
                          <a:spcPct val="115000"/>
                        </a:lnSpc>
                        <a:spcBef>
                          <a:spcPts val="0"/>
                        </a:spcBef>
                        <a:spcAft>
                          <a:spcPts val="0"/>
                        </a:spcAft>
                      </a:pPr>
                      <a:r>
                        <a:rPr lang="en-US" sz="1200" dirty="0">
                          <a:solidFill>
                            <a:schemeClr val="tx1"/>
                          </a:solidFill>
                          <a:effectLst/>
                        </a:rPr>
                        <a:t>the </a:t>
                      </a:r>
                      <a:r>
                        <a:rPr lang="en-US" sz="1200" dirty="0" smtClean="0">
                          <a:solidFill>
                            <a:schemeClr val="tx1"/>
                          </a:solidFill>
                          <a:effectLst/>
                        </a:rPr>
                        <a:t>prototype.</a:t>
                      </a:r>
                      <a:endParaRPr lang="en-US" sz="1200" dirty="0">
                        <a:solidFill>
                          <a:schemeClr val="tx1"/>
                        </a:solidFill>
                        <a:effectLst/>
                      </a:endParaRPr>
                    </a:p>
                  </a:txBody>
                  <a:tcPr marL="39516" marR="39516" marT="0" marB="0">
                    <a:solidFill>
                      <a:srgbClr val="FFD9CE"/>
                    </a:solidFill>
                  </a:tcPr>
                </a:tc>
                <a:extLst>
                  <a:ext uri="{0D108BD9-81ED-4DB2-BD59-A6C34878D82A}">
                    <a16:rowId xmlns:a16="http://schemas.microsoft.com/office/drawing/2014/main" val="2764886866"/>
                  </a:ext>
                </a:extLst>
              </a:tr>
              <a:tr h="3087329">
                <a:tc>
                  <a:txBody>
                    <a:bodyPr/>
                    <a:lstStyle/>
                    <a:p>
                      <a:pPr marL="0" marR="0">
                        <a:lnSpc>
                          <a:spcPct val="115000"/>
                        </a:lnSpc>
                        <a:spcBef>
                          <a:spcPts val="0"/>
                        </a:spcBef>
                        <a:spcAft>
                          <a:spcPts val="0"/>
                        </a:spcAft>
                      </a:pPr>
                      <a:r>
                        <a:rPr lang="en-US" sz="1200">
                          <a:effectLst/>
                        </a:rPr>
                        <a:t>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9516" marR="39516" marT="0" marB="0"/>
                </a:tc>
                <a:tc>
                  <a:txBody>
                    <a:bodyPr/>
                    <a:lstStyle/>
                    <a:p>
                      <a:pPr marL="0" marR="0">
                        <a:lnSpc>
                          <a:spcPct val="115000"/>
                        </a:lnSpc>
                        <a:spcBef>
                          <a:spcPts val="0"/>
                        </a:spcBef>
                        <a:spcAft>
                          <a:spcPts val="0"/>
                        </a:spcAft>
                      </a:pPr>
                      <a:r>
                        <a:rPr lang="en-US" sz="1200" dirty="0">
                          <a:solidFill>
                            <a:schemeClr val="tx1"/>
                          </a:solidFill>
                          <a:effectLst/>
                        </a:rPr>
                        <a:t>Detection and analysis of skin cancer using wavelet techniques</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516" marR="39516" marT="0" marB="0"/>
                </a:tc>
                <a:tc>
                  <a:txBody>
                    <a:bodyPr/>
                    <a:lstStyle/>
                    <a:p>
                      <a:pPr marL="0" marR="0">
                        <a:lnSpc>
                          <a:spcPct val="115000"/>
                        </a:lnSpc>
                        <a:spcBef>
                          <a:spcPts val="0"/>
                        </a:spcBef>
                        <a:spcAft>
                          <a:spcPts val="0"/>
                        </a:spcAft>
                      </a:pPr>
                      <a:r>
                        <a:rPr lang="en-US" sz="1200" dirty="0">
                          <a:solidFill>
                            <a:schemeClr val="tx1"/>
                          </a:solidFill>
                          <a:effectLst/>
                        </a:rPr>
                        <a:t>D.N.V.S.L.S. Indira, JYOTSNA SUPRIYA</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516" marR="39516" marT="0" marB="0"/>
                </a:tc>
                <a:tc>
                  <a:txBody>
                    <a:bodyPr/>
                    <a:lstStyle/>
                    <a:p>
                      <a:pPr marL="0" marR="0">
                        <a:lnSpc>
                          <a:spcPct val="115000"/>
                        </a:lnSpc>
                        <a:spcBef>
                          <a:spcPts val="0"/>
                        </a:spcBef>
                        <a:spcAft>
                          <a:spcPts val="0"/>
                        </a:spcAft>
                      </a:pPr>
                      <a:r>
                        <a:rPr lang="en-US" sz="1200" dirty="0">
                          <a:solidFill>
                            <a:schemeClr val="tx1"/>
                          </a:solidFill>
                          <a:effectLst/>
                        </a:rPr>
                        <a:t>2011</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516" marR="39516" marT="0" marB="0"/>
                </a:tc>
                <a:tc>
                  <a:txBody>
                    <a:bodyPr/>
                    <a:lstStyle/>
                    <a:p>
                      <a:pPr marL="0" marR="0">
                        <a:lnSpc>
                          <a:spcPct val="115000"/>
                        </a:lnSpc>
                        <a:spcBef>
                          <a:spcPts val="0"/>
                        </a:spcBef>
                        <a:spcAft>
                          <a:spcPts val="0"/>
                        </a:spcAft>
                      </a:pPr>
                      <a:r>
                        <a:rPr lang="en-US" sz="1200" dirty="0">
                          <a:solidFill>
                            <a:schemeClr val="tx1"/>
                          </a:solidFill>
                          <a:effectLst/>
                        </a:rPr>
                        <a:t>In this paper the skin cancer is detected using wavelet techniques and melanoma </a:t>
                      </a:r>
                      <a:r>
                        <a:rPr lang="en-US" sz="1200" dirty="0" err="1">
                          <a:solidFill>
                            <a:schemeClr val="tx1"/>
                          </a:solidFill>
                          <a:effectLst/>
                        </a:rPr>
                        <a:t>colour</a:t>
                      </a:r>
                      <a:r>
                        <a:rPr lang="en-US" sz="1200" dirty="0">
                          <a:solidFill>
                            <a:schemeClr val="tx1"/>
                          </a:solidFill>
                          <a:effectLst/>
                        </a:rPr>
                        <a:t> and it presents a different method to develop</a:t>
                      </a:r>
                    </a:p>
                    <a:p>
                      <a:pPr marL="0" marR="0">
                        <a:lnSpc>
                          <a:spcPct val="115000"/>
                        </a:lnSpc>
                        <a:spcBef>
                          <a:spcPts val="0"/>
                        </a:spcBef>
                        <a:spcAft>
                          <a:spcPts val="0"/>
                        </a:spcAft>
                      </a:pPr>
                      <a:r>
                        <a:rPr lang="en-US" sz="1200" dirty="0">
                          <a:solidFill>
                            <a:schemeClr val="tx1"/>
                          </a:solidFill>
                          <a:effectLst/>
                        </a:rPr>
                        <a:t>a Texture Analysis based Classification </a:t>
                      </a:r>
                      <a:r>
                        <a:rPr lang="en-US" sz="1200" dirty="0" smtClean="0">
                          <a:solidFill>
                            <a:schemeClr val="tx1"/>
                          </a:solidFill>
                          <a:effectLst/>
                        </a:rPr>
                        <a:t>Module. </a:t>
                      </a:r>
                      <a:r>
                        <a:rPr lang="en-US" sz="1200" dirty="0">
                          <a:solidFill>
                            <a:schemeClr val="tx1"/>
                          </a:solidFill>
                          <a:effectLst/>
                        </a:rPr>
                        <a:t>By applying multi-level Wavelet </a:t>
                      </a:r>
                      <a:r>
                        <a:rPr lang="en-US" sz="1200" dirty="0" smtClean="0">
                          <a:solidFill>
                            <a:schemeClr val="tx1"/>
                          </a:solidFill>
                          <a:effectLst/>
                        </a:rPr>
                        <a:t>Transformation, </a:t>
                      </a:r>
                      <a:r>
                        <a:rPr lang="en-US" sz="1200" dirty="0">
                          <a:solidFill>
                            <a:schemeClr val="tx1"/>
                          </a:solidFill>
                          <a:effectLst/>
                        </a:rPr>
                        <a:t>the procedure for Skin cancer detection and analysis was developed.</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516" marR="39516" marT="0" marB="0"/>
                </a:tc>
                <a:extLst>
                  <a:ext uri="{0D108BD9-81ED-4DB2-BD59-A6C34878D82A}">
                    <a16:rowId xmlns:a16="http://schemas.microsoft.com/office/drawing/2014/main" val="2498583036"/>
                  </a:ext>
                </a:extLst>
              </a:tr>
            </a:tbl>
          </a:graphicData>
        </a:graphic>
      </p:graphicFrame>
    </p:spTree>
    <p:extLst>
      <p:ext uri="{BB962C8B-B14F-4D97-AF65-F5344CB8AC3E}">
        <p14:creationId xmlns:p14="http://schemas.microsoft.com/office/powerpoint/2010/main" val="2602846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29CF10D-1A3B-40C1-AE36-DAAA7C136B5C}"/>
              </a:ext>
            </a:extLst>
          </p:cNvPr>
          <p:cNvGraphicFramePr>
            <a:graphicFrameLocks noGrp="1"/>
          </p:cNvGraphicFramePr>
          <p:nvPr>
            <p:extLst>
              <p:ext uri="{D42A27DB-BD31-4B8C-83A1-F6EECF244321}">
                <p14:modId xmlns:p14="http://schemas.microsoft.com/office/powerpoint/2010/main" val="2589456862"/>
              </p:ext>
            </p:extLst>
          </p:nvPr>
        </p:nvGraphicFramePr>
        <p:xfrm>
          <a:off x="924233" y="1052052"/>
          <a:ext cx="7069393" cy="5998877"/>
        </p:xfrm>
        <a:graphic>
          <a:graphicData uri="http://schemas.openxmlformats.org/drawingml/2006/table">
            <a:tbl>
              <a:tblPr firstRow="1" firstCol="1" bandRow="1">
                <a:tableStyleId>{5C22544A-7EE6-4342-B048-85BDC9FD1C3A}</a:tableStyleId>
              </a:tblPr>
              <a:tblGrid>
                <a:gridCol w="707973">
                  <a:extLst>
                    <a:ext uri="{9D8B030D-6E8A-4147-A177-3AD203B41FA5}">
                      <a16:colId xmlns:a16="http://schemas.microsoft.com/office/drawing/2014/main" val="2676405015"/>
                    </a:ext>
                  </a:extLst>
                </a:gridCol>
                <a:gridCol w="1674331">
                  <a:extLst>
                    <a:ext uri="{9D8B030D-6E8A-4147-A177-3AD203B41FA5}">
                      <a16:colId xmlns:a16="http://schemas.microsoft.com/office/drawing/2014/main" val="3886946509"/>
                    </a:ext>
                  </a:extLst>
                </a:gridCol>
                <a:gridCol w="1360578">
                  <a:extLst>
                    <a:ext uri="{9D8B030D-6E8A-4147-A177-3AD203B41FA5}">
                      <a16:colId xmlns:a16="http://schemas.microsoft.com/office/drawing/2014/main" val="918816961"/>
                    </a:ext>
                  </a:extLst>
                </a:gridCol>
                <a:gridCol w="1058636">
                  <a:extLst>
                    <a:ext uri="{9D8B030D-6E8A-4147-A177-3AD203B41FA5}">
                      <a16:colId xmlns:a16="http://schemas.microsoft.com/office/drawing/2014/main" val="4237329322"/>
                    </a:ext>
                  </a:extLst>
                </a:gridCol>
                <a:gridCol w="2267875">
                  <a:extLst>
                    <a:ext uri="{9D8B030D-6E8A-4147-A177-3AD203B41FA5}">
                      <a16:colId xmlns:a16="http://schemas.microsoft.com/office/drawing/2014/main" val="4270205481"/>
                    </a:ext>
                  </a:extLst>
                </a:gridCol>
              </a:tblGrid>
              <a:tr h="745163">
                <a:tc>
                  <a:txBody>
                    <a:bodyPr/>
                    <a:lstStyle/>
                    <a:p>
                      <a:pPr marL="0" marR="0">
                        <a:lnSpc>
                          <a:spcPct val="115000"/>
                        </a:lnSpc>
                        <a:spcBef>
                          <a:spcPts val="0"/>
                        </a:spcBef>
                        <a:spcAft>
                          <a:spcPts val="0"/>
                        </a:spcAft>
                      </a:pPr>
                      <a:r>
                        <a:rPr lang="en-US" sz="1400" dirty="0">
                          <a:effectLst/>
                        </a:rPr>
                        <a:t>6</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marL="0" marR="0">
                        <a:lnSpc>
                          <a:spcPct val="115000"/>
                        </a:lnSpc>
                        <a:spcBef>
                          <a:spcPts val="0"/>
                        </a:spcBef>
                        <a:spcAft>
                          <a:spcPts val="0"/>
                        </a:spcAft>
                      </a:pPr>
                      <a:r>
                        <a:rPr lang="en-US" sz="1400" dirty="0">
                          <a:solidFill>
                            <a:schemeClr val="tx1"/>
                          </a:solidFill>
                          <a:effectLst/>
                        </a:rPr>
                        <a:t>Using color signatures for the classification of skin diseases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solidFill>
                      <a:srgbClr val="FFD9CE"/>
                    </a:solidFill>
                  </a:tcPr>
                </a:tc>
                <a:tc>
                  <a:txBody>
                    <a:bodyPr/>
                    <a:lstStyle/>
                    <a:p>
                      <a:pPr marL="0" marR="0">
                        <a:lnSpc>
                          <a:spcPct val="115000"/>
                        </a:lnSpc>
                        <a:spcBef>
                          <a:spcPts val="0"/>
                        </a:spcBef>
                        <a:spcAft>
                          <a:spcPts val="0"/>
                        </a:spcAft>
                      </a:pPr>
                      <a:r>
                        <a:rPr lang="en-US" sz="1400" dirty="0">
                          <a:solidFill>
                            <a:schemeClr val="tx1"/>
                          </a:solidFill>
                          <a:effectLst/>
                        </a:rPr>
                        <a:t>Nikos </a:t>
                      </a:r>
                      <a:r>
                        <a:rPr lang="en-US" sz="1400" dirty="0" err="1">
                          <a:solidFill>
                            <a:schemeClr val="tx1"/>
                          </a:solidFill>
                          <a:effectLst/>
                        </a:rPr>
                        <a:t>Petrellis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solidFill>
                      <a:srgbClr val="FFD9CE"/>
                    </a:solidFill>
                  </a:tcPr>
                </a:tc>
                <a:tc>
                  <a:txBody>
                    <a:bodyPr/>
                    <a:lstStyle/>
                    <a:p>
                      <a:pPr marL="0" marR="0">
                        <a:lnSpc>
                          <a:spcPct val="115000"/>
                        </a:lnSpc>
                        <a:spcBef>
                          <a:spcPts val="0"/>
                        </a:spcBef>
                        <a:spcAft>
                          <a:spcPts val="0"/>
                        </a:spcAft>
                      </a:pPr>
                      <a:r>
                        <a:rPr lang="en-US" sz="1400" dirty="0">
                          <a:solidFill>
                            <a:schemeClr val="tx1"/>
                          </a:solidFill>
                          <a:effectLst/>
                        </a:rPr>
                        <a:t>2018</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solidFill>
                      <a:srgbClr val="FFD9CE"/>
                    </a:solidFill>
                  </a:tcPr>
                </a:tc>
                <a:tc>
                  <a:txBody>
                    <a:bodyPr/>
                    <a:lstStyle/>
                    <a:p>
                      <a:pPr marL="0" marR="0">
                        <a:lnSpc>
                          <a:spcPct val="115000"/>
                        </a:lnSpc>
                        <a:spcBef>
                          <a:spcPts val="0"/>
                        </a:spcBef>
                        <a:spcAft>
                          <a:spcPts val="0"/>
                        </a:spcAft>
                      </a:pPr>
                      <a:r>
                        <a:rPr lang="en-US" sz="1400" dirty="0">
                          <a:solidFill>
                            <a:schemeClr val="tx1"/>
                          </a:solidFill>
                          <a:effectLst/>
                        </a:rPr>
                        <a:t>A skin disorder classification method is presented in this paper based on color signatures that can be defined using a small number of training photographs by the end user. The accuracy also quite high.</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solidFill>
                      <a:srgbClr val="FFD9CE"/>
                    </a:solidFill>
                  </a:tcPr>
                </a:tc>
                <a:extLst>
                  <a:ext uri="{0D108BD9-81ED-4DB2-BD59-A6C34878D82A}">
                    <a16:rowId xmlns:a16="http://schemas.microsoft.com/office/drawing/2014/main" val="1855331869"/>
                  </a:ext>
                </a:extLst>
              </a:tr>
              <a:tr h="3561366">
                <a:tc>
                  <a:txBody>
                    <a:bodyPr/>
                    <a:lstStyle/>
                    <a:p>
                      <a:pPr marL="0" marR="0">
                        <a:lnSpc>
                          <a:spcPct val="115000"/>
                        </a:lnSpc>
                        <a:spcBef>
                          <a:spcPts val="0"/>
                        </a:spcBef>
                        <a:spcAft>
                          <a:spcPts val="0"/>
                        </a:spcAft>
                      </a:pPr>
                      <a:r>
                        <a:rPr lang="en-US" sz="1400" dirty="0">
                          <a:effectLst/>
                        </a:rPr>
                        <a:t>7</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marL="0" marR="0">
                        <a:lnSpc>
                          <a:spcPct val="115000"/>
                        </a:lnSpc>
                        <a:spcBef>
                          <a:spcPts val="0"/>
                        </a:spcBef>
                        <a:spcAft>
                          <a:spcPts val="0"/>
                        </a:spcAft>
                      </a:pPr>
                      <a:r>
                        <a:rPr lang="en-US" sz="1400" dirty="0">
                          <a:effectLst/>
                        </a:rPr>
                        <a:t>A Method for Melanoma Skin Cancer Detection Using</a:t>
                      </a:r>
                    </a:p>
                    <a:p>
                      <a:pPr marL="0" marR="0">
                        <a:lnSpc>
                          <a:spcPct val="115000"/>
                        </a:lnSpc>
                        <a:spcBef>
                          <a:spcPts val="0"/>
                        </a:spcBef>
                        <a:spcAft>
                          <a:spcPts val="0"/>
                        </a:spcAft>
                      </a:pPr>
                      <a:r>
                        <a:rPr lang="en-US" sz="1400" dirty="0" err="1">
                          <a:effectLst/>
                        </a:rPr>
                        <a:t>Dermoscopy</a:t>
                      </a:r>
                      <a:r>
                        <a:rPr lang="en-US" sz="1400" dirty="0">
                          <a:effectLst/>
                        </a:rPr>
                        <a:t> Images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marL="0" marR="0">
                        <a:lnSpc>
                          <a:spcPct val="115000"/>
                        </a:lnSpc>
                        <a:spcBef>
                          <a:spcPts val="0"/>
                        </a:spcBef>
                        <a:spcAft>
                          <a:spcPts val="0"/>
                        </a:spcAft>
                      </a:pPr>
                      <a:r>
                        <a:rPr lang="en-US" sz="1400" dirty="0" err="1">
                          <a:effectLst/>
                        </a:rPr>
                        <a:t>Soniya</a:t>
                      </a:r>
                      <a:r>
                        <a:rPr lang="en-US" sz="1400" dirty="0">
                          <a:effectLst/>
                        </a:rPr>
                        <a:t> Mane, Dr. Swati Shinde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marL="0" marR="0">
                        <a:lnSpc>
                          <a:spcPct val="115000"/>
                        </a:lnSpc>
                        <a:spcBef>
                          <a:spcPts val="0"/>
                        </a:spcBef>
                        <a:spcAft>
                          <a:spcPts val="0"/>
                        </a:spcAft>
                      </a:pPr>
                      <a:r>
                        <a:rPr lang="en-US" sz="1400" dirty="0">
                          <a:effectLst/>
                        </a:rPr>
                        <a:t>2018</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tc>
                  <a:txBody>
                    <a:bodyPr/>
                    <a:lstStyle/>
                    <a:p>
                      <a:pPr marL="0" marR="0">
                        <a:lnSpc>
                          <a:spcPct val="115000"/>
                        </a:lnSpc>
                        <a:spcBef>
                          <a:spcPts val="0"/>
                        </a:spcBef>
                        <a:spcAft>
                          <a:spcPts val="0"/>
                        </a:spcAft>
                      </a:pPr>
                      <a:r>
                        <a:rPr lang="en-US" sz="1400" dirty="0" smtClean="0">
                          <a:effectLst/>
                        </a:rPr>
                        <a:t>Computer </a:t>
                      </a:r>
                      <a:r>
                        <a:rPr lang="en-US" sz="1400" dirty="0">
                          <a:effectLst/>
                        </a:rPr>
                        <a:t>aided diagnosis uses </a:t>
                      </a:r>
                      <a:r>
                        <a:rPr lang="en-US" sz="1400" dirty="0" err="1">
                          <a:effectLst/>
                        </a:rPr>
                        <a:t>Dermoscopy</a:t>
                      </a:r>
                      <a:r>
                        <a:rPr lang="en-US" sz="1400" dirty="0">
                          <a:effectLst/>
                        </a:rPr>
                        <a:t> for capturing the</a:t>
                      </a:r>
                    </a:p>
                    <a:p>
                      <a:pPr marL="0" marR="0">
                        <a:lnSpc>
                          <a:spcPct val="115000"/>
                        </a:lnSpc>
                        <a:spcBef>
                          <a:spcPts val="0"/>
                        </a:spcBef>
                        <a:spcAft>
                          <a:spcPts val="0"/>
                        </a:spcAft>
                      </a:pPr>
                      <a:r>
                        <a:rPr lang="en-US" sz="1400" dirty="0">
                          <a:effectLst/>
                        </a:rPr>
                        <a:t>skin </a:t>
                      </a:r>
                      <a:r>
                        <a:rPr lang="en-US" sz="1400" dirty="0" err="1" smtClean="0">
                          <a:effectLst/>
                        </a:rPr>
                        <a:t>image.By</a:t>
                      </a:r>
                      <a:r>
                        <a:rPr lang="en-US" sz="1400" dirty="0" smtClean="0">
                          <a:effectLst/>
                        </a:rPr>
                        <a:t> </a:t>
                      </a:r>
                      <a:r>
                        <a:rPr lang="en-US" sz="1400" dirty="0">
                          <a:effectLst/>
                        </a:rPr>
                        <a:t>using support vector machine is performed for classifying the skin image as normal skin and melanoma skin cancer. The proposed system results shows that support vector machine with linear kernel gives optimum accuracy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2181" marR="32181" marT="0" marB="0"/>
                </a:tc>
                <a:extLst>
                  <a:ext uri="{0D108BD9-81ED-4DB2-BD59-A6C34878D82A}">
                    <a16:rowId xmlns:a16="http://schemas.microsoft.com/office/drawing/2014/main" val="544867629"/>
                  </a:ext>
                </a:extLst>
              </a:tr>
            </a:tbl>
          </a:graphicData>
        </a:graphic>
      </p:graphicFrame>
    </p:spTree>
    <p:extLst>
      <p:ext uri="{BB962C8B-B14F-4D97-AF65-F5344CB8AC3E}">
        <p14:creationId xmlns:p14="http://schemas.microsoft.com/office/powerpoint/2010/main" val="2147505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1406</Words>
  <Application>Microsoft Office PowerPoint</Application>
  <PresentationFormat>On-screen Show (4:3)</PresentationFormat>
  <Paragraphs>140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Century Schoolbook</vt:lpstr>
      <vt:lpstr>Courier New</vt:lpstr>
      <vt:lpstr>Times New Roman</vt:lpstr>
      <vt:lpstr>Wingdings</vt:lpstr>
      <vt:lpstr>Wingdings 2</vt:lpstr>
      <vt:lpstr>Oriel</vt:lpstr>
      <vt:lpstr>DIAGNOSIS OF DERMATOLOGICAL DISEASES USING 3D PROJECTION </vt:lpstr>
      <vt:lpstr>objective:</vt:lpstr>
      <vt:lpstr>Abstract:</vt:lpstr>
      <vt:lpstr>Existing system</vt:lpstr>
      <vt:lpstr>PowerPoint Presentation</vt:lpstr>
      <vt:lpstr>PowerPoint Presentation</vt:lpstr>
      <vt:lpstr>PowerPoint Presentation</vt:lpstr>
      <vt:lpstr>PowerPoint Presentation</vt:lpstr>
      <vt:lpstr>PowerPoint Presentation</vt:lpstr>
      <vt:lpstr>PowerPoint Presentation</vt:lpstr>
      <vt:lpstr>Limitations</vt:lpstr>
      <vt:lpstr>Proposed system</vt:lpstr>
      <vt:lpstr>PowerPoint Presentation</vt:lpstr>
      <vt:lpstr>PowerPoint Presentation</vt:lpstr>
      <vt:lpstr>advantages</vt:lpstr>
      <vt:lpstr>Architecture diagrams</vt:lpstr>
      <vt:lpstr>PowerPoint Presentation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DIAGNOSIS OF DERMATOLOGICAL DISEASES USING 3D PROJECTION  Zeroth review(19/12/19) Batch No :A16</dc:title>
  <dc:creator>Administrator</dc:creator>
  <cp:lastModifiedBy>Iasikha</cp:lastModifiedBy>
  <cp:revision>22</cp:revision>
  <dcterms:modified xsi:type="dcterms:W3CDTF">2020-09-14T13:35:07Z</dcterms:modified>
</cp:coreProperties>
</file>