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70" r:id="rId9"/>
    <p:sldId id="271" r:id="rId10"/>
    <p:sldId id="272" r:id="rId11"/>
    <p:sldId id="274" r:id="rId12"/>
    <p:sldId id="277" r:id="rId13"/>
    <p:sldId id="278" r:id="rId14"/>
    <p:sldId id="279" r:id="rId15"/>
    <p:sldId id="273" r:id="rId16"/>
    <p:sldId id="275" r:id="rId17"/>
    <p:sldId id="276" r:id="rId18"/>
    <p:sldId id="262" r:id="rId19"/>
    <p:sldId id="280" r:id="rId20"/>
    <p:sldId id="281" r:id="rId21"/>
    <p:sldId id="282" r:id="rId22"/>
    <p:sldId id="285" r:id="rId23"/>
    <p:sldId id="287" r:id="rId24"/>
    <p:sldId id="283" r:id="rId25"/>
    <p:sldId id="286" r:id="rId26"/>
    <p:sldId id="284" r:id="rId27"/>
    <p:sldId id="288" r:id="rId28"/>
    <p:sldId id="289" r:id="rId29"/>
    <p:sldId id="290" r:id="rId30"/>
    <p:sldId id="291" r:id="rId31"/>
    <p:sldId id="292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ED308B-0157-4143-9E06-E18A968BA46E}" v="3" dt="2021-12-05T10:19:44.249"/>
    <p1510:client id="{AD41ACA0-6FF4-4EF4-A92D-8257248D24D6}" v="1766" dt="2021-12-05T10:02:29.436"/>
    <p1510:client id="{B76F22E5-C3A1-4D08-B118-668E101519BF}" v="29" dt="2021-12-05T10:17:37.769"/>
    <p1510:client id="{B87AE427-C171-4AC5-8068-47E7E72C1802}" v="158" dt="2021-11-26T06:14:32.986"/>
    <p1510:client id="{D485767D-A8F4-4E64-86CA-0750BAB03160}" v="439" dt="2021-11-19T04:22:51.122"/>
    <p1510:client id="{FCF7B38F-4492-49EC-B120-0D0CB32F64B9}" v="16" dt="2021-11-19T04:28:42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2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2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0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0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1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5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1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891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7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00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F87AE-7998-4B9E-86EB-589BE8F2D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693" y="637678"/>
            <a:ext cx="10578226" cy="3299335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Courier New"/>
                <a:cs typeface="Calibri Light"/>
              </a:rPr>
              <a:t>Báo </a:t>
            </a:r>
            <a:r>
              <a:rPr lang="en-US" sz="5000" err="1">
                <a:latin typeface="Courier New"/>
                <a:cs typeface="Calibri Light"/>
              </a:rPr>
              <a:t>cáo</a:t>
            </a:r>
            <a:r>
              <a:rPr lang="en-US" sz="5000" dirty="0">
                <a:latin typeface="Courier New"/>
                <a:cs typeface="Calibri Light"/>
              </a:rPr>
              <a:t> DỰ ÁN</a:t>
            </a:r>
            <a:br>
              <a:rPr lang="en-US" sz="5000" dirty="0">
                <a:latin typeface="Courier New"/>
                <a:cs typeface="Calibri Light"/>
              </a:rPr>
            </a:br>
            <a:r>
              <a:rPr lang="en-US" sz="5000" dirty="0">
                <a:latin typeface="Courier New"/>
                <a:cs typeface="Calibri Light"/>
              </a:rPr>
              <a:t>TRÒ CHƠI NỐI </a:t>
            </a:r>
            <a:r>
              <a:rPr lang="en-US" sz="5000">
                <a:latin typeface="Courier New"/>
                <a:cs typeface="Calibri Light"/>
              </a:rPr>
              <a:t>TỪ</a:t>
            </a:r>
            <a:r>
              <a:rPr lang="en-US" sz="5000" dirty="0">
                <a:latin typeface="Courier New"/>
                <a:cs typeface="Calibri Light"/>
              </a:rPr>
              <a:t> TIẾNG VIỆT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B5255-CB22-4867-BBED-3BDB51886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064" y="3139887"/>
            <a:ext cx="9637485" cy="72922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cs typeface="Calibri"/>
              </a:rPr>
              <a:t>Thành </a:t>
            </a:r>
            <a:r>
              <a:rPr lang="en-US" sz="2000" dirty="0" err="1">
                <a:cs typeface="Calibri"/>
              </a:rPr>
              <a:t>viên</a:t>
            </a:r>
            <a:r>
              <a:rPr lang="en-US" sz="2000" dirty="0">
                <a:cs typeface="Calibri"/>
              </a:rPr>
              <a:t> : 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cs typeface="Calibri"/>
              </a:rPr>
              <a:t>Lã Minh Phúc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cs typeface="Calibri"/>
              </a:rPr>
              <a:t>Huỳnh Nhật Minh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cs typeface="Calibri"/>
              </a:rPr>
              <a:t>Nguyễn Thành </a:t>
            </a:r>
            <a:r>
              <a:rPr lang="en-US" sz="2000" dirty="0" err="1">
                <a:cs typeface="Calibri"/>
              </a:rPr>
              <a:t>Đồng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EC5584-55A2-4312-BD48-29AA82C8494C}"/>
              </a:ext>
            </a:extLst>
          </p:cNvPr>
          <p:cNvSpPr txBox="1"/>
          <p:nvPr/>
        </p:nvSpPr>
        <p:spPr>
          <a:xfrm>
            <a:off x="4481571" y="5648090"/>
            <a:ext cx="324179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GVHD : Hoàng Văn Dũng</a:t>
            </a:r>
          </a:p>
        </p:txBody>
      </p:sp>
    </p:spTree>
    <p:extLst>
      <p:ext uri="{BB962C8B-B14F-4D97-AF65-F5344CB8AC3E}">
        <p14:creationId xmlns:p14="http://schemas.microsoft.com/office/powerpoint/2010/main" val="80705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45F7DC0-3C77-4EFB-BB2B-357636B86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52"/>
          <a:stretch/>
        </p:blipFill>
        <p:spPr>
          <a:xfrm>
            <a:off x="717103" y="1113005"/>
            <a:ext cx="10707664" cy="46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0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53F8B61C-CD70-4947-86A9-BB1C6C123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8" t="1244" b="2022"/>
          <a:stretch/>
        </p:blipFill>
        <p:spPr>
          <a:xfrm>
            <a:off x="1694186" y="381910"/>
            <a:ext cx="8804694" cy="60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Danh </a:t>
            </a: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sách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mảng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b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b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liên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kết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đơn</a:t>
            </a:r>
            <a:endParaRPr lang="en-US" sz="4400" b="1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45" y="936416"/>
            <a:ext cx="5648537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262626"/>
              </a:buClr>
            </a:pPr>
            <a:r>
              <a:rPr lang="en-US" sz="2000" dirty="0" err="1">
                <a:latin typeface="Calibri"/>
                <a:ea typeface="+mn-lt"/>
                <a:cs typeface="+mn-lt"/>
              </a:rPr>
              <a:t>Được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sử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dụng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để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lưu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trữ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dữ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liệu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sau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đó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có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thể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chuyển</a:t>
            </a:r>
            <a:r>
              <a:rPr lang="en-US" sz="2000" dirty="0">
                <a:latin typeface="Calibri"/>
                <a:ea typeface="+mn-lt"/>
                <a:cs typeface="+mn-lt"/>
              </a:rPr>
              <a:t> qua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danh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sách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mảng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khi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số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lượng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phần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tử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không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đổi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nhằm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tiết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kiệm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bộ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nhớ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và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thực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hiện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tìm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kiếm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nhị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phân</a:t>
            </a:r>
            <a:endParaRPr lang="en-US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1633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97E68364-CBB1-4F1B-A3B2-9A9C69B11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9" t="1186" r="91" b="1976"/>
          <a:stretch/>
        </p:blipFill>
        <p:spPr>
          <a:xfrm>
            <a:off x="515552" y="876883"/>
            <a:ext cx="11171428" cy="51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97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0A1AD3-3550-4CC9-9E4B-C453AD5B2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3" t="1547" b="1934"/>
          <a:stretch/>
        </p:blipFill>
        <p:spPr>
          <a:xfrm>
            <a:off x="614910" y="884872"/>
            <a:ext cx="10957757" cy="507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Cây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nhị phân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45" y="936416"/>
            <a:ext cx="5648537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latin typeface="Calibri"/>
                <a:cs typeface="Calibri"/>
              </a:rPr>
              <a:t>Kiểu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dữ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liệu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lưu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trữ</a:t>
            </a:r>
            <a:r>
              <a:rPr lang="en-US" sz="2000" dirty="0">
                <a:latin typeface="Calibri"/>
                <a:cs typeface="Calibri"/>
              </a:rPr>
              <a:t> : </a:t>
            </a:r>
            <a:r>
              <a:rPr lang="en-US" sz="2000" dirty="0" err="1">
                <a:latin typeface="Calibri"/>
                <a:cs typeface="Calibri"/>
              </a:rPr>
              <a:t>số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nguyên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không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âm</a:t>
            </a:r>
            <a:r>
              <a:rPr lang="en-US" sz="2000" dirty="0">
                <a:latin typeface="Calibri"/>
                <a:cs typeface="Calibri"/>
              </a:rPr>
              <a:t> ( 32 bit )</a:t>
            </a:r>
          </a:p>
          <a:p>
            <a:pPr>
              <a:buClr>
                <a:srgbClr val="262626"/>
              </a:buClr>
            </a:pPr>
            <a:r>
              <a:rPr lang="en-US" sz="2000" dirty="0" err="1">
                <a:latin typeface="Calibri"/>
                <a:cs typeface="Calibri"/>
              </a:rPr>
              <a:t>Dữ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liệu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lưu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trong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cây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nhị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phân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là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duy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nhất</a:t>
            </a:r>
            <a:r>
              <a:rPr lang="en-US" sz="20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0738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2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DC444EEA-F603-404C-A58D-1144442BF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62" r="-145" b="86"/>
          <a:stretch/>
        </p:blipFill>
        <p:spPr>
          <a:xfrm>
            <a:off x="2116746" y="224150"/>
            <a:ext cx="7911491" cy="63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7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F8E21C-0B19-49DB-B0DD-C62FB8AA6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9" t="1549" r="117" b="1721"/>
          <a:stretch/>
        </p:blipFill>
        <p:spPr>
          <a:xfrm>
            <a:off x="1707717" y="432041"/>
            <a:ext cx="8734912" cy="599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00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794DD-44E6-47FB-BB9D-456263ED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Thuật toán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D012-27B4-4230-B9F2-E4162735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8" y="3429000"/>
            <a:ext cx="10953044" cy="250838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262626"/>
              </a:buClr>
            </a:pPr>
            <a:r>
              <a:rPr lang="en-US" sz="2300" dirty="0" err="1">
                <a:latin typeface="Calibri"/>
                <a:cs typeface="Calibri"/>
              </a:rPr>
              <a:t>Tách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dấu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một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âm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trong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tiếng</a:t>
            </a:r>
            <a:r>
              <a:rPr lang="en-US" sz="2300" dirty="0">
                <a:latin typeface="Calibri"/>
                <a:cs typeface="Calibri"/>
              </a:rPr>
              <a:t> Việt.</a:t>
            </a:r>
            <a:endParaRPr lang="en-US" dirty="0">
              <a:latin typeface="Sagona Book"/>
              <a:cs typeface="Calibri"/>
            </a:endParaRPr>
          </a:p>
          <a:p>
            <a:pPr>
              <a:buClr>
                <a:srgbClr val="262626"/>
              </a:buClr>
            </a:pPr>
            <a:r>
              <a:rPr lang="en-US" sz="2300" dirty="0">
                <a:latin typeface="Calibri"/>
                <a:cs typeface="Calibri"/>
              </a:rPr>
              <a:t>Mã </a:t>
            </a:r>
            <a:r>
              <a:rPr lang="en-US" sz="2300" dirty="0" err="1">
                <a:latin typeface="Calibri"/>
                <a:cs typeface="Calibri"/>
              </a:rPr>
              <a:t>hóa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một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âm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trong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tiếng</a:t>
            </a:r>
            <a:r>
              <a:rPr lang="en-US" sz="2300" dirty="0">
                <a:latin typeface="Calibri"/>
                <a:cs typeface="Calibri"/>
              </a:rPr>
              <a:t> Việt.</a:t>
            </a:r>
          </a:p>
          <a:p>
            <a:pPr>
              <a:buClr>
                <a:srgbClr val="262626"/>
              </a:buClr>
            </a:pPr>
            <a:r>
              <a:rPr lang="en-US" sz="2300" dirty="0">
                <a:latin typeface="Calibri"/>
                <a:cs typeface="Calibri"/>
              </a:rPr>
              <a:t>Mã </a:t>
            </a:r>
            <a:r>
              <a:rPr lang="en-US" sz="2300" dirty="0" err="1">
                <a:latin typeface="Calibri"/>
                <a:cs typeface="Calibri"/>
              </a:rPr>
              <a:t>hóa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một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từ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có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hai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âm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tiết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trong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tiếng</a:t>
            </a:r>
            <a:r>
              <a:rPr lang="en-US" sz="2300" dirty="0">
                <a:latin typeface="Calibri"/>
                <a:cs typeface="Calibri"/>
              </a:rPr>
              <a:t> Việt.</a:t>
            </a:r>
          </a:p>
          <a:p>
            <a:pPr>
              <a:buClr>
                <a:srgbClr val="262626"/>
              </a:buClr>
            </a:pPr>
            <a:r>
              <a:rPr lang="en-US" sz="2300" dirty="0" err="1">
                <a:latin typeface="Calibri"/>
                <a:cs typeface="Calibri"/>
              </a:rPr>
              <a:t>Kiểm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tra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dữ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liệu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hội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thoại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từ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người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dùng</a:t>
            </a:r>
            <a:r>
              <a:rPr lang="en-US" sz="23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613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Tách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dấu</a:t>
            </a:r>
            <a:b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một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âm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45" y="936416"/>
            <a:ext cx="5648537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latin typeface="Calibri"/>
                <a:cs typeface="Calibri"/>
              </a:rPr>
              <a:t>Đọc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dữ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liệu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từ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tệp</a:t>
            </a:r>
            <a:r>
              <a:rPr lang="en-US" sz="2000" dirty="0">
                <a:latin typeface="Calibri"/>
                <a:cs typeface="Calibri"/>
              </a:rPr>
              <a:t> encoder.txt.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latin typeface="Calibri"/>
                <a:cs typeface="Calibri"/>
              </a:rPr>
              <a:t>Thay </a:t>
            </a:r>
            <a:r>
              <a:rPr lang="en-US" sz="2000" dirty="0" err="1">
                <a:latin typeface="Calibri"/>
                <a:cs typeface="Calibri"/>
              </a:rPr>
              <a:t>một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ký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tự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có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dấu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trong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âm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bằng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ký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tự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không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dấu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và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trả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về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giá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trị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của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dấu</a:t>
            </a:r>
            <a:r>
              <a:rPr lang="en-US" sz="2000" dirty="0">
                <a:latin typeface="Calibri"/>
                <a:cs typeface="Calibri"/>
              </a:rPr>
              <a:t>.</a:t>
            </a:r>
          </a:p>
          <a:p>
            <a:pPr>
              <a:buClr>
                <a:srgbClr val="262626"/>
              </a:buClr>
            </a:pP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157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94811-75C4-443D-97A5-087B75A9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  <a:latin typeface="Arial"/>
                <a:cs typeface="Arial"/>
              </a:rPr>
              <a:t>Mục tiêu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D0C06-E315-4033-8372-AA04E65D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Đáp ứng nhu cầu giải trí.</a:t>
            </a:r>
          </a:p>
          <a:p>
            <a:pPr>
              <a:buClr>
                <a:srgbClr val="262626"/>
              </a:buClr>
            </a:pPr>
            <a:r>
              <a:rPr lang="en-US" sz="2000">
                <a:solidFill>
                  <a:srgbClr val="FFFFFF"/>
                </a:solidFill>
              </a:rPr>
              <a:t>Đem lại hứng thú, đam mê cho giới trẻ đối với ngôn ngữ tiếng Việt.</a:t>
            </a:r>
          </a:p>
        </p:txBody>
      </p:sp>
    </p:spTree>
    <p:extLst>
      <p:ext uri="{BB962C8B-B14F-4D97-AF65-F5344CB8AC3E}">
        <p14:creationId xmlns:p14="http://schemas.microsoft.com/office/powerpoint/2010/main" val="2326985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E267373F-0FDA-4B35-B230-500A2C643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0" t="19103" r="-2280" b="1440"/>
          <a:stretch/>
        </p:blipFill>
        <p:spPr>
          <a:xfrm>
            <a:off x="2438402" y="385199"/>
            <a:ext cx="7315255" cy="60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53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Mã hóa</a:t>
            </a:r>
            <a:br>
              <a:rPr lang="en-US" sz="4400" b="1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400" b="1" dirty="0" err="1">
                <a:solidFill>
                  <a:schemeClr val="bg1"/>
                </a:solidFill>
                <a:latin typeface="Calibri"/>
                <a:cs typeface="Calibri"/>
              </a:rPr>
              <a:t>một</a:t>
            </a:r>
            <a:r>
              <a:rPr lang="en-US" sz="4400" b="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âm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45" y="936416"/>
            <a:ext cx="5648537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latin typeface="Calibri"/>
                <a:ea typeface="+mn-lt"/>
                <a:cs typeface="+mn-lt"/>
              </a:rPr>
              <a:t>Phân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tách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một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âm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trong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Tiếng</a:t>
            </a:r>
            <a:r>
              <a:rPr lang="en-US" sz="2000" dirty="0">
                <a:latin typeface="Calibri"/>
                <a:ea typeface="+mn-lt"/>
                <a:cs typeface="+mn-lt"/>
              </a:rPr>
              <a:t> Việt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thành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dirty="0">
                <a:latin typeface="Calibri"/>
              </a:rPr>
            </a:br>
            <a:r>
              <a:rPr lang="en-US" sz="2000" dirty="0">
                <a:latin typeface="Calibri"/>
                <a:ea typeface="+mn-lt"/>
                <a:cs typeface="+mn-lt"/>
              </a:rPr>
              <a:t>3 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thành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phần</a:t>
            </a:r>
            <a:r>
              <a:rPr lang="en-US" sz="2000" dirty="0">
                <a:latin typeface="Calibri"/>
                <a:ea typeface="+mn-lt"/>
                <a:cs typeface="+mn-lt"/>
              </a:rPr>
              <a:t>: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phần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bắt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đầu</a:t>
            </a:r>
            <a:r>
              <a:rPr lang="en-US" sz="2000" dirty="0">
                <a:latin typeface="Calibri"/>
                <a:ea typeface="+mn-lt"/>
                <a:cs typeface="+mn-lt"/>
              </a:rPr>
              <a:t>,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phần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kết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thúc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và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phần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dấu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  <a:endParaRPr lang="en-US">
              <a:latin typeface="Calibri"/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6272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BD7D046-2EDF-4177-9499-3F0EAAD94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13" r="295"/>
          <a:stretch/>
        </p:blipFill>
        <p:spPr>
          <a:xfrm>
            <a:off x="2902715" y="259605"/>
            <a:ext cx="6348565" cy="633707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D7916B-7D0D-4F49-8512-E5423149F293}"/>
              </a:ext>
            </a:extLst>
          </p:cNvPr>
          <p:cNvCxnSpPr/>
          <p:nvPr/>
        </p:nvCxnSpPr>
        <p:spPr>
          <a:xfrm>
            <a:off x="9232429" y="3282244"/>
            <a:ext cx="2" cy="865481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989E8C-1A45-4A70-BAD0-38928319EB80}"/>
              </a:ext>
            </a:extLst>
          </p:cNvPr>
          <p:cNvCxnSpPr>
            <a:cxnSpLocks/>
          </p:cNvCxnSpPr>
          <p:nvPr/>
        </p:nvCxnSpPr>
        <p:spPr>
          <a:xfrm>
            <a:off x="9232429" y="6104465"/>
            <a:ext cx="2" cy="489185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79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2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9FE7860-33DF-4C3E-A1C6-0596D01EC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19" y="1649706"/>
            <a:ext cx="9544755" cy="355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02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libri"/>
                <a:cs typeface="Calibri"/>
              </a:rPr>
              <a:t>Mã </a:t>
            </a:r>
            <a:r>
              <a:rPr lang="en-US" sz="4400" b="1" dirty="0" err="1">
                <a:solidFill>
                  <a:schemeClr val="bg1"/>
                </a:solidFill>
                <a:latin typeface="Calibri"/>
                <a:cs typeface="Calibri"/>
              </a:rPr>
              <a:t>hóa</a:t>
            </a:r>
            <a:br>
              <a:rPr lang="en-US" sz="4400" b="1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400" b="1" dirty="0" err="1">
                <a:solidFill>
                  <a:schemeClr val="bg1"/>
                </a:solidFill>
                <a:latin typeface="Calibri"/>
                <a:cs typeface="Calibri"/>
              </a:rPr>
              <a:t>một</a:t>
            </a:r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từ</a:t>
            </a:r>
            <a:b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có hai âm tiết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45" y="936416"/>
            <a:ext cx="5648537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z="2000" dirty="0" err="1">
                <a:latin typeface="Calibri"/>
                <a:cs typeface="Calibri"/>
              </a:rPr>
              <a:t>Tách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một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từ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thành</a:t>
            </a:r>
            <a:r>
              <a:rPr lang="vi-VN" sz="2000" dirty="0">
                <a:latin typeface="Calibri"/>
                <a:cs typeface="Calibri"/>
              </a:rPr>
              <a:t> hai </a:t>
            </a:r>
            <a:r>
              <a:rPr lang="vi-VN" sz="2000" dirty="0">
                <a:latin typeface="Calibri"/>
              </a:rPr>
              <a:t>âm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tiết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sử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dụng</a:t>
            </a:r>
            <a:r>
              <a:rPr lang="vi-VN" sz="2000" dirty="0">
                <a:latin typeface="Calibri"/>
                <a:cs typeface="Calibri"/>
              </a:rPr>
              <a:t> 16 </a:t>
            </a:r>
            <a:r>
              <a:rPr lang="vi-VN" sz="2000" dirty="0" err="1">
                <a:latin typeface="Calibri"/>
                <a:cs typeface="Calibri"/>
              </a:rPr>
              <a:t>bits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</a:rPr>
              <a:t>đầu</a:t>
            </a:r>
            <a:br>
              <a:rPr lang="vi-VN" sz="2000" dirty="0">
                <a:latin typeface="Calibri"/>
                <a:cs typeface="Calibri"/>
              </a:rPr>
            </a:br>
            <a:r>
              <a:rPr lang="vi-VN" sz="2000" dirty="0" err="1">
                <a:latin typeface="Calibri"/>
              </a:rPr>
              <a:t>để</a:t>
            </a:r>
            <a:r>
              <a:rPr lang="vi-VN" sz="2000" dirty="0">
                <a:latin typeface="Calibri"/>
                <a:cs typeface="Calibri"/>
              </a:rPr>
              <a:t> lưu </a:t>
            </a:r>
            <a:r>
              <a:rPr lang="vi-VN" sz="2000" dirty="0" err="1">
                <a:latin typeface="Calibri"/>
                <a:cs typeface="Calibri"/>
              </a:rPr>
              <a:t>trữ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từ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</a:rPr>
              <a:t>đầu</a:t>
            </a:r>
            <a:r>
              <a:rPr lang="vi-VN" sz="2000" dirty="0">
                <a:latin typeface="Calibri"/>
                <a:cs typeface="Calibri"/>
              </a:rPr>
              <a:t> tiên </a:t>
            </a:r>
            <a:r>
              <a:rPr lang="vi-VN" sz="2000" dirty="0" err="1">
                <a:latin typeface="Calibri"/>
                <a:cs typeface="Calibri"/>
              </a:rPr>
              <a:t>và</a:t>
            </a:r>
            <a:r>
              <a:rPr lang="vi-VN" sz="2000" dirty="0">
                <a:latin typeface="Calibri"/>
                <a:cs typeface="Calibri"/>
              </a:rPr>
              <a:t> 16 </a:t>
            </a:r>
            <a:r>
              <a:rPr lang="vi-VN" sz="2000" dirty="0" err="1">
                <a:latin typeface="Calibri"/>
                <a:cs typeface="Calibri"/>
              </a:rPr>
              <a:t>bits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tiếp</a:t>
            </a:r>
            <a:r>
              <a:rPr lang="vi-VN" sz="2000" dirty="0">
                <a:latin typeface="Calibri"/>
                <a:cs typeface="Calibri"/>
              </a:rPr>
              <a:t> theo </a:t>
            </a:r>
            <a:r>
              <a:rPr lang="vi-VN" sz="2000" dirty="0" err="1">
                <a:latin typeface="Calibri"/>
              </a:rPr>
              <a:t>để</a:t>
            </a:r>
            <a:r>
              <a:rPr lang="vi-VN" sz="2000" dirty="0">
                <a:latin typeface="Calibri"/>
                <a:cs typeface="Calibri"/>
              </a:rPr>
              <a:t> lưu </a:t>
            </a:r>
            <a:br>
              <a:rPr lang="vi-VN" sz="2000" dirty="0">
                <a:latin typeface="Calibri"/>
                <a:cs typeface="Calibri"/>
              </a:rPr>
            </a:br>
            <a:r>
              <a:rPr lang="vi-VN" sz="2000" dirty="0" err="1">
                <a:latin typeface="Calibri"/>
                <a:cs typeface="Calibri"/>
              </a:rPr>
              <a:t>trữ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từ</a:t>
            </a:r>
            <a:r>
              <a:rPr lang="vi-VN" sz="2000" dirty="0">
                <a:latin typeface="Calibri"/>
                <a:cs typeface="Calibri"/>
              </a:rPr>
              <a:t> </a:t>
            </a:r>
            <a:r>
              <a:rPr lang="vi-VN" sz="2000" dirty="0" err="1">
                <a:latin typeface="Calibri"/>
                <a:cs typeface="Calibri"/>
              </a:rPr>
              <a:t>thứ</a:t>
            </a:r>
            <a:r>
              <a:rPr lang="vi-VN" sz="2000" dirty="0">
                <a:latin typeface="Calibri"/>
                <a:cs typeface="Calibri"/>
              </a:rPr>
              <a:t> hai. </a:t>
            </a:r>
            <a:endParaRPr lang="vi-VN" sz="2000" dirty="0"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3310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D3212FE-9F16-4C8D-8437-8B1BFF87A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98" r="11369" b="-202"/>
          <a:stretch/>
        </p:blipFill>
        <p:spPr>
          <a:xfrm>
            <a:off x="864530" y="2016674"/>
            <a:ext cx="10407802" cy="281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7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35" y="1185059"/>
            <a:ext cx="3614128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Kiểm</a:t>
            </a:r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tra</a:t>
            </a:r>
            <a:b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dữ</a:t>
            </a:r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liệu</a:t>
            </a:r>
            <a:b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hội</a:t>
            </a:r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thoại</a:t>
            </a:r>
            <a:b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từ người dùng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45" y="936416"/>
            <a:ext cx="5648537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dirty="0">
              <a:latin typeface="Calibri"/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852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BF37AC-0545-4F2A-8A7C-50CDA278A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08350"/>
              </p:ext>
            </p:extLst>
          </p:nvPr>
        </p:nvGraphicFramePr>
        <p:xfrm>
          <a:off x="822416" y="881555"/>
          <a:ext cx="10588923" cy="511543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548869">
                  <a:extLst>
                    <a:ext uri="{9D8B030D-6E8A-4147-A177-3AD203B41FA5}">
                      <a16:colId xmlns:a16="http://schemas.microsoft.com/office/drawing/2014/main" val="3492810534"/>
                    </a:ext>
                  </a:extLst>
                </a:gridCol>
                <a:gridCol w="8040054">
                  <a:extLst>
                    <a:ext uri="{9D8B030D-6E8A-4147-A177-3AD203B41FA5}">
                      <a16:colId xmlns:a16="http://schemas.microsoft.com/office/drawing/2014/main" val="1663906057"/>
                    </a:ext>
                  </a:extLst>
                </a:gridCol>
              </a:tblGrid>
              <a:tr h="46579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Lệnh</a:t>
                      </a:r>
                      <a:r>
                        <a:rPr lang="en-US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11454" marT="57270" marB="5727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Các</a:t>
                      </a:r>
                      <a:r>
                        <a:rPr lang="vi-VN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bước</a:t>
                      </a:r>
                      <a:r>
                        <a:rPr lang="vi-VN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hoạt</a:t>
                      </a:r>
                      <a:r>
                        <a:rPr lang="vi-VN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của</a:t>
                      </a:r>
                      <a:r>
                        <a:rPr lang="vi-VN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chương </a:t>
                      </a:r>
                      <a:r>
                        <a:rPr lang="vi-VN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trình</a:t>
                      </a:r>
                      <a:r>
                        <a:rPr lang="vi-VN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11454" marT="57270" marB="5727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368685"/>
                  </a:ext>
                </a:extLst>
              </a:tr>
              <a:tr h="38943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!help </a:t>
                      </a:r>
                    </a:p>
                  </a:txBody>
                  <a:tcPr marL="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Hiển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thị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hướng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dẫn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chương </a:t>
                      </a:r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trình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683291"/>
                  </a:ext>
                </a:extLst>
              </a:tr>
              <a:tr h="1076673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!set &lt;</a:t>
                      </a:r>
                      <a:r>
                        <a:rPr lang="en-US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StartSound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&gt; </a:t>
                      </a:r>
                    </a:p>
                  </a:txBody>
                  <a:tcPr marL="5727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Tách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âm </a:t>
                      </a:r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StartSound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Thử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khởi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trò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với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StartSound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Thành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công: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Khởi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trò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và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thông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báo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trò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đã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khởi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Thất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: Thông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báo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lỗi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khởi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trò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</a:p>
                  </a:txBody>
                  <a:tcPr marL="5727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251688"/>
                  </a:ext>
                </a:extLst>
              </a:tr>
              <a:tr h="38943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&gt; [chat] </a:t>
                      </a:r>
                    </a:p>
                  </a:txBody>
                  <a:tcPr marL="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Lệnh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hỗ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trợ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chat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, chương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trình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sẽ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bỏ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qua không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kiểm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tra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đáp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án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74457"/>
                  </a:ext>
                </a:extLst>
              </a:tr>
              <a:tr h="847594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!info </a:t>
                      </a:r>
                    </a:p>
                  </a:txBody>
                  <a:tcPr marL="5727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Lấy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âm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bắt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đầu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hiện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Lấy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lượt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hiện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Hiển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thị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thông tin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gồm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âm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bắt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đầu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và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lượt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hiện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727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39877"/>
                  </a:ext>
                </a:extLst>
              </a:tr>
              <a:tr h="61851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!reset </a:t>
                      </a:r>
                    </a:p>
                  </a:txBody>
                  <a:tcPr marL="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Khởi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trò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với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âm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bắt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đầu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là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ngẫu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nhiên </a:t>
                      </a:r>
                    </a:p>
                    <a:p>
                      <a:pPr algn="just" rtl="0" fontAlgn="base"/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Thông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báo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khởi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trò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</a:p>
                  </a:txBody>
                  <a:tcPr marL="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065382"/>
                  </a:ext>
                </a:extLst>
              </a:tr>
              <a:tr h="61851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!</a:t>
                      </a:r>
                      <a:r>
                        <a:rPr lang="en-US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nocheckplayer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727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Bật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Tắt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cho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phép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người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trả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lời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liên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tiếp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nhiều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lần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just" rtl="0" fontAlgn="base"/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Thông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báo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trạng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chế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727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447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18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6339BA-EF7C-4D58-ADCC-BE134BF24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043290"/>
              </p:ext>
            </p:extLst>
          </p:nvPr>
        </p:nvGraphicFramePr>
        <p:xfrm>
          <a:off x="782724" y="1064052"/>
          <a:ext cx="10588923" cy="44981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50458">
                  <a:extLst>
                    <a:ext uri="{9D8B030D-6E8A-4147-A177-3AD203B41FA5}">
                      <a16:colId xmlns:a16="http://schemas.microsoft.com/office/drawing/2014/main" val="3446192706"/>
                    </a:ext>
                  </a:extLst>
                </a:gridCol>
                <a:gridCol w="2069065">
                  <a:extLst>
                    <a:ext uri="{9D8B030D-6E8A-4147-A177-3AD203B41FA5}">
                      <a16:colId xmlns:a16="http://schemas.microsoft.com/office/drawing/2014/main" val="1997268294"/>
                    </a:ext>
                  </a:extLst>
                </a:gridCol>
                <a:gridCol w="4569400">
                  <a:extLst>
                    <a:ext uri="{9D8B030D-6E8A-4147-A177-3AD203B41FA5}">
                      <a16:colId xmlns:a16="http://schemas.microsoft.com/office/drawing/2014/main" val="1737858007"/>
                    </a:ext>
                  </a:extLst>
                </a:gridCol>
              </a:tblGrid>
              <a:tr h="24037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Điều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kiện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kiểm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tra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Kết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quả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kiểm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tra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1248821785"/>
                  </a:ext>
                </a:extLst>
              </a:tr>
              <a:tr h="53240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ID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 </a:t>
                      </a:r>
                      <a:r>
                        <a:rPr lang="vi-VN" sz="1000" dirty="0" err="1">
                          <a:effectLst/>
                        </a:rPr>
                        <a:t>hiện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tại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trùng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với</a:t>
                      </a:r>
                      <a:r>
                        <a:rPr lang="vi-VN" sz="1000" dirty="0">
                          <a:effectLst/>
                        </a:rPr>
                        <a:t> ID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 </a:t>
                      </a:r>
                      <a:r>
                        <a:rPr lang="vi-VN" sz="1000" dirty="0" err="1">
                          <a:effectLst/>
                        </a:rPr>
                        <a:t>trước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đó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một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lượt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InvalidPlayer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đáp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án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vì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 </a:t>
                      </a:r>
                      <a:r>
                        <a:rPr lang="vi-VN" sz="1000" dirty="0" err="1">
                          <a:effectLst/>
                        </a:rPr>
                        <a:t>đã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lượt</a:t>
                      </a:r>
                      <a:r>
                        <a:rPr lang="vi-VN" sz="1000" dirty="0">
                          <a:effectLst/>
                        </a:rPr>
                        <a:t> chơi.</a:t>
                      </a: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Xoá</a:t>
                      </a:r>
                      <a:r>
                        <a:rPr lang="vi-VN" sz="1000" dirty="0">
                          <a:effectLst/>
                        </a:rPr>
                        <a:t> tin </a:t>
                      </a:r>
                      <a:r>
                        <a:rPr lang="vi-VN" sz="1000" dirty="0" err="1">
                          <a:effectLst/>
                        </a:rPr>
                        <a:t>nhắn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371388055"/>
                  </a:ext>
                </a:extLst>
              </a:tr>
              <a:tr h="53240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Số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lượng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khoảng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trắng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khác</a:t>
                      </a:r>
                      <a:r>
                        <a:rPr lang="vi-VN" sz="1000" dirty="0">
                          <a:effectLst/>
                        </a:rPr>
                        <a:t> 1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InvalidCountWord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đáp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án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vì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số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lượng</a:t>
                      </a:r>
                      <a:r>
                        <a:rPr lang="vi-VN" sz="1000" dirty="0">
                          <a:effectLst/>
                        </a:rPr>
                        <a:t> âm </a:t>
                      </a:r>
                      <a:r>
                        <a:rPr lang="vi-VN" sz="1000" dirty="0" err="1">
                          <a:effectLst/>
                        </a:rPr>
                        <a:t>tiết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br>
                        <a:rPr lang="en-US" dirty="0"/>
                      </a:br>
                      <a:r>
                        <a:rPr lang="vi-VN" sz="1000" dirty="0">
                          <a:effectLst/>
                        </a:rPr>
                        <a:t>không </a:t>
                      </a:r>
                      <a:r>
                        <a:rPr lang="vi-VN" sz="1000" dirty="0" err="1">
                          <a:effectLst/>
                        </a:rPr>
                        <a:t>hợp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lệ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Xoá</a:t>
                      </a:r>
                      <a:r>
                        <a:rPr lang="vi-VN" sz="1000" dirty="0">
                          <a:effectLst/>
                        </a:rPr>
                        <a:t> tin </a:t>
                      </a:r>
                      <a:r>
                        <a:rPr lang="vi-VN" sz="1000" dirty="0" err="1">
                          <a:effectLst/>
                        </a:rPr>
                        <a:t>nhắn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1301540129"/>
                  </a:ext>
                </a:extLst>
              </a:tr>
              <a:tr h="53240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Không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thể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mã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hoá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đáp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án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CanNotRead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đáp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án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vì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hợp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lệ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Xoá</a:t>
                      </a:r>
                      <a:r>
                        <a:rPr lang="vi-VN" sz="1000" dirty="0">
                          <a:effectLst/>
                        </a:rPr>
                        <a:t> tin </a:t>
                      </a:r>
                      <a:r>
                        <a:rPr lang="vi-VN" sz="1000" dirty="0" err="1">
                          <a:effectLst/>
                        </a:rPr>
                        <a:t>nhắn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2694550486"/>
                  </a:ext>
                </a:extLst>
              </a:tr>
              <a:tr h="53240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Âm </a:t>
                      </a:r>
                      <a:r>
                        <a:rPr lang="vi-VN" sz="1000" dirty="0" err="1">
                          <a:effectLst/>
                        </a:rPr>
                        <a:t>bắt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đầu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phải</a:t>
                      </a:r>
                      <a:r>
                        <a:rPr lang="vi-VN" sz="1000" dirty="0">
                          <a:effectLst/>
                        </a:rPr>
                        <a:t> âm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thúc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trước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đó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InvalidStart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đáp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án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vì</a:t>
                      </a:r>
                      <a:r>
                        <a:rPr lang="vi-VN" sz="1000" dirty="0">
                          <a:effectLst/>
                        </a:rPr>
                        <a:t> âm </a:t>
                      </a:r>
                      <a:r>
                        <a:rPr lang="vi-VN" sz="1000" dirty="0" err="1">
                          <a:effectLst/>
                        </a:rPr>
                        <a:t>bắt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đầu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hợp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lệ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Xoá</a:t>
                      </a:r>
                      <a:r>
                        <a:rPr lang="vi-VN" sz="1000" dirty="0">
                          <a:effectLst/>
                        </a:rPr>
                        <a:t> tin </a:t>
                      </a:r>
                      <a:r>
                        <a:rPr lang="vi-VN" sz="1000" dirty="0" err="1">
                          <a:effectLst/>
                        </a:rPr>
                        <a:t>nhắn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4173601665"/>
                  </a:ext>
                </a:extLst>
              </a:tr>
              <a:tr h="67842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đã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tồn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tại</a:t>
                      </a:r>
                      <a:r>
                        <a:rPr lang="vi-VN" sz="1000" dirty="0">
                          <a:effectLst/>
                        </a:rPr>
                        <a:t> trong </a:t>
                      </a:r>
                      <a:r>
                        <a:rPr lang="vi-VN" sz="1000" dirty="0" err="1">
                          <a:effectLst/>
                        </a:rPr>
                        <a:t>dữ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liệu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màn</a:t>
                      </a:r>
                      <a:r>
                        <a:rPr lang="vi-VN" sz="1000" dirty="0">
                          <a:effectLst/>
                        </a:rPr>
                        <a:t> chơi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::Existed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đáp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án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vì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đã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được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sử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dụng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trước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br>
                        <a:rPr lang="en-US" dirty="0"/>
                      </a:br>
                      <a:r>
                        <a:rPr lang="vi-VN" sz="1000" dirty="0" err="1">
                          <a:effectLst/>
                        </a:rPr>
                        <a:t>đó</a:t>
                      </a:r>
                      <a:r>
                        <a:rPr lang="vi-VN" sz="1000" dirty="0">
                          <a:effectLst/>
                        </a:rPr>
                        <a:t> trong </a:t>
                      </a:r>
                      <a:r>
                        <a:rPr lang="vi-VN" sz="1000" dirty="0" err="1">
                          <a:effectLst/>
                        </a:rPr>
                        <a:t>màn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Xoá</a:t>
                      </a:r>
                      <a:r>
                        <a:rPr lang="vi-VN" sz="1000" dirty="0">
                          <a:effectLst/>
                        </a:rPr>
                        <a:t> tin </a:t>
                      </a:r>
                      <a:r>
                        <a:rPr lang="vi-VN" sz="1000" dirty="0" err="1">
                          <a:effectLst/>
                        </a:rPr>
                        <a:t>nhắn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1290992141"/>
                  </a:ext>
                </a:extLst>
              </a:tr>
              <a:tr h="53240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tồn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tại</a:t>
                      </a:r>
                      <a:r>
                        <a:rPr lang="vi-VN" sz="1000" dirty="0">
                          <a:effectLst/>
                        </a:rPr>
                        <a:t> trong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điển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NoMeaning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đáp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án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vì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có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nghĩa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Xoá</a:t>
                      </a:r>
                      <a:r>
                        <a:rPr lang="vi-VN" sz="1000" dirty="0">
                          <a:effectLst/>
                        </a:rPr>
                        <a:t> tin </a:t>
                      </a:r>
                      <a:r>
                        <a:rPr lang="vi-VN" sz="1000" dirty="0" err="1">
                          <a:effectLst/>
                        </a:rPr>
                        <a:t>nhắn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107030692"/>
                  </a:ext>
                </a:extLst>
              </a:tr>
              <a:tr h="38638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Không </a:t>
                      </a:r>
                      <a:r>
                        <a:rPr lang="vi-VN" sz="1000" dirty="0" err="1">
                          <a:effectLst/>
                        </a:rPr>
                        <a:t>còn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phù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hợp</a:t>
                      </a:r>
                      <a:r>
                        <a:rPr lang="vi-VN" sz="1000" dirty="0">
                          <a:effectLst/>
                        </a:rPr>
                        <a:t> trong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điển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::Victory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và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thúc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trò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bằng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en-US" sz="700" dirty="0">
                          <a:effectLst/>
                        </a:rPr>
                        <a:t>💯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và</a:t>
                      </a:r>
                      <a:r>
                        <a:rPr lang="vi-VN" sz="1000" dirty="0">
                          <a:effectLst/>
                        </a:rPr>
                        <a:t> thông </a:t>
                      </a:r>
                      <a:r>
                        <a:rPr lang="vi-VN" sz="1000" dirty="0" err="1">
                          <a:effectLst/>
                        </a:rPr>
                        <a:t>báo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 </a:t>
                      </a:r>
                      <a:r>
                        <a:rPr lang="vi-VN" sz="1000" dirty="0" err="1">
                          <a:effectLst/>
                        </a:rPr>
                        <a:t>chiến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thắng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3555141348"/>
                  </a:ext>
                </a:extLst>
              </a:tr>
              <a:tr h="38638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Không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thoả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các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điều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kiện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trên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::None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bằng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en-US" sz="700" dirty="0">
                          <a:effectLst/>
                        </a:rPr>
                        <a:t>💯.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1964297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319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3993A-A8C3-4D37-B17A-EF57A680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574" y="2120001"/>
            <a:ext cx="10465971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b="1" cap="all" spc="-100">
                <a:solidFill>
                  <a:srgbClr val="FFFFFF"/>
                </a:solidFill>
                <a:latin typeface="Arial"/>
                <a:cs typeface="Arial"/>
              </a:rPr>
              <a:t>KẾT LUẬN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35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51328-05F8-4B19-B8AA-3745F3F9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22" y="1000370"/>
            <a:ext cx="3876004" cy="4857262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  <a:latin typeface="Arial"/>
                <a:cs typeface="Arial"/>
              </a:rPr>
              <a:t>Cơ</a:t>
            </a:r>
            <a:r>
              <a:rPr lang="en-US" sz="4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000" err="1">
                <a:solidFill>
                  <a:srgbClr val="FFFFFF"/>
                </a:solidFill>
                <a:latin typeface="Arial"/>
                <a:cs typeface="Arial"/>
              </a:rPr>
              <a:t>sở</a:t>
            </a:r>
            <a:r>
              <a:rPr lang="en-US" sz="4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000" err="1">
                <a:solidFill>
                  <a:srgbClr val="FFFFFF"/>
                </a:solidFill>
                <a:latin typeface="Arial"/>
                <a:cs typeface="Arial"/>
              </a:rPr>
              <a:t>lý</a:t>
            </a:r>
            <a:r>
              <a:rPr lang="en-US" sz="400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lang="en-US" sz="4000" err="1">
                <a:solidFill>
                  <a:srgbClr val="FFFFFF"/>
                </a:solidFill>
                <a:latin typeface="Arial"/>
                <a:cs typeface="Arial"/>
              </a:rPr>
              <a:t>thuyết</a:t>
            </a:r>
            <a:endParaRPr lang="en-US" sz="4000" err="1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BFDC-3BB6-4FDD-954B-3DEAC7486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169703"/>
            <a:ext cx="6212310" cy="48572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Công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cụ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môi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trường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lập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trình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: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Xây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dựng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chương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trình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: Visual Studio Community  2019, Desktop Development with C++,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thư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viện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ddp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Xử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lý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,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phân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tích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dữ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liệu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: Python 3.8, Anaconda,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Jupyter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Notebook,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từ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điển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tiếng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Việt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của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Hồ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Ngọc Đức.</a:t>
            </a:r>
          </a:p>
          <a:p>
            <a:pPr>
              <a:lnSpc>
                <a:spcPct val="110000"/>
              </a:lnSpc>
              <a:buClr>
                <a:srgbClr val="262626"/>
              </a:buClr>
            </a:pP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Các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phương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pháp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kỹ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thuật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sử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dụng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: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Danh </a:t>
            </a:r>
            <a:r>
              <a:rPr lang="en-US" sz="1800" dirty="0" err="1">
                <a:solidFill>
                  <a:srgbClr val="FFFFFF"/>
                </a:solidFill>
                <a:latin typeface="Calibri"/>
                <a:cs typeface="Calibri"/>
              </a:rPr>
              <a:t>sách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cs typeface="Calibri"/>
              </a:rPr>
              <a:t>sử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cs typeface="Calibri"/>
              </a:rPr>
              <a:t>dụng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cs typeface="Calibri"/>
              </a:rPr>
              <a:t>mảng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Danh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sách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sử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dụng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liên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kết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đơn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Bảng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băm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Cây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nhị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phân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tìm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kiếm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Tìm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kiếm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nhị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phân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  <a:p>
            <a:pPr>
              <a:lnSpc>
                <a:spcPct val="110000"/>
              </a:lnSpc>
              <a:buClr>
                <a:srgbClr val="262626"/>
              </a:buClr>
            </a:pPr>
            <a:endParaRPr lang="en-US" sz="19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0190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794DD-44E6-47FB-BB9D-456263ED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Kết quả đạt được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D012-27B4-4230-B9F2-E4162735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8" y="3429000"/>
            <a:ext cx="10953044" cy="25083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buFont typeface="Courier New" pitchFamily="18" charset="0"/>
              <a:buChar char="o"/>
            </a:pPr>
            <a:r>
              <a:rPr lang="en-US" sz="2000" dirty="0" err="1">
                <a:latin typeface="Calibri"/>
                <a:ea typeface="+mn-lt"/>
                <a:cs typeface="+mn-lt"/>
              </a:rPr>
              <a:t>Dự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án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đã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xây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dựng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được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một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chương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trình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máy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tính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quản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lý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trò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chơi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trên</a:t>
            </a:r>
            <a:r>
              <a:rPr lang="en-US" sz="2000" dirty="0">
                <a:latin typeface="Calibri"/>
                <a:ea typeface="+mn-lt"/>
                <a:cs typeface="+mn-lt"/>
              </a:rPr>
              <a:t> server discord,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người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chơi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có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thể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chơi</a:t>
            </a:r>
            <a:r>
              <a:rPr lang="en-US" sz="2000" dirty="0">
                <a:latin typeface="Calibri"/>
                <a:ea typeface="+mn-lt"/>
                <a:cs typeface="+mn-lt"/>
              </a:rPr>
              <a:t> ở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nhiều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nền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tảng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tại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trên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nhiều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thiết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bị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khác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nhau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khi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có</a:t>
            </a:r>
            <a:r>
              <a:rPr lang="en-US" sz="2000" dirty="0">
                <a:latin typeface="Calibri"/>
                <a:ea typeface="+mn-lt"/>
                <a:cs typeface="+mn-lt"/>
              </a:rPr>
              <a:t> internet.</a:t>
            </a:r>
          </a:p>
          <a:p>
            <a:pPr marL="342900" indent="-342900">
              <a:buFont typeface="Courier New" pitchFamily="18" charset="0"/>
              <a:buChar char="o"/>
            </a:pPr>
            <a:r>
              <a:rPr lang="en-US" sz="2000" dirty="0" err="1">
                <a:latin typeface="Calibri"/>
                <a:ea typeface="+mn-lt"/>
                <a:cs typeface="+mn-lt"/>
              </a:rPr>
              <a:t>Chương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trình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của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dự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án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đã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khắc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phục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được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một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số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thiếu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sót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và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điểm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yếu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khi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chơi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trực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tiếp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0263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794DD-44E6-47FB-BB9D-456263ED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Định hướng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D012-27B4-4230-B9F2-E4162735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0" y="3429000"/>
            <a:ext cx="9372600" cy="25083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Courier New" pitchFamily="18" charset="0"/>
              <a:buChar char="o"/>
            </a:pPr>
            <a:r>
              <a:rPr lang="en-US" sz="2000" dirty="0" err="1">
                <a:latin typeface="Calibri"/>
                <a:ea typeface="+mn-lt"/>
                <a:cs typeface="+mn-lt"/>
              </a:rPr>
              <a:t>Nâng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cấp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xây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dựng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các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tính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năng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nhằm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đem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lại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sự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hứng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thú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cho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người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chơi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  <a:endParaRPr lang="en-US"/>
          </a:p>
          <a:p>
            <a:pPr marL="457200" indent="-457200">
              <a:buFont typeface="Courier New" pitchFamily="18" charset="0"/>
              <a:buChar char="o"/>
            </a:pPr>
            <a:r>
              <a:rPr lang="en-US" sz="2000" dirty="0" err="1">
                <a:latin typeface="Calibri"/>
                <a:ea typeface="+mn-lt"/>
                <a:cs typeface="+mn-lt"/>
              </a:rPr>
              <a:t>Cải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thiện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chất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lượng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từ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điển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452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8B4E5-B1AA-4494-99A8-5F399168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410" y="1876955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>
                <a:solidFill>
                  <a:schemeClr val="bg1"/>
                </a:solidFill>
              </a:rPr>
              <a:t>THANKS  </a:t>
            </a:r>
            <a:r>
              <a:rPr lang="en-US" sz="6800" cap="all" spc="-100" dirty="0">
                <a:solidFill>
                  <a:schemeClr val="bg1"/>
                </a:solidFill>
              </a:rPr>
              <a:t>FOR</a:t>
            </a:r>
            <a:r>
              <a:rPr lang="en-US" sz="6800" cap="all" spc="-100">
                <a:solidFill>
                  <a:schemeClr val="bg1"/>
                </a:solidFill>
              </a:rPr>
              <a:t> LISTENING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3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3993A-A8C3-4D37-B17A-EF57A680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574" y="2120001"/>
            <a:ext cx="10465971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b="1" cap="all" spc="-100" dirty="0">
                <a:solidFill>
                  <a:srgbClr val="FFFFFF"/>
                </a:solidFill>
                <a:latin typeface="Arial"/>
                <a:cs typeface="Arial"/>
              </a:rPr>
              <a:t>PHÂN TÍCH, THIẾT KẾ DỰ ÁN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7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794DD-44E6-47FB-BB9D-456263ED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Dữ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liệu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đầu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vào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của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chương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trình</a:t>
            </a:r>
            <a:endParaRPr lang="en-US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D012-27B4-4230-B9F2-E4162735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0" y="3429000"/>
            <a:ext cx="9372600" cy="25083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latin typeface="Calibri"/>
                <a:cs typeface="Calibri"/>
              </a:rPr>
              <a:t>dictionary.txt</a:t>
            </a:r>
            <a:endParaRPr lang="en-US"/>
          </a:p>
          <a:p>
            <a:pPr marL="0" indent="0" algn="ctr">
              <a:buClr>
                <a:srgbClr val="262626"/>
              </a:buClr>
              <a:buNone/>
            </a:pPr>
            <a:r>
              <a:rPr lang="en-US" sz="2800" dirty="0">
                <a:latin typeface="Calibri"/>
                <a:cs typeface="Calibri"/>
              </a:rPr>
              <a:t>start_word.txt</a:t>
            </a:r>
          </a:p>
          <a:p>
            <a:pPr marL="0" indent="0" algn="ctr">
              <a:buClr>
                <a:srgbClr val="262626"/>
              </a:buClr>
              <a:buNone/>
            </a:pPr>
            <a:r>
              <a:rPr lang="en-US" sz="2800" dirty="0">
                <a:latin typeface="Calibri"/>
                <a:cs typeface="Calibri"/>
              </a:rPr>
              <a:t>encoder.txt</a:t>
            </a:r>
          </a:p>
        </p:txBody>
      </p:sp>
    </p:spTree>
    <p:extLst>
      <p:ext uri="{BB962C8B-B14F-4D97-AF65-F5344CB8AC3E}">
        <p14:creationId xmlns:p14="http://schemas.microsoft.com/office/powerpoint/2010/main" val="50164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794DD-44E6-47FB-BB9D-456263ED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Các cấu trúc dữ liệu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D012-27B4-4230-B9F2-E4162735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8" y="3429000"/>
            <a:ext cx="10953044" cy="250838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262626"/>
              </a:buClr>
            </a:pPr>
            <a:r>
              <a:rPr lang="en-US" sz="2300" dirty="0" err="1">
                <a:latin typeface="Calibri"/>
                <a:cs typeface="Calibri"/>
              </a:rPr>
              <a:t>Sử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dụng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bảng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băm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để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chứa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từ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vựng</a:t>
            </a:r>
            <a:r>
              <a:rPr lang="en-US" sz="2300" dirty="0">
                <a:latin typeface="Calibri"/>
                <a:cs typeface="Calibri"/>
              </a:rPr>
              <a:t>.</a:t>
            </a:r>
            <a:endParaRPr lang="en-US"/>
          </a:p>
          <a:p>
            <a:pPr>
              <a:buClr>
                <a:srgbClr val="262626"/>
              </a:buClr>
            </a:pPr>
            <a:r>
              <a:rPr lang="en-US" sz="2300" dirty="0">
                <a:latin typeface="Calibri"/>
                <a:cs typeface="Calibri"/>
              </a:rPr>
              <a:t>Danh </a:t>
            </a:r>
            <a:r>
              <a:rPr lang="en-US" sz="2300" dirty="0" err="1">
                <a:latin typeface="Calibri"/>
                <a:cs typeface="Calibri"/>
              </a:rPr>
              <a:t>sách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liên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kết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đơn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và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danh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sách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mảng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để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hỗ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trợ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khởi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tạo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bảng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băm</a:t>
            </a:r>
            <a:r>
              <a:rPr lang="en-US" sz="2300" dirty="0">
                <a:latin typeface="Calibri"/>
                <a:cs typeface="Calibri"/>
              </a:rPr>
              <a:t>.</a:t>
            </a:r>
          </a:p>
          <a:p>
            <a:pPr>
              <a:buClr>
                <a:srgbClr val="262626"/>
              </a:buClr>
            </a:pPr>
            <a:r>
              <a:rPr lang="en-US" sz="2300" dirty="0" err="1">
                <a:latin typeface="Calibri"/>
                <a:cs typeface="Calibri"/>
              </a:rPr>
              <a:t>Sử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dụng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cây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nhị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phân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tìm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kiếm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để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lưu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trữ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tất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cả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những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từ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đã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sử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dụng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trong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màn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chơi</a:t>
            </a:r>
            <a:r>
              <a:rPr lang="en-US" sz="23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182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rgbClr val="FFFFFF"/>
                </a:solidFill>
                <a:latin typeface="Calibri"/>
                <a:cs typeface="Calibri"/>
              </a:rPr>
              <a:t>Bảng</a:t>
            </a:r>
            <a:r>
              <a:rPr lang="en-US" sz="4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dirty="0" err="1">
                <a:solidFill>
                  <a:srgbClr val="FFFFFF"/>
                </a:solidFill>
                <a:latin typeface="Calibri"/>
                <a:cs typeface="Calibri"/>
              </a:rPr>
              <a:t>băm</a:t>
            </a:r>
            <a:endParaRPr lang="en-US" sz="44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334743" cy="4985169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2000" dirty="0" err="1">
                <a:latin typeface="Calibri"/>
                <a:cs typeface="Calibri"/>
              </a:rPr>
              <a:t>Cấu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trúc</a:t>
            </a:r>
            <a:r>
              <a:rPr lang="en-US" sz="2000" dirty="0">
                <a:latin typeface="Calibri"/>
                <a:cs typeface="Calibri"/>
              </a:rPr>
              <a:t> :</a:t>
            </a:r>
            <a:endParaRPr lang="en-US" dirty="0"/>
          </a:p>
          <a:p>
            <a:pPr marL="731520" lvl="1" indent="-457200">
              <a:buClr>
                <a:srgbClr val="262626"/>
              </a:buClr>
              <a:buAutoNum type="arabicPeriod"/>
            </a:pPr>
            <a:r>
              <a:rPr lang="en-US" sz="2000" dirty="0">
                <a:latin typeface="Calibri"/>
                <a:cs typeface="Calibri"/>
              </a:rPr>
              <a:t>Key : </a:t>
            </a:r>
            <a:r>
              <a:rPr lang="en-US" sz="2000" dirty="0" err="1">
                <a:latin typeface="Calibri"/>
                <a:cs typeface="Calibri"/>
              </a:rPr>
              <a:t>âm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bắt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đầu</a:t>
            </a:r>
            <a:r>
              <a:rPr lang="en-US" sz="2000" dirty="0">
                <a:latin typeface="Calibri"/>
                <a:cs typeface="Calibri"/>
              </a:rPr>
              <a:t>.</a:t>
            </a:r>
          </a:p>
          <a:p>
            <a:pPr marL="731520" lvl="1" indent="-457200">
              <a:buClr>
                <a:srgbClr val="262626"/>
              </a:buClr>
              <a:buAutoNum type="arabicPeriod"/>
            </a:pPr>
            <a:r>
              <a:rPr lang="en-US" sz="2000" dirty="0">
                <a:latin typeface="Calibri"/>
                <a:cs typeface="Calibri"/>
              </a:rPr>
              <a:t>Value :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Một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danh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sách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mảng</a:t>
            </a:r>
            <a:r>
              <a:rPr lang="en-US" sz="2000" dirty="0">
                <a:latin typeface="Calibri"/>
                <a:ea typeface="+mn-lt"/>
                <a:cs typeface="+mn-lt"/>
              </a:rPr>
              <a:t> (con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trỏ</a:t>
            </a:r>
            <a:r>
              <a:rPr lang="en-US" sz="2000" dirty="0">
                <a:latin typeface="Calibri"/>
                <a:ea typeface="+mn-lt"/>
                <a:cs typeface="+mn-lt"/>
              </a:rPr>
              <a:t>)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chứa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các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mã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hoá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của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các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âm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kết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thúc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của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các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từ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vựng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tương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ứng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với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giá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trị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băm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của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âm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bắt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đầu</a:t>
            </a:r>
            <a:r>
              <a:rPr lang="en-US" sz="2000" dirty="0">
                <a:latin typeface="Calibri"/>
                <a:ea typeface="+mn-lt"/>
                <a:cs typeface="+mn-lt"/>
              </a:rPr>
              <a:t>.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Mảng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được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sắp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xếp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tăng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dần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theo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giá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trị</a:t>
            </a:r>
            <a:r>
              <a:rPr lang="en-US" sz="2000" dirty="0">
                <a:latin typeface="Calibri"/>
                <a:ea typeface="+mn-lt"/>
                <a:cs typeface="+mn-lt"/>
              </a:rPr>
              <a:t> 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mã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hoá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của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âm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  <a:endParaRPr lang="en-US" sz="2000" dirty="0">
              <a:latin typeface="Calibri"/>
              <a:cs typeface="Calibri"/>
            </a:endParaRPr>
          </a:p>
          <a:p>
            <a:pPr marL="731520" lvl="1" indent="-457200">
              <a:buClr>
                <a:srgbClr val="262626"/>
              </a:buClr>
              <a:buAutoNum type="arabicPeriod"/>
            </a:pPr>
            <a:r>
              <a:rPr lang="en-US" sz="2000" dirty="0">
                <a:latin typeface="Calibri"/>
                <a:ea typeface="+mn-lt"/>
                <a:cs typeface="+mn-lt"/>
              </a:rPr>
              <a:t>Hash function : 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Hàm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mã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hoá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âm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Tiếng</a:t>
            </a:r>
            <a:r>
              <a:rPr lang="en-US" sz="2000" dirty="0">
                <a:latin typeface="Calibri"/>
                <a:ea typeface="+mn-lt"/>
                <a:cs typeface="+mn-lt"/>
              </a:rPr>
              <a:t> Việt.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>
                <a:latin typeface="Calibri"/>
                <a:ea typeface="+mn-lt"/>
                <a:cs typeface="+mn-lt"/>
              </a:rPr>
              <a:t>Giá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trị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trong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đoạn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từ</a:t>
            </a:r>
            <a:r>
              <a:rPr lang="en-US" sz="2000" dirty="0">
                <a:latin typeface="Calibri"/>
                <a:ea typeface="+mn-lt"/>
                <a:cs typeface="+mn-lt"/>
              </a:rPr>
              <a:t> 0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đến</a:t>
            </a:r>
            <a:r>
              <a:rPr lang="en-US" sz="2000" dirty="0">
                <a:latin typeface="Calibri"/>
                <a:ea typeface="+mn-lt"/>
                <a:cs typeface="+mn-lt"/>
              </a:rPr>
              <a:t> 38877.</a:t>
            </a:r>
          </a:p>
          <a:p>
            <a:pPr>
              <a:buClr>
                <a:srgbClr val="262626"/>
              </a:buClr>
            </a:pPr>
            <a:r>
              <a:rPr lang="en-US" sz="2000" dirty="0" err="1">
                <a:latin typeface="Calibri"/>
                <a:cs typeface="Calibri"/>
              </a:rPr>
              <a:t>Đọc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từ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tệp</a:t>
            </a:r>
            <a:r>
              <a:rPr lang="en-US" sz="2000" dirty="0">
                <a:latin typeface="Calibri"/>
                <a:cs typeface="Calibri"/>
              </a:rPr>
              <a:t> dictionary.txt.</a:t>
            </a:r>
          </a:p>
        </p:txBody>
      </p:sp>
    </p:spTree>
    <p:extLst>
      <p:ext uri="{BB962C8B-B14F-4D97-AF65-F5344CB8AC3E}">
        <p14:creationId xmlns:p14="http://schemas.microsoft.com/office/powerpoint/2010/main" val="257172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rgbClr val="FFFFFF"/>
                </a:solidFill>
                <a:latin typeface="Calibri"/>
                <a:cs typeface="Calibri"/>
              </a:rPr>
              <a:t>Bảng</a:t>
            </a:r>
            <a:r>
              <a:rPr lang="en-US" sz="4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dirty="0" err="1">
                <a:solidFill>
                  <a:srgbClr val="FFFFFF"/>
                </a:solidFill>
                <a:latin typeface="Calibri"/>
                <a:cs typeface="Calibri"/>
              </a:rPr>
              <a:t>băm</a:t>
            </a:r>
            <a:endParaRPr lang="en-US" sz="4400" b="1" dirty="0" err="1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178168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Calibri"/>
                <a:cs typeface="Calibri"/>
              </a:rPr>
              <a:t>Tra cứu tính có nghĩa của một từ hai âm tiết :</a:t>
            </a:r>
          </a:p>
          <a:p>
            <a:pPr marL="617220" lvl="1" indent="-342900">
              <a:buClr>
                <a:srgbClr val="262626"/>
              </a:buClr>
              <a:buAutoNum type="arabicPeriod"/>
            </a:pPr>
            <a:r>
              <a:rPr lang="en-US" sz="2000">
                <a:latin typeface="Calibri"/>
                <a:cs typeface="Calibri"/>
              </a:rPr>
              <a:t>Tách từ thành hai âm riêng biệt.</a:t>
            </a:r>
          </a:p>
          <a:p>
            <a:pPr marL="617220" lvl="1" indent="-342900">
              <a:buClr>
                <a:srgbClr val="262626"/>
              </a:buClr>
              <a:buAutoNum type="arabicPeriod"/>
            </a:pPr>
            <a:r>
              <a:rPr lang="en-US" sz="2000">
                <a:latin typeface="Calibri"/>
                <a:cs typeface="Calibri"/>
              </a:rPr>
              <a:t>Dùng âm bắt đầu làm key để đi đến vị trí mảng chứa các mã hóa của âm kết thúc trong từ vựng.</a:t>
            </a:r>
          </a:p>
          <a:p>
            <a:pPr marL="617220" lvl="1" indent="-342900">
              <a:buClr>
                <a:srgbClr val="262626"/>
              </a:buClr>
              <a:buAutoNum type="arabicPeriod"/>
            </a:pPr>
            <a:r>
              <a:rPr lang="en-US" sz="2000">
                <a:latin typeface="Calibri"/>
                <a:cs typeface="Calibri"/>
              </a:rPr>
              <a:t>Sử dụng thuật toán tìm kiếm nhị phân để tìm giá trị mã hóa của âm kết thúc trên mảng.</a:t>
            </a:r>
          </a:p>
        </p:txBody>
      </p:sp>
    </p:spTree>
    <p:extLst>
      <p:ext uri="{BB962C8B-B14F-4D97-AF65-F5344CB8AC3E}">
        <p14:creationId xmlns:p14="http://schemas.microsoft.com/office/powerpoint/2010/main" val="278566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9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BBA004-A668-436A-A8B9-D24F0CB67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16" y="2428082"/>
            <a:ext cx="11543764" cy="197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12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SavonVTI</vt:lpstr>
      <vt:lpstr>Báo cáo DỰ ÁN TRÒ CHƠI NỐI TỪ TIẾNG VIỆT</vt:lpstr>
      <vt:lpstr>Mục tiêu</vt:lpstr>
      <vt:lpstr>Cơ sở lý thuyết</vt:lpstr>
      <vt:lpstr>PHÂN TÍCH, THIẾT KẾ DỰ ÁN</vt:lpstr>
      <vt:lpstr>Dữ liệu đầu vào của chương trình</vt:lpstr>
      <vt:lpstr>Các cấu trúc dữ liệu</vt:lpstr>
      <vt:lpstr>Bảng băm</vt:lpstr>
      <vt:lpstr>Bảng băm</vt:lpstr>
      <vt:lpstr>PowerPoint Presentation</vt:lpstr>
      <vt:lpstr>PowerPoint Presentation</vt:lpstr>
      <vt:lpstr>PowerPoint Presentation</vt:lpstr>
      <vt:lpstr>Danh sách mảng  và liên kết đơn</vt:lpstr>
      <vt:lpstr>PowerPoint Presentation</vt:lpstr>
      <vt:lpstr>PowerPoint Presentation</vt:lpstr>
      <vt:lpstr>Cây nhị phân</vt:lpstr>
      <vt:lpstr>PowerPoint Presentation</vt:lpstr>
      <vt:lpstr>PowerPoint Presentation</vt:lpstr>
      <vt:lpstr>Thuật toán</vt:lpstr>
      <vt:lpstr>Tách dấu một âm</vt:lpstr>
      <vt:lpstr>PowerPoint Presentation</vt:lpstr>
      <vt:lpstr>Mã hóa một âm</vt:lpstr>
      <vt:lpstr>PowerPoint Presentation</vt:lpstr>
      <vt:lpstr>PowerPoint Presentation</vt:lpstr>
      <vt:lpstr>Mã hóa một từ có hai âm tiết</vt:lpstr>
      <vt:lpstr>PowerPoint Presentation</vt:lpstr>
      <vt:lpstr>Kiểm tra dữ liệu hội thoại từ người dùng</vt:lpstr>
      <vt:lpstr>PowerPoint Presentation</vt:lpstr>
      <vt:lpstr>PowerPoint Presentation</vt:lpstr>
      <vt:lpstr>KẾT LUẬN</vt:lpstr>
      <vt:lpstr>Kết quả đạt được</vt:lpstr>
      <vt:lpstr>Định hướng phát triển</vt:lpstr>
      <vt:lpstr>THANKS 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733</cp:revision>
  <dcterms:created xsi:type="dcterms:W3CDTF">2021-11-19T03:42:54Z</dcterms:created>
  <dcterms:modified xsi:type="dcterms:W3CDTF">2021-12-05T10:19:59Z</dcterms:modified>
</cp:coreProperties>
</file>