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0F839B-19BB-44CC-B1BD-D3E4109C12E1}" type="slidenum">
              <a:rPr lang="en-IN" smtClean="0"/>
              <a:t>10</a:t>
            </a:fld>
            <a:endParaRPr lang="en-IN" dirty="0"/>
          </a:p>
        </p:txBody>
      </p:sp>
    </p:spTree>
    <p:extLst>
      <p:ext uri="{BB962C8B-B14F-4D97-AF65-F5344CB8AC3E}">
        <p14:creationId xmlns:p14="http://schemas.microsoft.com/office/powerpoint/2010/main" val="2882887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3</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0206"/>
            <a:ext cx="10515600" cy="5016757"/>
          </a:xfrm>
        </p:spPr>
        <p:txBody>
          <a:bodyPr/>
          <a:lstStyle/>
          <a:p>
            <a:pPr marL="114300" indent="0">
              <a:buNone/>
            </a:pPr>
            <a:r>
              <a:rPr lang="en-IN" sz="2800" b="1" dirty="0">
                <a:latin typeface="Times New Roman" panose="02020603050405020304" pitchFamily="18" charset="0"/>
                <a:cs typeface="Times New Roman" panose="02020603050405020304" pitchFamily="18" charset="0"/>
              </a:rPr>
              <a:t>LOGIN </a:t>
            </a:r>
          </a:p>
          <a:p>
            <a:pPr marL="114300" indent="0" algn="just">
              <a:buNone/>
            </a:pPr>
            <a:r>
              <a:rPr lang="en-IN" sz="2800" dirty="0">
                <a:latin typeface="Times New Roman" panose="02020603050405020304" pitchFamily="18" charset="0"/>
                <a:cs typeface="Times New Roman" panose="02020603050405020304" pitchFamily="18" charset="0"/>
              </a:rPr>
              <a:t>          First user must login the web page. These modules manage the logic of user authentication, password management, and sessions.</a:t>
            </a:r>
          </a:p>
          <a:p>
            <a:pPr marL="114300" indent="0" algn="just">
              <a:buNone/>
            </a:pPr>
            <a:r>
              <a:rPr lang="en-IN" dirty="0">
                <a:latin typeface="Times New Roman" panose="02020603050405020304" pitchFamily="18" charset="0"/>
                <a:cs typeface="Times New Roman" panose="02020603050405020304" pitchFamily="18" charset="0"/>
              </a:rPr>
              <a:t>Login </a:t>
            </a:r>
            <a:r>
              <a:rPr lang="en-IN" sz="2800" dirty="0">
                <a:latin typeface="Times New Roman" panose="02020603050405020304" pitchFamily="18" charset="0"/>
                <a:cs typeface="Times New Roman" panose="02020603050405020304" pitchFamily="18" charset="0"/>
              </a:rPr>
              <a:t>Management: </a:t>
            </a:r>
            <a:r>
              <a:rPr lang="en-IN" dirty="0">
                <a:latin typeface="Times New Roman" panose="02020603050405020304" pitchFamily="18" charset="0"/>
                <a:cs typeface="Times New Roman" panose="02020603050405020304" pitchFamily="18" charset="0"/>
              </a:rPr>
              <a:t>U</a:t>
            </a:r>
            <a:r>
              <a:rPr lang="en-IN" sz="2800" dirty="0">
                <a:latin typeface="Times New Roman" panose="02020603050405020304" pitchFamily="18" charset="0"/>
                <a:cs typeface="Times New Roman" panose="02020603050405020304" pitchFamily="18" charset="0"/>
              </a:rPr>
              <a:t>ser data (email, password and Invalid email and password.).</a:t>
            </a:r>
          </a:p>
          <a:p>
            <a:pPr marL="114300" indent="0" algn="just">
              <a:buNone/>
            </a:pPr>
            <a:r>
              <a:rPr lang="en-IN" sz="2800" dirty="0" err="1">
                <a:latin typeface="Times New Roman" panose="02020603050405020304" pitchFamily="18" charset="0"/>
                <a:cs typeface="Times New Roman" panose="02020603050405020304" pitchFamily="18" charset="0"/>
              </a:rPr>
              <a:t>Authentication:Validate</a:t>
            </a:r>
            <a:r>
              <a:rPr lang="en-IN" sz="2800" dirty="0">
                <a:latin typeface="Times New Roman" panose="02020603050405020304" pitchFamily="18" charset="0"/>
                <a:cs typeface="Times New Roman" panose="02020603050405020304" pitchFamily="18" charset="0"/>
              </a:rPr>
              <a:t> user credentials during </a:t>
            </a:r>
            <a:r>
              <a:rPr lang="en-IN" sz="2800" dirty="0" err="1">
                <a:latin typeface="Times New Roman" panose="02020603050405020304" pitchFamily="18" charset="0"/>
                <a:cs typeface="Times New Roman" panose="02020603050405020304" pitchFamily="18" charset="0"/>
              </a:rPr>
              <a:t>login.Ensure</a:t>
            </a:r>
            <a:r>
              <a:rPr lang="en-IN" sz="2800" dirty="0">
                <a:latin typeface="Times New Roman" panose="02020603050405020304" pitchFamily="18" charset="0"/>
                <a:cs typeface="Times New Roman" panose="02020603050405020304" pitchFamily="18" charset="0"/>
              </a:rPr>
              <a:t> passwords are hashed and stored securely.</a:t>
            </a:r>
          </a:p>
          <a:p>
            <a:pPr marL="114300" indent="0" algn="just">
              <a:buNone/>
            </a:pPr>
            <a:r>
              <a:rPr lang="en-IN" sz="2800" dirty="0">
                <a:latin typeface="Times New Roman" panose="02020603050405020304" pitchFamily="18" charset="0"/>
                <a:cs typeface="Times New Roman" panose="02020603050405020304" pitchFamily="18" charset="0"/>
              </a:rPr>
              <a:t>Session Management: Create and maintain user sessions (using Html, CSS and react, or session-based authentication).</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4065"/>
            <a:ext cx="10515600" cy="5242898"/>
          </a:xfrm>
        </p:spPr>
        <p:txBody>
          <a:bodyPr/>
          <a:lstStyle/>
          <a:p>
            <a:pPr marL="114300" indent="0">
              <a:buNone/>
            </a:pPr>
            <a:r>
              <a:rPr lang="en-IN" sz="2800" b="1" dirty="0">
                <a:latin typeface="Times New Roman" panose="02020603050405020304" pitchFamily="18" charset="0"/>
                <a:cs typeface="Times New Roman" panose="02020603050405020304" pitchFamily="18" charset="0"/>
              </a:rPr>
              <a:t>LOCATION</a:t>
            </a:r>
          </a:p>
          <a:p>
            <a:pPr marL="114300" indent="0" algn="just">
              <a:buNone/>
            </a:pPr>
            <a:r>
              <a:rPr lang="en-IN"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Location-based Filtering Location Services: Uses the user's current location to suggest nearby </a:t>
            </a:r>
            <a:r>
              <a:rPr lang="en-US" sz="2800" dirty="0" err="1">
                <a:latin typeface="Times New Roman" panose="02020603050405020304" pitchFamily="18" charset="0"/>
                <a:cs typeface="Times New Roman" panose="02020603050405020304" pitchFamily="18" charset="0"/>
              </a:rPr>
              <a:t>places.Proximity</a:t>
            </a:r>
            <a:r>
              <a:rPr lang="en-US" sz="2800" dirty="0">
                <a:latin typeface="Times New Roman" panose="02020603050405020304" pitchFamily="18" charset="0"/>
                <a:cs typeface="Times New Roman" panose="02020603050405020304" pitchFamily="18" charset="0"/>
              </a:rPr>
              <a:t> Search: Suggests locations within a certain radius from the user’s current or inputted location.</a:t>
            </a:r>
          </a:p>
          <a:p>
            <a:pPr marL="114300" indent="0" algn="just">
              <a:buNone/>
            </a:pPr>
            <a:r>
              <a:rPr lang="en-US" sz="2800" dirty="0">
                <a:latin typeface="Times New Roman" panose="02020603050405020304" pitchFamily="18" charset="0"/>
                <a:cs typeface="Times New Roman" panose="02020603050405020304" pitchFamily="18" charset="0"/>
              </a:rPr>
              <a:t> Recommendation Engines Collaborative Filtering: Recommends locations based on the preferences and behaviors of similar users And Content-based Filtering.</a:t>
            </a:r>
          </a:p>
          <a:p>
            <a:pPr marL="114300" indent="0" algn="just">
              <a:buNone/>
            </a:pPr>
            <a:r>
              <a:rPr lang="en-US" sz="2800" dirty="0">
                <a:latin typeface="Times New Roman" panose="02020603050405020304" pitchFamily="18" charset="0"/>
                <a:cs typeface="Times New Roman" panose="02020603050405020304" pitchFamily="18" charset="0"/>
              </a:rPr>
              <a:t> Suggests locations based on the attributes of places that match the user’s preferences (e.g., type of tourist, Bikers attraction).</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111045"/>
            <a:ext cx="10515600" cy="5065918"/>
          </a:xfrm>
        </p:spPr>
        <p:txBody>
          <a:bodyPr/>
          <a:lstStyle/>
          <a:p>
            <a:pPr marL="114300" indent="0">
              <a:buNone/>
            </a:pPr>
            <a:r>
              <a:rPr lang="en-IN" b="1" dirty="0">
                <a:latin typeface="Times New Roman" panose="02020603050405020304" pitchFamily="18" charset="0"/>
                <a:cs typeface="Times New Roman" panose="02020603050405020304" pitchFamily="18" charset="0"/>
              </a:rPr>
              <a:t>SERVICE DETAILS</a:t>
            </a:r>
          </a:p>
          <a:p>
            <a:pPr marL="114300" indent="0">
              <a:buNone/>
            </a:pPr>
            <a:endParaRPr lang="en-IN"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Bike Spot Service Center is an innovative platform designed to make it easier for Bikers to find and access reliable bike repair shops and service centers. This service provides detailed information on each shop, including:</a:t>
            </a:r>
          </a:p>
          <a:p>
            <a:pPr marL="0" indent="0" algn="just">
              <a:buNone/>
            </a:pPr>
            <a:r>
              <a:rPr lang="en-US" sz="2400" b="1" dirty="0">
                <a:latin typeface="Times New Roman" panose="02020603050405020304" pitchFamily="18" charset="0"/>
                <a:cs typeface="Times New Roman" panose="02020603050405020304" pitchFamily="18" charset="0"/>
              </a:rPr>
              <a:t>Place </a:t>
            </a:r>
            <a:r>
              <a:rPr lang="en-US" sz="2400" dirty="0">
                <a:latin typeface="Times New Roman" panose="02020603050405020304" pitchFamily="18" charset="0"/>
                <a:cs typeface="Times New Roman" panose="02020603050405020304" pitchFamily="18" charset="0"/>
              </a:rPr>
              <a:t>: The exact address to help users locate the service center.</a:t>
            </a:r>
          </a:p>
          <a:p>
            <a:pPr marL="0" indent="0" algn="just">
              <a:buNone/>
            </a:pPr>
            <a:r>
              <a:rPr lang="en-US" sz="2400" b="1" dirty="0">
                <a:latin typeface="Times New Roman" panose="02020603050405020304" pitchFamily="18" charset="0"/>
                <a:cs typeface="Times New Roman" panose="02020603050405020304" pitchFamily="18" charset="0"/>
              </a:rPr>
              <a:t>Phone Number </a:t>
            </a:r>
            <a:r>
              <a:rPr lang="en-US" sz="2400" dirty="0">
                <a:latin typeface="Times New Roman" panose="02020603050405020304" pitchFamily="18" charset="0"/>
                <a:cs typeface="Times New Roman" panose="02020603050405020304" pitchFamily="18" charset="0"/>
              </a:rPr>
              <a:t>: Direct contact information for scheduling or inquiries.</a:t>
            </a:r>
          </a:p>
          <a:p>
            <a:pPr marL="0" indent="0" algn="just">
              <a:buNone/>
            </a:pPr>
            <a:r>
              <a:rPr lang="en-US" sz="2400" b="1" dirty="0">
                <a:latin typeface="Times New Roman" panose="02020603050405020304" pitchFamily="18" charset="0"/>
                <a:cs typeface="Times New Roman" panose="02020603050405020304" pitchFamily="18" charset="0"/>
              </a:rPr>
              <a:t>Starting Prices </a:t>
            </a:r>
            <a:r>
              <a:rPr lang="en-US" sz="2400" dirty="0">
                <a:latin typeface="Times New Roman" panose="02020603050405020304" pitchFamily="18" charset="0"/>
                <a:cs typeface="Times New Roman" panose="02020603050405020304" pitchFamily="18" charset="0"/>
              </a:rPr>
              <a:t>: Transparent initial pricing for common services so users can plan their budget ahead.</a:t>
            </a:r>
          </a:p>
          <a:p>
            <a:pPr marL="0" indent="0" algn="just">
              <a:buNone/>
            </a:pPr>
            <a:r>
              <a:rPr lang="en-US" sz="2400" b="1" dirty="0">
                <a:latin typeface="Times New Roman" panose="02020603050405020304" pitchFamily="18" charset="0"/>
                <a:cs typeface="Times New Roman" panose="02020603050405020304" pitchFamily="18" charset="0"/>
              </a:rPr>
              <a:t>Hours of Operation </a:t>
            </a:r>
            <a:r>
              <a:rPr lang="en-US" sz="2400" dirty="0">
                <a:latin typeface="Times New Roman" panose="02020603050405020304" pitchFamily="18" charset="0"/>
                <a:cs typeface="Times New Roman" panose="02020603050405020304" pitchFamily="18" charset="0"/>
              </a:rPr>
              <a:t>: Standard hours as well as any special hours for finishing one day or few house to ensure users can visit at the right time.</a:t>
            </a:r>
          </a:p>
          <a:p>
            <a:pPr marL="0" indent="0">
              <a:buClr>
                <a:srgbClr val="FF0000"/>
              </a:buClr>
              <a:buNone/>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061884"/>
            <a:ext cx="10515600" cy="5115079"/>
          </a:xfrm>
        </p:spPr>
        <p:txBody>
          <a:bodyPr/>
          <a:lstStyle/>
          <a:p>
            <a:pPr marL="114300" indent="0">
              <a:buNone/>
            </a:pPr>
            <a:r>
              <a:rPr lang="en-US" sz="2800" b="1" dirty="0">
                <a:latin typeface="Times New Roman" panose="02020603050405020304" pitchFamily="18" charset="0"/>
                <a:cs typeface="Times New Roman" panose="02020603050405020304" pitchFamily="18" charset="0"/>
              </a:rPr>
              <a:t>DATA COLLECTION</a:t>
            </a:r>
          </a:p>
          <a:p>
            <a:pPr marL="114300" indent="0">
              <a:buNone/>
            </a:pPr>
            <a:endParaRPr lang="en-US" sz="2800" b="1"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1. Purpose: To optimize service efficiency, improve customer satisfaction, and ensure operational transparency by collecting data on locations, services, and feedback.</a:t>
            </a:r>
          </a:p>
          <a:p>
            <a:pPr marL="0" indent="0" algn="just">
              <a:buNone/>
            </a:pPr>
            <a:r>
              <a:rPr lang="en-US" sz="2800" dirty="0">
                <a:latin typeface="Times New Roman" panose="02020603050405020304" pitchFamily="18" charset="0"/>
                <a:cs typeface="Times New Roman" panose="02020603050405020304" pitchFamily="18" charset="0"/>
              </a:rPr>
              <a:t>2. Implementation: Data is collected from front (location-based) and back (service details) sides, including shop info, service times, fees, and customer feedback.</a:t>
            </a:r>
          </a:p>
          <a:p>
            <a:pPr marL="0" indent="0" algn="just">
              <a:buNone/>
            </a:pPr>
            <a:r>
              <a:rPr lang="en-US" sz="2800" dirty="0">
                <a:latin typeface="Times New Roman" panose="02020603050405020304" pitchFamily="18" charset="0"/>
                <a:cs typeface="Times New Roman" panose="02020603050405020304" pitchFamily="18" charset="0"/>
              </a:rPr>
              <a:t>3. Storage: Data is securely stored in cloud databases with manual backups, ensuring privacy, security, and easy access for analysis and improvements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ctrTitle"/>
          </p:nvPr>
        </p:nvSpPr>
        <p:spPr>
          <a:xfrm>
            <a:off x="1524000" y="275303"/>
            <a:ext cx="9144000" cy="64892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3" name="Subtitle 2">
            <a:extLst>
              <a:ext uri="{FF2B5EF4-FFF2-40B4-BE49-F238E27FC236}">
                <a16:creationId xmlns:a16="http://schemas.microsoft.com/office/drawing/2014/main" id="{37A7EA78-8BC7-2C68-BF29-27F64379270F}"/>
              </a:ext>
            </a:extLst>
          </p:cNvPr>
          <p:cNvSpPr>
            <a:spLocks noGrp="1"/>
          </p:cNvSpPr>
          <p:nvPr>
            <p:ph type="subTitle" idx="1"/>
          </p:nvPr>
        </p:nvSpPr>
        <p:spPr>
          <a:xfrm>
            <a:off x="838200" y="1189702"/>
            <a:ext cx="10515600" cy="5166647"/>
          </a:xfrm>
        </p:spPr>
        <p:txBody>
          <a:bodyPr>
            <a:normAutofit/>
          </a:bodyPr>
          <a:lstStyle/>
          <a:p>
            <a:pPr algn="just"/>
            <a:r>
              <a:rPr lang="en-US" dirty="0">
                <a:latin typeface="Times New Roman" panose="02020603050405020304" pitchFamily="18" charset="0"/>
                <a:cs typeface="Times New Roman" panose="02020603050405020304" pitchFamily="18" charset="0"/>
              </a:rPr>
              <a:t>Bike Spot Service Center is a user-focused platform designed to help Bikers easily find bike repair shops and service centers. It offers detailed information such as location, phone number, starting prices for services, and hours of operation, allowing users to plan visits effectively. The platform’s simple and intuitive interface makes it accessible to cyclists of all technical levels. By listing starting prices and special hours, it ensures users can budget and schedule repairs efficiently.</a:t>
            </a:r>
            <a:r>
              <a:rPr lang="en-US" dirty="0"/>
              <a:t> </a:t>
            </a:r>
          </a:p>
          <a:p>
            <a:pPr algn="just"/>
            <a:r>
              <a:rPr lang="en-US" dirty="0">
                <a:latin typeface="Times New Roman" panose="02020603050405020304" pitchFamily="18" charset="0"/>
                <a:cs typeface="Times New Roman" panose="02020603050405020304" pitchFamily="18" charset="0"/>
              </a:rPr>
              <a:t>In discussions surrounding its effectiveness, the Bike Spot Service Center stands out as a reliable tool due to its comprehensive data and ease of use. It successfully meets the need for a practical and user-focused service, empowering cyclists to maintain their bikes in a way that saves time and effort. The platform's search functionality, which allows users to filter service centers based on proximity and specific services offered, enhances its utility further, making it a must-have resource for anyone looking to ensure their bike is well-maintained and in good working order.</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421411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974"/>
            <a:ext cx="12192000" cy="540774"/>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FF0000"/>
              </a:buClr>
            </a:pPr>
            <a:r>
              <a:rPr lang="en-US" sz="2800" dirty="0">
                <a:latin typeface="Times New Roman" panose="02020603050405020304" pitchFamily="18" charset="0"/>
                <a:cs typeface="Times New Roman" panose="02020603050405020304" pitchFamily="18" charset="0"/>
              </a:rPr>
              <a:t>This setup allows for a efficient bike service experience, catering to both locals and travelers. With well-placed spots at prime locations and clear service information, users can easily access necessary services and give feedback, improving overall customer satisfaction.</a:t>
            </a:r>
          </a:p>
          <a:p>
            <a:pPr algn="just">
              <a:buClr>
                <a:srgbClr val="FF0000"/>
              </a:buClr>
            </a:pPr>
            <a:r>
              <a:rPr lang="en-US" sz="2800" dirty="0">
                <a:latin typeface="Times New Roman" panose="02020603050405020304" pitchFamily="18" charset="0"/>
                <a:cs typeface="Times New Roman" panose="02020603050405020304" pitchFamily="18" charset="0"/>
              </a:rPr>
              <a:t>The implementation of a well-structured Bike Spot service system at strategic bike shop in Trichy will significantly improve convenience and accessibility for commuters and customer be like.</a:t>
            </a:r>
            <a:endParaRPr lang="en-IN" sz="2800" dirty="0">
              <a:latin typeface="Times New Roman" panose="02020603050405020304" pitchFamily="18" charset="0"/>
              <a:cs typeface="Times New Roman" panose="02020603050405020304" pitchFamily="18" charset="0"/>
            </a:endParaRP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2285" y="4422148"/>
            <a:ext cx="1139558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Mrs.K.Valli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priyadharshini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Kabilan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 (811722104066)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Logeshwaran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 (811722104083)</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Nachiappan PL (811722104097)</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BIKE SPOT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rmAutofit lnSpcReduction="10000"/>
          </a:bodyPr>
          <a:lstStyle/>
          <a:p>
            <a:pPr algn="just">
              <a:buClr>
                <a:srgbClr val="FF0000"/>
              </a:buClr>
            </a:pPr>
            <a:r>
              <a:rPr lang="en-US" dirty="0">
                <a:latin typeface="Times New Roman" panose="02020603050405020304" pitchFamily="18" charset="0"/>
                <a:cs typeface="Times New Roman" panose="02020603050405020304" pitchFamily="18" charset="0"/>
              </a:rPr>
              <a:t>The objective of the "BIKE SPOT" project is to design an effective management system for repair and servicing bikes at various key locations. </a:t>
            </a:r>
          </a:p>
          <a:p>
            <a:pPr algn="just">
              <a:buClr>
                <a:srgbClr val="FF0000"/>
              </a:buClr>
            </a:pPr>
            <a:r>
              <a:rPr lang="en-US" dirty="0">
                <a:latin typeface="Times New Roman" panose="02020603050405020304" pitchFamily="18" charset="0"/>
                <a:cs typeface="Times New Roman" panose="02020603050405020304" pitchFamily="18" charset="0"/>
              </a:rPr>
              <a:t>The system should be user-friendly, allowing customers to easily access bike rental services, bike-repair mechanical services, and provide feedback. </a:t>
            </a:r>
          </a:p>
          <a:p>
            <a:pPr algn="just">
              <a:buClr>
                <a:srgbClr val="FF0000"/>
              </a:buClr>
            </a:pPr>
            <a:r>
              <a:rPr lang="en-US" dirty="0">
                <a:latin typeface="Times New Roman" panose="02020603050405020304" pitchFamily="18" charset="0"/>
                <a:cs typeface="Times New Roman" panose="02020603050405020304" pitchFamily="18" charset="0"/>
              </a:rPr>
              <a:t>The goal is to enhance the convenience of repair, finishing time, and servicing bikes, while also enabling tracking of customer satisfaction and feedback, rating.</a:t>
            </a:r>
            <a:endParaRPr lang="en-IN" dirty="0">
              <a:latin typeface="Times New Roman" panose="02020603050405020304" pitchFamily="18" charset="0"/>
              <a:cs typeface="Times New Roman" panose="02020603050405020304" pitchFamily="18" charset="0"/>
            </a:endParaRPr>
          </a:p>
          <a:p>
            <a:pPr marL="0" indent="0" algn="just">
              <a:buClr>
                <a:srgbClr val="FF0000"/>
              </a:buClr>
              <a:buNone/>
            </a:pPr>
            <a:r>
              <a:rPr lang="en-IN" dirty="0"/>
              <a:t> </a:t>
            </a:r>
          </a:p>
          <a:p>
            <a:pPr marL="0" indent="0" algn="just">
              <a:buClr>
                <a:srgbClr val="FF0000"/>
              </a:buClr>
              <a:buNone/>
            </a:pP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ctrTitle"/>
          </p:nvPr>
        </p:nvSpPr>
        <p:spPr>
          <a:xfrm>
            <a:off x="1524000" y="481781"/>
            <a:ext cx="9144000" cy="560438"/>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B34985DF-051D-5E68-4F32-1AD11EDF845E}"/>
              </a:ext>
            </a:extLst>
          </p:cNvPr>
          <p:cNvSpPr>
            <a:spLocks noGrp="1"/>
          </p:cNvSpPr>
          <p:nvPr>
            <p:ph type="subTitle" idx="1"/>
          </p:nvPr>
        </p:nvSpPr>
        <p:spPr>
          <a:xfrm>
            <a:off x="727587" y="1455174"/>
            <a:ext cx="10844981" cy="4901176"/>
          </a:xfrm>
        </p:spPr>
        <p:txBody>
          <a:bodyPr>
            <a:normAutofit/>
          </a:body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Bike </a:t>
            </a:r>
            <a:r>
              <a:rPr lang="en-US" dirty="0">
                <a:latin typeface="Times New Roman" panose="02020603050405020304" pitchFamily="18" charset="0"/>
                <a:ea typeface="Calibri" panose="020F0502020204030204" pitchFamily="34" charset="0"/>
                <a:cs typeface="Times New Roman" panose="02020603050405020304" pitchFamily="18" charset="0"/>
              </a:rPr>
              <a:t>Spot </a:t>
            </a:r>
            <a:r>
              <a:rPr lang="en-US" dirty="0">
                <a:effectLst/>
                <a:latin typeface="Times New Roman" panose="02020603050405020304" pitchFamily="18" charset="0"/>
                <a:ea typeface="Calibri" panose="020F0502020204030204" pitchFamily="34" charset="0"/>
                <a:cs typeface="Times New Roman" panose="02020603050405020304" pitchFamily="18" charset="0"/>
              </a:rPr>
              <a:t>Service  is an innovative project designed to provide cyclists with easy access to a list of bike repair shops and service centers. This platform offers detailed information about each service center, including the place (Address), phone number, starting price for various services, and finishing hours of operation. Users can search for bike repair shops based on proximity and service offerings, making it an essential tool for anyone looking to maintain or repair their bike. The directory is built to be user-friendly, allowing users to navigate through a clear, simple interface. It includes features like a place, phone number, starting price, and finishing hours of use for people of all technical upfront. Starting prices for common repairs, giving users a transparent idea of costs upfront. Additionally, each bike service center provides its hours of operation, including special timings on weeks to ensure users can plan their visits accordingly. This makes the Bike Spot Service a reliable and practical tool for bike in need of repairs, whether they are experienced riders or casual users.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2532780128"/>
              </p:ext>
            </p:extLst>
          </p:nvPr>
        </p:nvGraphicFramePr>
        <p:xfrm>
          <a:off x="0" y="719665"/>
          <a:ext cx="12192000" cy="8045127"/>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940630">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350053">
                <a:tc>
                  <a:txBody>
                    <a:bodyPr/>
                    <a:lstStyle/>
                    <a:p>
                      <a:r>
                        <a:rPr lang="en-US" sz="1600" kern="1200" dirty="0" err="1">
                          <a:solidFill>
                            <a:schemeClr val="dk1"/>
                          </a:solidFill>
                          <a:effectLst/>
                          <a:latin typeface="+mn-lt"/>
                          <a:ea typeface="+mn-ea"/>
                          <a:cs typeface="Times New Roman" panose="02020603050405020304" pitchFamily="18" charset="0"/>
                        </a:rPr>
                        <a:t>Opitimization</a:t>
                      </a:r>
                      <a:r>
                        <a:rPr lang="en-US" sz="1600" kern="1200" dirty="0">
                          <a:solidFill>
                            <a:schemeClr val="dk1"/>
                          </a:solidFill>
                          <a:effectLst/>
                          <a:latin typeface="+mn-lt"/>
                          <a:ea typeface="+mn-ea"/>
                          <a:cs typeface="Times New Roman" panose="02020603050405020304" pitchFamily="18" charset="0"/>
                        </a:rPr>
                        <a:t> of urban bike service spot allocation for enhanced accessibility and maintenance efficient.</a:t>
                      </a:r>
                      <a:endParaRPr lang="en-US" sz="160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Arun </a:t>
                      </a:r>
                      <a:r>
                        <a:rPr lang="en-US" sz="1600" kern="1200" dirty="0" err="1">
                          <a:solidFill>
                            <a:schemeClr val="dk1"/>
                          </a:solidFill>
                          <a:effectLst/>
                          <a:latin typeface="+mn-lt"/>
                          <a:ea typeface="+mn-ea"/>
                          <a:cs typeface="+mn-cs"/>
                        </a:rPr>
                        <a:t>mehta</a:t>
                      </a:r>
                      <a:r>
                        <a:rPr lang="en-US" sz="1600" kern="1200" dirty="0">
                          <a:solidFill>
                            <a:schemeClr val="dk1"/>
                          </a:solidFill>
                          <a:effectLst/>
                          <a:latin typeface="+mn-lt"/>
                          <a:ea typeface="+mn-ea"/>
                          <a:cs typeface="+mn-cs"/>
                        </a:rPr>
                        <a:t>, Priya </a:t>
                      </a:r>
                      <a:r>
                        <a:rPr lang="en-US" sz="1600" kern="1200" dirty="0" err="1">
                          <a:solidFill>
                            <a:schemeClr val="dk1"/>
                          </a:solidFill>
                          <a:effectLst/>
                          <a:latin typeface="+mn-lt"/>
                          <a:ea typeface="+mn-ea"/>
                          <a:cs typeface="+mn-cs"/>
                        </a:rPr>
                        <a:t>sharma</a:t>
                      </a:r>
                      <a:r>
                        <a:rPr lang="en-US" sz="1600" kern="1200" dirty="0">
                          <a:solidFill>
                            <a:schemeClr val="dk1"/>
                          </a:solidFill>
                          <a:effectLst/>
                          <a:latin typeface="+mn-lt"/>
                          <a:ea typeface="+mn-ea"/>
                          <a:cs typeface="+mn-cs"/>
                        </a:rPr>
                        <a:t>, Mr. Rajat </a:t>
                      </a:r>
                      <a:r>
                        <a:rPr lang="en-US" sz="1600" kern="1200" dirty="0" err="1">
                          <a:solidFill>
                            <a:schemeClr val="dk1"/>
                          </a:solidFill>
                          <a:effectLst/>
                          <a:latin typeface="+mn-lt"/>
                          <a:ea typeface="+mn-ea"/>
                          <a:cs typeface="+mn-cs"/>
                        </a:rPr>
                        <a:t>singh</a:t>
                      </a:r>
                      <a:endParaRPr lang="en-IN" sz="1600" kern="1200" dirty="0">
                        <a:solidFill>
                          <a:schemeClr val="dk1"/>
                        </a:solidFill>
                        <a:effectLst/>
                        <a:latin typeface="+mn-lt"/>
                        <a:ea typeface="+mn-ea"/>
                        <a:cs typeface="+mn-cs"/>
                      </a:endParaRPr>
                    </a:p>
                    <a:p>
                      <a:endParaRPr lang="en-US" dirty="0"/>
                    </a:p>
                  </a:txBody>
                  <a:tcPr/>
                </a:tc>
                <a:tc>
                  <a:txBody>
                    <a:bodyPr/>
                    <a:lstStyle/>
                    <a:p>
                      <a:r>
                        <a:rPr lang="en-US" sz="1600" dirty="0"/>
                        <a:t>Service allocation for urban bike </a:t>
                      </a:r>
                      <a:r>
                        <a:rPr lang="en-US" sz="1600" dirty="0" err="1"/>
                        <a:t>centre</a:t>
                      </a:r>
                      <a:r>
                        <a:rPr lang="en-US" sz="1600" dirty="0"/>
                        <a:t>(2023)</a:t>
                      </a:r>
                    </a:p>
                  </a:txBody>
                  <a:tcPr/>
                </a:tc>
                <a:tc>
                  <a:txBody>
                    <a:bodyPr/>
                    <a:lstStyle/>
                    <a:p>
                      <a:r>
                        <a:rPr lang="en-US" sz="1600" b="0" dirty="0"/>
                        <a:t>geospatial analysis, demand forecasting, and stakeholder surveys </a:t>
                      </a:r>
                      <a:r>
                        <a:rPr lang="en-US" sz="1600" dirty="0"/>
                        <a:t>to optimize urban bike service.</a:t>
                      </a:r>
                    </a:p>
                  </a:txBody>
                  <a:tcPr/>
                </a:tc>
                <a:tc>
                  <a:txBody>
                    <a:bodyPr/>
                    <a:lstStyle/>
                    <a:p>
                      <a:r>
                        <a:rPr lang="en-US" sz="1600" dirty="0"/>
                        <a:t>statistical modeling tools, and survey analysis platforms</a:t>
                      </a:r>
                    </a:p>
                  </a:txBody>
                  <a:tcPr/>
                </a:tc>
                <a:extLst>
                  <a:ext uri="{0D108BD9-81ED-4DB2-BD59-A6C34878D82A}">
                    <a16:rowId xmlns:a16="http://schemas.microsoft.com/office/drawing/2014/main" val="1168724830"/>
                  </a:ext>
                </a:extLst>
              </a:tr>
              <a:tr h="1603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Calibri"/>
                          <a:cs typeface="Calibri"/>
                          <a:sym typeface="Arial"/>
                        </a:rPr>
                        <a:t>Overcoming Barriers to E-Commerce Adoption for Small Businesses.</a:t>
                      </a:r>
                      <a:endParaRPr lang="en-US" sz="1600" dirty="0">
                        <a:latin typeface="+mn-lt"/>
                        <a:cs typeface="Calibri"/>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cs typeface="Calibri"/>
                        </a:rPr>
                        <a:t>Er. </a:t>
                      </a:r>
                      <a:r>
                        <a:rPr lang="en-IN" sz="1600" dirty="0" err="1">
                          <a:latin typeface="+mn-lt"/>
                          <a:cs typeface="Calibri"/>
                        </a:rPr>
                        <a:t>Shrinidhi</a:t>
                      </a:r>
                      <a:r>
                        <a:rPr lang="en-IN" sz="1600" dirty="0">
                          <a:latin typeface="+mn-lt"/>
                          <a:cs typeface="Calibri"/>
                        </a:rPr>
                        <a:t> </a:t>
                      </a:r>
                      <a:r>
                        <a:rPr lang="en-IN" sz="1600" dirty="0" err="1">
                          <a:latin typeface="+mn-lt"/>
                          <a:cs typeface="Calibri"/>
                        </a:rPr>
                        <a:t>Gindi</a:t>
                      </a:r>
                      <a:endParaRPr lang="en-IN" sz="1600" dirty="0">
                        <a:latin typeface="+mn-lt"/>
                        <a:cs typeface="Calibri"/>
                      </a:endParaRP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Calibri"/>
                          <a:cs typeface="Calibri"/>
                          <a:sym typeface="Arial"/>
                        </a:rPr>
                        <a:t>E-Commerce Research and Applications(2022)</a:t>
                      </a:r>
                      <a:endParaRPr lang="en-US" sz="16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Calibri"/>
                          <a:cs typeface="Calibri"/>
                          <a:sym typeface="Arial"/>
                        </a:rPr>
                        <a:t>Identifies practical barriers and solutions, relevant for small business owners.</a:t>
                      </a:r>
                      <a:endParaRPr lang="en-US" sz="1600" dirty="0">
                        <a:latin typeface="+mn-lt"/>
                        <a:cs typeface="Calibri"/>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Calibri"/>
                          <a:cs typeface="Calibri"/>
                          <a:sym typeface="Arial"/>
                        </a:rPr>
                        <a:t>Collaborative Filtering </a:t>
                      </a:r>
                      <a:endParaRPr lang="en-US" sz="1600" dirty="0"/>
                    </a:p>
                    <a:p>
                      <a:endParaRPr lang="en-US" dirty="0"/>
                    </a:p>
                  </a:txBody>
                  <a:tcPr/>
                </a:tc>
                <a:extLst>
                  <a:ext uri="{0D108BD9-81ED-4DB2-BD59-A6C34878D82A}">
                    <a16:rowId xmlns:a16="http://schemas.microsoft.com/office/drawing/2014/main" val="1660361405"/>
                  </a:ext>
                </a:extLst>
              </a:tr>
              <a:tr h="1603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Calibri"/>
                          <a:cs typeface="Calibri"/>
                          <a:sym typeface="Arial"/>
                        </a:rPr>
                        <a:t>The Role of Recommendation Systems in Enhancing E-Commerce Experience.</a:t>
                      </a:r>
                      <a:endParaRPr lang="en-US" sz="1600" dirty="0">
                        <a:latin typeface="+mn-lt"/>
                        <a:cs typeface="Calibri"/>
                      </a:endParaRP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cs typeface="Calibri"/>
                        </a:rPr>
                        <a:t>Gaus shaikh</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Calibri"/>
                          <a:cs typeface="Calibri"/>
                          <a:sym typeface="Arial"/>
                        </a:rPr>
                        <a:t>International Journal of Online Marketing(2021)</a:t>
                      </a:r>
                      <a:endParaRPr lang="en-US" sz="16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Calibri"/>
                          <a:cs typeface="Calibri"/>
                          <a:sym typeface="Arial"/>
                        </a:rPr>
                        <a:t>Comprehensive review of recommendation systems, practical implications for e-commerce.</a:t>
                      </a:r>
                      <a:endParaRPr lang="en-US" sz="16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Times New Roman" panose="02020603050405020304" pitchFamily="18" charset="0"/>
                        </a:rPr>
                        <a:t>Content-based Filtering.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u="none" strike="noStrike" cap="none" dirty="0">
                        <a:solidFill>
                          <a:schemeClr val="dk1"/>
                        </a:solidFill>
                        <a:latin typeface="+mn-lt"/>
                        <a:ea typeface="Times New Roman"/>
                        <a:cs typeface="Times New Roman"/>
                        <a:sym typeface="Times New Roman"/>
                      </a:endParaRPr>
                    </a:p>
                    <a:p>
                      <a:endParaRPr lang="en-US" sz="1600" dirty="0"/>
                    </a:p>
                  </a:txBody>
                  <a:tcPr/>
                </a:tc>
                <a:extLst>
                  <a:ext uri="{0D108BD9-81ED-4DB2-BD59-A6C34878D82A}">
                    <a16:rowId xmlns:a16="http://schemas.microsoft.com/office/drawing/2014/main" val="2827881711"/>
                  </a:ext>
                </a:extLst>
              </a:tr>
              <a:tr h="1603188">
                <a:tc>
                  <a:txBody>
                    <a:bodyPr/>
                    <a:lstStyle/>
                    <a:p>
                      <a:endParaRPr lang="en-US" sz="1600" dirty="0"/>
                    </a:p>
                  </a:txBody>
                  <a:tcPr/>
                </a:tc>
                <a:tc>
                  <a:txBody>
                    <a:bodyPr/>
                    <a:lstStyle/>
                    <a:p>
                      <a:endParaRPr lang="en-US" sz="16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51027274"/>
                  </a:ext>
                </a:extLst>
              </a:tr>
              <a:tr h="94063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FA1A5F6-AA5C-639C-9E53-DED55D60DFDA}"/>
              </a:ext>
            </a:extLst>
          </p:cNvPr>
          <p:cNvPicPr>
            <a:picLocks noChangeAspect="1"/>
          </p:cNvPicPr>
          <p:nvPr/>
        </p:nvPicPr>
        <p:blipFill>
          <a:blip r:embed="rId2"/>
          <a:stretch>
            <a:fillRect/>
          </a:stretch>
        </p:blipFill>
        <p:spPr>
          <a:xfrm>
            <a:off x="1208993" y="1219200"/>
            <a:ext cx="9774014" cy="4689987"/>
          </a:xfrm>
          <a:prstGeom prst="rect">
            <a:avLst/>
          </a:prstGeom>
        </p:spPr>
      </p:pic>
      <p:sp>
        <p:nvSpPr>
          <p:cNvPr id="14" name="Rectangle 13">
            <a:extLst>
              <a:ext uri="{FF2B5EF4-FFF2-40B4-BE49-F238E27FC236}">
                <a16:creationId xmlns:a16="http://schemas.microsoft.com/office/drawing/2014/main" id="{77EE459F-7062-A62B-B572-9D81E1ACA6D8}"/>
              </a:ext>
            </a:extLst>
          </p:cNvPr>
          <p:cNvSpPr/>
          <p:nvPr/>
        </p:nvSpPr>
        <p:spPr>
          <a:xfrm>
            <a:off x="3549445" y="3303639"/>
            <a:ext cx="1002890" cy="4719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Details</a:t>
            </a:r>
            <a:endParaRPr lang="en-IN" dirty="0"/>
          </a:p>
        </p:txBody>
      </p:sp>
      <p:sp>
        <p:nvSpPr>
          <p:cNvPr id="15" name="Rectangle 14">
            <a:extLst>
              <a:ext uri="{FF2B5EF4-FFF2-40B4-BE49-F238E27FC236}">
                <a16:creationId xmlns:a16="http://schemas.microsoft.com/office/drawing/2014/main" id="{7E41D8C4-9884-BABB-0FF8-7AA1E5976EC5}"/>
              </a:ext>
            </a:extLst>
          </p:cNvPr>
          <p:cNvSpPr/>
          <p:nvPr/>
        </p:nvSpPr>
        <p:spPr>
          <a:xfrm>
            <a:off x="6823587" y="2782529"/>
            <a:ext cx="1120878" cy="294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a:t>
            </a:r>
            <a:endParaRPr lang="en-IN" dirty="0"/>
          </a:p>
        </p:txBody>
      </p:sp>
      <p:sp>
        <p:nvSpPr>
          <p:cNvPr id="17" name="Rectangle 16">
            <a:extLst>
              <a:ext uri="{FF2B5EF4-FFF2-40B4-BE49-F238E27FC236}">
                <a16:creationId xmlns:a16="http://schemas.microsoft.com/office/drawing/2014/main" id="{8120FAA5-E801-C840-799B-5546E46C080C}"/>
              </a:ext>
            </a:extLst>
          </p:cNvPr>
          <p:cNvSpPr/>
          <p:nvPr/>
        </p:nvSpPr>
        <p:spPr>
          <a:xfrm>
            <a:off x="6921910" y="3429000"/>
            <a:ext cx="1209367" cy="346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Price()</a:t>
            </a:r>
            <a:endParaRPr lang="en-IN" dirty="0"/>
          </a:p>
        </p:txBody>
      </p:sp>
      <p:sp>
        <p:nvSpPr>
          <p:cNvPr id="18" name="Rectangle 17">
            <a:extLst>
              <a:ext uri="{FF2B5EF4-FFF2-40B4-BE49-F238E27FC236}">
                <a16:creationId xmlns:a16="http://schemas.microsoft.com/office/drawing/2014/main" id="{063F3341-EE3F-63D6-7EF4-A7BC5CF3A00D}"/>
              </a:ext>
            </a:extLst>
          </p:cNvPr>
          <p:cNvSpPr/>
          <p:nvPr/>
        </p:nvSpPr>
        <p:spPr>
          <a:xfrm>
            <a:off x="7039896" y="3991897"/>
            <a:ext cx="1209367" cy="2765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Finish()</a:t>
            </a:r>
            <a:endParaRPr lang="en-IN" dirty="0"/>
          </a:p>
        </p:txBody>
      </p:sp>
      <p:sp>
        <p:nvSpPr>
          <p:cNvPr id="2" name="Rectangle 1">
            <a:extLst>
              <a:ext uri="{FF2B5EF4-FFF2-40B4-BE49-F238E27FC236}">
                <a16:creationId xmlns:a16="http://schemas.microsoft.com/office/drawing/2014/main" id="{AB7B1EFA-FDD4-60B4-2271-9CF0AAB87A51}"/>
              </a:ext>
            </a:extLst>
          </p:cNvPr>
          <p:cNvSpPr/>
          <p:nvPr/>
        </p:nvSpPr>
        <p:spPr>
          <a:xfrm>
            <a:off x="7285703" y="4444181"/>
            <a:ext cx="1324897" cy="13371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Finishing time</a:t>
            </a:r>
            <a:endParaRPr lang="en-IN" dirty="0"/>
          </a:p>
        </p:txBody>
      </p:sp>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Picture 2">
            <a:extLst>
              <a:ext uri="{FF2B5EF4-FFF2-40B4-BE49-F238E27FC236}">
                <a16:creationId xmlns:a16="http://schemas.microsoft.com/office/drawing/2014/main" id="{A6076E20-2B4D-88EE-C66B-59F21901C563}"/>
              </a:ext>
            </a:extLst>
          </p:cNvPr>
          <p:cNvPicPr>
            <a:picLocks noChangeAspect="1"/>
          </p:cNvPicPr>
          <p:nvPr/>
        </p:nvPicPr>
        <p:blipFill>
          <a:blip r:embed="rId2"/>
          <a:stretch>
            <a:fillRect/>
          </a:stretch>
        </p:blipFill>
        <p:spPr>
          <a:xfrm>
            <a:off x="1831478" y="731286"/>
            <a:ext cx="8529043" cy="5728508"/>
          </a:xfrm>
          <a:prstGeom prst="rect">
            <a:avLst/>
          </a:prstGeom>
        </p:spPr>
      </p:pic>
      <p:sp>
        <p:nvSpPr>
          <p:cNvPr id="4" name="Rectangle 3">
            <a:extLst>
              <a:ext uri="{FF2B5EF4-FFF2-40B4-BE49-F238E27FC236}">
                <a16:creationId xmlns:a16="http://schemas.microsoft.com/office/drawing/2014/main" id="{1C7A5B6B-7AE9-33A1-7C39-D1B9E90ADD12}"/>
              </a:ext>
            </a:extLst>
          </p:cNvPr>
          <p:cNvSpPr/>
          <p:nvPr/>
        </p:nvSpPr>
        <p:spPr>
          <a:xfrm>
            <a:off x="5122606" y="2005781"/>
            <a:ext cx="1661652" cy="235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 details</a:t>
            </a:r>
            <a:endParaRPr lang="en-IN" dirty="0"/>
          </a:p>
        </p:txBody>
      </p:sp>
      <p:sp>
        <p:nvSpPr>
          <p:cNvPr id="6" name="Rectangle 5">
            <a:extLst>
              <a:ext uri="{FF2B5EF4-FFF2-40B4-BE49-F238E27FC236}">
                <a16:creationId xmlns:a16="http://schemas.microsoft.com/office/drawing/2014/main" id="{B98DB0FF-D049-EE6A-0549-9DEF50C6C74A}"/>
              </a:ext>
            </a:extLst>
          </p:cNvPr>
          <p:cNvSpPr/>
          <p:nvPr/>
        </p:nvSpPr>
        <p:spPr>
          <a:xfrm>
            <a:off x="5122606" y="1101213"/>
            <a:ext cx="1661652" cy="235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Open website</a:t>
            </a:r>
            <a:endParaRPr lang="en-IN" dirty="0"/>
          </a:p>
        </p:txBody>
      </p:sp>
      <p:sp>
        <p:nvSpPr>
          <p:cNvPr id="7" name="Rectangle 6">
            <a:extLst>
              <a:ext uri="{FF2B5EF4-FFF2-40B4-BE49-F238E27FC236}">
                <a16:creationId xmlns:a16="http://schemas.microsoft.com/office/drawing/2014/main" id="{56F7F6F1-BD55-56F2-2EE3-FEB6FF66C881}"/>
              </a:ext>
            </a:extLst>
          </p:cNvPr>
          <p:cNvSpPr/>
          <p:nvPr/>
        </p:nvSpPr>
        <p:spPr>
          <a:xfrm>
            <a:off x="5122606" y="1553497"/>
            <a:ext cx="1661652" cy="235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a:t>
            </a:r>
            <a:endParaRPr lang="en-IN" dirty="0"/>
          </a:p>
        </p:txBody>
      </p:sp>
      <p:sp>
        <p:nvSpPr>
          <p:cNvPr id="8" name="Rectangle 7">
            <a:extLst>
              <a:ext uri="{FF2B5EF4-FFF2-40B4-BE49-F238E27FC236}">
                <a16:creationId xmlns:a16="http://schemas.microsoft.com/office/drawing/2014/main" id="{CBC8BF0D-46CD-B8F7-5AF7-73D95C966CD9}"/>
              </a:ext>
            </a:extLst>
          </p:cNvPr>
          <p:cNvSpPr/>
          <p:nvPr/>
        </p:nvSpPr>
        <p:spPr>
          <a:xfrm>
            <a:off x="5122606" y="2477729"/>
            <a:ext cx="1661652" cy="235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shop</a:t>
            </a:r>
            <a:endParaRPr lang="en-IN" dirty="0"/>
          </a:p>
        </p:txBody>
      </p:sp>
      <p:sp>
        <p:nvSpPr>
          <p:cNvPr id="9" name="Rectangle 8">
            <a:extLst>
              <a:ext uri="{FF2B5EF4-FFF2-40B4-BE49-F238E27FC236}">
                <a16:creationId xmlns:a16="http://schemas.microsoft.com/office/drawing/2014/main" id="{BD1578EC-8E9B-C4FD-8C69-C492F8F58CD9}"/>
              </a:ext>
            </a:extLst>
          </p:cNvPr>
          <p:cNvSpPr/>
          <p:nvPr/>
        </p:nvSpPr>
        <p:spPr>
          <a:xfrm>
            <a:off x="5122606" y="3608439"/>
            <a:ext cx="1661652" cy="235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details</a:t>
            </a:r>
            <a:endParaRPr lang="en-IN" dirty="0"/>
          </a:p>
        </p:txBody>
      </p:sp>
      <p:sp>
        <p:nvSpPr>
          <p:cNvPr id="10" name="Rectangle 9">
            <a:extLst>
              <a:ext uri="{FF2B5EF4-FFF2-40B4-BE49-F238E27FC236}">
                <a16:creationId xmlns:a16="http://schemas.microsoft.com/office/drawing/2014/main" id="{C9FF42A5-3DD9-8A3D-1771-21747AD82D2B}"/>
              </a:ext>
            </a:extLst>
          </p:cNvPr>
          <p:cNvSpPr/>
          <p:nvPr/>
        </p:nvSpPr>
        <p:spPr>
          <a:xfrm>
            <a:off x="5142270" y="4452119"/>
            <a:ext cx="1799304" cy="454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Verify location 2</a:t>
            </a:r>
            <a:endParaRPr lang="en-IN" dirty="0"/>
          </a:p>
        </p:txBody>
      </p:sp>
      <p:sp>
        <p:nvSpPr>
          <p:cNvPr id="11" name="Rectangle 10">
            <a:extLst>
              <a:ext uri="{FF2B5EF4-FFF2-40B4-BE49-F238E27FC236}">
                <a16:creationId xmlns:a16="http://schemas.microsoft.com/office/drawing/2014/main" id="{29CE1163-7D62-D99B-E0B5-A59B1AE058B2}"/>
              </a:ext>
            </a:extLst>
          </p:cNvPr>
          <p:cNvSpPr/>
          <p:nvPr/>
        </p:nvSpPr>
        <p:spPr>
          <a:xfrm>
            <a:off x="2684206" y="4452119"/>
            <a:ext cx="1799304" cy="454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Verify location 1</a:t>
            </a:r>
            <a:endParaRPr lang="en-IN" dirty="0"/>
          </a:p>
        </p:txBody>
      </p:sp>
      <p:sp>
        <p:nvSpPr>
          <p:cNvPr id="12" name="Rectangle 11">
            <a:extLst>
              <a:ext uri="{FF2B5EF4-FFF2-40B4-BE49-F238E27FC236}">
                <a16:creationId xmlns:a16="http://schemas.microsoft.com/office/drawing/2014/main" id="{DEF2E75B-457F-A71C-B0FB-935DA8CE6C38}"/>
              </a:ext>
            </a:extLst>
          </p:cNvPr>
          <p:cNvSpPr/>
          <p:nvPr/>
        </p:nvSpPr>
        <p:spPr>
          <a:xfrm>
            <a:off x="7384026" y="4452119"/>
            <a:ext cx="1966451" cy="454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Verify location 3</a:t>
            </a:r>
            <a:endParaRPr lang="en-IN" dirty="0"/>
          </a:p>
        </p:txBody>
      </p:sp>
      <p:sp>
        <p:nvSpPr>
          <p:cNvPr id="14" name="Rectangle 13">
            <a:extLst>
              <a:ext uri="{FF2B5EF4-FFF2-40B4-BE49-F238E27FC236}">
                <a16:creationId xmlns:a16="http://schemas.microsoft.com/office/drawing/2014/main" id="{8524A6B4-0BA7-FD10-33BD-7E89DCDBA2B1}"/>
              </a:ext>
            </a:extLst>
          </p:cNvPr>
          <p:cNvSpPr/>
          <p:nvPr/>
        </p:nvSpPr>
        <p:spPr>
          <a:xfrm>
            <a:off x="4758813" y="5304503"/>
            <a:ext cx="2448232" cy="278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Confirm location</a:t>
            </a:r>
            <a:endParaRPr lang="en-IN" dirty="0"/>
          </a:p>
        </p:txBody>
      </p:sp>
      <p:sp>
        <p:nvSpPr>
          <p:cNvPr id="17" name="Rectangle 16">
            <a:extLst>
              <a:ext uri="{FF2B5EF4-FFF2-40B4-BE49-F238E27FC236}">
                <a16:creationId xmlns:a16="http://schemas.microsoft.com/office/drawing/2014/main" id="{00767F54-7672-002B-FCA8-B6AA9CDE1937}"/>
              </a:ext>
            </a:extLst>
          </p:cNvPr>
          <p:cNvSpPr/>
          <p:nvPr/>
        </p:nvSpPr>
        <p:spPr>
          <a:xfrm>
            <a:off x="4758813" y="5673213"/>
            <a:ext cx="2448232" cy="381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Refresh</a:t>
            </a:r>
            <a:endParaRPr lang="en-IN" dirty="0"/>
          </a:p>
        </p:txBody>
      </p:sp>
      <p:sp>
        <p:nvSpPr>
          <p:cNvPr id="15" name="Flowchart: Decision 14">
            <a:extLst>
              <a:ext uri="{FF2B5EF4-FFF2-40B4-BE49-F238E27FC236}">
                <a16:creationId xmlns:a16="http://schemas.microsoft.com/office/drawing/2014/main" id="{DDA677EE-EDF3-AE68-395F-80C4845387A3}"/>
              </a:ext>
            </a:extLst>
          </p:cNvPr>
          <p:cNvSpPr/>
          <p:nvPr/>
        </p:nvSpPr>
        <p:spPr>
          <a:xfrm>
            <a:off x="4591665" y="2808621"/>
            <a:ext cx="2723534" cy="65573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convenience</a:t>
            </a:r>
            <a:endParaRPr lang="en-IN" dirty="0"/>
          </a:p>
        </p:txBody>
      </p:sp>
      <p:sp>
        <p:nvSpPr>
          <p:cNvPr id="16" name="Rectangle 15">
            <a:extLst>
              <a:ext uri="{FF2B5EF4-FFF2-40B4-BE49-F238E27FC236}">
                <a16:creationId xmlns:a16="http://schemas.microsoft.com/office/drawing/2014/main" id="{DCD8E323-0A69-575A-9958-8C59BACE970A}"/>
              </a:ext>
            </a:extLst>
          </p:cNvPr>
          <p:cNvSpPr/>
          <p:nvPr/>
        </p:nvSpPr>
        <p:spPr>
          <a:xfrm>
            <a:off x="7561005" y="2959509"/>
            <a:ext cx="1691149" cy="3539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 con</a:t>
            </a:r>
            <a:endParaRPr lang="en-IN" dirty="0"/>
          </a:p>
        </p:txBody>
      </p:sp>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Ram:</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4.00</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Processor:</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Intel(R)</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Pentium(R)</a:t>
            </a:r>
            <a:r>
              <a:rPr lang="en-US" sz="2000" spc="-6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2.11</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GHz</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Disk:</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520</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endParaRPr lang="en-IN" sz="1800" dirty="0">
              <a:effectLst/>
              <a:latin typeface="Times New Roman" panose="02020603050405020304" pitchFamily="18" charset="0"/>
              <a:ea typeface="Times New Roman" panose="02020603050405020304" pitchFamily="18" charset="0"/>
            </a:endParaRP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Operating System: Windows</a:t>
            </a:r>
            <a:r>
              <a:rPr lang="en-US" sz="2000" spc="5" dirty="0">
                <a:effectLst/>
                <a:latin typeface="Times New Roman" panose="02020603050405020304" pitchFamily="18" charset="0"/>
                <a:ea typeface="Times New Roman" panose="02020603050405020304" pitchFamily="18" charset="0"/>
              </a:rPr>
              <a:t> </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Software:</a:t>
            </a:r>
            <a:r>
              <a:rPr lang="en-US" sz="2000" spc="-25" dirty="0">
                <a:effectLst/>
                <a:latin typeface="Times New Roman" panose="02020603050405020304" pitchFamily="18" charset="0"/>
                <a:ea typeface="Times New Roman" panose="02020603050405020304" pitchFamily="18" charset="0"/>
              </a:rPr>
              <a:t> VS Code</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Language: Html, CSS, React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LOGIN</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LOCATION</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SERVICE DETAILS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COLLECTION</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1242</Words>
  <Application>Microsoft Office PowerPoint</Application>
  <PresentationFormat>Widescreen</PresentationFormat>
  <Paragraphs>124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nachiappan PL</cp:lastModifiedBy>
  <cp:revision>6</cp:revision>
  <dcterms:modified xsi:type="dcterms:W3CDTF">2024-12-05T16:57:20Z</dcterms:modified>
</cp:coreProperties>
</file>