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9" r:id="rId8"/>
    <p:sldId id="261" r:id="rId9"/>
    <p:sldId id="265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0725-2C6E-4809-B17A-A3DB9A413D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E151-B2A1-49CB-A3F7-102A95F7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7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0725-2C6E-4809-B17A-A3DB9A413D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E151-B2A1-49CB-A3F7-102A95F7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0725-2C6E-4809-B17A-A3DB9A413D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E151-B2A1-49CB-A3F7-102A95F7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8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April 7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Estimation of a Nonparametric Divergence Measure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E151-B2A1-49CB-A3F7-102A95F7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0725-2C6E-4809-B17A-A3DB9A413D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E151-B2A1-49CB-A3F7-102A95F7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0725-2C6E-4809-B17A-A3DB9A413D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E151-B2A1-49CB-A3F7-102A95F7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0725-2C6E-4809-B17A-A3DB9A413D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E151-B2A1-49CB-A3F7-102A95F7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5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0725-2C6E-4809-B17A-A3DB9A413D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E151-B2A1-49CB-A3F7-102A95F7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2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0725-2C6E-4809-B17A-A3DB9A413D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E151-B2A1-49CB-A3F7-102A95F7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7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0725-2C6E-4809-B17A-A3DB9A413D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E151-B2A1-49CB-A3F7-102A95F7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6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0725-2C6E-4809-B17A-A3DB9A413DFB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E151-B2A1-49CB-A3F7-102A95F7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April 7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Estimation of a Nonparametric Divergence Measure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E151-B2A1-49CB-A3F7-102A95F7A5C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020632" y="6243637"/>
            <a:ext cx="3000375" cy="590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8199" y="6223382"/>
            <a:ext cx="11182807" cy="53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8199" y="1737846"/>
            <a:ext cx="10515601" cy="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Estimation of a Nonparametric Information Divergence Measure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302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cs typeface="Times New Roman" panose="02020603050405020304" pitchFamily="18" charset="0"/>
              </a:rPr>
              <a:t>Prad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Kadambi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Advisor: Dr. </a:t>
            </a:r>
            <a:r>
              <a:rPr lang="en-US" dirty="0" err="1" smtClean="0">
                <a:cs typeface="Times New Roman" panose="02020603050405020304" pitchFamily="18" charset="0"/>
              </a:rPr>
              <a:t>Visar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Berisha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April 7</a:t>
            </a:r>
            <a:r>
              <a:rPr lang="en-US" baseline="30000" dirty="0" smtClean="0">
                <a:cs typeface="Times New Roman" panose="02020603050405020304" pitchFamily="18" charset="0"/>
              </a:rPr>
              <a:t>th</a:t>
            </a:r>
            <a:r>
              <a:rPr lang="en-US" dirty="0" smtClean="0">
                <a:cs typeface="Times New Roman" panose="02020603050405020304" pitchFamily="18" charset="0"/>
              </a:rPr>
              <a:t> 2016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School of Electrical, Computer and Energy Engineering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176" y="6251853"/>
            <a:ext cx="3237563" cy="55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Error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Law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Hawes </a:t>
            </a:r>
            <a:r>
              <a:rPr lang="en-US" i="1" dirty="0" smtClean="0"/>
              <a:t>et. 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9992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Outline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Motivation</a:t>
            </a:r>
          </a:p>
          <a:p>
            <a:pPr lvl="1">
              <a:buFontTx/>
              <a:buChar char="-"/>
            </a:pPr>
            <a:r>
              <a:rPr lang="en-US" dirty="0" smtClean="0">
                <a:cs typeface="Times New Roman" panose="02020603050405020304" pitchFamily="18" charset="0"/>
              </a:rPr>
              <a:t>Information divergence measures have many applications</a:t>
            </a:r>
          </a:p>
          <a:p>
            <a:pPr lvl="1">
              <a:buFontTx/>
              <a:buChar char="-"/>
            </a:pPr>
            <a:r>
              <a:rPr lang="en-US" dirty="0" smtClean="0">
                <a:cs typeface="Times New Roman" panose="02020603050405020304" pitchFamily="18" charset="0"/>
              </a:rPr>
              <a:t>Previous work has assumed knowledge of probability</a:t>
            </a:r>
          </a:p>
          <a:p>
            <a:pPr lvl="1">
              <a:buFontTx/>
              <a:buChar char="-"/>
            </a:pPr>
            <a:r>
              <a:rPr lang="en-US" dirty="0" smtClean="0">
                <a:cs typeface="Times New Roman" panose="02020603050405020304" pitchFamily="18" charset="0"/>
              </a:rPr>
              <a:t>Current research focuses on nonparametric estimation</a:t>
            </a:r>
          </a:p>
          <a:p>
            <a:pPr lvl="2">
              <a:buFontTx/>
              <a:buChar char="-"/>
            </a:pPr>
            <a:r>
              <a:rPr lang="en-US" dirty="0" smtClean="0">
                <a:cs typeface="Times New Roman" panose="02020603050405020304" pitchFamily="18" charset="0"/>
              </a:rPr>
              <a:t>Slow convergence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Methods</a:t>
            </a:r>
          </a:p>
          <a:p>
            <a:pPr lvl="1">
              <a:buFontTx/>
              <a:buChar char="-"/>
            </a:pPr>
            <a:r>
              <a:rPr lang="en-US" dirty="0" smtClean="0">
                <a:cs typeface="Times New Roman" panose="02020603050405020304" pitchFamily="18" charset="0"/>
              </a:rPr>
              <a:t>Power law model for convergence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Results</a:t>
            </a:r>
          </a:p>
          <a:p>
            <a:pPr marL="457200" lvl="1" indent="0">
              <a:buNone/>
            </a:pPr>
            <a:r>
              <a:rPr lang="en-US" dirty="0" smtClean="0">
                <a:cs typeface="Times New Roman" panose="02020603050405020304" pitchFamily="18" charset="0"/>
              </a:rPr>
              <a:t>- Find asymptotic divergence estimates, and verify power law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8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Information Divergence Measures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cs typeface="Times New Roman" panose="02020603050405020304" pitchFamily="18" charset="0"/>
                  </a:rPr>
                  <a:t>Measure of difference between probability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cs typeface="Times New Roman" panose="02020603050405020304" pitchFamily="18" charset="0"/>
                  </a:rPr>
                  <a:t>Applications in machine learning, coding theory, hypothesis testing, etc.</a:t>
                </a:r>
              </a:p>
              <a:p>
                <a:r>
                  <a:rPr lang="en-US" dirty="0" smtClean="0">
                    <a:cs typeface="Times New Roman" panose="02020603050405020304" pitchFamily="18" charset="0"/>
                  </a:rPr>
                  <a:t>Two classes</a:t>
                </a:r>
              </a:p>
              <a:p>
                <a:pPr lvl="1"/>
                <a:r>
                  <a:rPr lang="en-US" dirty="0" smtClean="0">
                    <a:cs typeface="Times New Roman" panose="02020603050405020304" pitchFamily="18" charset="0"/>
                  </a:rPr>
                  <a:t>Parametric divergences</a:t>
                </a:r>
              </a:p>
              <a:p>
                <a:pPr lvl="1"/>
                <a:r>
                  <a:rPr lang="en-US" dirty="0" smtClean="0">
                    <a:cs typeface="Times New Roman" panose="02020603050405020304" pitchFamily="18" charset="0"/>
                  </a:rPr>
                  <a:t>Nonparametric divergences</a:t>
                </a:r>
              </a:p>
              <a:p>
                <a:endParaRPr lang="en-US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6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f-divergences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cs typeface="Times New Roman" panose="02020603050405020304" pitchFamily="18" charset="0"/>
                  </a:rPr>
                  <a:t>A class of nonparametric measures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mtClean="0"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0" smtClean="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cs typeface="Times New Roman" panose="020206030504050203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b="0" smtClean="0"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smtClean="0"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smtClean="0"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cs typeface="Times New Roman" panose="02020603050405020304" pitchFamily="18" charset="0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smtClean="0"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smtClean="0"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cs typeface="Times New Roman" panose="02020603050405020304" pitchFamily="18" charset="0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b="0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b="0" i="0" smtClean="0"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b="1" i="0" smtClean="0">
                          <a:cs typeface="Times New Roman" panose="020206030504050203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 smtClean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 smtClean="0">
                    <a:cs typeface="Times New Roman" panose="02020603050405020304" pitchFamily="18" charset="0"/>
                  </a:rPr>
                  <a:t>, the divergence between two densities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b="0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b="0" dirty="0" smtClean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smtClean="0"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400" b="0" i="0" smtClean="0"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b="0" smtClean="0"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1" i="0" smtClean="0"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1400" b="0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smtClean="0"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400" b="0" i="0" smtClean="0"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0" smtClean="0"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400" b="1" i="0" smtClean="0"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sz="1400" b="0" i="0" smtClean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b="0" dirty="0" smtClean="0">
                    <a:cs typeface="Times New Roman" panose="02020603050405020304" pitchFamily="18" charset="0"/>
                  </a:rPr>
                  <a:t>, the two probability densities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  <m:brk m:alnAt="23"/>
                      </m:rPr>
                      <a:rPr lang="el-GR" sz="1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sz="1400" b="0" dirty="0" smtClean="0">
                    <a:cs typeface="Times New Roman" panose="02020603050405020304" pitchFamily="18" charset="0"/>
                  </a:rPr>
                  <a:t>, the feature space of interest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sz="1400" b="0" dirty="0" smtClean="0">
                    <a:cs typeface="Times New Roman" panose="02020603050405020304" pitchFamily="18" charset="0"/>
                  </a:rPr>
                  <a:t>, function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400" b="0" dirty="0" smtClean="0">
                    <a:cs typeface="Times New Roman" panose="02020603050405020304" pitchFamily="18" charset="0"/>
                  </a:rPr>
                  <a:t>, determining the specific f-divergence</a:t>
                </a:r>
              </a:p>
              <a:p>
                <a:r>
                  <a:rPr lang="en-US" b="0" dirty="0" smtClean="0">
                    <a:cs typeface="Times New Roman" panose="02020603050405020304" pitchFamily="18" charset="0"/>
                  </a:rPr>
                  <a:t>Related to optimal achievable classification erro</a:t>
                </a:r>
                <a:r>
                  <a:rPr lang="en-US" dirty="0" smtClean="0">
                    <a:cs typeface="Times New Roman" panose="02020603050405020304" pitchFamily="18" charset="0"/>
                  </a:rPr>
                  <a:t>r rate in binary classification tasks</a:t>
                </a:r>
              </a:p>
              <a:p>
                <a:endParaRPr lang="en-US" dirty="0" smtClean="0"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28" y="4766119"/>
            <a:ext cx="4995672" cy="14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Estimation of f-divergences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 smtClean="0">
                    <a:cs typeface="Times New Roman" panose="02020603050405020304" pitchFamily="18" charset="0"/>
                  </a:rPr>
                  <a:t>Problem: Find the </a:t>
                </a:r>
                <a:r>
                  <a:rPr lang="en-US" dirty="0" smtClean="0">
                    <a:cs typeface="Times New Roman" panose="02020603050405020304" pitchFamily="18" charset="0"/>
                  </a:rPr>
                  <a:t>divergence for data</a:t>
                </a:r>
                <a:r>
                  <a:rPr lang="en-US" b="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from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>
                  <a:cs typeface="Times New Roman" panose="02020603050405020304" pitchFamily="18" charset="0"/>
                </a:endParaRPr>
              </a:p>
              <a:p>
                <a:r>
                  <a:rPr lang="en-US" b="0" dirty="0" smtClean="0">
                    <a:cs typeface="Times New Roman" panose="02020603050405020304" pitchFamily="18" charset="0"/>
                  </a:rPr>
                  <a:t>Challenges</a:t>
                </a:r>
              </a:p>
              <a:p>
                <a:pPr lvl="1"/>
                <a:r>
                  <a:rPr lang="en-US" b="0" dirty="0" smtClean="0">
                    <a:cs typeface="Times New Roman" panose="02020603050405020304" pitchFamily="18" charset="0"/>
                  </a:rPr>
                  <a:t>Densities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 smtClean="0"/>
                  <a:t> are usually unknown</a:t>
                </a:r>
              </a:p>
              <a:p>
                <a:pPr lvl="2">
                  <a:buFontTx/>
                  <a:buChar char="-"/>
                </a:pPr>
                <a:r>
                  <a:rPr lang="en-US" dirty="0" smtClean="0"/>
                  <a:t>Estimating densities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from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US" b="0" dirty="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dirty="0" smtClean="0">
                        <a:cs typeface="Times New Roman" panose="02020603050405020304" pitchFamily="18" charset="0"/>
                      </a:rPr>
                      <m:t>and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can </a:t>
                </a:r>
                <a:r>
                  <a:rPr lang="en-US" dirty="0" smtClean="0"/>
                  <a:t>be difficult</a:t>
                </a:r>
              </a:p>
              <a:p>
                <a:pPr lvl="2">
                  <a:buFontTx/>
                  <a:buChar char="-"/>
                </a:pPr>
                <a:r>
                  <a:rPr lang="en-US" dirty="0" smtClean="0"/>
                  <a:t>Additional error, undesirable intermediate </a:t>
                </a:r>
                <a:r>
                  <a:rPr lang="en-US" dirty="0" smtClean="0"/>
                  <a:t>step</a:t>
                </a:r>
              </a:p>
              <a:p>
                <a:pPr lvl="2">
                  <a:buFontTx/>
                  <a:buChar char="-"/>
                </a:pPr>
                <a:r>
                  <a:rPr lang="en-US" dirty="0" smtClean="0"/>
                  <a:t>Eliminate density estimation step</a:t>
                </a:r>
                <a:endParaRPr lang="en-US" dirty="0" smtClean="0"/>
              </a:p>
              <a:p>
                <a:r>
                  <a:rPr lang="en-US" b="0" dirty="0" smtClean="0">
                    <a:cs typeface="Times New Roman" panose="02020603050405020304" pitchFamily="18" charset="0"/>
                  </a:rPr>
                  <a:t>Wang </a:t>
                </a:r>
                <a:r>
                  <a:rPr lang="en-US" b="0" i="1" dirty="0" smtClean="0">
                    <a:cs typeface="Times New Roman" panose="02020603050405020304" pitchFamily="18" charset="0"/>
                  </a:rPr>
                  <a:t>et. </a:t>
                </a:r>
                <a:r>
                  <a:rPr lang="en-US" i="1" dirty="0" smtClean="0">
                    <a:cs typeface="Times New Roman" panose="02020603050405020304" pitchFamily="18" charset="0"/>
                  </a:rPr>
                  <a:t>al. </a:t>
                </a:r>
                <a:r>
                  <a:rPr lang="en-US" dirty="0" smtClean="0">
                    <a:cs typeface="Times New Roman" panose="02020603050405020304" pitchFamily="18" charset="0"/>
                  </a:rPr>
                  <a:t>use a k-Nearest Neighbors rule to find the divergence after first finding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d>
                      </m:den>
                    </m:f>
                  </m:oMath>
                </a14:m>
                <a:endParaRPr lang="en-US" b="0" dirty="0" smtClean="0">
                  <a:cs typeface="Times New Roman" panose="02020603050405020304" pitchFamily="18" charset="0"/>
                </a:endParaRPr>
              </a:p>
              <a:p>
                <a:r>
                  <a:rPr lang="en-US" b="0" dirty="0" err="1" smtClean="0">
                    <a:cs typeface="Times New Roman" panose="02020603050405020304" pitchFamily="18" charset="0"/>
                  </a:rPr>
                  <a:t>Berisha</a:t>
                </a:r>
                <a:r>
                  <a:rPr lang="en-US" b="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b="0" i="1" dirty="0" smtClean="0">
                    <a:cs typeface="Times New Roman" panose="02020603050405020304" pitchFamily="18" charset="0"/>
                  </a:rPr>
                  <a:t>et. </a:t>
                </a:r>
                <a:r>
                  <a:rPr lang="en-US" i="1" dirty="0" smtClean="0">
                    <a:cs typeface="Times New Roman" panose="02020603050405020304" pitchFamily="18" charset="0"/>
                  </a:rPr>
                  <a:t>al.</a:t>
                </a:r>
                <a:r>
                  <a:rPr lang="en-US" dirty="0" smtClean="0">
                    <a:cs typeface="Times New Roman" panose="02020603050405020304" pitchFamily="18" charset="0"/>
                  </a:rPr>
                  <a:t> derive an f-divergence that can be estimated with no density estimation</a:t>
                </a:r>
                <a:endParaRPr lang="en-US" b="0" dirty="0" smtClean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+mn-lt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  <a:cs typeface="Times New Roman" panose="02020603050405020304" pitchFamily="18" charset="0"/>
                  </a:rPr>
                  <a:t> Divergence</a:t>
                </a:r>
                <a:endParaRPr lang="en-US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cs typeface="Times New Roman" panose="02020603050405020304" pitchFamily="18" charset="0"/>
                  </a:rPr>
                  <a:t>An f-divergence given by:</a:t>
                </a:r>
                <a:endParaRPr lang="en-US" i="1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cs typeface="Times New Roman" panose="02020603050405020304" pitchFamily="18" charset="0"/>
                            </a:rPr>
                            <m:t>𝑝𝑞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cs typeface="Times New Roman" panose="02020603050405020304" pitchFamily="18" charset="0"/>
                                        </a:rPr>
                                        <m:t>𝑞𝑓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n-US" b="0" i="1" smtClean="0"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cs typeface="Times New Roman" panose="02020603050405020304" pitchFamily="18" charset="0"/>
                                    </a:rPr>
                                    <m:t>𝑞𝑓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b="1" i="1" smtClean="0"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1400" b="0" dirty="0" smtClean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1800" b="0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0" dirty="0" smtClean="0">
                    <a:cs typeface="Times New Roman" panose="02020603050405020304" pitchFamily="18" charset="0"/>
                  </a:rPr>
                  <a:t>, the two probability </a:t>
                </a:r>
                <a:r>
                  <a:rPr lang="en-US" sz="1800" b="0" dirty="0" smtClean="0">
                    <a:cs typeface="Times New Roman" panose="02020603050405020304" pitchFamily="18" charset="0"/>
                  </a:rPr>
                  <a:t>densities of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US" sz="1800" b="0" dirty="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dirty="0" smtClean="0">
                        <a:cs typeface="Times New Roman" panose="02020603050405020304" pitchFamily="18" charset="0"/>
                      </a:rPr>
                      <m:t>and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sz="1800" b="0" dirty="0" smtClean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800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1800" dirty="0" smtClean="0">
                    <a:cs typeface="Times New Roman" panose="02020603050405020304" pitchFamily="18" charset="0"/>
                  </a:rPr>
                  <a:t>, the prior probabilities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US" sz="1800" b="0" dirty="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dirty="0" smtClean="0">
                        <a:cs typeface="Times New Roman" panose="02020603050405020304" pitchFamily="18" charset="0"/>
                      </a:rPr>
                      <m:t>and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sz="1800" b="0" dirty="0" smtClean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 dirty="0" smtClean="0"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cs typeface="Times New Roman" panose="02020603050405020304" pitchFamily="18" charset="0"/>
                  </a:rPr>
                  <a:t>Directly estimable from data using Euclidean minimum spanning tree (MST)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</a:rPr>
                  <a:t>- No density estimation required</a:t>
                </a:r>
                <a:endParaRPr lang="en-US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3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aseline="-25000" dirty="0" smtClean="0"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estimator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∞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∞ </a:t>
                </a:r>
                <a:endParaRPr lang="en-US" b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5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Times New Roman" panose="02020603050405020304" pitchFamily="18" charset="0"/>
              </a:rPr>
              <a:t>F-R Test Statistic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60233" cy="4351338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 smtClean="0">
                    <a:cs typeface="Times New Roman" panose="02020603050405020304" pitchFamily="18" charset="0"/>
                  </a:rPr>
                  <a:t>Calculate Euclidean minimum spanning tree for 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>
                    <a:cs typeface="Times New Roman" panose="02020603050405020304" pitchFamily="18" charset="0"/>
                  </a:rPr>
                  <a:t>Count the number of edges connecting        to </a:t>
                </a:r>
              </a:p>
              <a:p>
                <a:pPr marL="514350" indent="-514350">
                  <a:buAutoNum type="arabicPeriod"/>
                </a:pP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buAutoNum type="arabicPeriod"/>
                </a:pPr>
                <a:endParaRPr lang="en-US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cs typeface="Times New Roman" panose="02020603050405020304" pitchFamily="18" charset="0"/>
                      </a:rPr>
                      <m:t>1−2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b="0" i="1" smtClean="0"/>
                          <m:t>5</m:t>
                        </m:r>
                      </m:num>
                      <m:den>
                        <m:r>
                          <a:rPr lang="en-US" sz="2000" b="0" i="1" smtClean="0"/>
                          <m:t>10+10</m:t>
                        </m:r>
                      </m:den>
                    </m:f>
                    <m:r>
                      <a:rPr lang="en-US" sz="2000" b="0" i="1" smtClean="0"/>
                      <m:t>=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b="1" u="sng" dirty="0" smtClean="0">
                    <a:cs typeface="Times New Roman" panose="02020603050405020304" pitchFamily="18" charset="0"/>
                  </a:rPr>
                  <a:t>0.5</a:t>
                </a:r>
              </a:p>
              <a:p>
                <a:pPr marL="0" indent="0">
                  <a:buNone/>
                </a:pPr>
                <a:endParaRPr lang="en-US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60233" cy="4351338"/>
              </a:xfrm>
              <a:blipFill rotWithShape="0">
                <a:blip r:embed="rId2"/>
                <a:stretch>
                  <a:fillRect l="-2389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608" y="2040561"/>
            <a:ext cx="4425144" cy="41364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395" y="2325427"/>
            <a:ext cx="1181100" cy="33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447" y="3203054"/>
            <a:ext cx="447675" cy="361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596" y="3203054"/>
            <a:ext cx="466725" cy="361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007" y="3671106"/>
            <a:ext cx="36861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Rate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69992" cy="4351338"/>
              </a:xfrm>
            </p:spPr>
            <p:txBody>
              <a:bodyPr/>
              <a:lstStyle/>
              <a:p>
                <a:r>
                  <a:rPr lang="en-US" dirty="0" smtClean="0"/>
                  <a:t>Known divergence for </a:t>
                </a:r>
                <a:r>
                  <a:rPr lang="en-US" dirty="0" smtClean="0"/>
                  <a:t>uniform dataset: </a:t>
                </a:r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=0.5</a:t>
                </a:r>
              </a:p>
              <a:p>
                <a:r>
                  <a:rPr lang="en-US" dirty="0" smtClean="0"/>
                  <a:t>Absolute error of estimate</a:t>
                </a:r>
              </a:p>
              <a:p>
                <a:r>
                  <a:rPr lang="en-US" dirty="0" smtClean="0"/>
                  <a:t>Require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~4∗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  samples for error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1% !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There’s got to be a better way!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69992" cy="4351338"/>
              </a:xfrm>
              <a:blipFill rotWithShape="0">
                <a:blip r:embed="rId2"/>
                <a:stretch>
                  <a:fillRect l="-208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689" y="1823374"/>
            <a:ext cx="3057335" cy="1683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689" y="3641789"/>
            <a:ext cx="3380232" cy="25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154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Estimation of a Nonparametric Information Divergence Measure</vt:lpstr>
      <vt:lpstr>Outline</vt:lpstr>
      <vt:lpstr>Information Divergence Measures</vt:lpstr>
      <vt:lpstr>f-divergences</vt:lpstr>
      <vt:lpstr>Estimation of f-divergences</vt:lpstr>
      <vt:lpstr>The D_p Divergence</vt:lpstr>
      <vt:lpstr>Estimating D_p </vt:lpstr>
      <vt:lpstr>F-R Test Statistic</vt:lpstr>
      <vt:lpstr>Convergence Rate</vt:lpstr>
      <vt:lpstr>Bayes Error Rate</vt:lpstr>
      <vt:lpstr>Power Law Formulation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pkadambi1@gmail.com</dc:creator>
  <cp:lastModifiedBy>pkadambi1@gmail.com</cp:lastModifiedBy>
  <cp:revision>129</cp:revision>
  <dcterms:created xsi:type="dcterms:W3CDTF">2016-04-01T06:11:57Z</dcterms:created>
  <dcterms:modified xsi:type="dcterms:W3CDTF">2016-04-01T10:50:55Z</dcterms:modified>
</cp:coreProperties>
</file>