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1" r:id="rId2"/>
    <p:sldId id="283" r:id="rId3"/>
    <p:sldId id="284" r:id="rId4"/>
    <p:sldId id="285" r:id="rId5"/>
    <p:sldId id="286" r:id="rId6"/>
    <p:sldId id="287" r:id="rId7"/>
    <p:sldId id="288" r:id="rId8"/>
    <p:sldId id="258" r:id="rId9"/>
    <p:sldId id="268" r:id="rId10"/>
    <p:sldId id="274" r:id="rId11"/>
    <p:sldId id="275" r:id="rId12"/>
    <p:sldId id="276" r:id="rId13"/>
    <p:sldId id="289" r:id="rId14"/>
    <p:sldId id="296" r:id="rId15"/>
    <p:sldId id="290" r:id="rId16"/>
    <p:sldId id="291" r:id="rId17"/>
    <p:sldId id="292" r:id="rId18"/>
    <p:sldId id="293" r:id="rId19"/>
    <p:sldId id="294" r:id="rId20"/>
    <p:sldId id="295" r:id="rId21"/>
    <p:sldId id="266" r:id="rId22"/>
    <p:sldId id="270" r:id="rId23"/>
    <p:sldId id="271" r:id="rId24"/>
    <p:sldId id="272" r:id="rId25"/>
    <p:sldId id="277" r:id="rId26"/>
    <p:sldId id="278"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5" d="100"/>
          <a:sy n="55" d="100"/>
        </p:scale>
        <p:origin x="888" y="78"/>
      </p:cViewPr>
      <p:guideLst>
        <p:guide orient="horz" pos="364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44ECE-FB2A-47D3-9DC0-BD9078D06BE3}" type="datetimeFigureOut">
              <a:rPr lang="en-US" smtClean="0"/>
              <a:pPr/>
              <a:t>4/29/2018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0B6B3-B23C-41A3-97B4-06B162268F44}" type="slidenum">
              <a:rPr lang="en-US" smtClean="0"/>
              <a:pPr/>
              <a:t>‹#›</a:t>
            </a:fld>
            <a:endParaRPr lang="en-US"/>
          </a:p>
        </p:txBody>
      </p:sp>
    </p:spTree>
    <p:extLst>
      <p:ext uri="{BB962C8B-B14F-4D97-AF65-F5344CB8AC3E}">
        <p14:creationId xmlns:p14="http://schemas.microsoft.com/office/powerpoint/2010/main" val="117001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0B6B3-B23C-41A3-97B4-06B162268F44}" type="slidenum">
              <a:rPr lang="en-US" smtClean="0"/>
              <a:pPr/>
              <a:t>12</a:t>
            </a:fld>
            <a:endParaRPr lang="en-US"/>
          </a:p>
        </p:txBody>
      </p:sp>
    </p:spTree>
    <p:extLst>
      <p:ext uri="{BB962C8B-B14F-4D97-AF65-F5344CB8AC3E}">
        <p14:creationId xmlns:p14="http://schemas.microsoft.com/office/powerpoint/2010/main" val="367821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0B6B3-B23C-41A3-97B4-06B162268F44}" type="slidenum">
              <a:rPr lang="en-US" smtClean="0"/>
              <a:pPr/>
              <a:t>13</a:t>
            </a:fld>
            <a:endParaRPr lang="en-US"/>
          </a:p>
        </p:txBody>
      </p:sp>
    </p:spTree>
    <p:extLst>
      <p:ext uri="{BB962C8B-B14F-4D97-AF65-F5344CB8AC3E}">
        <p14:creationId xmlns:p14="http://schemas.microsoft.com/office/powerpoint/2010/main" val="302637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0B6B3-B23C-41A3-97B4-06B162268F44}" type="slidenum">
              <a:rPr lang="en-US" smtClean="0"/>
              <a:pPr/>
              <a:t>14</a:t>
            </a:fld>
            <a:endParaRPr lang="en-US"/>
          </a:p>
        </p:txBody>
      </p:sp>
    </p:spTree>
    <p:extLst>
      <p:ext uri="{BB962C8B-B14F-4D97-AF65-F5344CB8AC3E}">
        <p14:creationId xmlns:p14="http://schemas.microsoft.com/office/powerpoint/2010/main" val="302637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0B6B3-B23C-41A3-97B4-06B162268F44}" type="slidenum">
              <a:rPr lang="en-US" smtClean="0"/>
              <a:pPr/>
              <a:t>20</a:t>
            </a:fld>
            <a:endParaRPr lang="en-US"/>
          </a:p>
        </p:txBody>
      </p:sp>
    </p:spTree>
    <p:extLst>
      <p:ext uri="{BB962C8B-B14F-4D97-AF65-F5344CB8AC3E}">
        <p14:creationId xmlns:p14="http://schemas.microsoft.com/office/powerpoint/2010/main" val="302637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CC0784-38A3-4F54-BF88-D8F36C41CA2C}"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121697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CC0784-38A3-4F54-BF88-D8F36C41CA2C}"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60591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CC0784-38A3-4F54-BF88-D8F36C41CA2C}"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105175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5562600" cy="609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CC0784-38A3-4F54-BF88-D8F36C41CA2C}"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262527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0784-38A3-4F54-BF88-D8F36C41CA2C}"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225422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CC0784-38A3-4F54-BF88-D8F36C41CA2C}" type="datetimeFigureOut">
              <a:rPr lang="en-US" smtClean="0"/>
              <a:pPr/>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217484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CC0784-38A3-4F54-BF88-D8F36C41CA2C}" type="datetimeFigureOut">
              <a:rPr lang="en-US" smtClean="0"/>
              <a:pPr/>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414557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CC0784-38A3-4F54-BF88-D8F36C41CA2C}" type="datetimeFigureOut">
              <a:rPr lang="en-US" smtClean="0"/>
              <a:pPr/>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56678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C0784-38A3-4F54-BF88-D8F36C41CA2C}" type="datetimeFigureOut">
              <a:rPr lang="en-US" smtClean="0"/>
              <a:pPr/>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122751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C0784-38A3-4F54-BF88-D8F36C41CA2C}" type="datetimeFigureOut">
              <a:rPr lang="en-US" smtClean="0"/>
              <a:pPr/>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124047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C0784-38A3-4F54-BF88-D8F36C41CA2C}" type="datetimeFigureOut">
              <a:rPr lang="en-US" smtClean="0"/>
              <a:pPr/>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84E3B-2F00-4CAD-AF7E-21BF44294ADE}" type="slidenum">
              <a:rPr lang="en-US" smtClean="0"/>
              <a:pPr/>
              <a:t>‹#›</a:t>
            </a:fld>
            <a:endParaRPr lang="en-US"/>
          </a:p>
        </p:txBody>
      </p:sp>
    </p:spTree>
    <p:extLst>
      <p:ext uri="{BB962C8B-B14F-4D97-AF65-F5344CB8AC3E}">
        <p14:creationId xmlns:p14="http://schemas.microsoft.com/office/powerpoint/2010/main" val="13572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7000"/>
                <a:lumOff val="33000"/>
              </a:schemeClr>
            </a:gs>
            <a:gs pos="29000">
              <a:schemeClr val="bg1">
                <a:lumMod val="93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0"/>
            <a:ext cx="5562600" cy="77258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7620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C0784-38A3-4F54-BF88-D8F36C41CA2C}" type="datetimeFigureOut">
              <a:rPr lang="en-US" smtClean="0"/>
              <a:pPr/>
              <a:t>4/29/2018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84E3B-2F00-4CAD-AF7E-21BF44294ADE}" type="slidenum">
              <a:rPr lang="en-US" smtClean="0"/>
              <a:pPr/>
              <a:t>‹#›</a:t>
            </a:fld>
            <a:endParaRPr lang="en-US"/>
          </a:p>
        </p:txBody>
      </p:sp>
    </p:spTree>
    <p:extLst>
      <p:ext uri="{BB962C8B-B14F-4D97-AF65-F5344CB8AC3E}">
        <p14:creationId xmlns:p14="http://schemas.microsoft.com/office/powerpoint/2010/main" val="340495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andireview.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2.xml"/><Relationship Id="rId1" Type="http://schemas.openxmlformats.org/officeDocument/2006/relationships/slideLayout" Target="../slideLayouts/slideLayout1.xml"/><Relationship Id="rId4" Type="http://schemas.openxmlformats.org/officeDocument/2006/relationships/slide" Target="slide23.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1.xml"/><Relationship Id="rId1" Type="http://schemas.openxmlformats.org/officeDocument/2006/relationships/slideLayout" Target="../slideLayouts/slideLayout1.xml"/><Relationship Id="rId6" Type="http://schemas.openxmlformats.org/officeDocument/2006/relationships/slide" Target="slide27.xml"/><Relationship Id="rId5" Type="http://schemas.openxmlformats.org/officeDocument/2006/relationships/slide" Target="slide26.xml"/><Relationship Id="rId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 y="304800"/>
            <a:ext cx="6380163" cy="6388108"/>
            <a:chOff x="2632075" y="1550988"/>
            <a:chExt cx="3824288" cy="3829050"/>
          </a:xfrm>
        </p:grpSpPr>
        <p:sp>
          <p:nvSpPr>
            <p:cNvPr id="6" name="Oval 365"/>
            <p:cNvSpPr>
              <a:spLocks noChangeArrowheads="1"/>
            </p:cNvSpPr>
            <p:nvPr/>
          </p:nvSpPr>
          <p:spPr bwMode="auto">
            <a:xfrm>
              <a:off x="2632075" y="1550988"/>
              <a:ext cx="3824288" cy="3829050"/>
            </a:xfrm>
            <a:prstGeom prst="ellipse">
              <a:avLst/>
            </a:prstGeom>
            <a:solidFill>
              <a:srgbClr val="CD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79"/>
            <p:cNvSpPr>
              <a:spLocks/>
            </p:cNvSpPr>
            <p:nvPr/>
          </p:nvSpPr>
          <p:spPr bwMode="auto">
            <a:xfrm>
              <a:off x="2878138" y="1776413"/>
              <a:ext cx="3348038" cy="3349625"/>
            </a:xfrm>
            <a:custGeom>
              <a:avLst/>
              <a:gdLst>
                <a:gd name="T0" fmla="*/ 851 w 858"/>
                <a:gd name="T1" fmla="*/ 355 h 858"/>
                <a:gd name="T2" fmla="*/ 801 w 858"/>
                <a:gd name="T3" fmla="*/ 216 h 858"/>
                <a:gd name="T4" fmla="*/ 436 w 858"/>
                <a:gd name="T5" fmla="*/ 0 h 858"/>
                <a:gd name="T6" fmla="*/ 433 w 858"/>
                <a:gd name="T7" fmla="*/ 0 h 858"/>
                <a:gd name="T8" fmla="*/ 429 w 858"/>
                <a:gd name="T9" fmla="*/ 0 h 858"/>
                <a:gd name="T10" fmla="*/ 285 w 858"/>
                <a:gd name="T11" fmla="*/ 25 h 858"/>
                <a:gd name="T12" fmla="*/ 277 w 858"/>
                <a:gd name="T13" fmla="*/ 28 h 858"/>
                <a:gd name="T14" fmla="*/ 58 w 858"/>
                <a:gd name="T15" fmla="*/ 213 h 858"/>
                <a:gd name="T16" fmla="*/ 35 w 858"/>
                <a:gd name="T17" fmla="*/ 260 h 858"/>
                <a:gd name="T18" fmla="*/ 30 w 858"/>
                <a:gd name="T19" fmla="*/ 271 h 858"/>
                <a:gd name="T20" fmla="*/ 25 w 858"/>
                <a:gd name="T21" fmla="*/ 286 h 858"/>
                <a:gd name="T22" fmla="*/ 16 w 858"/>
                <a:gd name="T23" fmla="*/ 313 h 858"/>
                <a:gd name="T24" fmla="*/ 11 w 858"/>
                <a:gd name="T25" fmla="*/ 331 h 858"/>
                <a:gd name="T26" fmla="*/ 9 w 858"/>
                <a:gd name="T27" fmla="*/ 341 h 858"/>
                <a:gd name="T28" fmla="*/ 1 w 858"/>
                <a:gd name="T29" fmla="*/ 397 h 858"/>
                <a:gd name="T30" fmla="*/ 0 w 858"/>
                <a:gd name="T31" fmla="*/ 429 h 858"/>
                <a:gd name="T32" fmla="*/ 429 w 858"/>
                <a:gd name="T33" fmla="*/ 858 h 858"/>
                <a:gd name="T34" fmla="*/ 658 w 858"/>
                <a:gd name="T35" fmla="*/ 791 h 858"/>
                <a:gd name="T36" fmla="*/ 705 w 858"/>
                <a:gd name="T37" fmla="*/ 757 h 858"/>
                <a:gd name="T38" fmla="*/ 710 w 858"/>
                <a:gd name="T39" fmla="*/ 752 h 858"/>
                <a:gd name="T40" fmla="*/ 720 w 858"/>
                <a:gd name="T41" fmla="*/ 744 h 858"/>
                <a:gd name="T42" fmla="*/ 742 w 858"/>
                <a:gd name="T43" fmla="*/ 722 h 858"/>
                <a:gd name="T44" fmla="*/ 754 w 858"/>
                <a:gd name="T45" fmla="*/ 709 h 858"/>
                <a:gd name="T46" fmla="*/ 758 w 858"/>
                <a:gd name="T47" fmla="*/ 704 h 858"/>
                <a:gd name="T48" fmla="*/ 793 w 858"/>
                <a:gd name="T49" fmla="*/ 655 h 858"/>
                <a:gd name="T50" fmla="*/ 858 w 858"/>
                <a:gd name="T51" fmla="*/ 429 h 858"/>
                <a:gd name="T52" fmla="*/ 851 w 858"/>
                <a:gd name="T53" fmla="*/ 35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858">
                  <a:moveTo>
                    <a:pt x="851" y="355"/>
                  </a:moveTo>
                  <a:cubicBezTo>
                    <a:pt x="843" y="305"/>
                    <a:pt x="825" y="258"/>
                    <a:pt x="801" y="216"/>
                  </a:cubicBezTo>
                  <a:cubicBezTo>
                    <a:pt x="728" y="89"/>
                    <a:pt x="592" y="3"/>
                    <a:pt x="436" y="0"/>
                  </a:cubicBezTo>
                  <a:cubicBezTo>
                    <a:pt x="435" y="0"/>
                    <a:pt x="434" y="0"/>
                    <a:pt x="433" y="0"/>
                  </a:cubicBezTo>
                  <a:cubicBezTo>
                    <a:pt x="431" y="0"/>
                    <a:pt x="430" y="0"/>
                    <a:pt x="429" y="0"/>
                  </a:cubicBezTo>
                  <a:cubicBezTo>
                    <a:pt x="379" y="0"/>
                    <a:pt x="330" y="9"/>
                    <a:pt x="285" y="25"/>
                  </a:cubicBezTo>
                  <a:cubicBezTo>
                    <a:pt x="283" y="26"/>
                    <a:pt x="280" y="27"/>
                    <a:pt x="277" y="28"/>
                  </a:cubicBezTo>
                  <a:cubicBezTo>
                    <a:pt x="185" y="63"/>
                    <a:pt x="107" y="129"/>
                    <a:pt x="58" y="213"/>
                  </a:cubicBezTo>
                  <a:cubicBezTo>
                    <a:pt x="49" y="228"/>
                    <a:pt x="42" y="244"/>
                    <a:pt x="35" y="260"/>
                  </a:cubicBezTo>
                  <a:cubicBezTo>
                    <a:pt x="33" y="264"/>
                    <a:pt x="32" y="268"/>
                    <a:pt x="30" y="271"/>
                  </a:cubicBezTo>
                  <a:cubicBezTo>
                    <a:pt x="28" y="276"/>
                    <a:pt x="26" y="281"/>
                    <a:pt x="25" y="286"/>
                  </a:cubicBezTo>
                  <a:cubicBezTo>
                    <a:pt x="21" y="295"/>
                    <a:pt x="18" y="304"/>
                    <a:pt x="16" y="313"/>
                  </a:cubicBezTo>
                  <a:cubicBezTo>
                    <a:pt x="14" y="319"/>
                    <a:pt x="13" y="325"/>
                    <a:pt x="11" y="331"/>
                  </a:cubicBezTo>
                  <a:cubicBezTo>
                    <a:pt x="11" y="334"/>
                    <a:pt x="10" y="338"/>
                    <a:pt x="9" y="341"/>
                  </a:cubicBezTo>
                  <a:cubicBezTo>
                    <a:pt x="5" y="359"/>
                    <a:pt x="3" y="378"/>
                    <a:pt x="1" y="397"/>
                  </a:cubicBezTo>
                  <a:cubicBezTo>
                    <a:pt x="0" y="407"/>
                    <a:pt x="0" y="418"/>
                    <a:pt x="0" y="429"/>
                  </a:cubicBezTo>
                  <a:cubicBezTo>
                    <a:pt x="0" y="666"/>
                    <a:pt x="192" y="858"/>
                    <a:pt x="429" y="858"/>
                  </a:cubicBezTo>
                  <a:cubicBezTo>
                    <a:pt x="513" y="858"/>
                    <a:pt x="592" y="833"/>
                    <a:pt x="658" y="791"/>
                  </a:cubicBezTo>
                  <a:cubicBezTo>
                    <a:pt x="675" y="781"/>
                    <a:pt x="690" y="769"/>
                    <a:pt x="705" y="757"/>
                  </a:cubicBezTo>
                  <a:cubicBezTo>
                    <a:pt x="707" y="755"/>
                    <a:pt x="709" y="754"/>
                    <a:pt x="710" y="752"/>
                  </a:cubicBezTo>
                  <a:cubicBezTo>
                    <a:pt x="714" y="749"/>
                    <a:pt x="717" y="747"/>
                    <a:pt x="720" y="744"/>
                  </a:cubicBezTo>
                  <a:cubicBezTo>
                    <a:pt x="727" y="737"/>
                    <a:pt x="735" y="730"/>
                    <a:pt x="742" y="722"/>
                  </a:cubicBezTo>
                  <a:cubicBezTo>
                    <a:pt x="746" y="718"/>
                    <a:pt x="750" y="713"/>
                    <a:pt x="754" y="709"/>
                  </a:cubicBezTo>
                  <a:cubicBezTo>
                    <a:pt x="755" y="707"/>
                    <a:pt x="757" y="705"/>
                    <a:pt x="758" y="704"/>
                  </a:cubicBezTo>
                  <a:cubicBezTo>
                    <a:pt x="771" y="688"/>
                    <a:pt x="783" y="672"/>
                    <a:pt x="793" y="655"/>
                  </a:cubicBezTo>
                  <a:cubicBezTo>
                    <a:pt x="834" y="589"/>
                    <a:pt x="858" y="512"/>
                    <a:pt x="858" y="429"/>
                  </a:cubicBezTo>
                  <a:cubicBezTo>
                    <a:pt x="858" y="404"/>
                    <a:pt x="856" y="379"/>
                    <a:pt x="851" y="35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380"/>
            <p:cNvSpPr>
              <a:spLocks noChangeArrowheads="1"/>
            </p:cNvSpPr>
            <p:nvPr/>
          </p:nvSpPr>
          <p:spPr bwMode="auto">
            <a:xfrm>
              <a:off x="3019425" y="1917700"/>
              <a:ext cx="3067050" cy="3067050"/>
            </a:xfrm>
            <a:prstGeom prst="ellipse">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Freeform 10"/>
          <p:cNvSpPr>
            <a:spLocks/>
          </p:cNvSpPr>
          <p:nvPr/>
        </p:nvSpPr>
        <p:spPr bwMode="auto">
          <a:xfrm rot="19112006">
            <a:off x="545046" y="581123"/>
            <a:ext cx="1477583" cy="109065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2" name="Freeform 11"/>
          <p:cNvSpPr>
            <a:spLocks/>
          </p:cNvSpPr>
          <p:nvPr/>
        </p:nvSpPr>
        <p:spPr bwMode="auto">
          <a:xfrm rot="13140000">
            <a:off x="369503" y="5113231"/>
            <a:ext cx="1484478" cy="109065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w="19050">
            <a:solidFill>
              <a:schemeClr val="bg1">
                <a:lumMod val="85000"/>
              </a:schemeClr>
            </a:solid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3" name="Freeform 12"/>
          <p:cNvSpPr>
            <a:spLocks/>
          </p:cNvSpPr>
          <p:nvPr/>
        </p:nvSpPr>
        <p:spPr bwMode="auto">
          <a:xfrm rot="2460000">
            <a:off x="4306728" y="813224"/>
            <a:ext cx="1478803" cy="109065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4" name="Freeform 13"/>
          <p:cNvSpPr>
            <a:spLocks/>
          </p:cNvSpPr>
          <p:nvPr/>
        </p:nvSpPr>
        <p:spPr bwMode="auto">
          <a:xfrm rot="8460000">
            <a:off x="4039140" y="5257750"/>
            <a:ext cx="1478587" cy="109065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2400" y="2438400"/>
            <a:ext cx="9372600" cy="1905000"/>
          </a:xfrm>
          <a:prstGeom prst="rect">
            <a:avLst/>
          </a:prstGeom>
          <a:gradFill>
            <a:gsLst>
              <a:gs pos="0">
                <a:schemeClr val="bg1">
                  <a:lumMod val="75000"/>
                </a:schemeClr>
              </a:gs>
              <a:gs pos="72000">
                <a:schemeClr val="bg1">
                  <a:lumMod val="85000"/>
                  <a:alpha val="37000"/>
                </a:schemeClr>
              </a:gs>
            </a:gsLst>
            <a:lin ang="0" scaled="0"/>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0" y="2667000"/>
            <a:ext cx="9144000" cy="1447800"/>
          </a:xfrm>
        </p:spPr>
        <p:txBody>
          <a:bodyPr/>
          <a:lstStyle/>
          <a:p>
            <a:r>
              <a:rPr lang="en-US" sz="4000" b="1" dirty="0">
                <a:ln w="3175" cmpd="sng">
                  <a:solidFill>
                    <a:schemeClr val="tx1">
                      <a:lumMod val="75000"/>
                      <a:lumOff val="25000"/>
                    </a:schemeClr>
                  </a:solidFill>
                  <a:prstDash val="solid"/>
                </a:ln>
                <a:solidFill>
                  <a:srgbClr val="FFFFFF"/>
                </a:solidFill>
                <a:effectLst>
                  <a:outerShdw blurRad="63500" dir="3600000" algn="tl" rotWithShape="0">
                    <a:srgbClr val="000000">
                      <a:alpha val="70000"/>
                    </a:srgbClr>
                  </a:outerShdw>
                </a:effectLst>
              </a:rPr>
              <a:t>Capstone Project: Online Registry for Chicago Lower Extremity Surgical Foundation (CLESF)</a:t>
            </a:r>
          </a:p>
        </p:txBody>
      </p:sp>
      <p:sp>
        <p:nvSpPr>
          <p:cNvPr id="23" name="Freeform 8"/>
          <p:cNvSpPr>
            <a:spLocks noEditPoints="1"/>
          </p:cNvSpPr>
          <p:nvPr/>
        </p:nvSpPr>
        <p:spPr bwMode="auto">
          <a:xfrm>
            <a:off x="609600" y="1066800"/>
            <a:ext cx="4782787" cy="4782787"/>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13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bg1">
                  <a:lumMod val="95000"/>
                </a:schemeClr>
              </a:solidFill>
            </a:endParaRPr>
          </a:p>
        </p:txBody>
      </p:sp>
      <p:grpSp>
        <p:nvGrpSpPr>
          <p:cNvPr id="17" name="Group 16"/>
          <p:cNvGrpSpPr/>
          <p:nvPr/>
        </p:nvGrpSpPr>
        <p:grpSpPr>
          <a:xfrm>
            <a:off x="-2438400" y="2209800"/>
            <a:ext cx="1685021" cy="1683985"/>
            <a:chOff x="102933" y="2715101"/>
            <a:chExt cx="3641633" cy="3639392"/>
          </a:xfrm>
          <a:effectLst/>
        </p:grpSpPr>
        <p:sp>
          <p:nvSpPr>
            <p:cNvPr id="18" name="Freeform 17"/>
            <p:cNvSpPr>
              <a:spLocks/>
            </p:cNvSpPr>
            <p:nvPr/>
          </p:nvSpPr>
          <p:spPr bwMode="auto">
            <a:xfrm rot="15917">
              <a:off x="102933" y="2715101"/>
              <a:ext cx="2549052"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9" name="Freeform 18"/>
            <p:cNvSpPr>
              <a:spLocks/>
            </p:cNvSpPr>
            <p:nvPr/>
          </p:nvSpPr>
          <p:spPr bwMode="auto">
            <a:xfrm rot="16175347">
              <a:off x="-226315" y="4133252"/>
              <a:ext cx="2560945"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w="19050">
              <a:solidFill>
                <a:schemeClr val="bg1">
                  <a:lumMod val="85000"/>
                </a:schemeClr>
              </a:solid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20" name="Freeform 19"/>
            <p:cNvSpPr>
              <a:spLocks/>
            </p:cNvSpPr>
            <p:nvPr/>
          </p:nvSpPr>
          <p:spPr bwMode="auto">
            <a:xfrm rot="5415917">
              <a:off x="1528221" y="3052216"/>
              <a:ext cx="2551154"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21" name="Freeform 20"/>
            <p:cNvSpPr>
              <a:spLocks/>
            </p:cNvSpPr>
            <p:nvPr/>
          </p:nvSpPr>
          <p:spPr bwMode="auto">
            <a:xfrm rot="10815917">
              <a:off x="1190593" y="4464444"/>
              <a:ext cx="2550784"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cxnSp>
        <p:nvCxnSpPr>
          <p:cNvPr id="26" name="Straight Arrow Connector 25"/>
          <p:cNvCxnSpPr/>
          <p:nvPr/>
        </p:nvCxnSpPr>
        <p:spPr>
          <a:xfrm>
            <a:off x="0" y="2514600"/>
            <a:ext cx="9144000" cy="0"/>
          </a:xfrm>
          <a:prstGeom prst="straightConnector1">
            <a:avLst/>
          </a:prstGeom>
          <a:ln w="3175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0" y="4267200"/>
            <a:ext cx="9144000" cy="0"/>
          </a:xfrm>
          <a:prstGeom prst="straightConnector1">
            <a:avLst/>
          </a:prstGeom>
          <a:ln w="3175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4876800"/>
            <a:ext cx="2133600" cy="646331"/>
          </a:xfrm>
          <a:prstGeom prst="rect">
            <a:avLst/>
          </a:prstGeom>
          <a:noFill/>
        </p:spPr>
        <p:txBody>
          <a:bodyPr wrap="square" rtlCol="0">
            <a:spAutoFit/>
          </a:bodyPr>
          <a:lstStyle/>
          <a:p>
            <a:r>
              <a:rPr lang="en-US" dirty="0"/>
              <a:t>Christine Clark</a:t>
            </a:r>
          </a:p>
          <a:p>
            <a:r>
              <a:rPr lang="en-US" dirty="0"/>
              <a:t>Paul Kadota</a:t>
            </a:r>
          </a:p>
        </p:txBody>
      </p:sp>
    </p:spTree>
    <p:extLst>
      <p:ext uri="{BB962C8B-B14F-4D97-AF65-F5344CB8AC3E}">
        <p14:creationId xmlns:p14="http://schemas.microsoft.com/office/powerpoint/2010/main" val="393815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600"/>
                            </p:stCondLst>
                            <p:childTnLst>
                              <p:par>
                                <p:cTn id="9" presetID="10" presetClass="entr" presetSubtype="0" fill="hold" grpId="1"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8" presetClass="emph" presetSubtype="0" repeatCount="indefinite" fill="hold" grpId="0" nodeType="withEffect">
                                  <p:stCondLst>
                                    <p:cond delay="0"/>
                                  </p:stCondLst>
                                  <p:endCondLst>
                                    <p:cond evt="onNext" delay="0">
                                      <p:tgtEl>
                                        <p:sldTgt/>
                                      </p:tgtEl>
                                    </p:cond>
                                  </p:endCondLst>
                                  <p:childTnLst>
                                    <p:animRot by="21600000">
                                      <p:cBhvr>
                                        <p:cTn id="13" dur="12500" fill="hold"/>
                                        <p:tgtEl>
                                          <p:spTgt spid="23"/>
                                        </p:tgtEl>
                                        <p:attrNameLst>
                                          <p:attrName>r</p:attrName>
                                        </p:attrNameLst>
                                      </p:cBhvr>
                                    </p:animRot>
                                  </p:childTnLst>
                                </p:cTn>
                              </p:par>
                              <p:par>
                                <p:cTn id="14" presetID="10" presetClass="entr" presetSubtype="0" fill="hold" grpId="0" nodeType="withEffect">
                                  <p:stCondLst>
                                    <p:cond delay="7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17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22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2" presetClass="path" presetSubtype="0" fill="hold" nodeType="withEffect">
                                  <p:stCondLst>
                                    <p:cond delay="2700"/>
                                  </p:stCondLst>
                                  <p:childTnLst>
                                    <p:animMotion origin="layout" path="M 5.55556E-7 8.32562E-7 L 1.2691 0.01064 " pathEditMode="relative" rAng="0" ptsTypes="AA">
                                      <p:cBhvr>
                                        <p:cTn id="27" dur="2900" fill="hold"/>
                                        <p:tgtEl>
                                          <p:spTgt spid="17"/>
                                        </p:tgtEl>
                                        <p:attrNameLst>
                                          <p:attrName>ppt_x</p:attrName>
                                          <p:attrName>ppt_y</p:attrName>
                                        </p:attrNameLst>
                                      </p:cBhvr>
                                      <p:rCtr x="63455" y="532"/>
                                    </p:animMotion>
                                  </p:childTnLst>
                                </p:cTn>
                              </p:par>
                              <p:par>
                                <p:cTn id="28" presetID="22" presetClass="entr" presetSubtype="8" fill="hold" grpId="0" nodeType="withEffect">
                                  <p:stCondLst>
                                    <p:cond delay="290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2700"/>
                                        <p:tgtEl>
                                          <p:spTgt spid="15"/>
                                        </p:tgtEl>
                                      </p:cBhvr>
                                    </p:animEffect>
                                  </p:childTnLst>
                                </p:cTn>
                              </p:par>
                              <p:par>
                                <p:cTn id="31" presetID="22" presetClass="entr" presetSubtype="8" fill="hold" grpId="0" nodeType="withEffect">
                                  <p:stCondLst>
                                    <p:cond delay="290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2700"/>
                                        <p:tgtEl>
                                          <p:spTgt spid="4"/>
                                        </p:tgtEl>
                                      </p:cBhvr>
                                    </p:animEffect>
                                  </p:childTnLst>
                                </p:cTn>
                              </p:par>
                              <p:par>
                                <p:cTn id="34" presetID="22" presetClass="entr" presetSubtype="8" fill="hold" nodeType="withEffect">
                                  <p:stCondLst>
                                    <p:cond delay="290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2700"/>
                                        <p:tgtEl>
                                          <p:spTgt spid="26"/>
                                        </p:tgtEl>
                                      </p:cBhvr>
                                    </p:animEffect>
                                  </p:childTnLst>
                                </p:cTn>
                              </p:par>
                              <p:par>
                                <p:cTn id="37" presetID="22" presetClass="entr" presetSubtype="8" fill="hold" nodeType="withEffect">
                                  <p:stCondLst>
                                    <p:cond delay="290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27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wipe(down)">
                                      <p:cBhvr>
                                        <p:cTn id="44" dur="500"/>
                                        <p:tgtEl>
                                          <p:spTgt spid="2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8">
                                            <p:txEl>
                                              <p:pRg st="1" end="1"/>
                                            </p:txEl>
                                          </p:spTgt>
                                        </p:tgtEl>
                                        <p:attrNameLst>
                                          <p:attrName>style.visibility</p:attrName>
                                        </p:attrNameLst>
                                      </p:cBhvr>
                                      <p:to>
                                        <p:strVal val="visible"/>
                                      </p:to>
                                    </p:set>
                                    <p:animEffect transition="in" filter="wipe(down)">
                                      <p:cBhvr>
                                        <p:cTn id="49"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4" grpId="0"/>
      <p:bldP spid="23" grpId="0" animBg="1"/>
      <p:bldP spid="23" grpId="1" animBg="1"/>
      <p:bldP spid="2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lumMod val="67000"/>
                <a:lumOff val="33000"/>
              </a:schemeClr>
            </a:gs>
            <a:gs pos="6000">
              <a:schemeClr val="bg1">
                <a:lumMod val="67000"/>
                <a:lumOff val="33000"/>
              </a:schemeClr>
            </a:gs>
            <a:gs pos="49000">
              <a:schemeClr val="bg1">
                <a:lumMod val="93000"/>
              </a:schemeClr>
            </a:gs>
          </a:gsLst>
          <a:lin ang="5400000" scaled="0"/>
          <a:tileRect/>
        </a:gradFill>
        <a:effectLst/>
      </p:bgPr>
    </p:bg>
    <p:spTree>
      <p:nvGrpSpPr>
        <p:cNvPr id="1" name=""/>
        <p:cNvGrpSpPr/>
        <p:nvPr/>
      </p:nvGrpSpPr>
      <p:grpSpPr>
        <a:xfrm>
          <a:off x="0" y="0"/>
          <a:ext cx="0" cy="0"/>
          <a:chOff x="0" y="0"/>
          <a:chExt cx="0" cy="0"/>
        </a:xfrm>
      </p:grpSpPr>
      <p:sp>
        <p:nvSpPr>
          <p:cNvPr id="421" name="Rectangle 420"/>
          <p:cNvSpPr/>
          <p:nvPr/>
        </p:nvSpPr>
        <p:spPr>
          <a:xfrm>
            <a:off x="0" y="0"/>
            <a:ext cx="9144000" cy="685800"/>
          </a:xfrm>
          <a:prstGeom prst="rect">
            <a:avLst/>
          </a:prstGeom>
          <a:gradFill>
            <a:gsLst>
              <a:gs pos="0">
                <a:schemeClr val="bg1">
                  <a:lumMod val="75000"/>
                </a:schemeClr>
              </a:gs>
              <a:gs pos="72000">
                <a:schemeClr val="bg1">
                  <a:lumMod val="85000"/>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Title 446"/>
          <p:cNvSpPr txBox="1">
            <a:spLocks/>
          </p:cNvSpPr>
          <p:nvPr/>
        </p:nvSpPr>
        <p:spPr>
          <a:xfrm>
            <a:off x="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Capstone Project Pipeline</a:t>
            </a:r>
          </a:p>
        </p:txBody>
      </p:sp>
      <p:sp>
        <p:nvSpPr>
          <p:cNvPr id="789" name="Freeform 8"/>
          <p:cNvSpPr>
            <a:spLocks noEditPoints="1"/>
          </p:cNvSpPr>
          <p:nvPr/>
        </p:nvSpPr>
        <p:spPr bwMode="auto">
          <a:xfrm>
            <a:off x="1524000" y="609600"/>
            <a:ext cx="5486400" cy="5486400"/>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95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bg1">
                  <a:lumMod val="95000"/>
                </a:schemeClr>
              </a:solidFill>
            </a:endParaRPr>
          </a:p>
        </p:txBody>
      </p:sp>
      <p:cxnSp>
        <p:nvCxnSpPr>
          <p:cNvPr id="818" name="Straight Arrow Connector 817"/>
          <p:cNvCxnSpPr/>
          <p:nvPr/>
        </p:nvCxnSpPr>
        <p:spPr>
          <a:xfrm>
            <a:off x="0" y="1219200"/>
            <a:ext cx="6553200" cy="0"/>
          </a:xfrm>
          <a:prstGeom prst="straightConnector1">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9" name="Straight Arrow Connector 818"/>
          <p:cNvCxnSpPr/>
          <p:nvPr/>
        </p:nvCxnSpPr>
        <p:spPr>
          <a:xfrm>
            <a:off x="6553200" y="1371600"/>
            <a:ext cx="0" cy="2514600"/>
          </a:xfrm>
          <a:prstGeom prst="straightConnector1">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3" name="Straight Arrow Connector 822"/>
          <p:cNvCxnSpPr/>
          <p:nvPr/>
        </p:nvCxnSpPr>
        <p:spPr>
          <a:xfrm flipH="1">
            <a:off x="4572000" y="3962400"/>
            <a:ext cx="1981200" cy="0"/>
          </a:xfrm>
          <a:prstGeom prst="straightConnector1">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6" name="Straight Arrow Connector 825"/>
          <p:cNvCxnSpPr/>
          <p:nvPr/>
        </p:nvCxnSpPr>
        <p:spPr>
          <a:xfrm>
            <a:off x="4572000" y="4114800"/>
            <a:ext cx="0" cy="2743200"/>
          </a:xfrm>
          <a:prstGeom prst="straightConnector1">
            <a:avLst/>
          </a:prstGeom>
          <a:ln w="317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788" name="Freeform 8"/>
          <p:cNvSpPr>
            <a:spLocks noEditPoints="1"/>
          </p:cNvSpPr>
          <p:nvPr/>
        </p:nvSpPr>
        <p:spPr bwMode="auto">
          <a:xfrm>
            <a:off x="6096000" y="3505200"/>
            <a:ext cx="2861734" cy="2861734"/>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787" name="Freeform 8"/>
          <p:cNvSpPr>
            <a:spLocks noEditPoints="1"/>
          </p:cNvSpPr>
          <p:nvPr/>
        </p:nvSpPr>
        <p:spPr bwMode="auto">
          <a:xfrm>
            <a:off x="2667000" y="838200"/>
            <a:ext cx="2861734" cy="2861734"/>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786" name="Freeform 8"/>
          <p:cNvSpPr>
            <a:spLocks noEditPoints="1"/>
          </p:cNvSpPr>
          <p:nvPr/>
        </p:nvSpPr>
        <p:spPr bwMode="auto">
          <a:xfrm>
            <a:off x="-228600" y="762000"/>
            <a:ext cx="2861734" cy="2861734"/>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nvGrpSpPr>
          <p:cNvPr id="203" name="Group 202"/>
          <p:cNvGrpSpPr/>
          <p:nvPr/>
        </p:nvGrpSpPr>
        <p:grpSpPr>
          <a:xfrm>
            <a:off x="-1676400" y="1905000"/>
            <a:ext cx="7316787" cy="1069356"/>
            <a:chOff x="303213" y="2805113"/>
            <a:chExt cx="8537575" cy="1247775"/>
          </a:xfrm>
        </p:grpSpPr>
        <p:sp>
          <p:nvSpPr>
            <p:cNvPr id="204" name="AutoShape 3"/>
            <p:cNvSpPr>
              <a:spLocks noChangeAspect="1" noChangeArrowheads="1" noTextEdit="1"/>
            </p:cNvSpPr>
            <p:nvPr/>
          </p:nvSpPr>
          <p:spPr bwMode="auto">
            <a:xfrm>
              <a:off x="303213" y="2805113"/>
              <a:ext cx="85375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5"/>
            <p:cNvSpPr>
              <a:spLocks/>
            </p:cNvSpPr>
            <p:nvPr/>
          </p:nvSpPr>
          <p:spPr bwMode="auto">
            <a:xfrm>
              <a:off x="360363" y="2838451"/>
              <a:ext cx="8397875" cy="727075"/>
            </a:xfrm>
            <a:custGeom>
              <a:avLst/>
              <a:gdLst>
                <a:gd name="T0" fmla="*/ 2141 w 2237"/>
                <a:gd name="T1" fmla="*/ 0 h 192"/>
                <a:gd name="T2" fmla="*/ 96 w 2237"/>
                <a:gd name="T3" fmla="*/ 0 h 192"/>
                <a:gd name="T4" fmla="*/ 0 w 2237"/>
                <a:gd name="T5" fmla="*/ 96 h 192"/>
                <a:gd name="T6" fmla="*/ 0 w 2237"/>
                <a:gd name="T7" fmla="*/ 96 h 192"/>
                <a:gd name="T8" fmla="*/ 96 w 2237"/>
                <a:gd name="T9" fmla="*/ 192 h 192"/>
                <a:gd name="T10" fmla="*/ 2141 w 2237"/>
                <a:gd name="T11" fmla="*/ 192 h 192"/>
                <a:gd name="T12" fmla="*/ 2237 w 2237"/>
                <a:gd name="T13" fmla="*/ 96 h 192"/>
                <a:gd name="T14" fmla="*/ 2237 w 2237"/>
                <a:gd name="T15" fmla="*/ 96 h 192"/>
                <a:gd name="T16" fmla="*/ 2141 w 2237"/>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7" h="192">
                  <a:moveTo>
                    <a:pt x="2141" y="0"/>
                  </a:moveTo>
                  <a:cubicBezTo>
                    <a:pt x="96" y="0"/>
                    <a:pt x="96" y="0"/>
                    <a:pt x="96" y="0"/>
                  </a:cubicBezTo>
                  <a:cubicBezTo>
                    <a:pt x="43" y="0"/>
                    <a:pt x="0" y="44"/>
                    <a:pt x="0" y="96"/>
                  </a:cubicBezTo>
                  <a:cubicBezTo>
                    <a:pt x="0" y="96"/>
                    <a:pt x="0" y="96"/>
                    <a:pt x="0" y="96"/>
                  </a:cubicBezTo>
                  <a:cubicBezTo>
                    <a:pt x="0" y="149"/>
                    <a:pt x="43" y="192"/>
                    <a:pt x="96" y="192"/>
                  </a:cubicBezTo>
                  <a:cubicBezTo>
                    <a:pt x="2141" y="192"/>
                    <a:pt x="2141" y="192"/>
                    <a:pt x="2141" y="192"/>
                  </a:cubicBezTo>
                  <a:cubicBezTo>
                    <a:pt x="2194" y="192"/>
                    <a:pt x="2237" y="149"/>
                    <a:pt x="2237" y="96"/>
                  </a:cubicBezTo>
                  <a:cubicBezTo>
                    <a:pt x="2237" y="96"/>
                    <a:pt x="2237" y="96"/>
                    <a:pt x="2237" y="96"/>
                  </a:cubicBezTo>
                  <a:cubicBezTo>
                    <a:pt x="2237" y="44"/>
                    <a:pt x="2194" y="0"/>
                    <a:pt x="2141"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
            <p:cNvSpPr>
              <a:spLocks/>
            </p:cNvSpPr>
            <p:nvPr/>
          </p:nvSpPr>
          <p:spPr bwMode="auto">
            <a:xfrm>
              <a:off x="360363" y="2838451"/>
              <a:ext cx="690563" cy="647700"/>
            </a:xfrm>
            <a:custGeom>
              <a:avLst/>
              <a:gdLst>
                <a:gd name="T0" fmla="*/ 91 w 184"/>
                <a:gd name="T1" fmla="*/ 171 h 171"/>
                <a:gd name="T2" fmla="*/ 184 w 184"/>
                <a:gd name="T3" fmla="*/ 78 h 171"/>
                <a:gd name="T4" fmla="*/ 142 w 184"/>
                <a:gd name="T5" fmla="*/ 0 h 171"/>
                <a:gd name="T6" fmla="*/ 96 w 184"/>
                <a:gd name="T7" fmla="*/ 0 h 171"/>
                <a:gd name="T8" fmla="*/ 0 w 184"/>
                <a:gd name="T9" fmla="*/ 96 h 171"/>
                <a:gd name="T10" fmla="*/ 0 w 184"/>
                <a:gd name="T11" fmla="*/ 96 h 171"/>
                <a:gd name="T12" fmla="*/ 0 w 184"/>
                <a:gd name="T13" fmla="*/ 101 h 171"/>
                <a:gd name="T14" fmla="*/ 91 w 18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71">
                  <a:moveTo>
                    <a:pt x="91" y="171"/>
                  </a:moveTo>
                  <a:cubicBezTo>
                    <a:pt x="142" y="171"/>
                    <a:pt x="184" y="130"/>
                    <a:pt x="184" y="78"/>
                  </a:cubicBezTo>
                  <a:cubicBezTo>
                    <a:pt x="184" y="46"/>
                    <a:pt x="167" y="17"/>
                    <a:pt x="142" y="0"/>
                  </a:cubicBezTo>
                  <a:cubicBezTo>
                    <a:pt x="96" y="0"/>
                    <a:pt x="96" y="0"/>
                    <a:pt x="96" y="0"/>
                  </a:cubicBezTo>
                  <a:cubicBezTo>
                    <a:pt x="43" y="0"/>
                    <a:pt x="0" y="44"/>
                    <a:pt x="0" y="96"/>
                  </a:cubicBezTo>
                  <a:cubicBezTo>
                    <a:pt x="0" y="96"/>
                    <a:pt x="0" y="96"/>
                    <a:pt x="0" y="96"/>
                  </a:cubicBezTo>
                  <a:cubicBezTo>
                    <a:pt x="0" y="98"/>
                    <a:pt x="0" y="100"/>
                    <a:pt x="0" y="101"/>
                  </a:cubicBezTo>
                  <a:cubicBezTo>
                    <a:pt x="10" y="142"/>
                    <a:pt x="47" y="171"/>
                    <a:pt x="91" y="17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
            <p:cNvSpPr>
              <a:spLocks/>
            </p:cNvSpPr>
            <p:nvPr/>
          </p:nvSpPr>
          <p:spPr bwMode="auto">
            <a:xfrm>
              <a:off x="1050926" y="2838451"/>
              <a:ext cx="701675" cy="647700"/>
            </a:xfrm>
            <a:custGeom>
              <a:avLst/>
              <a:gdLst>
                <a:gd name="T0" fmla="*/ 0 w 187"/>
                <a:gd name="T1" fmla="*/ 78 h 171"/>
                <a:gd name="T2" fmla="*/ 93 w 187"/>
                <a:gd name="T3" fmla="*/ 171 h 171"/>
                <a:gd name="T4" fmla="*/ 187 w 187"/>
                <a:gd name="T5" fmla="*/ 78 h 171"/>
                <a:gd name="T6" fmla="*/ 145 w 187"/>
                <a:gd name="T7" fmla="*/ 0 h 171"/>
                <a:gd name="T8" fmla="*/ 41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3" y="171"/>
                  </a:cubicBezTo>
                  <a:cubicBezTo>
                    <a:pt x="145" y="171"/>
                    <a:pt x="187" y="130"/>
                    <a:pt x="187" y="78"/>
                  </a:cubicBezTo>
                  <a:cubicBezTo>
                    <a:pt x="187" y="46"/>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8"/>
            <p:cNvSpPr>
              <a:spLocks/>
            </p:cNvSpPr>
            <p:nvPr/>
          </p:nvSpPr>
          <p:spPr bwMode="auto">
            <a:xfrm>
              <a:off x="1752601" y="2838451"/>
              <a:ext cx="698500" cy="647700"/>
            </a:xfrm>
            <a:custGeom>
              <a:avLst/>
              <a:gdLst>
                <a:gd name="T0" fmla="*/ 0 w 186"/>
                <a:gd name="T1" fmla="*/ 78 h 171"/>
                <a:gd name="T2" fmla="*/ 93 w 186"/>
                <a:gd name="T3" fmla="*/ 171 h 171"/>
                <a:gd name="T4" fmla="*/ 186 w 186"/>
                <a:gd name="T5" fmla="*/ 78 h 171"/>
                <a:gd name="T6" fmla="*/ 145 w 186"/>
                <a:gd name="T7" fmla="*/ 0 h 171"/>
                <a:gd name="T8" fmla="*/ 41 w 186"/>
                <a:gd name="T9" fmla="*/ 0 h 171"/>
                <a:gd name="T10" fmla="*/ 0 w 186"/>
                <a:gd name="T11" fmla="*/ 78 h 171"/>
              </a:gdLst>
              <a:ahLst/>
              <a:cxnLst>
                <a:cxn ang="0">
                  <a:pos x="T0" y="T1"/>
                </a:cxn>
                <a:cxn ang="0">
                  <a:pos x="T2" y="T3"/>
                </a:cxn>
                <a:cxn ang="0">
                  <a:pos x="T4" y="T5"/>
                </a:cxn>
                <a:cxn ang="0">
                  <a:pos x="T6" y="T7"/>
                </a:cxn>
                <a:cxn ang="0">
                  <a:pos x="T8" y="T9"/>
                </a:cxn>
                <a:cxn ang="0">
                  <a:pos x="T10" y="T11"/>
                </a:cxn>
              </a:cxnLst>
              <a:rect l="0" t="0" r="r" b="b"/>
              <a:pathLst>
                <a:path w="186" h="171">
                  <a:moveTo>
                    <a:pt x="0" y="78"/>
                  </a:moveTo>
                  <a:cubicBezTo>
                    <a:pt x="0" y="130"/>
                    <a:pt x="41" y="171"/>
                    <a:pt x="93" y="171"/>
                  </a:cubicBezTo>
                  <a:cubicBezTo>
                    <a:pt x="144" y="171"/>
                    <a:pt x="186" y="130"/>
                    <a:pt x="186" y="78"/>
                  </a:cubicBezTo>
                  <a:cubicBezTo>
                    <a:pt x="186" y="46"/>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9"/>
            <p:cNvSpPr>
              <a:spLocks/>
            </p:cNvSpPr>
            <p:nvPr/>
          </p:nvSpPr>
          <p:spPr bwMode="auto">
            <a:xfrm>
              <a:off x="2451101" y="2838451"/>
              <a:ext cx="1400175" cy="647700"/>
            </a:xfrm>
            <a:custGeom>
              <a:avLst/>
              <a:gdLst>
                <a:gd name="T0" fmla="*/ 0 w 373"/>
                <a:gd name="T1" fmla="*/ 78 h 171"/>
                <a:gd name="T2" fmla="*/ 94 w 373"/>
                <a:gd name="T3" fmla="*/ 171 h 171"/>
                <a:gd name="T4" fmla="*/ 187 w 373"/>
                <a:gd name="T5" fmla="*/ 79 h 171"/>
                <a:gd name="T6" fmla="*/ 280 w 373"/>
                <a:gd name="T7" fmla="*/ 171 h 171"/>
                <a:gd name="T8" fmla="*/ 373 w 373"/>
                <a:gd name="T9" fmla="*/ 78 h 171"/>
                <a:gd name="T10" fmla="*/ 332 w 373"/>
                <a:gd name="T11" fmla="*/ 0 h 171"/>
                <a:gd name="T12" fmla="*/ 228 w 373"/>
                <a:gd name="T13" fmla="*/ 0 h 171"/>
                <a:gd name="T14" fmla="*/ 187 w 373"/>
                <a:gd name="T15" fmla="*/ 77 h 171"/>
                <a:gd name="T16" fmla="*/ 145 w 373"/>
                <a:gd name="T17" fmla="*/ 0 h 171"/>
                <a:gd name="T18" fmla="*/ 42 w 373"/>
                <a:gd name="T19" fmla="*/ 0 h 171"/>
                <a:gd name="T20" fmla="*/ 0 w 373"/>
                <a:gd name="T21" fmla="*/ 7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3" h="171">
                  <a:moveTo>
                    <a:pt x="0" y="78"/>
                  </a:moveTo>
                  <a:cubicBezTo>
                    <a:pt x="0" y="130"/>
                    <a:pt x="42" y="171"/>
                    <a:pt x="94" y="171"/>
                  </a:cubicBezTo>
                  <a:cubicBezTo>
                    <a:pt x="145" y="171"/>
                    <a:pt x="186" y="130"/>
                    <a:pt x="187" y="79"/>
                  </a:cubicBezTo>
                  <a:cubicBezTo>
                    <a:pt x="188" y="130"/>
                    <a:pt x="229" y="171"/>
                    <a:pt x="280" y="171"/>
                  </a:cubicBezTo>
                  <a:cubicBezTo>
                    <a:pt x="332" y="171"/>
                    <a:pt x="373" y="130"/>
                    <a:pt x="373" y="78"/>
                  </a:cubicBezTo>
                  <a:cubicBezTo>
                    <a:pt x="373" y="46"/>
                    <a:pt x="357" y="17"/>
                    <a:pt x="332" y="0"/>
                  </a:cubicBezTo>
                  <a:cubicBezTo>
                    <a:pt x="228" y="0"/>
                    <a:pt x="228" y="0"/>
                    <a:pt x="228" y="0"/>
                  </a:cubicBezTo>
                  <a:cubicBezTo>
                    <a:pt x="204" y="17"/>
                    <a:pt x="187" y="45"/>
                    <a:pt x="187" y="77"/>
                  </a:cubicBezTo>
                  <a:cubicBezTo>
                    <a:pt x="186" y="45"/>
                    <a:pt x="170" y="17"/>
                    <a:pt x="145"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0"/>
            <p:cNvSpPr>
              <a:spLocks/>
            </p:cNvSpPr>
            <p:nvPr/>
          </p:nvSpPr>
          <p:spPr bwMode="auto">
            <a:xfrm>
              <a:off x="3851276" y="2838451"/>
              <a:ext cx="701675" cy="647700"/>
            </a:xfrm>
            <a:custGeom>
              <a:avLst/>
              <a:gdLst>
                <a:gd name="T0" fmla="*/ 0 w 187"/>
                <a:gd name="T1" fmla="*/ 78 h 171"/>
                <a:gd name="T2" fmla="*/ 94 w 187"/>
                <a:gd name="T3" fmla="*/ 171 h 171"/>
                <a:gd name="T4" fmla="*/ 187 w 187"/>
                <a:gd name="T5" fmla="*/ 78 h 171"/>
                <a:gd name="T6" fmla="*/ 146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4" y="171"/>
                  </a:cubicBezTo>
                  <a:cubicBezTo>
                    <a:pt x="145" y="171"/>
                    <a:pt x="187" y="130"/>
                    <a:pt x="187" y="78"/>
                  </a:cubicBezTo>
                  <a:cubicBezTo>
                    <a:pt x="187" y="46"/>
                    <a:pt x="171" y="17"/>
                    <a:pt x="146"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1"/>
            <p:cNvSpPr>
              <a:spLocks/>
            </p:cNvSpPr>
            <p:nvPr/>
          </p:nvSpPr>
          <p:spPr bwMode="auto">
            <a:xfrm>
              <a:off x="4552951" y="2838451"/>
              <a:ext cx="701675" cy="647700"/>
            </a:xfrm>
            <a:custGeom>
              <a:avLst/>
              <a:gdLst>
                <a:gd name="T0" fmla="*/ 0 w 187"/>
                <a:gd name="T1" fmla="*/ 78 h 171"/>
                <a:gd name="T2" fmla="*/ 93 w 187"/>
                <a:gd name="T3" fmla="*/ 171 h 171"/>
                <a:gd name="T4" fmla="*/ 187 w 187"/>
                <a:gd name="T5" fmla="*/ 78 h 171"/>
                <a:gd name="T6" fmla="*/ 145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3" y="171"/>
                  </a:cubicBezTo>
                  <a:cubicBezTo>
                    <a:pt x="145" y="171"/>
                    <a:pt x="187" y="130"/>
                    <a:pt x="187" y="78"/>
                  </a:cubicBezTo>
                  <a:cubicBezTo>
                    <a:pt x="187" y="46"/>
                    <a:pt x="170" y="17"/>
                    <a:pt x="145"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2"/>
            <p:cNvSpPr>
              <a:spLocks/>
            </p:cNvSpPr>
            <p:nvPr/>
          </p:nvSpPr>
          <p:spPr bwMode="auto">
            <a:xfrm>
              <a:off x="5254626" y="2838451"/>
              <a:ext cx="1401763" cy="647700"/>
            </a:xfrm>
            <a:custGeom>
              <a:avLst/>
              <a:gdLst>
                <a:gd name="T0" fmla="*/ 0 w 373"/>
                <a:gd name="T1" fmla="*/ 78 h 171"/>
                <a:gd name="T2" fmla="*/ 93 w 373"/>
                <a:gd name="T3" fmla="*/ 171 h 171"/>
                <a:gd name="T4" fmla="*/ 186 w 373"/>
                <a:gd name="T5" fmla="*/ 80 h 171"/>
                <a:gd name="T6" fmla="*/ 280 w 373"/>
                <a:gd name="T7" fmla="*/ 171 h 171"/>
                <a:gd name="T8" fmla="*/ 373 w 373"/>
                <a:gd name="T9" fmla="*/ 78 h 171"/>
                <a:gd name="T10" fmla="*/ 331 w 373"/>
                <a:gd name="T11" fmla="*/ 0 h 171"/>
                <a:gd name="T12" fmla="*/ 228 w 373"/>
                <a:gd name="T13" fmla="*/ 0 h 171"/>
                <a:gd name="T14" fmla="*/ 186 w 373"/>
                <a:gd name="T15" fmla="*/ 76 h 171"/>
                <a:gd name="T16" fmla="*/ 145 w 373"/>
                <a:gd name="T17" fmla="*/ 0 h 171"/>
                <a:gd name="T18" fmla="*/ 41 w 373"/>
                <a:gd name="T19" fmla="*/ 0 h 171"/>
                <a:gd name="T20" fmla="*/ 0 w 373"/>
                <a:gd name="T21" fmla="*/ 7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3" h="171">
                  <a:moveTo>
                    <a:pt x="0" y="78"/>
                  </a:moveTo>
                  <a:cubicBezTo>
                    <a:pt x="0" y="130"/>
                    <a:pt x="42" y="171"/>
                    <a:pt x="93" y="171"/>
                  </a:cubicBezTo>
                  <a:cubicBezTo>
                    <a:pt x="144" y="171"/>
                    <a:pt x="186" y="130"/>
                    <a:pt x="186" y="80"/>
                  </a:cubicBezTo>
                  <a:cubicBezTo>
                    <a:pt x="187" y="130"/>
                    <a:pt x="229" y="171"/>
                    <a:pt x="280" y="171"/>
                  </a:cubicBezTo>
                  <a:cubicBezTo>
                    <a:pt x="331" y="171"/>
                    <a:pt x="373" y="130"/>
                    <a:pt x="373" y="78"/>
                  </a:cubicBezTo>
                  <a:cubicBezTo>
                    <a:pt x="373" y="46"/>
                    <a:pt x="357" y="17"/>
                    <a:pt x="331" y="0"/>
                  </a:cubicBezTo>
                  <a:cubicBezTo>
                    <a:pt x="228" y="0"/>
                    <a:pt x="228" y="0"/>
                    <a:pt x="228" y="0"/>
                  </a:cubicBezTo>
                  <a:cubicBezTo>
                    <a:pt x="203" y="17"/>
                    <a:pt x="187" y="45"/>
                    <a:pt x="186" y="76"/>
                  </a:cubicBezTo>
                  <a:cubicBezTo>
                    <a:pt x="186" y="45"/>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3"/>
            <p:cNvSpPr>
              <a:spLocks/>
            </p:cNvSpPr>
            <p:nvPr/>
          </p:nvSpPr>
          <p:spPr bwMode="auto">
            <a:xfrm>
              <a:off x="6656388" y="2838451"/>
              <a:ext cx="701675" cy="647700"/>
            </a:xfrm>
            <a:custGeom>
              <a:avLst/>
              <a:gdLst>
                <a:gd name="T0" fmla="*/ 0 w 187"/>
                <a:gd name="T1" fmla="*/ 78 h 171"/>
                <a:gd name="T2" fmla="*/ 93 w 187"/>
                <a:gd name="T3" fmla="*/ 171 h 171"/>
                <a:gd name="T4" fmla="*/ 187 w 187"/>
                <a:gd name="T5" fmla="*/ 78 h 171"/>
                <a:gd name="T6" fmla="*/ 145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3" y="171"/>
                  </a:cubicBezTo>
                  <a:cubicBezTo>
                    <a:pt x="145" y="171"/>
                    <a:pt x="187" y="130"/>
                    <a:pt x="187" y="78"/>
                  </a:cubicBezTo>
                  <a:cubicBezTo>
                    <a:pt x="187" y="46"/>
                    <a:pt x="170" y="17"/>
                    <a:pt x="145"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4"/>
            <p:cNvSpPr>
              <a:spLocks/>
            </p:cNvSpPr>
            <p:nvPr/>
          </p:nvSpPr>
          <p:spPr bwMode="auto">
            <a:xfrm>
              <a:off x="7358063" y="2838451"/>
              <a:ext cx="698500" cy="647700"/>
            </a:xfrm>
            <a:custGeom>
              <a:avLst/>
              <a:gdLst>
                <a:gd name="T0" fmla="*/ 0 w 186"/>
                <a:gd name="T1" fmla="*/ 78 h 171"/>
                <a:gd name="T2" fmla="*/ 93 w 186"/>
                <a:gd name="T3" fmla="*/ 171 h 171"/>
                <a:gd name="T4" fmla="*/ 186 w 186"/>
                <a:gd name="T5" fmla="*/ 78 h 171"/>
                <a:gd name="T6" fmla="*/ 145 w 186"/>
                <a:gd name="T7" fmla="*/ 0 h 171"/>
                <a:gd name="T8" fmla="*/ 41 w 186"/>
                <a:gd name="T9" fmla="*/ 0 h 171"/>
                <a:gd name="T10" fmla="*/ 0 w 186"/>
                <a:gd name="T11" fmla="*/ 78 h 171"/>
              </a:gdLst>
              <a:ahLst/>
              <a:cxnLst>
                <a:cxn ang="0">
                  <a:pos x="T0" y="T1"/>
                </a:cxn>
                <a:cxn ang="0">
                  <a:pos x="T2" y="T3"/>
                </a:cxn>
                <a:cxn ang="0">
                  <a:pos x="T4" y="T5"/>
                </a:cxn>
                <a:cxn ang="0">
                  <a:pos x="T6" y="T7"/>
                </a:cxn>
                <a:cxn ang="0">
                  <a:pos x="T8" y="T9"/>
                </a:cxn>
                <a:cxn ang="0">
                  <a:pos x="T10" y="T11"/>
                </a:cxn>
              </a:cxnLst>
              <a:rect l="0" t="0" r="r" b="b"/>
              <a:pathLst>
                <a:path w="186" h="171">
                  <a:moveTo>
                    <a:pt x="0" y="78"/>
                  </a:moveTo>
                  <a:cubicBezTo>
                    <a:pt x="0" y="130"/>
                    <a:pt x="41" y="171"/>
                    <a:pt x="93" y="171"/>
                  </a:cubicBezTo>
                  <a:cubicBezTo>
                    <a:pt x="145" y="171"/>
                    <a:pt x="186" y="130"/>
                    <a:pt x="186" y="78"/>
                  </a:cubicBezTo>
                  <a:cubicBezTo>
                    <a:pt x="186" y="46"/>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5"/>
            <p:cNvSpPr>
              <a:spLocks/>
            </p:cNvSpPr>
            <p:nvPr/>
          </p:nvSpPr>
          <p:spPr bwMode="auto">
            <a:xfrm>
              <a:off x="8056563" y="2838451"/>
              <a:ext cx="701675" cy="647700"/>
            </a:xfrm>
            <a:custGeom>
              <a:avLst/>
              <a:gdLst>
                <a:gd name="T0" fmla="*/ 0 w 187"/>
                <a:gd name="T1" fmla="*/ 78 h 171"/>
                <a:gd name="T2" fmla="*/ 94 w 187"/>
                <a:gd name="T3" fmla="*/ 171 h 171"/>
                <a:gd name="T4" fmla="*/ 187 w 187"/>
                <a:gd name="T5" fmla="*/ 86 h 171"/>
                <a:gd name="T6" fmla="*/ 91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4" y="171"/>
                  </a:cubicBezTo>
                  <a:cubicBezTo>
                    <a:pt x="143" y="171"/>
                    <a:pt x="183" y="134"/>
                    <a:pt x="187" y="86"/>
                  </a:cubicBezTo>
                  <a:cubicBezTo>
                    <a:pt x="181" y="38"/>
                    <a:pt x="141" y="0"/>
                    <a:pt x="91"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16"/>
            <p:cNvSpPr>
              <a:spLocks noChangeArrowheads="1"/>
            </p:cNvSpPr>
            <p:nvPr/>
          </p:nvSpPr>
          <p:spPr bwMode="auto">
            <a:xfrm>
              <a:off x="8040688" y="2838451"/>
              <a:ext cx="701675" cy="7080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17"/>
            <p:cNvSpPr>
              <a:spLocks noChangeArrowheads="1"/>
            </p:cNvSpPr>
            <p:nvPr/>
          </p:nvSpPr>
          <p:spPr bwMode="auto">
            <a:xfrm>
              <a:off x="8101013" y="2900363"/>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18"/>
            <p:cNvSpPr>
              <a:spLocks noChangeArrowheads="1"/>
            </p:cNvSpPr>
            <p:nvPr/>
          </p:nvSpPr>
          <p:spPr bwMode="auto">
            <a:xfrm>
              <a:off x="8131176" y="2930526"/>
              <a:ext cx="522288"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19"/>
            <p:cNvSpPr>
              <a:spLocks noChangeArrowheads="1"/>
            </p:cNvSpPr>
            <p:nvPr/>
          </p:nvSpPr>
          <p:spPr bwMode="auto">
            <a:xfrm>
              <a:off x="8202613" y="3001963"/>
              <a:ext cx="379413"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0"/>
            <p:cNvSpPr>
              <a:spLocks noChangeArrowheads="1"/>
            </p:cNvSpPr>
            <p:nvPr/>
          </p:nvSpPr>
          <p:spPr bwMode="auto">
            <a:xfrm>
              <a:off x="8224838" y="3024188"/>
              <a:ext cx="330200"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1"/>
            <p:cNvSpPr>
              <a:spLocks noChangeArrowheads="1"/>
            </p:cNvSpPr>
            <p:nvPr/>
          </p:nvSpPr>
          <p:spPr bwMode="auto">
            <a:xfrm>
              <a:off x="8310563" y="3111501"/>
              <a:ext cx="161925"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2"/>
            <p:cNvSpPr>
              <a:spLocks noChangeArrowheads="1"/>
            </p:cNvSpPr>
            <p:nvPr/>
          </p:nvSpPr>
          <p:spPr bwMode="auto">
            <a:xfrm>
              <a:off x="8378826" y="3125788"/>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3"/>
            <p:cNvSpPr>
              <a:spLocks noChangeArrowheads="1"/>
            </p:cNvSpPr>
            <p:nvPr/>
          </p:nvSpPr>
          <p:spPr bwMode="auto">
            <a:xfrm>
              <a:off x="8378826" y="3232151"/>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4"/>
            <p:cNvSpPr>
              <a:spLocks/>
            </p:cNvSpPr>
            <p:nvPr/>
          </p:nvSpPr>
          <p:spPr bwMode="auto">
            <a:xfrm>
              <a:off x="8416926" y="3141663"/>
              <a:ext cx="25400"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2" y="0"/>
                    <a:pt x="1" y="2"/>
                  </a:cubicBezTo>
                  <a:cubicBezTo>
                    <a:pt x="0" y="3"/>
                    <a:pt x="0" y="5"/>
                    <a:pt x="1" y="6"/>
                  </a:cubicBezTo>
                  <a:cubicBezTo>
                    <a:pt x="2"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5"/>
            <p:cNvSpPr>
              <a:spLocks/>
            </p:cNvSpPr>
            <p:nvPr/>
          </p:nvSpPr>
          <p:spPr bwMode="auto">
            <a:xfrm>
              <a:off x="8340726" y="3217863"/>
              <a:ext cx="26988" cy="25400"/>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3" y="0"/>
                    <a:pt x="1" y="1"/>
                  </a:cubicBezTo>
                  <a:cubicBezTo>
                    <a:pt x="0" y="3"/>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6"/>
            <p:cNvSpPr>
              <a:spLocks noChangeArrowheads="1"/>
            </p:cNvSpPr>
            <p:nvPr/>
          </p:nvSpPr>
          <p:spPr bwMode="auto">
            <a:xfrm>
              <a:off x="8431213"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7"/>
            <p:cNvSpPr>
              <a:spLocks noChangeArrowheads="1"/>
            </p:cNvSpPr>
            <p:nvPr/>
          </p:nvSpPr>
          <p:spPr bwMode="auto">
            <a:xfrm>
              <a:off x="8326438"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8"/>
            <p:cNvSpPr>
              <a:spLocks/>
            </p:cNvSpPr>
            <p:nvPr/>
          </p:nvSpPr>
          <p:spPr bwMode="auto">
            <a:xfrm>
              <a:off x="8416926" y="3217863"/>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5" y="7"/>
                    <a:pt x="6" y="6"/>
                  </a:cubicBezTo>
                  <a:cubicBezTo>
                    <a:pt x="7" y="5"/>
                    <a:pt x="7" y="3"/>
                    <a:pt x="6" y="1"/>
                  </a:cubicBezTo>
                  <a:cubicBezTo>
                    <a:pt x="5" y="0"/>
                    <a:pt x="2"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9"/>
            <p:cNvSpPr>
              <a:spLocks/>
            </p:cNvSpPr>
            <p:nvPr/>
          </p:nvSpPr>
          <p:spPr bwMode="auto">
            <a:xfrm>
              <a:off x="8340726" y="3141663"/>
              <a:ext cx="26988"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3" y="8"/>
                    <a:pt x="5" y="8"/>
                    <a:pt x="6" y="6"/>
                  </a:cubicBezTo>
                  <a:cubicBezTo>
                    <a:pt x="7" y="5"/>
                    <a:pt x="7" y="3"/>
                    <a:pt x="6" y="2"/>
                  </a:cubicBezTo>
                  <a:cubicBezTo>
                    <a:pt x="5" y="0"/>
                    <a:pt x="3"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30"/>
            <p:cNvSpPr>
              <a:spLocks noChangeArrowheads="1"/>
            </p:cNvSpPr>
            <p:nvPr/>
          </p:nvSpPr>
          <p:spPr bwMode="auto">
            <a:xfrm>
              <a:off x="8359776" y="316388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Oval 34"/>
            <p:cNvSpPr>
              <a:spLocks noChangeArrowheads="1"/>
            </p:cNvSpPr>
            <p:nvPr/>
          </p:nvSpPr>
          <p:spPr bwMode="auto">
            <a:xfrm>
              <a:off x="7346951" y="2835276"/>
              <a:ext cx="698500"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Oval 35"/>
            <p:cNvSpPr>
              <a:spLocks noChangeArrowheads="1"/>
            </p:cNvSpPr>
            <p:nvPr/>
          </p:nvSpPr>
          <p:spPr bwMode="auto">
            <a:xfrm>
              <a:off x="7407276" y="2895601"/>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36"/>
            <p:cNvSpPr>
              <a:spLocks noChangeArrowheads="1"/>
            </p:cNvSpPr>
            <p:nvPr/>
          </p:nvSpPr>
          <p:spPr bwMode="auto">
            <a:xfrm>
              <a:off x="7432676" y="2925763"/>
              <a:ext cx="525463"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37"/>
            <p:cNvSpPr>
              <a:spLocks noChangeArrowheads="1"/>
            </p:cNvSpPr>
            <p:nvPr/>
          </p:nvSpPr>
          <p:spPr bwMode="auto">
            <a:xfrm>
              <a:off x="7507288" y="2997201"/>
              <a:ext cx="376238" cy="379413"/>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38"/>
            <p:cNvSpPr>
              <a:spLocks noChangeArrowheads="1"/>
            </p:cNvSpPr>
            <p:nvPr/>
          </p:nvSpPr>
          <p:spPr bwMode="auto">
            <a:xfrm>
              <a:off x="7531101" y="3021013"/>
              <a:ext cx="325438" cy="328613"/>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39"/>
            <p:cNvSpPr>
              <a:spLocks noChangeArrowheads="1"/>
            </p:cNvSpPr>
            <p:nvPr/>
          </p:nvSpPr>
          <p:spPr bwMode="auto">
            <a:xfrm>
              <a:off x="7616826" y="3108326"/>
              <a:ext cx="157163"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40"/>
            <p:cNvSpPr>
              <a:spLocks noChangeArrowheads="1"/>
            </p:cNvSpPr>
            <p:nvPr/>
          </p:nvSpPr>
          <p:spPr bwMode="auto">
            <a:xfrm>
              <a:off x="7685088" y="3122613"/>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41"/>
            <p:cNvSpPr>
              <a:spLocks noChangeArrowheads="1"/>
            </p:cNvSpPr>
            <p:nvPr/>
          </p:nvSpPr>
          <p:spPr bwMode="auto">
            <a:xfrm>
              <a:off x="7685088" y="3228976"/>
              <a:ext cx="22225"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42"/>
            <p:cNvSpPr>
              <a:spLocks/>
            </p:cNvSpPr>
            <p:nvPr/>
          </p:nvSpPr>
          <p:spPr bwMode="auto">
            <a:xfrm>
              <a:off x="7718426" y="3138488"/>
              <a:ext cx="30163" cy="25400"/>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5"/>
                    <a:pt x="8" y="3"/>
                    <a:pt x="6" y="1"/>
                  </a:cubicBezTo>
                  <a:cubicBezTo>
                    <a:pt x="5" y="0"/>
                    <a:pt x="3" y="0"/>
                    <a:pt x="2" y="1"/>
                  </a:cubicBezTo>
                  <a:cubicBezTo>
                    <a:pt x="0" y="3"/>
                    <a:pt x="0" y="5"/>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43"/>
            <p:cNvSpPr>
              <a:spLocks/>
            </p:cNvSpPr>
            <p:nvPr/>
          </p:nvSpPr>
          <p:spPr bwMode="auto">
            <a:xfrm>
              <a:off x="7646988" y="3213101"/>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2"/>
                    <a:pt x="6" y="1"/>
                  </a:cubicBezTo>
                  <a:cubicBezTo>
                    <a:pt x="4" y="0"/>
                    <a:pt x="2" y="0"/>
                    <a:pt x="1" y="1"/>
                  </a:cubicBezTo>
                  <a:cubicBezTo>
                    <a:pt x="0" y="2"/>
                    <a:pt x="0" y="5"/>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44"/>
            <p:cNvSpPr>
              <a:spLocks noChangeArrowheads="1"/>
            </p:cNvSpPr>
            <p:nvPr/>
          </p:nvSpPr>
          <p:spPr bwMode="auto">
            <a:xfrm>
              <a:off x="7737476" y="3175001"/>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45"/>
            <p:cNvSpPr>
              <a:spLocks noChangeArrowheads="1"/>
            </p:cNvSpPr>
            <p:nvPr/>
          </p:nvSpPr>
          <p:spPr bwMode="auto">
            <a:xfrm>
              <a:off x="7631113" y="3175001"/>
              <a:ext cx="23813"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46"/>
            <p:cNvSpPr>
              <a:spLocks/>
            </p:cNvSpPr>
            <p:nvPr/>
          </p:nvSpPr>
          <p:spPr bwMode="auto">
            <a:xfrm>
              <a:off x="7718426" y="3213101"/>
              <a:ext cx="30163" cy="26988"/>
            </a:xfrm>
            <a:custGeom>
              <a:avLst/>
              <a:gdLst>
                <a:gd name="T0" fmla="*/ 2 w 8"/>
                <a:gd name="T1" fmla="*/ 6 h 7"/>
                <a:gd name="T2" fmla="*/ 6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6" y="6"/>
                  </a:cubicBezTo>
                  <a:cubicBezTo>
                    <a:pt x="8" y="5"/>
                    <a:pt x="8" y="3"/>
                    <a:pt x="6" y="1"/>
                  </a:cubicBezTo>
                  <a:cubicBezTo>
                    <a:pt x="5" y="0"/>
                    <a:pt x="3" y="0"/>
                    <a:pt x="2" y="1"/>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47"/>
            <p:cNvSpPr>
              <a:spLocks/>
            </p:cNvSpPr>
            <p:nvPr/>
          </p:nvSpPr>
          <p:spPr bwMode="auto">
            <a:xfrm>
              <a:off x="7646988" y="3138488"/>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5"/>
                    <a:pt x="7" y="3"/>
                    <a:pt x="6" y="1"/>
                  </a:cubicBezTo>
                  <a:cubicBezTo>
                    <a:pt x="4" y="0"/>
                    <a:pt x="2"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48"/>
            <p:cNvSpPr>
              <a:spLocks noChangeArrowheads="1"/>
            </p:cNvSpPr>
            <p:nvPr/>
          </p:nvSpPr>
          <p:spPr bwMode="auto">
            <a:xfrm>
              <a:off x="7666038"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49"/>
            <p:cNvSpPr>
              <a:spLocks noChangeArrowheads="1"/>
            </p:cNvSpPr>
            <p:nvPr/>
          </p:nvSpPr>
          <p:spPr bwMode="auto">
            <a:xfrm>
              <a:off x="6648451" y="2838451"/>
              <a:ext cx="701675" cy="7080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50"/>
            <p:cNvSpPr>
              <a:spLocks noChangeArrowheads="1"/>
            </p:cNvSpPr>
            <p:nvPr/>
          </p:nvSpPr>
          <p:spPr bwMode="auto">
            <a:xfrm>
              <a:off x="6708776" y="2900363"/>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51"/>
            <p:cNvSpPr>
              <a:spLocks noChangeArrowheads="1"/>
            </p:cNvSpPr>
            <p:nvPr/>
          </p:nvSpPr>
          <p:spPr bwMode="auto">
            <a:xfrm>
              <a:off x="6738938" y="2930526"/>
              <a:ext cx="520700"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52"/>
            <p:cNvSpPr>
              <a:spLocks noChangeArrowheads="1"/>
            </p:cNvSpPr>
            <p:nvPr/>
          </p:nvSpPr>
          <p:spPr bwMode="auto">
            <a:xfrm>
              <a:off x="6810376" y="3001963"/>
              <a:ext cx="377825"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53"/>
            <p:cNvSpPr>
              <a:spLocks noChangeArrowheads="1"/>
            </p:cNvSpPr>
            <p:nvPr/>
          </p:nvSpPr>
          <p:spPr bwMode="auto">
            <a:xfrm>
              <a:off x="6832601" y="3024188"/>
              <a:ext cx="330200" cy="328613"/>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54"/>
            <p:cNvSpPr>
              <a:spLocks noChangeArrowheads="1"/>
            </p:cNvSpPr>
            <p:nvPr/>
          </p:nvSpPr>
          <p:spPr bwMode="auto">
            <a:xfrm>
              <a:off x="6918326" y="3111501"/>
              <a:ext cx="161925"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55"/>
            <p:cNvSpPr>
              <a:spLocks noChangeArrowheads="1"/>
            </p:cNvSpPr>
            <p:nvPr/>
          </p:nvSpPr>
          <p:spPr bwMode="auto">
            <a:xfrm>
              <a:off x="6986588" y="3125788"/>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56"/>
            <p:cNvSpPr>
              <a:spLocks noChangeArrowheads="1"/>
            </p:cNvSpPr>
            <p:nvPr/>
          </p:nvSpPr>
          <p:spPr bwMode="auto">
            <a:xfrm>
              <a:off x="6986588" y="3232151"/>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7"/>
            <p:cNvSpPr>
              <a:spLocks/>
            </p:cNvSpPr>
            <p:nvPr/>
          </p:nvSpPr>
          <p:spPr bwMode="auto">
            <a:xfrm>
              <a:off x="7023101" y="3141663"/>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2" y="0"/>
                    <a:pt x="1" y="1"/>
                  </a:cubicBezTo>
                  <a:cubicBezTo>
                    <a:pt x="0" y="3"/>
                    <a:pt x="0" y="5"/>
                    <a:pt x="1" y="6"/>
                  </a:cubicBezTo>
                  <a:cubicBezTo>
                    <a:pt x="2"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8"/>
            <p:cNvSpPr>
              <a:spLocks/>
            </p:cNvSpPr>
            <p:nvPr/>
          </p:nvSpPr>
          <p:spPr bwMode="auto">
            <a:xfrm>
              <a:off x="6948488" y="3217863"/>
              <a:ext cx="26988" cy="25400"/>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5" y="0"/>
                    <a:pt x="3" y="0"/>
                    <a:pt x="1" y="1"/>
                  </a:cubicBezTo>
                  <a:cubicBezTo>
                    <a:pt x="0" y="2"/>
                    <a:pt x="0" y="4"/>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59"/>
            <p:cNvSpPr>
              <a:spLocks noChangeArrowheads="1"/>
            </p:cNvSpPr>
            <p:nvPr/>
          </p:nvSpPr>
          <p:spPr bwMode="auto">
            <a:xfrm>
              <a:off x="7038976" y="3179763"/>
              <a:ext cx="25400"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60"/>
            <p:cNvSpPr>
              <a:spLocks noChangeArrowheads="1"/>
            </p:cNvSpPr>
            <p:nvPr/>
          </p:nvSpPr>
          <p:spPr bwMode="auto">
            <a:xfrm>
              <a:off x="6934201" y="3179763"/>
              <a:ext cx="25400"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61"/>
            <p:cNvSpPr>
              <a:spLocks/>
            </p:cNvSpPr>
            <p:nvPr/>
          </p:nvSpPr>
          <p:spPr bwMode="auto">
            <a:xfrm>
              <a:off x="7023101" y="3217863"/>
              <a:ext cx="26988"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5" y="7"/>
                    <a:pt x="6" y="6"/>
                  </a:cubicBezTo>
                  <a:cubicBezTo>
                    <a:pt x="7" y="5"/>
                    <a:pt x="7" y="2"/>
                    <a:pt x="6" y="1"/>
                  </a:cubicBezTo>
                  <a:cubicBezTo>
                    <a:pt x="5" y="0"/>
                    <a:pt x="2" y="0"/>
                    <a:pt x="1" y="1"/>
                  </a:cubicBezTo>
                  <a:cubicBezTo>
                    <a:pt x="0" y="2"/>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62"/>
            <p:cNvSpPr>
              <a:spLocks/>
            </p:cNvSpPr>
            <p:nvPr/>
          </p:nvSpPr>
          <p:spPr bwMode="auto">
            <a:xfrm>
              <a:off x="6948488" y="3141663"/>
              <a:ext cx="26988"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5"/>
                    <a:pt x="7" y="3"/>
                    <a:pt x="6" y="1"/>
                  </a:cubicBezTo>
                  <a:cubicBezTo>
                    <a:pt x="5" y="0"/>
                    <a:pt x="3"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Oval 63"/>
            <p:cNvSpPr>
              <a:spLocks noChangeArrowheads="1"/>
            </p:cNvSpPr>
            <p:nvPr/>
          </p:nvSpPr>
          <p:spPr bwMode="auto">
            <a:xfrm>
              <a:off x="6967538"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Oval 64"/>
            <p:cNvSpPr>
              <a:spLocks noChangeArrowheads="1"/>
            </p:cNvSpPr>
            <p:nvPr/>
          </p:nvSpPr>
          <p:spPr bwMode="auto">
            <a:xfrm>
              <a:off x="5953126" y="2843213"/>
              <a:ext cx="698500"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Oval 65"/>
            <p:cNvSpPr>
              <a:spLocks noChangeArrowheads="1"/>
            </p:cNvSpPr>
            <p:nvPr/>
          </p:nvSpPr>
          <p:spPr bwMode="auto">
            <a:xfrm>
              <a:off x="6013451" y="2903538"/>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Oval 66"/>
            <p:cNvSpPr>
              <a:spLocks noChangeArrowheads="1"/>
            </p:cNvSpPr>
            <p:nvPr/>
          </p:nvSpPr>
          <p:spPr bwMode="auto">
            <a:xfrm>
              <a:off x="6040438" y="2933701"/>
              <a:ext cx="525463"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Oval 67"/>
            <p:cNvSpPr>
              <a:spLocks noChangeArrowheads="1"/>
            </p:cNvSpPr>
            <p:nvPr/>
          </p:nvSpPr>
          <p:spPr bwMode="auto">
            <a:xfrm>
              <a:off x="6115051" y="3005138"/>
              <a:ext cx="374650"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Oval 68"/>
            <p:cNvSpPr>
              <a:spLocks noChangeArrowheads="1"/>
            </p:cNvSpPr>
            <p:nvPr/>
          </p:nvSpPr>
          <p:spPr bwMode="auto">
            <a:xfrm>
              <a:off x="6137276" y="3028951"/>
              <a:ext cx="327025" cy="328613"/>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69"/>
            <p:cNvSpPr>
              <a:spLocks noChangeArrowheads="1"/>
            </p:cNvSpPr>
            <p:nvPr/>
          </p:nvSpPr>
          <p:spPr bwMode="auto">
            <a:xfrm>
              <a:off x="6224588" y="3114676"/>
              <a:ext cx="157163"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70"/>
            <p:cNvSpPr>
              <a:spLocks noChangeArrowheads="1"/>
            </p:cNvSpPr>
            <p:nvPr/>
          </p:nvSpPr>
          <p:spPr bwMode="auto">
            <a:xfrm>
              <a:off x="6291263" y="3130551"/>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Oval 71"/>
            <p:cNvSpPr>
              <a:spLocks noChangeArrowheads="1"/>
            </p:cNvSpPr>
            <p:nvPr/>
          </p:nvSpPr>
          <p:spPr bwMode="auto">
            <a:xfrm>
              <a:off x="6291263" y="3236913"/>
              <a:ext cx="22225"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72"/>
            <p:cNvSpPr>
              <a:spLocks/>
            </p:cNvSpPr>
            <p:nvPr/>
          </p:nvSpPr>
          <p:spPr bwMode="auto">
            <a:xfrm>
              <a:off x="6324601" y="3144838"/>
              <a:ext cx="30163" cy="26988"/>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5"/>
                    <a:pt x="8" y="2"/>
                    <a:pt x="6" y="1"/>
                  </a:cubicBezTo>
                  <a:cubicBezTo>
                    <a:pt x="5" y="0"/>
                    <a:pt x="3" y="0"/>
                    <a:pt x="2" y="1"/>
                  </a:cubicBezTo>
                  <a:cubicBezTo>
                    <a:pt x="0" y="2"/>
                    <a:pt x="0" y="5"/>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73"/>
            <p:cNvSpPr>
              <a:spLocks/>
            </p:cNvSpPr>
            <p:nvPr/>
          </p:nvSpPr>
          <p:spPr bwMode="auto">
            <a:xfrm>
              <a:off x="6254751" y="3221038"/>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4" y="0"/>
                    <a:pt x="2" y="0"/>
                    <a:pt x="1" y="1"/>
                  </a:cubicBezTo>
                  <a:cubicBezTo>
                    <a:pt x="0" y="2"/>
                    <a:pt x="0" y="4"/>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74"/>
            <p:cNvSpPr>
              <a:spLocks noChangeArrowheads="1"/>
            </p:cNvSpPr>
            <p:nvPr/>
          </p:nvSpPr>
          <p:spPr bwMode="auto">
            <a:xfrm>
              <a:off x="6343651" y="3182938"/>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75"/>
            <p:cNvSpPr>
              <a:spLocks noChangeArrowheads="1"/>
            </p:cNvSpPr>
            <p:nvPr/>
          </p:nvSpPr>
          <p:spPr bwMode="auto">
            <a:xfrm>
              <a:off x="6238876" y="3182938"/>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76"/>
            <p:cNvSpPr>
              <a:spLocks/>
            </p:cNvSpPr>
            <p:nvPr/>
          </p:nvSpPr>
          <p:spPr bwMode="auto">
            <a:xfrm>
              <a:off x="6324601" y="3221038"/>
              <a:ext cx="30163" cy="26988"/>
            </a:xfrm>
            <a:custGeom>
              <a:avLst/>
              <a:gdLst>
                <a:gd name="T0" fmla="*/ 2 w 8"/>
                <a:gd name="T1" fmla="*/ 6 h 7"/>
                <a:gd name="T2" fmla="*/ 6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6" y="6"/>
                  </a:cubicBezTo>
                  <a:cubicBezTo>
                    <a:pt x="8" y="4"/>
                    <a:pt x="8" y="2"/>
                    <a:pt x="6" y="1"/>
                  </a:cubicBezTo>
                  <a:cubicBezTo>
                    <a:pt x="5" y="0"/>
                    <a:pt x="3" y="0"/>
                    <a:pt x="2" y="1"/>
                  </a:cubicBezTo>
                  <a:cubicBezTo>
                    <a:pt x="0" y="2"/>
                    <a:pt x="0" y="4"/>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77"/>
            <p:cNvSpPr>
              <a:spLocks/>
            </p:cNvSpPr>
            <p:nvPr/>
          </p:nvSpPr>
          <p:spPr bwMode="auto">
            <a:xfrm>
              <a:off x="6254751" y="3144838"/>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5"/>
                    <a:pt x="7" y="3"/>
                    <a:pt x="6" y="1"/>
                  </a:cubicBezTo>
                  <a:cubicBezTo>
                    <a:pt x="4" y="0"/>
                    <a:pt x="2"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Oval 78"/>
            <p:cNvSpPr>
              <a:spLocks noChangeArrowheads="1"/>
            </p:cNvSpPr>
            <p:nvPr/>
          </p:nvSpPr>
          <p:spPr bwMode="auto">
            <a:xfrm>
              <a:off x="6272213" y="316388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79"/>
            <p:cNvSpPr>
              <a:spLocks noChangeArrowheads="1"/>
            </p:cNvSpPr>
            <p:nvPr/>
          </p:nvSpPr>
          <p:spPr bwMode="auto">
            <a:xfrm>
              <a:off x="5254626" y="2838451"/>
              <a:ext cx="703263" cy="7080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80"/>
            <p:cNvSpPr>
              <a:spLocks noChangeArrowheads="1"/>
            </p:cNvSpPr>
            <p:nvPr/>
          </p:nvSpPr>
          <p:spPr bwMode="auto">
            <a:xfrm>
              <a:off x="5314951" y="2900363"/>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Oval 81"/>
            <p:cNvSpPr>
              <a:spLocks noChangeArrowheads="1"/>
            </p:cNvSpPr>
            <p:nvPr/>
          </p:nvSpPr>
          <p:spPr bwMode="auto">
            <a:xfrm>
              <a:off x="5345113" y="2925763"/>
              <a:ext cx="522288" cy="5302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Oval 82"/>
            <p:cNvSpPr>
              <a:spLocks noChangeArrowheads="1"/>
            </p:cNvSpPr>
            <p:nvPr/>
          </p:nvSpPr>
          <p:spPr bwMode="auto">
            <a:xfrm>
              <a:off x="5416551" y="2997201"/>
              <a:ext cx="379413" cy="382588"/>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Oval 83"/>
            <p:cNvSpPr>
              <a:spLocks noChangeArrowheads="1"/>
            </p:cNvSpPr>
            <p:nvPr/>
          </p:nvSpPr>
          <p:spPr bwMode="auto">
            <a:xfrm>
              <a:off x="5438776" y="3021013"/>
              <a:ext cx="330200" cy="331788"/>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Oval 84"/>
            <p:cNvSpPr>
              <a:spLocks noChangeArrowheads="1"/>
            </p:cNvSpPr>
            <p:nvPr/>
          </p:nvSpPr>
          <p:spPr bwMode="auto">
            <a:xfrm>
              <a:off x="5526088" y="3111501"/>
              <a:ext cx="160338"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85"/>
            <p:cNvSpPr>
              <a:spLocks noChangeArrowheads="1"/>
            </p:cNvSpPr>
            <p:nvPr/>
          </p:nvSpPr>
          <p:spPr bwMode="auto">
            <a:xfrm>
              <a:off x="5592763" y="3125788"/>
              <a:ext cx="26988"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Oval 86"/>
            <p:cNvSpPr>
              <a:spLocks noChangeArrowheads="1"/>
            </p:cNvSpPr>
            <p:nvPr/>
          </p:nvSpPr>
          <p:spPr bwMode="auto">
            <a:xfrm>
              <a:off x="5592763" y="3232151"/>
              <a:ext cx="26988"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7"/>
            <p:cNvSpPr>
              <a:spLocks/>
            </p:cNvSpPr>
            <p:nvPr/>
          </p:nvSpPr>
          <p:spPr bwMode="auto">
            <a:xfrm>
              <a:off x="5630863" y="3141663"/>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5" y="0"/>
                    <a:pt x="2" y="0"/>
                    <a:pt x="1" y="1"/>
                  </a:cubicBezTo>
                  <a:cubicBezTo>
                    <a:pt x="0" y="2"/>
                    <a:pt x="0" y="4"/>
                    <a:pt x="1" y="6"/>
                  </a:cubicBezTo>
                  <a:cubicBezTo>
                    <a:pt x="2"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8"/>
            <p:cNvSpPr>
              <a:spLocks/>
            </p:cNvSpPr>
            <p:nvPr/>
          </p:nvSpPr>
          <p:spPr bwMode="auto">
            <a:xfrm>
              <a:off x="5556251" y="3213101"/>
              <a:ext cx="25400"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3" y="0"/>
                    <a:pt x="1" y="2"/>
                  </a:cubicBezTo>
                  <a:cubicBezTo>
                    <a:pt x="0" y="3"/>
                    <a:pt x="0" y="5"/>
                    <a:pt x="1"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Oval 89"/>
            <p:cNvSpPr>
              <a:spLocks noChangeArrowheads="1"/>
            </p:cNvSpPr>
            <p:nvPr/>
          </p:nvSpPr>
          <p:spPr bwMode="auto">
            <a:xfrm>
              <a:off x="5645151"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Oval 90"/>
            <p:cNvSpPr>
              <a:spLocks noChangeArrowheads="1"/>
            </p:cNvSpPr>
            <p:nvPr/>
          </p:nvSpPr>
          <p:spPr bwMode="auto">
            <a:xfrm>
              <a:off x="5540376"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91"/>
            <p:cNvSpPr>
              <a:spLocks/>
            </p:cNvSpPr>
            <p:nvPr/>
          </p:nvSpPr>
          <p:spPr bwMode="auto">
            <a:xfrm>
              <a:off x="5630863" y="3217863"/>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5" y="7"/>
                    <a:pt x="6" y="6"/>
                  </a:cubicBezTo>
                  <a:cubicBezTo>
                    <a:pt x="7" y="4"/>
                    <a:pt x="7" y="2"/>
                    <a:pt x="6" y="1"/>
                  </a:cubicBezTo>
                  <a:cubicBezTo>
                    <a:pt x="5" y="0"/>
                    <a:pt x="2"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92"/>
            <p:cNvSpPr>
              <a:spLocks/>
            </p:cNvSpPr>
            <p:nvPr/>
          </p:nvSpPr>
          <p:spPr bwMode="auto">
            <a:xfrm>
              <a:off x="5556251" y="3141663"/>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4"/>
                    <a:pt x="7" y="2"/>
                    <a:pt x="6" y="1"/>
                  </a:cubicBezTo>
                  <a:cubicBezTo>
                    <a:pt x="5" y="0"/>
                    <a:pt x="3"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Oval 93"/>
            <p:cNvSpPr>
              <a:spLocks noChangeArrowheads="1"/>
            </p:cNvSpPr>
            <p:nvPr/>
          </p:nvSpPr>
          <p:spPr bwMode="auto">
            <a:xfrm>
              <a:off x="5573713"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Oval 94"/>
            <p:cNvSpPr>
              <a:spLocks noChangeArrowheads="1"/>
            </p:cNvSpPr>
            <p:nvPr/>
          </p:nvSpPr>
          <p:spPr bwMode="auto">
            <a:xfrm>
              <a:off x="4560888" y="2843213"/>
              <a:ext cx="698500" cy="7032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Oval 95"/>
            <p:cNvSpPr>
              <a:spLocks noChangeArrowheads="1"/>
            </p:cNvSpPr>
            <p:nvPr/>
          </p:nvSpPr>
          <p:spPr bwMode="auto">
            <a:xfrm>
              <a:off x="4621213" y="2903538"/>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Oval 96"/>
            <p:cNvSpPr>
              <a:spLocks noChangeArrowheads="1"/>
            </p:cNvSpPr>
            <p:nvPr/>
          </p:nvSpPr>
          <p:spPr bwMode="auto">
            <a:xfrm>
              <a:off x="4646613" y="2930526"/>
              <a:ext cx="525463"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Oval 97"/>
            <p:cNvSpPr>
              <a:spLocks noChangeArrowheads="1"/>
            </p:cNvSpPr>
            <p:nvPr/>
          </p:nvSpPr>
          <p:spPr bwMode="auto">
            <a:xfrm>
              <a:off x="4722813" y="3001963"/>
              <a:ext cx="374650" cy="381000"/>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98"/>
            <p:cNvSpPr>
              <a:spLocks noChangeArrowheads="1"/>
            </p:cNvSpPr>
            <p:nvPr/>
          </p:nvSpPr>
          <p:spPr bwMode="auto">
            <a:xfrm>
              <a:off x="4745038" y="3024188"/>
              <a:ext cx="327025"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Oval 99"/>
            <p:cNvSpPr>
              <a:spLocks noChangeArrowheads="1"/>
            </p:cNvSpPr>
            <p:nvPr/>
          </p:nvSpPr>
          <p:spPr bwMode="auto">
            <a:xfrm>
              <a:off x="4830763" y="3114676"/>
              <a:ext cx="158750" cy="158750"/>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Oval 100"/>
            <p:cNvSpPr>
              <a:spLocks noChangeArrowheads="1"/>
            </p:cNvSpPr>
            <p:nvPr/>
          </p:nvSpPr>
          <p:spPr bwMode="auto">
            <a:xfrm>
              <a:off x="4899026" y="3130551"/>
              <a:ext cx="22225"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Oval 101"/>
            <p:cNvSpPr>
              <a:spLocks noChangeArrowheads="1"/>
            </p:cNvSpPr>
            <p:nvPr/>
          </p:nvSpPr>
          <p:spPr bwMode="auto">
            <a:xfrm>
              <a:off x="4899026" y="3236913"/>
              <a:ext cx="22225"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102"/>
            <p:cNvSpPr>
              <a:spLocks/>
            </p:cNvSpPr>
            <p:nvPr/>
          </p:nvSpPr>
          <p:spPr bwMode="auto">
            <a:xfrm>
              <a:off x="4932363" y="3144838"/>
              <a:ext cx="30163" cy="26988"/>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4"/>
                    <a:pt x="8" y="2"/>
                    <a:pt x="6" y="1"/>
                  </a:cubicBezTo>
                  <a:cubicBezTo>
                    <a:pt x="5" y="0"/>
                    <a:pt x="3" y="0"/>
                    <a:pt x="2" y="1"/>
                  </a:cubicBezTo>
                  <a:cubicBezTo>
                    <a:pt x="0" y="2"/>
                    <a:pt x="0" y="4"/>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03"/>
            <p:cNvSpPr>
              <a:spLocks/>
            </p:cNvSpPr>
            <p:nvPr/>
          </p:nvSpPr>
          <p:spPr bwMode="auto">
            <a:xfrm>
              <a:off x="4860926" y="3217863"/>
              <a:ext cx="26988"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4" y="0"/>
                    <a:pt x="2" y="0"/>
                    <a:pt x="1" y="2"/>
                  </a:cubicBezTo>
                  <a:cubicBezTo>
                    <a:pt x="0" y="3"/>
                    <a:pt x="0" y="5"/>
                    <a:pt x="1" y="6"/>
                  </a:cubicBezTo>
                  <a:cubicBezTo>
                    <a:pt x="2" y="8"/>
                    <a:pt x="4"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Oval 104"/>
            <p:cNvSpPr>
              <a:spLocks noChangeArrowheads="1"/>
            </p:cNvSpPr>
            <p:nvPr/>
          </p:nvSpPr>
          <p:spPr bwMode="auto">
            <a:xfrm>
              <a:off x="4951413" y="3182938"/>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Oval 105"/>
            <p:cNvSpPr>
              <a:spLocks noChangeArrowheads="1"/>
            </p:cNvSpPr>
            <p:nvPr/>
          </p:nvSpPr>
          <p:spPr bwMode="auto">
            <a:xfrm>
              <a:off x="4846638" y="3182938"/>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06"/>
            <p:cNvSpPr>
              <a:spLocks/>
            </p:cNvSpPr>
            <p:nvPr/>
          </p:nvSpPr>
          <p:spPr bwMode="auto">
            <a:xfrm>
              <a:off x="4932363" y="3217863"/>
              <a:ext cx="30163" cy="30163"/>
            </a:xfrm>
            <a:custGeom>
              <a:avLst/>
              <a:gdLst>
                <a:gd name="T0" fmla="*/ 2 w 8"/>
                <a:gd name="T1" fmla="*/ 6 h 8"/>
                <a:gd name="T2" fmla="*/ 6 w 8"/>
                <a:gd name="T3" fmla="*/ 6 h 8"/>
                <a:gd name="T4" fmla="*/ 6 w 8"/>
                <a:gd name="T5" fmla="*/ 2 h 8"/>
                <a:gd name="T6" fmla="*/ 2 w 8"/>
                <a:gd name="T7" fmla="*/ 2 h 8"/>
                <a:gd name="T8" fmla="*/ 2 w 8"/>
                <a:gd name="T9" fmla="*/ 6 h 8"/>
              </a:gdLst>
              <a:ahLst/>
              <a:cxnLst>
                <a:cxn ang="0">
                  <a:pos x="T0" y="T1"/>
                </a:cxn>
                <a:cxn ang="0">
                  <a:pos x="T2" y="T3"/>
                </a:cxn>
                <a:cxn ang="0">
                  <a:pos x="T4" y="T5"/>
                </a:cxn>
                <a:cxn ang="0">
                  <a:pos x="T6" y="T7"/>
                </a:cxn>
                <a:cxn ang="0">
                  <a:pos x="T8" y="T9"/>
                </a:cxn>
              </a:cxnLst>
              <a:rect l="0" t="0" r="r" b="b"/>
              <a:pathLst>
                <a:path w="8" h="8">
                  <a:moveTo>
                    <a:pt x="2" y="6"/>
                  </a:moveTo>
                  <a:cubicBezTo>
                    <a:pt x="3" y="8"/>
                    <a:pt x="5" y="8"/>
                    <a:pt x="6" y="6"/>
                  </a:cubicBezTo>
                  <a:cubicBezTo>
                    <a:pt x="8" y="5"/>
                    <a:pt x="8" y="3"/>
                    <a:pt x="6" y="2"/>
                  </a:cubicBezTo>
                  <a:cubicBezTo>
                    <a:pt x="5" y="0"/>
                    <a:pt x="3" y="0"/>
                    <a:pt x="2" y="2"/>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07"/>
            <p:cNvSpPr>
              <a:spLocks/>
            </p:cNvSpPr>
            <p:nvPr/>
          </p:nvSpPr>
          <p:spPr bwMode="auto">
            <a:xfrm>
              <a:off x="4860926" y="3144838"/>
              <a:ext cx="26988"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4"/>
                    <a:pt x="7" y="2"/>
                    <a:pt x="6" y="1"/>
                  </a:cubicBezTo>
                  <a:cubicBezTo>
                    <a:pt x="4" y="0"/>
                    <a:pt x="2"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108"/>
            <p:cNvSpPr>
              <a:spLocks noChangeArrowheads="1"/>
            </p:cNvSpPr>
            <p:nvPr/>
          </p:nvSpPr>
          <p:spPr bwMode="auto">
            <a:xfrm>
              <a:off x="4879976" y="316388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Oval 109"/>
            <p:cNvSpPr>
              <a:spLocks noChangeArrowheads="1"/>
            </p:cNvSpPr>
            <p:nvPr/>
          </p:nvSpPr>
          <p:spPr bwMode="auto">
            <a:xfrm>
              <a:off x="3862388" y="2835276"/>
              <a:ext cx="701675" cy="7032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Oval 110"/>
            <p:cNvSpPr>
              <a:spLocks noChangeArrowheads="1"/>
            </p:cNvSpPr>
            <p:nvPr/>
          </p:nvSpPr>
          <p:spPr bwMode="auto">
            <a:xfrm>
              <a:off x="3922713" y="2895601"/>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Oval 111"/>
            <p:cNvSpPr>
              <a:spLocks noChangeArrowheads="1"/>
            </p:cNvSpPr>
            <p:nvPr/>
          </p:nvSpPr>
          <p:spPr bwMode="auto">
            <a:xfrm>
              <a:off x="3952876" y="2922588"/>
              <a:ext cx="522288"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112"/>
            <p:cNvSpPr>
              <a:spLocks noChangeArrowheads="1"/>
            </p:cNvSpPr>
            <p:nvPr/>
          </p:nvSpPr>
          <p:spPr bwMode="auto">
            <a:xfrm>
              <a:off x="4024313" y="2994026"/>
              <a:ext cx="379413" cy="382588"/>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Oval 113"/>
            <p:cNvSpPr>
              <a:spLocks noChangeArrowheads="1"/>
            </p:cNvSpPr>
            <p:nvPr/>
          </p:nvSpPr>
          <p:spPr bwMode="auto">
            <a:xfrm>
              <a:off x="4046538" y="3016251"/>
              <a:ext cx="330200"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Oval 114"/>
            <p:cNvSpPr>
              <a:spLocks noChangeArrowheads="1"/>
            </p:cNvSpPr>
            <p:nvPr/>
          </p:nvSpPr>
          <p:spPr bwMode="auto">
            <a:xfrm>
              <a:off x="4132263" y="3108326"/>
              <a:ext cx="161925" cy="158750"/>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Oval 115"/>
            <p:cNvSpPr>
              <a:spLocks noChangeArrowheads="1"/>
            </p:cNvSpPr>
            <p:nvPr/>
          </p:nvSpPr>
          <p:spPr bwMode="auto">
            <a:xfrm>
              <a:off x="4200526" y="3122613"/>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Oval 116"/>
            <p:cNvSpPr>
              <a:spLocks noChangeArrowheads="1"/>
            </p:cNvSpPr>
            <p:nvPr/>
          </p:nvSpPr>
          <p:spPr bwMode="auto">
            <a:xfrm>
              <a:off x="4200526" y="3228976"/>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117"/>
            <p:cNvSpPr>
              <a:spLocks/>
            </p:cNvSpPr>
            <p:nvPr/>
          </p:nvSpPr>
          <p:spPr bwMode="auto">
            <a:xfrm>
              <a:off x="4238626" y="3133726"/>
              <a:ext cx="25400"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3" y="0"/>
                    <a:pt x="1" y="2"/>
                  </a:cubicBezTo>
                  <a:cubicBezTo>
                    <a:pt x="0" y="3"/>
                    <a:pt x="0" y="5"/>
                    <a:pt x="1"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18"/>
            <p:cNvSpPr>
              <a:spLocks/>
            </p:cNvSpPr>
            <p:nvPr/>
          </p:nvSpPr>
          <p:spPr bwMode="auto">
            <a:xfrm>
              <a:off x="4162426" y="3209926"/>
              <a:ext cx="26988"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3" y="0"/>
                    <a:pt x="1" y="2"/>
                  </a:cubicBezTo>
                  <a:cubicBezTo>
                    <a:pt x="0" y="3"/>
                    <a:pt x="0" y="5"/>
                    <a:pt x="1"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Oval 119"/>
            <p:cNvSpPr>
              <a:spLocks noChangeArrowheads="1"/>
            </p:cNvSpPr>
            <p:nvPr/>
          </p:nvSpPr>
          <p:spPr bwMode="auto">
            <a:xfrm>
              <a:off x="4252913" y="3175001"/>
              <a:ext cx="26988"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Oval 120"/>
            <p:cNvSpPr>
              <a:spLocks noChangeArrowheads="1"/>
            </p:cNvSpPr>
            <p:nvPr/>
          </p:nvSpPr>
          <p:spPr bwMode="auto">
            <a:xfrm>
              <a:off x="4148138" y="3175001"/>
              <a:ext cx="25400"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21"/>
            <p:cNvSpPr>
              <a:spLocks/>
            </p:cNvSpPr>
            <p:nvPr/>
          </p:nvSpPr>
          <p:spPr bwMode="auto">
            <a:xfrm>
              <a:off x="4238626" y="3209926"/>
              <a:ext cx="25400"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3" y="8"/>
                    <a:pt x="5" y="8"/>
                    <a:pt x="6" y="6"/>
                  </a:cubicBezTo>
                  <a:cubicBezTo>
                    <a:pt x="7" y="5"/>
                    <a:pt x="7" y="3"/>
                    <a:pt x="6" y="2"/>
                  </a:cubicBezTo>
                  <a:cubicBezTo>
                    <a:pt x="5" y="0"/>
                    <a:pt x="3"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22"/>
            <p:cNvSpPr>
              <a:spLocks/>
            </p:cNvSpPr>
            <p:nvPr/>
          </p:nvSpPr>
          <p:spPr bwMode="auto">
            <a:xfrm>
              <a:off x="4162426" y="3138488"/>
              <a:ext cx="26988"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4"/>
                    <a:pt x="7" y="2"/>
                    <a:pt x="6" y="1"/>
                  </a:cubicBezTo>
                  <a:cubicBezTo>
                    <a:pt x="5" y="0"/>
                    <a:pt x="3"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Oval 123"/>
            <p:cNvSpPr>
              <a:spLocks noChangeArrowheads="1"/>
            </p:cNvSpPr>
            <p:nvPr/>
          </p:nvSpPr>
          <p:spPr bwMode="auto">
            <a:xfrm>
              <a:off x="4181476" y="315753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Oval 124"/>
            <p:cNvSpPr>
              <a:spLocks noChangeArrowheads="1"/>
            </p:cNvSpPr>
            <p:nvPr/>
          </p:nvSpPr>
          <p:spPr bwMode="auto">
            <a:xfrm>
              <a:off x="3168651" y="2832101"/>
              <a:ext cx="696913"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Oval 125"/>
            <p:cNvSpPr>
              <a:spLocks noChangeArrowheads="1"/>
            </p:cNvSpPr>
            <p:nvPr/>
          </p:nvSpPr>
          <p:spPr bwMode="auto">
            <a:xfrm>
              <a:off x="3227388" y="2892426"/>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126"/>
            <p:cNvSpPr>
              <a:spLocks noChangeArrowheads="1"/>
            </p:cNvSpPr>
            <p:nvPr/>
          </p:nvSpPr>
          <p:spPr bwMode="auto">
            <a:xfrm>
              <a:off x="3254376" y="2917826"/>
              <a:ext cx="525463" cy="5302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127"/>
            <p:cNvSpPr>
              <a:spLocks noChangeArrowheads="1"/>
            </p:cNvSpPr>
            <p:nvPr/>
          </p:nvSpPr>
          <p:spPr bwMode="auto">
            <a:xfrm>
              <a:off x="3328988" y="2990851"/>
              <a:ext cx="376238" cy="381000"/>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128"/>
            <p:cNvSpPr>
              <a:spLocks noChangeArrowheads="1"/>
            </p:cNvSpPr>
            <p:nvPr/>
          </p:nvSpPr>
          <p:spPr bwMode="auto">
            <a:xfrm>
              <a:off x="3351213" y="3013076"/>
              <a:ext cx="327025"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Oval 129"/>
            <p:cNvSpPr>
              <a:spLocks noChangeArrowheads="1"/>
            </p:cNvSpPr>
            <p:nvPr/>
          </p:nvSpPr>
          <p:spPr bwMode="auto">
            <a:xfrm>
              <a:off x="3438526" y="3103563"/>
              <a:ext cx="157163"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Oval 130"/>
            <p:cNvSpPr>
              <a:spLocks noChangeArrowheads="1"/>
            </p:cNvSpPr>
            <p:nvPr/>
          </p:nvSpPr>
          <p:spPr bwMode="auto">
            <a:xfrm>
              <a:off x="3505201" y="3119438"/>
              <a:ext cx="23813"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Oval 131"/>
            <p:cNvSpPr>
              <a:spLocks noChangeArrowheads="1"/>
            </p:cNvSpPr>
            <p:nvPr/>
          </p:nvSpPr>
          <p:spPr bwMode="auto">
            <a:xfrm>
              <a:off x="3505201" y="3224213"/>
              <a:ext cx="23813"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132"/>
            <p:cNvSpPr>
              <a:spLocks/>
            </p:cNvSpPr>
            <p:nvPr/>
          </p:nvSpPr>
          <p:spPr bwMode="auto">
            <a:xfrm>
              <a:off x="3540126" y="3133726"/>
              <a:ext cx="30163" cy="26988"/>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4"/>
                    <a:pt x="8" y="2"/>
                    <a:pt x="6" y="1"/>
                  </a:cubicBezTo>
                  <a:cubicBezTo>
                    <a:pt x="5" y="0"/>
                    <a:pt x="3" y="0"/>
                    <a:pt x="2" y="1"/>
                  </a:cubicBezTo>
                  <a:cubicBezTo>
                    <a:pt x="0" y="2"/>
                    <a:pt x="0" y="4"/>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133"/>
            <p:cNvSpPr>
              <a:spLocks/>
            </p:cNvSpPr>
            <p:nvPr/>
          </p:nvSpPr>
          <p:spPr bwMode="auto">
            <a:xfrm>
              <a:off x="3468688" y="3205163"/>
              <a:ext cx="25400" cy="31750"/>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4" y="0"/>
                    <a:pt x="2" y="0"/>
                    <a:pt x="1" y="2"/>
                  </a:cubicBezTo>
                  <a:cubicBezTo>
                    <a:pt x="0" y="3"/>
                    <a:pt x="0" y="5"/>
                    <a:pt x="1" y="6"/>
                  </a:cubicBezTo>
                  <a:cubicBezTo>
                    <a:pt x="2" y="8"/>
                    <a:pt x="4"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Oval 134"/>
            <p:cNvSpPr>
              <a:spLocks noChangeArrowheads="1"/>
            </p:cNvSpPr>
            <p:nvPr/>
          </p:nvSpPr>
          <p:spPr bwMode="auto">
            <a:xfrm>
              <a:off x="3557588"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135"/>
            <p:cNvSpPr>
              <a:spLocks noChangeArrowheads="1"/>
            </p:cNvSpPr>
            <p:nvPr/>
          </p:nvSpPr>
          <p:spPr bwMode="auto">
            <a:xfrm>
              <a:off x="3452813"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136"/>
            <p:cNvSpPr>
              <a:spLocks/>
            </p:cNvSpPr>
            <p:nvPr/>
          </p:nvSpPr>
          <p:spPr bwMode="auto">
            <a:xfrm>
              <a:off x="3540126" y="3205163"/>
              <a:ext cx="30163" cy="31750"/>
            </a:xfrm>
            <a:custGeom>
              <a:avLst/>
              <a:gdLst>
                <a:gd name="T0" fmla="*/ 2 w 8"/>
                <a:gd name="T1" fmla="*/ 6 h 8"/>
                <a:gd name="T2" fmla="*/ 6 w 8"/>
                <a:gd name="T3" fmla="*/ 6 h 8"/>
                <a:gd name="T4" fmla="*/ 6 w 8"/>
                <a:gd name="T5" fmla="*/ 2 h 8"/>
                <a:gd name="T6" fmla="*/ 2 w 8"/>
                <a:gd name="T7" fmla="*/ 2 h 8"/>
                <a:gd name="T8" fmla="*/ 2 w 8"/>
                <a:gd name="T9" fmla="*/ 6 h 8"/>
              </a:gdLst>
              <a:ahLst/>
              <a:cxnLst>
                <a:cxn ang="0">
                  <a:pos x="T0" y="T1"/>
                </a:cxn>
                <a:cxn ang="0">
                  <a:pos x="T2" y="T3"/>
                </a:cxn>
                <a:cxn ang="0">
                  <a:pos x="T4" y="T5"/>
                </a:cxn>
                <a:cxn ang="0">
                  <a:pos x="T6" y="T7"/>
                </a:cxn>
                <a:cxn ang="0">
                  <a:pos x="T8" y="T9"/>
                </a:cxn>
              </a:cxnLst>
              <a:rect l="0" t="0" r="r" b="b"/>
              <a:pathLst>
                <a:path w="8" h="8">
                  <a:moveTo>
                    <a:pt x="2" y="6"/>
                  </a:moveTo>
                  <a:cubicBezTo>
                    <a:pt x="3" y="8"/>
                    <a:pt x="5" y="8"/>
                    <a:pt x="6" y="6"/>
                  </a:cubicBezTo>
                  <a:cubicBezTo>
                    <a:pt x="8" y="5"/>
                    <a:pt x="8" y="3"/>
                    <a:pt x="6" y="2"/>
                  </a:cubicBezTo>
                  <a:cubicBezTo>
                    <a:pt x="5" y="0"/>
                    <a:pt x="3" y="0"/>
                    <a:pt x="2" y="2"/>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37"/>
            <p:cNvSpPr>
              <a:spLocks/>
            </p:cNvSpPr>
            <p:nvPr/>
          </p:nvSpPr>
          <p:spPr bwMode="auto">
            <a:xfrm>
              <a:off x="3468688" y="3133726"/>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4"/>
                    <a:pt x="7" y="2"/>
                    <a:pt x="6" y="1"/>
                  </a:cubicBezTo>
                  <a:cubicBezTo>
                    <a:pt x="4" y="0"/>
                    <a:pt x="2"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Oval 138"/>
            <p:cNvSpPr>
              <a:spLocks noChangeArrowheads="1"/>
            </p:cNvSpPr>
            <p:nvPr/>
          </p:nvSpPr>
          <p:spPr bwMode="auto">
            <a:xfrm>
              <a:off x="3487738" y="3152776"/>
              <a:ext cx="58738"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Oval 139"/>
            <p:cNvSpPr>
              <a:spLocks noChangeArrowheads="1"/>
            </p:cNvSpPr>
            <p:nvPr/>
          </p:nvSpPr>
          <p:spPr bwMode="auto">
            <a:xfrm>
              <a:off x="2470151" y="2832101"/>
              <a:ext cx="701675"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Oval 140"/>
            <p:cNvSpPr>
              <a:spLocks noChangeArrowheads="1"/>
            </p:cNvSpPr>
            <p:nvPr/>
          </p:nvSpPr>
          <p:spPr bwMode="auto">
            <a:xfrm>
              <a:off x="2528888" y="2892426"/>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Oval 141"/>
            <p:cNvSpPr>
              <a:spLocks noChangeArrowheads="1"/>
            </p:cNvSpPr>
            <p:nvPr/>
          </p:nvSpPr>
          <p:spPr bwMode="auto">
            <a:xfrm>
              <a:off x="2559051" y="2922588"/>
              <a:ext cx="522288"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Oval 142"/>
            <p:cNvSpPr>
              <a:spLocks noChangeArrowheads="1"/>
            </p:cNvSpPr>
            <p:nvPr/>
          </p:nvSpPr>
          <p:spPr bwMode="auto">
            <a:xfrm>
              <a:off x="2630488" y="2994026"/>
              <a:ext cx="379413"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Oval 143"/>
            <p:cNvSpPr>
              <a:spLocks noChangeArrowheads="1"/>
            </p:cNvSpPr>
            <p:nvPr/>
          </p:nvSpPr>
          <p:spPr bwMode="auto">
            <a:xfrm>
              <a:off x="2654301" y="3016251"/>
              <a:ext cx="330200" cy="330200"/>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Oval 144"/>
            <p:cNvSpPr>
              <a:spLocks noChangeArrowheads="1"/>
            </p:cNvSpPr>
            <p:nvPr/>
          </p:nvSpPr>
          <p:spPr bwMode="auto">
            <a:xfrm>
              <a:off x="2740026" y="3103563"/>
              <a:ext cx="161925"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Oval 145"/>
            <p:cNvSpPr>
              <a:spLocks noChangeArrowheads="1"/>
            </p:cNvSpPr>
            <p:nvPr/>
          </p:nvSpPr>
          <p:spPr bwMode="auto">
            <a:xfrm>
              <a:off x="2806701" y="3119438"/>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Oval 146"/>
            <p:cNvSpPr>
              <a:spLocks noChangeArrowheads="1"/>
            </p:cNvSpPr>
            <p:nvPr/>
          </p:nvSpPr>
          <p:spPr bwMode="auto">
            <a:xfrm>
              <a:off x="2806701" y="3224213"/>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47"/>
            <p:cNvSpPr>
              <a:spLocks/>
            </p:cNvSpPr>
            <p:nvPr/>
          </p:nvSpPr>
          <p:spPr bwMode="auto">
            <a:xfrm>
              <a:off x="2844801" y="3133726"/>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2"/>
                    <a:pt x="6" y="1"/>
                  </a:cubicBezTo>
                  <a:cubicBezTo>
                    <a:pt x="5" y="0"/>
                    <a:pt x="3" y="0"/>
                    <a:pt x="1" y="1"/>
                  </a:cubicBezTo>
                  <a:cubicBezTo>
                    <a:pt x="0" y="2"/>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48"/>
            <p:cNvSpPr>
              <a:spLocks/>
            </p:cNvSpPr>
            <p:nvPr/>
          </p:nvSpPr>
          <p:spPr bwMode="auto">
            <a:xfrm>
              <a:off x="2770188" y="3209926"/>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5" y="0"/>
                    <a:pt x="3" y="0"/>
                    <a:pt x="1" y="1"/>
                  </a:cubicBezTo>
                  <a:cubicBezTo>
                    <a:pt x="0" y="2"/>
                    <a:pt x="0" y="4"/>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Oval 149"/>
            <p:cNvSpPr>
              <a:spLocks noChangeArrowheads="1"/>
            </p:cNvSpPr>
            <p:nvPr/>
          </p:nvSpPr>
          <p:spPr bwMode="auto">
            <a:xfrm>
              <a:off x="2860676" y="3171826"/>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Oval 150"/>
            <p:cNvSpPr>
              <a:spLocks noChangeArrowheads="1"/>
            </p:cNvSpPr>
            <p:nvPr/>
          </p:nvSpPr>
          <p:spPr bwMode="auto">
            <a:xfrm>
              <a:off x="2754313"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51"/>
            <p:cNvSpPr>
              <a:spLocks/>
            </p:cNvSpPr>
            <p:nvPr/>
          </p:nvSpPr>
          <p:spPr bwMode="auto">
            <a:xfrm>
              <a:off x="2844801" y="3209926"/>
              <a:ext cx="26988"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4"/>
                    <a:pt x="7" y="2"/>
                    <a:pt x="6" y="1"/>
                  </a:cubicBezTo>
                  <a:cubicBezTo>
                    <a:pt x="5" y="0"/>
                    <a:pt x="3"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152"/>
            <p:cNvSpPr>
              <a:spLocks/>
            </p:cNvSpPr>
            <p:nvPr/>
          </p:nvSpPr>
          <p:spPr bwMode="auto">
            <a:xfrm>
              <a:off x="2770188" y="3133726"/>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5"/>
                    <a:pt x="7" y="3"/>
                    <a:pt x="6" y="1"/>
                  </a:cubicBezTo>
                  <a:cubicBezTo>
                    <a:pt x="5" y="0"/>
                    <a:pt x="3"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Oval 153"/>
            <p:cNvSpPr>
              <a:spLocks noChangeArrowheads="1"/>
            </p:cNvSpPr>
            <p:nvPr/>
          </p:nvSpPr>
          <p:spPr bwMode="auto">
            <a:xfrm>
              <a:off x="2792413" y="3152776"/>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Oval 154"/>
            <p:cNvSpPr>
              <a:spLocks noChangeArrowheads="1"/>
            </p:cNvSpPr>
            <p:nvPr/>
          </p:nvSpPr>
          <p:spPr bwMode="auto">
            <a:xfrm>
              <a:off x="1774826" y="2838451"/>
              <a:ext cx="698500" cy="7032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Oval 155"/>
            <p:cNvSpPr>
              <a:spLocks noChangeArrowheads="1"/>
            </p:cNvSpPr>
            <p:nvPr/>
          </p:nvSpPr>
          <p:spPr bwMode="auto">
            <a:xfrm>
              <a:off x="1835151" y="2895601"/>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Oval 156"/>
            <p:cNvSpPr>
              <a:spLocks noChangeArrowheads="1"/>
            </p:cNvSpPr>
            <p:nvPr/>
          </p:nvSpPr>
          <p:spPr bwMode="auto">
            <a:xfrm>
              <a:off x="1862138" y="2925763"/>
              <a:ext cx="525463" cy="5302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157"/>
            <p:cNvSpPr>
              <a:spLocks noChangeArrowheads="1"/>
            </p:cNvSpPr>
            <p:nvPr/>
          </p:nvSpPr>
          <p:spPr bwMode="auto">
            <a:xfrm>
              <a:off x="1936751" y="2997201"/>
              <a:ext cx="374650" cy="379413"/>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Oval 158"/>
            <p:cNvSpPr>
              <a:spLocks noChangeArrowheads="1"/>
            </p:cNvSpPr>
            <p:nvPr/>
          </p:nvSpPr>
          <p:spPr bwMode="auto">
            <a:xfrm>
              <a:off x="1958976" y="3021013"/>
              <a:ext cx="327025" cy="331788"/>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159"/>
            <p:cNvSpPr>
              <a:spLocks noChangeArrowheads="1"/>
            </p:cNvSpPr>
            <p:nvPr/>
          </p:nvSpPr>
          <p:spPr bwMode="auto">
            <a:xfrm>
              <a:off x="2044701" y="3111501"/>
              <a:ext cx="158750" cy="158750"/>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160"/>
            <p:cNvSpPr>
              <a:spLocks noChangeArrowheads="1"/>
            </p:cNvSpPr>
            <p:nvPr/>
          </p:nvSpPr>
          <p:spPr bwMode="auto">
            <a:xfrm>
              <a:off x="2112963" y="3125788"/>
              <a:ext cx="22225"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Oval 161"/>
            <p:cNvSpPr>
              <a:spLocks noChangeArrowheads="1"/>
            </p:cNvSpPr>
            <p:nvPr/>
          </p:nvSpPr>
          <p:spPr bwMode="auto">
            <a:xfrm>
              <a:off x="2112963" y="3232151"/>
              <a:ext cx="22225"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162"/>
            <p:cNvSpPr>
              <a:spLocks/>
            </p:cNvSpPr>
            <p:nvPr/>
          </p:nvSpPr>
          <p:spPr bwMode="auto">
            <a:xfrm>
              <a:off x="2146301" y="3138488"/>
              <a:ext cx="30163" cy="30163"/>
            </a:xfrm>
            <a:custGeom>
              <a:avLst/>
              <a:gdLst>
                <a:gd name="T0" fmla="*/ 6 w 8"/>
                <a:gd name="T1" fmla="*/ 6 h 8"/>
                <a:gd name="T2" fmla="*/ 6 w 8"/>
                <a:gd name="T3" fmla="*/ 2 h 8"/>
                <a:gd name="T4" fmla="*/ 2 w 8"/>
                <a:gd name="T5" fmla="*/ 2 h 8"/>
                <a:gd name="T6" fmla="*/ 2 w 8"/>
                <a:gd name="T7" fmla="*/ 6 h 8"/>
                <a:gd name="T8" fmla="*/ 6 w 8"/>
                <a:gd name="T9" fmla="*/ 6 h 8"/>
              </a:gdLst>
              <a:ahLst/>
              <a:cxnLst>
                <a:cxn ang="0">
                  <a:pos x="T0" y="T1"/>
                </a:cxn>
                <a:cxn ang="0">
                  <a:pos x="T2" y="T3"/>
                </a:cxn>
                <a:cxn ang="0">
                  <a:pos x="T4" y="T5"/>
                </a:cxn>
                <a:cxn ang="0">
                  <a:pos x="T6" y="T7"/>
                </a:cxn>
                <a:cxn ang="0">
                  <a:pos x="T8" y="T9"/>
                </a:cxn>
              </a:cxnLst>
              <a:rect l="0" t="0" r="r" b="b"/>
              <a:pathLst>
                <a:path w="8" h="8">
                  <a:moveTo>
                    <a:pt x="6" y="6"/>
                  </a:moveTo>
                  <a:cubicBezTo>
                    <a:pt x="8" y="5"/>
                    <a:pt x="8" y="3"/>
                    <a:pt x="6" y="2"/>
                  </a:cubicBezTo>
                  <a:cubicBezTo>
                    <a:pt x="5" y="0"/>
                    <a:pt x="3" y="0"/>
                    <a:pt x="2" y="2"/>
                  </a:cubicBezTo>
                  <a:cubicBezTo>
                    <a:pt x="0" y="3"/>
                    <a:pt x="0" y="5"/>
                    <a:pt x="2"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163"/>
            <p:cNvSpPr>
              <a:spLocks/>
            </p:cNvSpPr>
            <p:nvPr/>
          </p:nvSpPr>
          <p:spPr bwMode="auto">
            <a:xfrm>
              <a:off x="2074863" y="3213101"/>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4" y="0"/>
                    <a:pt x="2" y="0"/>
                    <a:pt x="1" y="1"/>
                  </a:cubicBezTo>
                  <a:cubicBezTo>
                    <a:pt x="0" y="3"/>
                    <a:pt x="0" y="5"/>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Oval 164"/>
            <p:cNvSpPr>
              <a:spLocks noChangeArrowheads="1"/>
            </p:cNvSpPr>
            <p:nvPr/>
          </p:nvSpPr>
          <p:spPr bwMode="auto">
            <a:xfrm>
              <a:off x="2165351" y="3179763"/>
              <a:ext cx="26988"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Oval 165"/>
            <p:cNvSpPr>
              <a:spLocks noChangeArrowheads="1"/>
            </p:cNvSpPr>
            <p:nvPr/>
          </p:nvSpPr>
          <p:spPr bwMode="auto">
            <a:xfrm>
              <a:off x="2060576" y="3179763"/>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166"/>
            <p:cNvSpPr>
              <a:spLocks/>
            </p:cNvSpPr>
            <p:nvPr/>
          </p:nvSpPr>
          <p:spPr bwMode="auto">
            <a:xfrm>
              <a:off x="2146301" y="3213101"/>
              <a:ext cx="30163" cy="30163"/>
            </a:xfrm>
            <a:custGeom>
              <a:avLst/>
              <a:gdLst>
                <a:gd name="T0" fmla="*/ 2 w 8"/>
                <a:gd name="T1" fmla="*/ 6 h 8"/>
                <a:gd name="T2" fmla="*/ 6 w 8"/>
                <a:gd name="T3" fmla="*/ 6 h 8"/>
                <a:gd name="T4" fmla="*/ 6 w 8"/>
                <a:gd name="T5" fmla="*/ 2 h 8"/>
                <a:gd name="T6" fmla="*/ 2 w 8"/>
                <a:gd name="T7" fmla="*/ 2 h 8"/>
                <a:gd name="T8" fmla="*/ 2 w 8"/>
                <a:gd name="T9" fmla="*/ 6 h 8"/>
              </a:gdLst>
              <a:ahLst/>
              <a:cxnLst>
                <a:cxn ang="0">
                  <a:pos x="T0" y="T1"/>
                </a:cxn>
                <a:cxn ang="0">
                  <a:pos x="T2" y="T3"/>
                </a:cxn>
                <a:cxn ang="0">
                  <a:pos x="T4" y="T5"/>
                </a:cxn>
                <a:cxn ang="0">
                  <a:pos x="T6" y="T7"/>
                </a:cxn>
                <a:cxn ang="0">
                  <a:pos x="T8" y="T9"/>
                </a:cxn>
              </a:cxnLst>
              <a:rect l="0" t="0" r="r" b="b"/>
              <a:pathLst>
                <a:path w="8" h="8">
                  <a:moveTo>
                    <a:pt x="2" y="6"/>
                  </a:moveTo>
                  <a:cubicBezTo>
                    <a:pt x="3" y="8"/>
                    <a:pt x="5" y="8"/>
                    <a:pt x="6" y="6"/>
                  </a:cubicBezTo>
                  <a:cubicBezTo>
                    <a:pt x="8" y="5"/>
                    <a:pt x="8" y="3"/>
                    <a:pt x="6" y="2"/>
                  </a:cubicBezTo>
                  <a:cubicBezTo>
                    <a:pt x="5" y="0"/>
                    <a:pt x="3" y="0"/>
                    <a:pt x="2" y="2"/>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167"/>
            <p:cNvSpPr>
              <a:spLocks/>
            </p:cNvSpPr>
            <p:nvPr/>
          </p:nvSpPr>
          <p:spPr bwMode="auto">
            <a:xfrm>
              <a:off x="2074863" y="3138488"/>
              <a:ext cx="26988"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2" y="8"/>
                    <a:pt x="4" y="8"/>
                    <a:pt x="6" y="6"/>
                  </a:cubicBezTo>
                  <a:cubicBezTo>
                    <a:pt x="7" y="5"/>
                    <a:pt x="7" y="3"/>
                    <a:pt x="6" y="2"/>
                  </a:cubicBezTo>
                  <a:cubicBezTo>
                    <a:pt x="4" y="0"/>
                    <a:pt x="2"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Oval 168"/>
            <p:cNvSpPr>
              <a:spLocks noChangeArrowheads="1"/>
            </p:cNvSpPr>
            <p:nvPr/>
          </p:nvSpPr>
          <p:spPr bwMode="auto">
            <a:xfrm>
              <a:off x="2093913"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Oval 169"/>
            <p:cNvSpPr>
              <a:spLocks noChangeArrowheads="1"/>
            </p:cNvSpPr>
            <p:nvPr/>
          </p:nvSpPr>
          <p:spPr bwMode="auto">
            <a:xfrm>
              <a:off x="1076326" y="2832101"/>
              <a:ext cx="701675"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Oval 170"/>
            <p:cNvSpPr>
              <a:spLocks noChangeArrowheads="1"/>
            </p:cNvSpPr>
            <p:nvPr/>
          </p:nvSpPr>
          <p:spPr bwMode="auto">
            <a:xfrm>
              <a:off x="1136651" y="2892426"/>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171"/>
            <p:cNvSpPr>
              <a:spLocks noChangeArrowheads="1"/>
            </p:cNvSpPr>
            <p:nvPr/>
          </p:nvSpPr>
          <p:spPr bwMode="auto">
            <a:xfrm>
              <a:off x="1166813" y="2922588"/>
              <a:ext cx="522288"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172"/>
            <p:cNvSpPr>
              <a:spLocks noChangeArrowheads="1"/>
            </p:cNvSpPr>
            <p:nvPr/>
          </p:nvSpPr>
          <p:spPr bwMode="auto">
            <a:xfrm>
              <a:off x="1241426" y="2994026"/>
              <a:ext cx="376238"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173"/>
            <p:cNvSpPr>
              <a:spLocks noChangeArrowheads="1"/>
            </p:cNvSpPr>
            <p:nvPr/>
          </p:nvSpPr>
          <p:spPr bwMode="auto">
            <a:xfrm>
              <a:off x="1260476" y="3016251"/>
              <a:ext cx="330200" cy="330200"/>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174"/>
            <p:cNvSpPr>
              <a:spLocks noChangeArrowheads="1"/>
            </p:cNvSpPr>
            <p:nvPr/>
          </p:nvSpPr>
          <p:spPr bwMode="auto">
            <a:xfrm>
              <a:off x="1347788" y="3103563"/>
              <a:ext cx="160338"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Oval 175"/>
            <p:cNvSpPr>
              <a:spLocks noChangeArrowheads="1"/>
            </p:cNvSpPr>
            <p:nvPr/>
          </p:nvSpPr>
          <p:spPr bwMode="auto">
            <a:xfrm>
              <a:off x="1414463" y="3119438"/>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Oval 176"/>
            <p:cNvSpPr>
              <a:spLocks noChangeArrowheads="1"/>
            </p:cNvSpPr>
            <p:nvPr/>
          </p:nvSpPr>
          <p:spPr bwMode="auto">
            <a:xfrm>
              <a:off x="1414463" y="3224213"/>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177"/>
            <p:cNvSpPr>
              <a:spLocks/>
            </p:cNvSpPr>
            <p:nvPr/>
          </p:nvSpPr>
          <p:spPr bwMode="auto">
            <a:xfrm>
              <a:off x="1452563" y="3133726"/>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3" y="0"/>
                    <a:pt x="1" y="1"/>
                  </a:cubicBezTo>
                  <a:cubicBezTo>
                    <a:pt x="0" y="3"/>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178"/>
            <p:cNvSpPr>
              <a:spLocks/>
            </p:cNvSpPr>
            <p:nvPr/>
          </p:nvSpPr>
          <p:spPr bwMode="auto">
            <a:xfrm>
              <a:off x="1376363" y="3209926"/>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3" y="0"/>
                    <a:pt x="1" y="1"/>
                  </a:cubicBezTo>
                  <a:cubicBezTo>
                    <a:pt x="0" y="3"/>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Oval 179"/>
            <p:cNvSpPr>
              <a:spLocks noChangeArrowheads="1"/>
            </p:cNvSpPr>
            <p:nvPr/>
          </p:nvSpPr>
          <p:spPr bwMode="auto">
            <a:xfrm>
              <a:off x="1466851"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Oval 180"/>
            <p:cNvSpPr>
              <a:spLocks noChangeArrowheads="1"/>
            </p:cNvSpPr>
            <p:nvPr/>
          </p:nvSpPr>
          <p:spPr bwMode="auto">
            <a:xfrm>
              <a:off x="1362076"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181"/>
            <p:cNvSpPr>
              <a:spLocks/>
            </p:cNvSpPr>
            <p:nvPr/>
          </p:nvSpPr>
          <p:spPr bwMode="auto">
            <a:xfrm>
              <a:off x="1452563" y="3209926"/>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5"/>
                    <a:pt x="7" y="3"/>
                    <a:pt x="6" y="1"/>
                  </a:cubicBezTo>
                  <a:cubicBezTo>
                    <a:pt x="5" y="0"/>
                    <a:pt x="3"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82"/>
            <p:cNvSpPr>
              <a:spLocks/>
            </p:cNvSpPr>
            <p:nvPr/>
          </p:nvSpPr>
          <p:spPr bwMode="auto">
            <a:xfrm>
              <a:off x="1376363" y="3133726"/>
              <a:ext cx="26988"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3" y="8"/>
                    <a:pt x="5" y="8"/>
                    <a:pt x="6" y="6"/>
                  </a:cubicBezTo>
                  <a:cubicBezTo>
                    <a:pt x="7" y="5"/>
                    <a:pt x="7" y="3"/>
                    <a:pt x="6" y="2"/>
                  </a:cubicBezTo>
                  <a:cubicBezTo>
                    <a:pt x="5" y="0"/>
                    <a:pt x="3"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Oval 183"/>
            <p:cNvSpPr>
              <a:spLocks noChangeArrowheads="1"/>
            </p:cNvSpPr>
            <p:nvPr/>
          </p:nvSpPr>
          <p:spPr bwMode="auto">
            <a:xfrm>
              <a:off x="1400176" y="3157538"/>
              <a:ext cx="58738"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Oval 184"/>
            <p:cNvSpPr>
              <a:spLocks noChangeArrowheads="1"/>
            </p:cNvSpPr>
            <p:nvPr/>
          </p:nvSpPr>
          <p:spPr bwMode="auto">
            <a:xfrm>
              <a:off x="382588" y="2835276"/>
              <a:ext cx="698500"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Oval 185"/>
            <p:cNvSpPr>
              <a:spLocks noChangeArrowheads="1"/>
            </p:cNvSpPr>
            <p:nvPr/>
          </p:nvSpPr>
          <p:spPr bwMode="auto">
            <a:xfrm>
              <a:off x="442913" y="2895601"/>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Oval 186"/>
            <p:cNvSpPr>
              <a:spLocks noChangeArrowheads="1"/>
            </p:cNvSpPr>
            <p:nvPr/>
          </p:nvSpPr>
          <p:spPr bwMode="auto">
            <a:xfrm>
              <a:off x="468313" y="2925763"/>
              <a:ext cx="525463"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Oval 187"/>
            <p:cNvSpPr>
              <a:spLocks noChangeArrowheads="1"/>
            </p:cNvSpPr>
            <p:nvPr/>
          </p:nvSpPr>
          <p:spPr bwMode="auto">
            <a:xfrm>
              <a:off x="542926" y="2997201"/>
              <a:ext cx="376238" cy="379413"/>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188"/>
            <p:cNvSpPr>
              <a:spLocks noChangeArrowheads="1"/>
            </p:cNvSpPr>
            <p:nvPr/>
          </p:nvSpPr>
          <p:spPr bwMode="auto">
            <a:xfrm>
              <a:off x="566738" y="3016251"/>
              <a:ext cx="325438"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189"/>
            <p:cNvSpPr>
              <a:spLocks noChangeArrowheads="1"/>
            </p:cNvSpPr>
            <p:nvPr/>
          </p:nvSpPr>
          <p:spPr bwMode="auto">
            <a:xfrm>
              <a:off x="652463" y="3108326"/>
              <a:ext cx="157163"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Oval 190"/>
            <p:cNvSpPr>
              <a:spLocks noChangeArrowheads="1"/>
            </p:cNvSpPr>
            <p:nvPr/>
          </p:nvSpPr>
          <p:spPr bwMode="auto">
            <a:xfrm>
              <a:off x="720726" y="3122613"/>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191"/>
            <p:cNvSpPr>
              <a:spLocks noChangeArrowheads="1"/>
            </p:cNvSpPr>
            <p:nvPr/>
          </p:nvSpPr>
          <p:spPr bwMode="auto">
            <a:xfrm>
              <a:off x="720726" y="3228976"/>
              <a:ext cx="22225"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2"/>
            <p:cNvSpPr>
              <a:spLocks/>
            </p:cNvSpPr>
            <p:nvPr/>
          </p:nvSpPr>
          <p:spPr bwMode="auto">
            <a:xfrm>
              <a:off x="754063" y="3138488"/>
              <a:ext cx="30163" cy="25400"/>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4"/>
                    <a:pt x="8" y="2"/>
                    <a:pt x="6" y="1"/>
                  </a:cubicBezTo>
                  <a:cubicBezTo>
                    <a:pt x="5" y="0"/>
                    <a:pt x="3" y="0"/>
                    <a:pt x="2" y="1"/>
                  </a:cubicBezTo>
                  <a:cubicBezTo>
                    <a:pt x="0" y="2"/>
                    <a:pt x="0" y="4"/>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193"/>
            <p:cNvSpPr>
              <a:spLocks/>
            </p:cNvSpPr>
            <p:nvPr/>
          </p:nvSpPr>
          <p:spPr bwMode="auto">
            <a:xfrm>
              <a:off x="682626" y="3213101"/>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4" y="0"/>
                    <a:pt x="2" y="0"/>
                    <a:pt x="1" y="1"/>
                  </a:cubicBezTo>
                  <a:cubicBezTo>
                    <a:pt x="0" y="2"/>
                    <a:pt x="0" y="4"/>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Oval 194"/>
            <p:cNvSpPr>
              <a:spLocks noChangeArrowheads="1"/>
            </p:cNvSpPr>
            <p:nvPr/>
          </p:nvSpPr>
          <p:spPr bwMode="auto">
            <a:xfrm>
              <a:off x="773113" y="3175001"/>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Oval 195"/>
            <p:cNvSpPr>
              <a:spLocks noChangeArrowheads="1"/>
            </p:cNvSpPr>
            <p:nvPr/>
          </p:nvSpPr>
          <p:spPr bwMode="auto">
            <a:xfrm>
              <a:off x="666751" y="3175001"/>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196"/>
            <p:cNvSpPr>
              <a:spLocks/>
            </p:cNvSpPr>
            <p:nvPr/>
          </p:nvSpPr>
          <p:spPr bwMode="auto">
            <a:xfrm>
              <a:off x="754063" y="3213101"/>
              <a:ext cx="30163" cy="26988"/>
            </a:xfrm>
            <a:custGeom>
              <a:avLst/>
              <a:gdLst>
                <a:gd name="T0" fmla="*/ 2 w 8"/>
                <a:gd name="T1" fmla="*/ 6 h 7"/>
                <a:gd name="T2" fmla="*/ 6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6" y="6"/>
                  </a:cubicBezTo>
                  <a:cubicBezTo>
                    <a:pt x="8" y="4"/>
                    <a:pt x="8" y="2"/>
                    <a:pt x="6" y="1"/>
                  </a:cubicBezTo>
                  <a:cubicBezTo>
                    <a:pt x="5" y="0"/>
                    <a:pt x="3" y="0"/>
                    <a:pt x="2" y="1"/>
                  </a:cubicBezTo>
                  <a:cubicBezTo>
                    <a:pt x="0" y="2"/>
                    <a:pt x="0" y="4"/>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197"/>
            <p:cNvSpPr>
              <a:spLocks/>
            </p:cNvSpPr>
            <p:nvPr/>
          </p:nvSpPr>
          <p:spPr bwMode="auto">
            <a:xfrm>
              <a:off x="682626" y="3138488"/>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5"/>
                    <a:pt x="7" y="2"/>
                    <a:pt x="6" y="1"/>
                  </a:cubicBezTo>
                  <a:cubicBezTo>
                    <a:pt x="4" y="0"/>
                    <a:pt x="2" y="0"/>
                    <a:pt x="1" y="1"/>
                  </a:cubicBezTo>
                  <a:cubicBezTo>
                    <a:pt x="0" y="2"/>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Oval 198"/>
            <p:cNvSpPr>
              <a:spLocks noChangeArrowheads="1"/>
            </p:cNvSpPr>
            <p:nvPr/>
          </p:nvSpPr>
          <p:spPr bwMode="auto">
            <a:xfrm>
              <a:off x="701676" y="315753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199"/>
            <p:cNvSpPr>
              <a:spLocks noEditPoints="1"/>
            </p:cNvSpPr>
            <p:nvPr/>
          </p:nvSpPr>
          <p:spPr bwMode="auto">
            <a:xfrm>
              <a:off x="330201" y="2808288"/>
              <a:ext cx="8458200" cy="787400"/>
            </a:xfrm>
            <a:custGeom>
              <a:avLst/>
              <a:gdLst>
                <a:gd name="T0" fmla="*/ 2149 w 2253"/>
                <a:gd name="T1" fmla="*/ 208 h 208"/>
                <a:gd name="T2" fmla="*/ 104 w 2253"/>
                <a:gd name="T3" fmla="*/ 208 h 208"/>
                <a:gd name="T4" fmla="*/ 0 w 2253"/>
                <a:gd name="T5" fmla="*/ 104 h 208"/>
                <a:gd name="T6" fmla="*/ 104 w 2253"/>
                <a:gd name="T7" fmla="*/ 0 h 208"/>
                <a:gd name="T8" fmla="*/ 2149 w 2253"/>
                <a:gd name="T9" fmla="*/ 0 h 208"/>
                <a:gd name="T10" fmla="*/ 2253 w 2253"/>
                <a:gd name="T11" fmla="*/ 104 h 208"/>
                <a:gd name="T12" fmla="*/ 2149 w 2253"/>
                <a:gd name="T13" fmla="*/ 208 h 208"/>
                <a:gd name="T14" fmla="*/ 104 w 2253"/>
                <a:gd name="T15" fmla="*/ 16 h 208"/>
                <a:gd name="T16" fmla="*/ 16 w 2253"/>
                <a:gd name="T17" fmla="*/ 104 h 208"/>
                <a:gd name="T18" fmla="*/ 104 w 2253"/>
                <a:gd name="T19" fmla="*/ 192 h 208"/>
                <a:gd name="T20" fmla="*/ 2149 w 2253"/>
                <a:gd name="T21" fmla="*/ 192 h 208"/>
                <a:gd name="T22" fmla="*/ 2237 w 2253"/>
                <a:gd name="T23" fmla="*/ 104 h 208"/>
                <a:gd name="T24" fmla="*/ 2149 w 2253"/>
                <a:gd name="T25" fmla="*/ 16 h 208"/>
                <a:gd name="T26" fmla="*/ 104 w 2253"/>
                <a:gd name="T27"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3" h="208">
                  <a:moveTo>
                    <a:pt x="2149" y="208"/>
                  </a:moveTo>
                  <a:cubicBezTo>
                    <a:pt x="104" y="208"/>
                    <a:pt x="104" y="208"/>
                    <a:pt x="104" y="208"/>
                  </a:cubicBezTo>
                  <a:cubicBezTo>
                    <a:pt x="47" y="208"/>
                    <a:pt x="0" y="162"/>
                    <a:pt x="0" y="104"/>
                  </a:cubicBezTo>
                  <a:cubicBezTo>
                    <a:pt x="0" y="47"/>
                    <a:pt x="47" y="0"/>
                    <a:pt x="104" y="0"/>
                  </a:cubicBezTo>
                  <a:cubicBezTo>
                    <a:pt x="2149" y="0"/>
                    <a:pt x="2149" y="0"/>
                    <a:pt x="2149" y="0"/>
                  </a:cubicBezTo>
                  <a:cubicBezTo>
                    <a:pt x="2207" y="0"/>
                    <a:pt x="2253" y="47"/>
                    <a:pt x="2253" y="104"/>
                  </a:cubicBezTo>
                  <a:cubicBezTo>
                    <a:pt x="2253" y="162"/>
                    <a:pt x="2207" y="208"/>
                    <a:pt x="2149" y="208"/>
                  </a:cubicBezTo>
                  <a:close/>
                  <a:moveTo>
                    <a:pt x="104" y="16"/>
                  </a:moveTo>
                  <a:cubicBezTo>
                    <a:pt x="55" y="16"/>
                    <a:pt x="16" y="56"/>
                    <a:pt x="16" y="104"/>
                  </a:cubicBezTo>
                  <a:cubicBezTo>
                    <a:pt x="16" y="153"/>
                    <a:pt x="55" y="192"/>
                    <a:pt x="104" y="192"/>
                  </a:cubicBezTo>
                  <a:cubicBezTo>
                    <a:pt x="2149" y="192"/>
                    <a:pt x="2149" y="192"/>
                    <a:pt x="2149" y="192"/>
                  </a:cubicBezTo>
                  <a:cubicBezTo>
                    <a:pt x="2198" y="192"/>
                    <a:pt x="2237" y="153"/>
                    <a:pt x="2237" y="104"/>
                  </a:cubicBezTo>
                  <a:cubicBezTo>
                    <a:pt x="2237" y="56"/>
                    <a:pt x="2198" y="16"/>
                    <a:pt x="2149" y="16"/>
                  </a:cubicBezTo>
                  <a:lnTo>
                    <a:pt x="104" y="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p:nvGrpSpPr>
        <p:grpSpPr>
          <a:xfrm>
            <a:off x="5561013" y="4648200"/>
            <a:ext cx="7316787" cy="1069356"/>
            <a:chOff x="303213" y="2805113"/>
            <a:chExt cx="8537575" cy="1247775"/>
          </a:xfrm>
        </p:grpSpPr>
        <p:sp>
          <p:nvSpPr>
            <p:cNvPr id="592" name="AutoShape 3"/>
            <p:cNvSpPr>
              <a:spLocks noChangeAspect="1" noChangeArrowheads="1" noTextEdit="1"/>
            </p:cNvSpPr>
            <p:nvPr/>
          </p:nvSpPr>
          <p:spPr bwMode="auto">
            <a:xfrm>
              <a:off x="303213" y="2805113"/>
              <a:ext cx="85375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5"/>
            <p:cNvSpPr>
              <a:spLocks/>
            </p:cNvSpPr>
            <p:nvPr/>
          </p:nvSpPr>
          <p:spPr bwMode="auto">
            <a:xfrm>
              <a:off x="360363" y="2838451"/>
              <a:ext cx="8397875" cy="727075"/>
            </a:xfrm>
            <a:custGeom>
              <a:avLst/>
              <a:gdLst>
                <a:gd name="T0" fmla="*/ 2141 w 2237"/>
                <a:gd name="T1" fmla="*/ 0 h 192"/>
                <a:gd name="T2" fmla="*/ 96 w 2237"/>
                <a:gd name="T3" fmla="*/ 0 h 192"/>
                <a:gd name="T4" fmla="*/ 0 w 2237"/>
                <a:gd name="T5" fmla="*/ 96 h 192"/>
                <a:gd name="T6" fmla="*/ 0 w 2237"/>
                <a:gd name="T7" fmla="*/ 96 h 192"/>
                <a:gd name="T8" fmla="*/ 96 w 2237"/>
                <a:gd name="T9" fmla="*/ 192 h 192"/>
                <a:gd name="T10" fmla="*/ 2141 w 2237"/>
                <a:gd name="T11" fmla="*/ 192 h 192"/>
                <a:gd name="T12" fmla="*/ 2237 w 2237"/>
                <a:gd name="T13" fmla="*/ 96 h 192"/>
                <a:gd name="T14" fmla="*/ 2237 w 2237"/>
                <a:gd name="T15" fmla="*/ 96 h 192"/>
                <a:gd name="T16" fmla="*/ 2141 w 2237"/>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7" h="192">
                  <a:moveTo>
                    <a:pt x="2141" y="0"/>
                  </a:moveTo>
                  <a:cubicBezTo>
                    <a:pt x="96" y="0"/>
                    <a:pt x="96" y="0"/>
                    <a:pt x="96" y="0"/>
                  </a:cubicBezTo>
                  <a:cubicBezTo>
                    <a:pt x="43" y="0"/>
                    <a:pt x="0" y="44"/>
                    <a:pt x="0" y="96"/>
                  </a:cubicBezTo>
                  <a:cubicBezTo>
                    <a:pt x="0" y="96"/>
                    <a:pt x="0" y="96"/>
                    <a:pt x="0" y="96"/>
                  </a:cubicBezTo>
                  <a:cubicBezTo>
                    <a:pt x="0" y="149"/>
                    <a:pt x="43" y="192"/>
                    <a:pt x="96" y="192"/>
                  </a:cubicBezTo>
                  <a:cubicBezTo>
                    <a:pt x="2141" y="192"/>
                    <a:pt x="2141" y="192"/>
                    <a:pt x="2141" y="192"/>
                  </a:cubicBezTo>
                  <a:cubicBezTo>
                    <a:pt x="2194" y="192"/>
                    <a:pt x="2237" y="149"/>
                    <a:pt x="2237" y="96"/>
                  </a:cubicBezTo>
                  <a:cubicBezTo>
                    <a:pt x="2237" y="96"/>
                    <a:pt x="2237" y="96"/>
                    <a:pt x="2237" y="96"/>
                  </a:cubicBezTo>
                  <a:cubicBezTo>
                    <a:pt x="2237" y="44"/>
                    <a:pt x="2194" y="0"/>
                    <a:pt x="2141"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6"/>
            <p:cNvSpPr>
              <a:spLocks/>
            </p:cNvSpPr>
            <p:nvPr/>
          </p:nvSpPr>
          <p:spPr bwMode="auto">
            <a:xfrm>
              <a:off x="360363" y="2838451"/>
              <a:ext cx="690563" cy="647700"/>
            </a:xfrm>
            <a:custGeom>
              <a:avLst/>
              <a:gdLst>
                <a:gd name="T0" fmla="*/ 91 w 184"/>
                <a:gd name="T1" fmla="*/ 171 h 171"/>
                <a:gd name="T2" fmla="*/ 184 w 184"/>
                <a:gd name="T3" fmla="*/ 78 h 171"/>
                <a:gd name="T4" fmla="*/ 142 w 184"/>
                <a:gd name="T5" fmla="*/ 0 h 171"/>
                <a:gd name="T6" fmla="*/ 96 w 184"/>
                <a:gd name="T7" fmla="*/ 0 h 171"/>
                <a:gd name="T8" fmla="*/ 0 w 184"/>
                <a:gd name="T9" fmla="*/ 96 h 171"/>
                <a:gd name="T10" fmla="*/ 0 w 184"/>
                <a:gd name="T11" fmla="*/ 96 h 171"/>
                <a:gd name="T12" fmla="*/ 0 w 184"/>
                <a:gd name="T13" fmla="*/ 101 h 171"/>
                <a:gd name="T14" fmla="*/ 91 w 18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71">
                  <a:moveTo>
                    <a:pt x="91" y="171"/>
                  </a:moveTo>
                  <a:cubicBezTo>
                    <a:pt x="142" y="171"/>
                    <a:pt x="184" y="130"/>
                    <a:pt x="184" y="78"/>
                  </a:cubicBezTo>
                  <a:cubicBezTo>
                    <a:pt x="184" y="46"/>
                    <a:pt x="167" y="17"/>
                    <a:pt x="142" y="0"/>
                  </a:cubicBezTo>
                  <a:cubicBezTo>
                    <a:pt x="96" y="0"/>
                    <a:pt x="96" y="0"/>
                    <a:pt x="96" y="0"/>
                  </a:cubicBezTo>
                  <a:cubicBezTo>
                    <a:pt x="43" y="0"/>
                    <a:pt x="0" y="44"/>
                    <a:pt x="0" y="96"/>
                  </a:cubicBezTo>
                  <a:cubicBezTo>
                    <a:pt x="0" y="96"/>
                    <a:pt x="0" y="96"/>
                    <a:pt x="0" y="96"/>
                  </a:cubicBezTo>
                  <a:cubicBezTo>
                    <a:pt x="0" y="98"/>
                    <a:pt x="0" y="100"/>
                    <a:pt x="0" y="101"/>
                  </a:cubicBezTo>
                  <a:cubicBezTo>
                    <a:pt x="10" y="142"/>
                    <a:pt x="47" y="171"/>
                    <a:pt x="91" y="17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7"/>
            <p:cNvSpPr>
              <a:spLocks/>
            </p:cNvSpPr>
            <p:nvPr/>
          </p:nvSpPr>
          <p:spPr bwMode="auto">
            <a:xfrm>
              <a:off x="1050926" y="2838451"/>
              <a:ext cx="701675" cy="647700"/>
            </a:xfrm>
            <a:custGeom>
              <a:avLst/>
              <a:gdLst>
                <a:gd name="T0" fmla="*/ 0 w 187"/>
                <a:gd name="T1" fmla="*/ 78 h 171"/>
                <a:gd name="T2" fmla="*/ 93 w 187"/>
                <a:gd name="T3" fmla="*/ 171 h 171"/>
                <a:gd name="T4" fmla="*/ 187 w 187"/>
                <a:gd name="T5" fmla="*/ 78 h 171"/>
                <a:gd name="T6" fmla="*/ 145 w 187"/>
                <a:gd name="T7" fmla="*/ 0 h 171"/>
                <a:gd name="T8" fmla="*/ 41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3" y="171"/>
                  </a:cubicBezTo>
                  <a:cubicBezTo>
                    <a:pt x="145" y="171"/>
                    <a:pt x="187" y="130"/>
                    <a:pt x="187" y="78"/>
                  </a:cubicBezTo>
                  <a:cubicBezTo>
                    <a:pt x="187" y="46"/>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8"/>
            <p:cNvSpPr>
              <a:spLocks/>
            </p:cNvSpPr>
            <p:nvPr/>
          </p:nvSpPr>
          <p:spPr bwMode="auto">
            <a:xfrm>
              <a:off x="1752601" y="2838451"/>
              <a:ext cx="698500" cy="647700"/>
            </a:xfrm>
            <a:custGeom>
              <a:avLst/>
              <a:gdLst>
                <a:gd name="T0" fmla="*/ 0 w 186"/>
                <a:gd name="T1" fmla="*/ 78 h 171"/>
                <a:gd name="T2" fmla="*/ 93 w 186"/>
                <a:gd name="T3" fmla="*/ 171 h 171"/>
                <a:gd name="T4" fmla="*/ 186 w 186"/>
                <a:gd name="T5" fmla="*/ 78 h 171"/>
                <a:gd name="T6" fmla="*/ 145 w 186"/>
                <a:gd name="T7" fmla="*/ 0 h 171"/>
                <a:gd name="T8" fmla="*/ 41 w 186"/>
                <a:gd name="T9" fmla="*/ 0 h 171"/>
                <a:gd name="T10" fmla="*/ 0 w 186"/>
                <a:gd name="T11" fmla="*/ 78 h 171"/>
              </a:gdLst>
              <a:ahLst/>
              <a:cxnLst>
                <a:cxn ang="0">
                  <a:pos x="T0" y="T1"/>
                </a:cxn>
                <a:cxn ang="0">
                  <a:pos x="T2" y="T3"/>
                </a:cxn>
                <a:cxn ang="0">
                  <a:pos x="T4" y="T5"/>
                </a:cxn>
                <a:cxn ang="0">
                  <a:pos x="T6" y="T7"/>
                </a:cxn>
                <a:cxn ang="0">
                  <a:pos x="T8" y="T9"/>
                </a:cxn>
                <a:cxn ang="0">
                  <a:pos x="T10" y="T11"/>
                </a:cxn>
              </a:cxnLst>
              <a:rect l="0" t="0" r="r" b="b"/>
              <a:pathLst>
                <a:path w="186" h="171">
                  <a:moveTo>
                    <a:pt x="0" y="78"/>
                  </a:moveTo>
                  <a:cubicBezTo>
                    <a:pt x="0" y="130"/>
                    <a:pt x="41" y="171"/>
                    <a:pt x="93" y="171"/>
                  </a:cubicBezTo>
                  <a:cubicBezTo>
                    <a:pt x="144" y="171"/>
                    <a:pt x="186" y="130"/>
                    <a:pt x="186" y="78"/>
                  </a:cubicBezTo>
                  <a:cubicBezTo>
                    <a:pt x="186" y="46"/>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9"/>
            <p:cNvSpPr>
              <a:spLocks/>
            </p:cNvSpPr>
            <p:nvPr/>
          </p:nvSpPr>
          <p:spPr bwMode="auto">
            <a:xfrm>
              <a:off x="2451101" y="2838451"/>
              <a:ext cx="1400175" cy="647700"/>
            </a:xfrm>
            <a:custGeom>
              <a:avLst/>
              <a:gdLst>
                <a:gd name="T0" fmla="*/ 0 w 373"/>
                <a:gd name="T1" fmla="*/ 78 h 171"/>
                <a:gd name="T2" fmla="*/ 94 w 373"/>
                <a:gd name="T3" fmla="*/ 171 h 171"/>
                <a:gd name="T4" fmla="*/ 187 w 373"/>
                <a:gd name="T5" fmla="*/ 79 h 171"/>
                <a:gd name="T6" fmla="*/ 280 w 373"/>
                <a:gd name="T7" fmla="*/ 171 h 171"/>
                <a:gd name="T8" fmla="*/ 373 w 373"/>
                <a:gd name="T9" fmla="*/ 78 h 171"/>
                <a:gd name="T10" fmla="*/ 332 w 373"/>
                <a:gd name="T11" fmla="*/ 0 h 171"/>
                <a:gd name="T12" fmla="*/ 228 w 373"/>
                <a:gd name="T13" fmla="*/ 0 h 171"/>
                <a:gd name="T14" fmla="*/ 187 w 373"/>
                <a:gd name="T15" fmla="*/ 77 h 171"/>
                <a:gd name="T16" fmla="*/ 145 w 373"/>
                <a:gd name="T17" fmla="*/ 0 h 171"/>
                <a:gd name="T18" fmla="*/ 42 w 373"/>
                <a:gd name="T19" fmla="*/ 0 h 171"/>
                <a:gd name="T20" fmla="*/ 0 w 373"/>
                <a:gd name="T21" fmla="*/ 7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3" h="171">
                  <a:moveTo>
                    <a:pt x="0" y="78"/>
                  </a:moveTo>
                  <a:cubicBezTo>
                    <a:pt x="0" y="130"/>
                    <a:pt x="42" y="171"/>
                    <a:pt x="94" y="171"/>
                  </a:cubicBezTo>
                  <a:cubicBezTo>
                    <a:pt x="145" y="171"/>
                    <a:pt x="186" y="130"/>
                    <a:pt x="187" y="79"/>
                  </a:cubicBezTo>
                  <a:cubicBezTo>
                    <a:pt x="188" y="130"/>
                    <a:pt x="229" y="171"/>
                    <a:pt x="280" y="171"/>
                  </a:cubicBezTo>
                  <a:cubicBezTo>
                    <a:pt x="332" y="171"/>
                    <a:pt x="373" y="130"/>
                    <a:pt x="373" y="78"/>
                  </a:cubicBezTo>
                  <a:cubicBezTo>
                    <a:pt x="373" y="46"/>
                    <a:pt x="357" y="17"/>
                    <a:pt x="332" y="0"/>
                  </a:cubicBezTo>
                  <a:cubicBezTo>
                    <a:pt x="228" y="0"/>
                    <a:pt x="228" y="0"/>
                    <a:pt x="228" y="0"/>
                  </a:cubicBezTo>
                  <a:cubicBezTo>
                    <a:pt x="204" y="17"/>
                    <a:pt x="187" y="45"/>
                    <a:pt x="187" y="77"/>
                  </a:cubicBezTo>
                  <a:cubicBezTo>
                    <a:pt x="186" y="45"/>
                    <a:pt x="170" y="17"/>
                    <a:pt x="145"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10"/>
            <p:cNvSpPr>
              <a:spLocks/>
            </p:cNvSpPr>
            <p:nvPr/>
          </p:nvSpPr>
          <p:spPr bwMode="auto">
            <a:xfrm>
              <a:off x="3851276" y="2838451"/>
              <a:ext cx="701675" cy="647700"/>
            </a:xfrm>
            <a:custGeom>
              <a:avLst/>
              <a:gdLst>
                <a:gd name="T0" fmla="*/ 0 w 187"/>
                <a:gd name="T1" fmla="*/ 78 h 171"/>
                <a:gd name="T2" fmla="*/ 94 w 187"/>
                <a:gd name="T3" fmla="*/ 171 h 171"/>
                <a:gd name="T4" fmla="*/ 187 w 187"/>
                <a:gd name="T5" fmla="*/ 78 h 171"/>
                <a:gd name="T6" fmla="*/ 146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4" y="171"/>
                  </a:cubicBezTo>
                  <a:cubicBezTo>
                    <a:pt x="145" y="171"/>
                    <a:pt x="187" y="130"/>
                    <a:pt x="187" y="78"/>
                  </a:cubicBezTo>
                  <a:cubicBezTo>
                    <a:pt x="187" y="46"/>
                    <a:pt x="171" y="17"/>
                    <a:pt x="146"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11"/>
            <p:cNvSpPr>
              <a:spLocks/>
            </p:cNvSpPr>
            <p:nvPr/>
          </p:nvSpPr>
          <p:spPr bwMode="auto">
            <a:xfrm>
              <a:off x="4552951" y="2838451"/>
              <a:ext cx="701675" cy="647700"/>
            </a:xfrm>
            <a:custGeom>
              <a:avLst/>
              <a:gdLst>
                <a:gd name="T0" fmla="*/ 0 w 187"/>
                <a:gd name="T1" fmla="*/ 78 h 171"/>
                <a:gd name="T2" fmla="*/ 93 w 187"/>
                <a:gd name="T3" fmla="*/ 171 h 171"/>
                <a:gd name="T4" fmla="*/ 187 w 187"/>
                <a:gd name="T5" fmla="*/ 78 h 171"/>
                <a:gd name="T6" fmla="*/ 145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3" y="171"/>
                  </a:cubicBezTo>
                  <a:cubicBezTo>
                    <a:pt x="145" y="171"/>
                    <a:pt x="187" y="130"/>
                    <a:pt x="187" y="78"/>
                  </a:cubicBezTo>
                  <a:cubicBezTo>
                    <a:pt x="187" y="46"/>
                    <a:pt x="170" y="17"/>
                    <a:pt x="145"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12"/>
            <p:cNvSpPr>
              <a:spLocks/>
            </p:cNvSpPr>
            <p:nvPr/>
          </p:nvSpPr>
          <p:spPr bwMode="auto">
            <a:xfrm>
              <a:off x="5254626" y="2838451"/>
              <a:ext cx="1401763" cy="647700"/>
            </a:xfrm>
            <a:custGeom>
              <a:avLst/>
              <a:gdLst>
                <a:gd name="T0" fmla="*/ 0 w 373"/>
                <a:gd name="T1" fmla="*/ 78 h 171"/>
                <a:gd name="T2" fmla="*/ 93 w 373"/>
                <a:gd name="T3" fmla="*/ 171 h 171"/>
                <a:gd name="T4" fmla="*/ 186 w 373"/>
                <a:gd name="T5" fmla="*/ 80 h 171"/>
                <a:gd name="T6" fmla="*/ 280 w 373"/>
                <a:gd name="T7" fmla="*/ 171 h 171"/>
                <a:gd name="T8" fmla="*/ 373 w 373"/>
                <a:gd name="T9" fmla="*/ 78 h 171"/>
                <a:gd name="T10" fmla="*/ 331 w 373"/>
                <a:gd name="T11" fmla="*/ 0 h 171"/>
                <a:gd name="T12" fmla="*/ 228 w 373"/>
                <a:gd name="T13" fmla="*/ 0 h 171"/>
                <a:gd name="T14" fmla="*/ 186 w 373"/>
                <a:gd name="T15" fmla="*/ 76 h 171"/>
                <a:gd name="T16" fmla="*/ 145 w 373"/>
                <a:gd name="T17" fmla="*/ 0 h 171"/>
                <a:gd name="T18" fmla="*/ 41 w 373"/>
                <a:gd name="T19" fmla="*/ 0 h 171"/>
                <a:gd name="T20" fmla="*/ 0 w 373"/>
                <a:gd name="T21" fmla="*/ 7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3" h="171">
                  <a:moveTo>
                    <a:pt x="0" y="78"/>
                  </a:moveTo>
                  <a:cubicBezTo>
                    <a:pt x="0" y="130"/>
                    <a:pt x="42" y="171"/>
                    <a:pt x="93" y="171"/>
                  </a:cubicBezTo>
                  <a:cubicBezTo>
                    <a:pt x="144" y="171"/>
                    <a:pt x="186" y="130"/>
                    <a:pt x="186" y="80"/>
                  </a:cubicBezTo>
                  <a:cubicBezTo>
                    <a:pt x="187" y="130"/>
                    <a:pt x="229" y="171"/>
                    <a:pt x="280" y="171"/>
                  </a:cubicBezTo>
                  <a:cubicBezTo>
                    <a:pt x="331" y="171"/>
                    <a:pt x="373" y="130"/>
                    <a:pt x="373" y="78"/>
                  </a:cubicBezTo>
                  <a:cubicBezTo>
                    <a:pt x="373" y="46"/>
                    <a:pt x="357" y="17"/>
                    <a:pt x="331" y="0"/>
                  </a:cubicBezTo>
                  <a:cubicBezTo>
                    <a:pt x="228" y="0"/>
                    <a:pt x="228" y="0"/>
                    <a:pt x="228" y="0"/>
                  </a:cubicBezTo>
                  <a:cubicBezTo>
                    <a:pt x="203" y="17"/>
                    <a:pt x="187" y="45"/>
                    <a:pt x="186" y="76"/>
                  </a:cubicBezTo>
                  <a:cubicBezTo>
                    <a:pt x="186" y="45"/>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13"/>
            <p:cNvSpPr>
              <a:spLocks/>
            </p:cNvSpPr>
            <p:nvPr/>
          </p:nvSpPr>
          <p:spPr bwMode="auto">
            <a:xfrm>
              <a:off x="6656388" y="2838451"/>
              <a:ext cx="701675" cy="647700"/>
            </a:xfrm>
            <a:custGeom>
              <a:avLst/>
              <a:gdLst>
                <a:gd name="T0" fmla="*/ 0 w 187"/>
                <a:gd name="T1" fmla="*/ 78 h 171"/>
                <a:gd name="T2" fmla="*/ 93 w 187"/>
                <a:gd name="T3" fmla="*/ 171 h 171"/>
                <a:gd name="T4" fmla="*/ 187 w 187"/>
                <a:gd name="T5" fmla="*/ 78 h 171"/>
                <a:gd name="T6" fmla="*/ 145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3" y="171"/>
                  </a:cubicBezTo>
                  <a:cubicBezTo>
                    <a:pt x="145" y="171"/>
                    <a:pt x="187" y="130"/>
                    <a:pt x="187" y="78"/>
                  </a:cubicBezTo>
                  <a:cubicBezTo>
                    <a:pt x="187" y="46"/>
                    <a:pt x="170" y="17"/>
                    <a:pt x="145"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14"/>
            <p:cNvSpPr>
              <a:spLocks/>
            </p:cNvSpPr>
            <p:nvPr/>
          </p:nvSpPr>
          <p:spPr bwMode="auto">
            <a:xfrm>
              <a:off x="7358063" y="2838451"/>
              <a:ext cx="698500" cy="647700"/>
            </a:xfrm>
            <a:custGeom>
              <a:avLst/>
              <a:gdLst>
                <a:gd name="T0" fmla="*/ 0 w 186"/>
                <a:gd name="T1" fmla="*/ 78 h 171"/>
                <a:gd name="T2" fmla="*/ 93 w 186"/>
                <a:gd name="T3" fmla="*/ 171 h 171"/>
                <a:gd name="T4" fmla="*/ 186 w 186"/>
                <a:gd name="T5" fmla="*/ 78 h 171"/>
                <a:gd name="T6" fmla="*/ 145 w 186"/>
                <a:gd name="T7" fmla="*/ 0 h 171"/>
                <a:gd name="T8" fmla="*/ 41 w 186"/>
                <a:gd name="T9" fmla="*/ 0 h 171"/>
                <a:gd name="T10" fmla="*/ 0 w 186"/>
                <a:gd name="T11" fmla="*/ 78 h 171"/>
              </a:gdLst>
              <a:ahLst/>
              <a:cxnLst>
                <a:cxn ang="0">
                  <a:pos x="T0" y="T1"/>
                </a:cxn>
                <a:cxn ang="0">
                  <a:pos x="T2" y="T3"/>
                </a:cxn>
                <a:cxn ang="0">
                  <a:pos x="T4" y="T5"/>
                </a:cxn>
                <a:cxn ang="0">
                  <a:pos x="T6" y="T7"/>
                </a:cxn>
                <a:cxn ang="0">
                  <a:pos x="T8" y="T9"/>
                </a:cxn>
                <a:cxn ang="0">
                  <a:pos x="T10" y="T11"/>
                </a:cxn>
              </a:cxnLst>
              <a:rect l="0" t="0" r="r" b="b"/>
              <a:pathLst>
                <a:path w="186" h="171">
                  <a:moveTo>
                    <a:pt x="0" y="78"/>
                  </a:moveTo>
                  <a:cubicBezTo>
                    <a:pt x="0" y="130"/>
                    <a:pt x="41" y="171"/>
                    <a:pt x="93" y="171"/>
                  </a:cubicBezTo>
                  <a:cubicBezTo>
                    <a:pt x="145" y="171"/>
                    <a:pt x="186" y="130"/>
                    <a:pt x="186" y="78"/>
                  </a:cubicBezTo>
                  <a:cubicBezTo>
                    <a:pt x="186" y="46"/>
                    <a:pt x="170" y="17"/>
                    <a:pt x="145" y="0"/>
                  </a:cubicBezTo>
                  <a:cubicBezTo>
                    <a:pt x="41" y="0"/>
                    <a:pt x="41" y="0"/>
                    <a:pt x="41" y="0"/>
                  </a:cubicBezTo>
                  <a:cubicBezTo>
                    <a:pt x="16"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15"/>
            <p:cNvSpPr>
              <a:spLocks/>
            </p:cNvSpPr>
            <p:nvPr/>
          </p:nvSpPr>
          <p:spPr bwMode="auto">
            <a:xfrm>
              <a:off x="8056563" y="2838451"/>
              <a:ext cx="701675" cy="647700"/>
            </a:xfrm>
            <a:custGeom>
              <a:avLst/>
              <a:gdLst>
                <a:gd name="T0" fmla="*/ 0 w 187"/>
                <a:gd name="T1" fmla="*/ 78 h 171"/>
                <a:gd name="T2" fmla="*/ 94 w 187"/>
                <a:gd name="T3" fmla="*/ 171 h 171"/>
                <a:gd name="T4" fmla="*/ 187 w 187"/>
                <a:gd name="T5" fmla="*/ 86 h 171"/>
                <a:gd name="T6" fmla="*/ 91 w 187"/>
                <a:gd name="T7" fmla="*/ 0 h 171"/>
                <a:gd name="T8" fmla="*/ 42 w 187"/>
                <a:gd name="T9" fmla="*/ 0 h 171"/>
                <a:gd name="T10" fmla="*/ 0 w 187"/>
                <a:gd name="T11" fmla="*/ 78 h 171"/>
              </a:gdLst>
              <a:ahLst/>
              <a:cxnLst>
                <a:cxn ang="0">
                  <a:pos x="T0" y="T1"/>
                </a:cxn>
                <a:cxn ang="0">
                  <a:pos x="T2" y="T3"/>
                </a:cxn>
                <a:cxn ang="0">
                  <a:pos x="T4" y="T5"/>
                </a:cxn>
                <a:cxn ang="0">
                  <a:pos x="T6" y="T7"/>
                </a:cxn>
                <a:cxn ang="0">
                  <a:pos x="T8" y="T9"/>
                </a:cxn>
                <a:cxn ang="0">
                  <a:pos x="T10" y="T11"/>
                </a:cxn>
              </a:cxnLst>
              <a:rect l="0" t="0" r="r" b="b"/>
              <a:pathLst>
                <a:path w="187" h="171">
                  <a:moveTo>
                    <a:pt x="0" y="78"/>
                  </a:moveTo>
                  <a:cubicBezTo>
                    <a:pt x="0" y="130"/>
                    <a:pt x="42" y="171"/>
                    <a:pt x="94" y="171"/>
                  </a:cubicBezTo>
                  <a:cubicBezTo>
                    <a:pt x="143" y="171"/>
                    <a:pt x="183" y="134"/>
                    <a:pt x="187" y="86"/>
                  </a:cubicBezTo>
                  <a:cubicBezTo>
                    <a:pt x="181" y="38"/>
                    <a:pt x="141" y="0"/>
                    <a:pt x="91" y="0"/>
                  </a:cubicBezTo>
                  <a:cubicBezTo>
                    <a:pt x="42" y="0"/>
                    <a:pt x="42" y="0"/>
                    <a:pt x="42" y="0"/>
                  </a:cubicBezTo>
                  <a:cubicBezTo>
                    <a:pt x="17" y="17"/>
                    <a:pt x="0" y="46"/>
                    <a:pt x="0"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Oval 16"/>
            <p:cNvSpPr>
              <a:spLocks noChangeArrowheads="1"/>
            </p:cNvSpPr>
            <p:nvPr/>
          </p:nvSpPr>
          <p:spPr bwMode="auto">
            <a:xfrm>
              <a:off x="8040688" y="2838451"/>
              <a:ext cx="701675" cy="7080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Oval 17"/>
            <p:cNvSpPr>
              <a:spLocks noChangeArrowheads="1"/>
            </p:cNvSpPr>
            <p:nvPr/>
          </p:nvSpPr>
          <p:spPr bwMode="auto">
            <a:xfrm>
              <a:off x="8101013" y="2900363"/>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Oval 18"/>
            <p:cNvSpPr>
              <a:spLocks noChangeArrowheads="1"/>
            </p:cNvSpPr>
            <p:nvPr/>
          </p:nvSpPr>
          <p:spPr bwMode="auto">
            <a:xfrm>
              <a:off x="8131176" y="2930526"/>
              <a:ext cx="522288"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Oval 19"/>
            <p:cNvSpPr>
              <a:spLocks noChangeArrowheads="1"/>
            </p:cNvSpPr>
            <p:nvPr/>
          </p:nvSpPr>
          <p:spPr bwMode="auto">
            <a:xfrm>
              <a:off x="8202613" y="3001963"/>
              <a:ext cx="379413"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Oval 20"/>
            <p:cNvSpPr>
              <a:spLocks noChangeArrowheads="1"/>
            </p:cNvSpPr>
            <p:nvPr/>
          </p:nvSpPr>
          <p:spPr bwMode="auto">
            <a:xfrm>
              <a:off x="8224838" y="3024188"/>
              <a:ext cx="330200"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Oval 21"/>
            <p:cNvSpPr>
              <a:spLocks noChangeArrowheads="1"/>
            </p:cNvSpPr>
            <p:nvPr/>
          </p:nvSpPr>
          <p:spPr bwMode="auto">
            <a:xfrm>
              <a:off x="8310563" y="3111501"/>
              <a:ext cx="161925"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Oval 22"/>
            <p:cNvSpPr>
              <a:spLocks noChangeArrowheads="1"/>
            </p:cNvSpPr>
            <p:nvPr/>
          </p:nvSpPr>
          <p:spPr bwMode="auto">
            <a:xfrm>
              <a:off x="8378826" y="3125788"/>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Oval 23"/>
            <p:cNvSpPr>
              <a:spLocks noChangeArrowheads="1"/>
            </p:cNvSpPr>
            <p:nvPr/>
          </p:nvSpPr>
          <p:spPr bwMode="auto">
            <a:xfrm>
              <a:off x="8378826" y="3232151"/>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24"/>
            <p:cNvSpPr>
              <a:spLocks/>
            </p:cNvSpPr>
            <p:nvPr/>
          </p:nvSpPr>
          <p:spPr bwMode="auto">
            <a:xfrm>
              <a:off x="8416926" y="3141663"/>
              <a:ext cx="25400"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2" y="0"/>
                    <a:pt x="1" y="2"/>
                  </a:cubicBezTo>
                  <a:cubicBezTo>
                    <a:pt x="0" y="3"/>
                    <a:pt x="0" y="5"/>
                    <a:pt x="1" y="6"/>
                  </a:cubicBezTo>
                  <a:cubicBezTo>
                    <a:pt x="2"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25"/>
            <p:cNvSpPr>
              <a:spLocks/>
            </p:cNvSpPr>
            <p:nvPr/>
          </p:nvSpPr>
          <p:spPr bwMode="auto">
            <a:xfrm>
              <a:off x="8340726" y="3217863"/>
              <a:ext cx="26988" cy="25400"/>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3" y="0"/>
                    <a:pt x="1" y="1"/>
                  </a:cubicBezTo>
                  <a:cubicBezTo>
                    <a:pt x="0" y="3"/>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Oval 26"/>
            <p:cNvSpPr>
              <a:spLocks noChangeArrowheads="1"/>
            </p:cNvSpPr>
            <p:nvPr/>
          </p:nvSpPr>
          <p:spPr bwMode="auto">
            <a:xfrm>
              <a:off x="8431213"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Oval 27"/>
            <p:cNvSpPr>
              <a:spLocks noChangeArrowheads="1"/>
            </p:cNvSpPr>
            <p:nvPr/>
          </p:nvSpPr>
          <p:spPr bwMode="auto">
            <a:xfrm>
              <a:off x="8326438"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28"/>
            <p:cNvSpPr>
              <a:spLocks/>
            </p:cNvSpPr>
            <p:nvPr/>
          </p:nvSpPr>
          <p:spPr bwMode="auto">
            <a:xfrm>
              <a:off x="8416926" y="3217863"/>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5" y="7"/>
                    <a:pt x="6" y="6"/>
                  </a:cubicBezTo>
                  <a:cubicBezTo>
                    <a:pt x="7" y="5"/>
                    <a:pt x="7" y="3"/>
                    <a:pt x="6" y="1"/>
                  </a:cubicBezTo>
                  <a:cubicBezTo>
                    <a:pt x="5" y="0"/>
                    <a:pt x="2"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29"/>
            <p:cNvSpPr>
              <a:spLocks/>
            </p:cNvSpPr>
            <p:nvPr/>
          </p:nvSpPr>
          <p:spPr bwMode="auto">
            <a:xfrm>
              <a:off x="8340726" y="3141663"/>
              <a:ext cx="26988"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3" y="8"/>
                    <a:pt x="5" y="8"/>
                    <a:pt x="6" y="6"/>
                  </a:cubicBezTo>
                  <a:cubicBezTo>
                    <a:pt x="7" y="5"/>
                    <a:pt x="7" y="3"/>
                    <a:pt x="6" y="2"/>
                  </a:cubicBezTo>
                  <a:cubicBezTo>
                    <a:pt x="5" y="0"/>
                    <a:pt x="3"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Oval 30"/>
            <p:cNvSpPr>
              <a:spLocks noChangeArrowheads="1"/>
            </p:cNvSpPr>
            <p:nvPr/>
          </p:nvSpPr>
          <p:spPr bwMode="auto">
            <a:xfrm>
              <a:off x="8359776" y="316388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Oval 34"/>
            <p:cNvSpPr>
              <a:spLocks noChangeArrowheads="1"/>
            </p:cNvSpPr>
            <p:nvPr/>
          </p:nvSpPr>
          <p:spPr bwMode="auto">
            <a:xfrm>
              <a:off x="7346951" y="2835276"/>
              <a:ext cx="698500"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Oval 35"/>
            <p:cNvSpPr>
              <a:spLocks noChangeArrowheads="1"/>
            </p:cNvSpPr>
            <p:nvPr/>
          </p:nvSpPr>
          <p:spPr bwMode="auto">
            <a:xfrm>
              <a:off x="7407276" y="2895601"/>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Oval 36"/>
            <p:cNvSpPr>
              <a:spLocks noChangeArrowheads="1"/>
            </p:cNvSpPr>
            <p:nvPr/>
          </p:nvSpPr>
          <p:spPr bwMode="auto">
            <a:xfrm>
              <a:off x="7432676" y="2925763"/>
              <a:ext cx="525463"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Oval 37"/>
            <p:cNvSpPr>
              <a:spLocks noChangeArrowheads="1"/>
            </p:cNvSpPr>
            <p:nvPr/>
          </p:nvSpPr>
          <p:spPr bwMode="auto">
            <a:xfrm>
              <a:off x="7507288" y="2997201"/>
              <a:ext cx="376238" cy="379413"/>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Oval 38"/>
            <p:cNvSpPr>
              <a:spLocks noChangeArrowheads="1"/>
            </p:cNvSpPr>
            <p:nvPr/>
          </p:nvSpPr>
          <p:spPr bwMode="auto">
            <a:xfrm>
              <a:off x="7531101" y="3021013"/>
              <a:ext cx="325438" cy="328613"/>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Oval 39"/>
            <p:cNvSpPr>
              <a:spLocks noChangeArrowheads="1"/>
            </p:cNvSpPr>
            <p:nvPr/>
          </p:nvSpPr>
          <p:spPr bwMode="auto">
            <a:xfrm>
              <a:off x="7616826" y="3108326"/>
              <a:ext cx="157163"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Oval 40"/>
            <p:cNvSpPr>
              <a:spLocks noChangeArrowheads="1"/>
            </p:cNvSpPr>
            <p:nvPr/>
          </p:nvSpPr>
          <p:spPr bwMode="auto">
            <a:xfrm>
              <a:off x="7685088" y="3122613"/>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Oval 41"/>
            <p:cNvSpPr>
              <a:spLocks noChangeArrowheads="1"/>
            </p:cNvSpPr>
            <p:nvPr/>
          </p:nvSpPr>
          <p:spPr bwMode="auto">
            <a:xfrm>
              <a:off x="7685088" y="3228976"/>
              <a:ext cx="22225"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42"/>
            <p:cNvSpPr>
              <a:spLocks/>
            </p:cNvSpPr>
            <p:nvPr/>
          </p:nvSpPr>
          <p:spPr bwMode="auto">
            <a:xfrm>
              <a:off x="7718426" y="3138488"/>
              <a:ext cx="30163" cy="25400"/>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5"/>
                    <a:pt x="8" y="3"/>
                    <a:pt x="6" y="1"/>
                  </a:cubicBezTo>
                  <a:cubicBezTo>
                    <a:pt x="5" y="0"/>
                    <a:pt x="3" y="0"/>
                    <a:pt x="2" y="1"/>
                  </a:cubicBezTo>
                  <a:cubicBezTo>
                    <a:pt x="0" y="3"/>
                    <a:pt x="0" y="5"/>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43"/>
            <p:cNvSpPr>
              <a:spLocks/>
            </p:cNvSpPr>
            <p:nvPr/>
          </p:nvSpPr>
          <p:spPr bwMode="auto">
            <a:xfrm>
              <a:off x="7646988" y="3213101"/>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2"/>
                    <a:pt x="6" y="1"/>
                  </a:cubicBezTo>
                  <a:cubicBezTo>
                    <a:pt x="4" y="0"/>
                    <a:pt x="2" y="0"/>
                    <a:pt x="1" y="1"/>
                  </a:cubicBezTo>
                  <a:cubicBezTo>
                    <a:pt x="0" y="2"/>
                    <a:pt x="0" y="5"/>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Oval 44"/>
            <p:cNvSpPr>
              <a:spLocks noChangeArrowheads="1"/>
            </p:cNvSpPr>
            <p:nvPr/>
          </p:nvSpPr>
          <p:spPr bwMode="auto">
            <a:xfrm>
              <a:off x="7737476" y="3175001"/>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Oval 45"/>
            <p:cNvSpPr>
              <a:spLocks noChangeArrowheads="1"/>
            </p:cNvSpPr>
            <p:nvPr/>
          </p:nvSpPr>
          <p:spPr bwMode="auto">
            <a:xfrm>
              <a:off x="7631113" y="3175001"/>
              <a:ext cx="23813"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46"/>
            <p:cNvSpPr>
              <a:spLocks/>
            </p:cNvSpPr>
            <p:nvPr/>
          </p:nvSpPr>
          <p:spPr bwMode="auto">
            <a:xfrm>
              <a:off x="7718426" y="3213101"/>
              <a:ext cx="30163" cy="26988"/>
            </a:xfrm>
            <a:custGeom>
              <a:avLst/>
              <a:gdLst>
                <a:gd name="T0" fmla="*/ 2 w 8"/>
                <a:gd name="T1" fmla="*/ 6 h 7"/>
                <a:gd name="T2" fmla="*/ 6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6" y="6"/>
                  </a:cubicBezTo>
                  <a:cubicBezTo>
                    <a:pt x="8" y="5"/>
                    <a:pt x="8" y="3"/>
                    <a:pt x="6" y="1"/>
                  </a:cubicBezTo>
                  <a:cubicBezTo>
                    <a:pt x="5" y="0"/>
                    <a:pt x="3" y="0"/>
                    <a:pt x="2" y="1"/>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47"/>
            <p:cNvSpPr>
              <a:spLocks/>
            </p:cNvSpPr>
            <p:nvPr/>
          </p:nvSpPr>
          <p:spPr bwMode="auto">
            <a:xfrm>
              <a:off x="7646988" y="3138488"/>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5"/>
                    <a:pt x="7" y="3"/>
                    <a:pt x="6" y="1"/>
                  </a:cubicBezTo>
                  <a:cubicBezTo>
                    <a:pt x="4" y="0"/>
                    <a:pt x="2"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Oval 48"/>
            <p:cNvSpPr>
              <a:spLocks noChangeArrowheads="1"/>
            </p:cNvSpPr>
            <p:nvPr/>
          </p:nvSpPr>
          <p:spPr bwMode="auto">
            <a:xfrm>
              <a:off x="7666038"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Oval 49"/>
            <p:cNvSpPr>
              <a:spLocks noChangeArrowheads="1"/>
            </p:cNvSpPr>
            <p:nvPr/>
          </p:nvSpPr>
          <p:spPr bwMode="auto">
            <a:xfrm>
              <a:off x="6648451" y="2838451"/>
              <a:ext cx="701675" cy="7080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Oval 50"/>
            <p:cNvSpPr>
              <a:spLocks noChangeArrowheads="1"/>
            </p:cNvSpPr>
            <p:nvPr/>
          </p:nvSpPr>
          <p:spPr bwMode="auto">
            <a:xfrm>
              <a:off x="6708776" y="2900363"/>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Oval 51"/>
            <p:cNvSpPr>
              <a:spLocks noChangeArrowheads="1"/>
            </p:cNvSpPr>
            <p:nvPr/>
          </p:nvSpPr>
          <p:spPr bwMode="auto">
            <a:xfrm>
              <a:off x="6738938" y="2930526"/>
              <a:ext cx="520700"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Oval 52"/>
            <p:cNvSpPr>
              <a:spLocks noChangeArrowheads="1"/>
            </p:cNvSpPr>
            <p:nvPr/>
          </p:nvSpPr>
          <p:spPr bwMode="auto">
            <a:xfrm>
              <a:off x="6810376" y="3001963"/>
              <a:ext cx="377825"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Oval 53"/>
            <p:cNvSpPr>
              <a:spLocks noChangeArrowheads="1"/>
            </p:cNvSpPr>
            <p:nvPr/>
          </p:nvSpPr>
          <p:spPr bwMode="auto">
            <a:xfrm>
              <a:off x="6832601" y="3024188"/>
              <a:ext cx="330200" cy="328613"/>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Oval 54"/>
            <p:cNvSpPr>
              <a:spLocks noChangeArrowheads="1"/>
            </p:cNvSpPr>
            <p:nvPr/>
          </p:nvSpPr>
          <p:spPr bwMode="auto">
            <a:xfrm>
              <a:off x="6918326" y="3111501"/>
              <a:ext cx="161925"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Oval 55"/>
            <p:cNvSpPr>
              <a:spLocks noChangeArrowheads="1"/>
            </p:cNvSpPr>
            <p:nvPr/>
          </p:nvSpPr>
          <p:spPr bwMode="auto">
            <a:xfrm>
              <a:off x="6986588" y="3125788"/>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Oval 56"/>
            <p:cNvSpPr>
              <a:spLocks noChangeArrowheads="1"/>
            </p:cNvSpPr>
            <p:nvPr/>
          </p:nvSpPr>
          <p:spPr bwMode="auto">
            <a:xfrm>
              <a:off x="6986588" y="3232151"/>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57"/>
            <p:cNvSpPr>
              <a:spLocks/>
            </p:cNvSpPr>
            <p:nvPr/>
          </p:nvSpPr>
          <p:spPr bwMode="auto">
            <a:xfrm>
              <a:off x="7023101" y="3141663"/>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2" y="0"/>
                    <a:pt x="1" y="1"/>
                  </a:cubicBezTo>
                  <a:cubicBezTo>
                    <a:pt x="0" y="3"/>
                    <a:pt x="0" y="5"/>
                    <a:pt x="1" y="6"/>
                  </a:cubicBezTo>
                  <a:cubicBezTo>
                    <a:pt x="2"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58"/>
            <p:cNvSpPr>
              <a:spLocks/>
            </p:cNvSpPr>
            <p:nvPr/>
          </p:nvSpPr>
          <p:spPr bwMode="auto">
            <a:xfrm>
              <a:off x="6948488" y="3217863"/>
              <a:ext cx="26988" cy="25400"/>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5" y="0"/>
                    <a:pt x="3" y="0"/>
                    <a:pt x="1" y="1"/>
                  </a:cubicBezTo>
                  <a:cubicBezTo>
                    <a:pt x="0" y="2"/>
                    <a:pt x="0" y="4"/>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Oval 59"/>
            <p:cNvSpPr>
              <a:spLocks noChangeArrowheads="1"/>
            </p:cNvSpPr>
            <p:nvPr/>
          </p:nvSpPr>
          <p:spPr bwMode="auto">
            <a:xfrm>
              <a:off x="7038976" y="3179763"/>
              <a:ext cx="25400"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Oval 60"/>
            <p:cNvSpPr>
              <a:spLocks noChangeArrowheads="1"/>
            </p:cNvSpPr>
            <p:nvPr/>
          </p:nvSpPr>
          <p:spPr bwMode="auto">
            <a:xfrm>
              <a:off x="6934201" y="3179763"/>
              <a:ext cx="25400"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61"/>
            <p:cNvSpPr>
              <a:spLocks/>
            </p:cNvSpPr>
            <p:nvPr/>
          </p:nvSpPr>
          <p:spPr bwMode="auto">
            <a:xfrm>
              <a:off x="7023101" y="3217863"/>
              <a:ext cx="26988"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5" y="7"/>
                    <a:pt x="6" y="6"/>
                  </a:cubicBezTo>
                  <a:cubicBezTo>
                    <a:pt x="7" y="5"/>
                    <a:pt x="7" y="2"/>
                    <a:pt x="6" y="1"/>
                  </a:cubicBezTo>
                  <a:cubicBezTo>
                    <a:pt x="5" y="0"/>
                    <a:pt x="2" y="0"/>
                    <a:pt x="1" y="1"/>
                  </a:cubicBezTo>
                  <a:cubicBezTo>
                    <a:pt x="0" y="2"/>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62"/>
            <p:cNvSpPr>
              <a:spLocks/>
            </p:cNvSpPr>
            <p:nvPr/>
          </p:nvSpPr>
          <p:spPr bwMode="auto">
            <a:xfrm>
              <a:off x="6948488" y="3141663"/>
              <a:ext cx="26988"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5"/>
                    <a:pt x="7" y="3"/>
                    <a:pt x="6" y="1"/>
                  </a:cubicBezTo>
                  <a:cubicBezTo>
                    <a:pt x="5" y="0"/>
                    <a:pt x="3"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Oval 63"/>
            <p:cNvSpPr>
              <a:spLocks noChangeArrowheads="1"/>
            </p:cNvSpPr>
            <p:nvPr/>
          </p:nvSpPr>
          <p:spPr bwMode="auto">
            <a:xfrm>
              <a:off x="6967538"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Oval 64"/>
            <p:cNvSpPr>
              <a:spLocks noChangeArrowheads="1"/>
            </p:cNvSpPr>
            <p:nvPr/>
          </p:nvSpPr>
          <p:spPr bwMode="auto">
            <a:xfrm>
              <a:off x="5953126" y="2843213"/>
              <a:ext cx="698500"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Oval 65"/>
            <p:cNvSpPr>
              <a:spLocks noChangeArrowheads="1"/>
            </p:cNvSpPr>
            <p:nvPr/>
          </p:nvSpPr>
          <p:spPr bwMode="auto">
            <a:xfrm>
              <a:off x="6013451" y="2903538"/>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Oval 66"/>
            <p:cNvSpPr>
              <a:spLocks noChangeArrowheads="1"/>
            </p:cNvSpPr>
            <p:nvPr/>
          </p:nvSpPr>
          <p:spPr bwMode="auto">
            <a:xfrm>
              <a:off x="6040438" y="2933701"/>
              <a:ext cx="525463"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Oval 67"/>
            <p:cNvSpPr>
              <a:spLocks noChangeArrowheads="1"/>
            </p:cNvSpPr>
            <p:nvPr/>
          </p:nvSpPr>
          <p:spPr bwMode="auto">
            <a:xfrm>
              <a:off x="6115051" y="3005138"/>
              <a:ext cx="374650"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Oval 68"/>
            <p:cNvSpPr>
              <a:spLocks noChangeArrowheads="1"/>
            </p:cNvSpPr>
            <p:nvPr/>
          </p:nvSpPr>
          <p:spPr bwMode="auto">
            <a:xfrm>
              <a:off x="6137276" y="3028951"/>
              <a:ext cx="327025" cy="328613"/>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Oval 69"/>
            <p:cNvSpPr>
              <a:spLocks noChangeArrowheads="1"/>
            </p:cNvSpPr>
            <p:nvPr/>
          </p:nvSpPr>
          <p:spPr bwMode="auto">
            <a:xfrm>
              <a:off x="6224588" y="3114676"/>
              <a:ext cx="157163"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Oval 70"/>
            <p:cNvSpPr>
              <a:spLocks noChangeArrowheads="1"/>
            </p:cNvSpPr>
            <p:nvPr/>
          </p:nvSpPr>
          <p:spPr bwMode="auto">
            <a:xfrm>
              <a:off x="6291263" y="3130551"/>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Oval 71"/>
            <p:cNvSpPr>
              <a:spLocks noChangeArrowheads="1"/>
            </p:cNvSpPr>
            <p:nvPr/>
          </p:nvSpPr>
          <p:spPr bwMode="auto">
            <a:xfrm>
              <a:off x="6291263" y="3236913"/>
              <a:ext cx="22225"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72"/>
            <p:cNvSpPr>
              <a:spLocks/>
            </p:cNvSpPr>
            <p:nvPr/>
          </p:nvSpPr>
          <p:spPr bwMode="auto">
            <a:xfrm>
              <a:off x="6324601" y="3144838"/>
              <a:ext cx="30163" cy="26988"/>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5"/>
                    <a:pt x="8" y="2"/>
                    <a:pt x="6" y="1"/>
                  </a:cubicBezTo>
                  <a:cubicBezTo>
                    <a:pt x="5" y="0"/>
                    <a:pt x="3" y="0"/>
                    <a:pt x="2" y="1"/>
                  </a:cubicBezTo>
                  <a:cubicBezTo>
                    <a:pt x="0" y="2"/>
                    <a:pt x="0" y="5"/>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73"/>
            <p:cNvSpPr>
              <a:spLocks/>
            </p:cNvSpPr>
            <p:nvPr/>
          </p:nvSpPr>
          <p:spPr bwMode="auto">
            <a:xfrm>
              <a:off x="6254751" y="3221038"/>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4" y="0"/>
                    <a:pt x="2" y="0"/>
                    <a:pt x="1" y="1"/>
                  </a:cubicBezTo>
                  <a:cubicBezTo>
                    <a:pt x="0" y="2"/>
                    <a:pt x="0" y="4"/>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Oval 74"/>
            <p:cNvSpPr>
              <a:spLocks noChangeArrowheads="1"/>
            </p:cNvSpPr>
            <p:nvPr/>
          </p:nvSpPr>
          <p:spPr bwMode="auto">
            <a:xfrm>
              <a:off x="6343651" y="3182938"/>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Oval 75"/>
            <p:cNvSpPr>
              <a:spLocks noChangeArrowheads="1"/>
            </p:cNvSpPr>
            <p:nvPr/>
          </p:nvSpPr>
          <p:spPr bwMode="auto">
            <a:xfrm>
              <a:off x="6238876" y="3182938"/>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76"/>
            <p:cNvSpPr>
              <a:spLocks/>
            </p:cNvSpPr>
            <p:nvPr/>
          </p:nvSpPr>
          <p:spPr bwMode="auto">
            <a:xfrm>
              <a:off x="6324601" y="3221038"/>
              <a:ext cx="30163" cy="26988"/>
            </a:xfrm>
            <a:custGeom>
              <a:avLst/>
              <a:gdLst>
                <a:gd name="T0" fmla="*/ 2 w 8"/>
                <a:gd name="T1" fmla="*/ 6 h 7"/>
                <a:gd name="T2" fmla="*/ 6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6" y="6"/>
                  </a:cubicBezTo>
                  <a:cubicBezTo>
                    <a:pt x="8" y="4"/>
                    <a:pt x="8" y="2"/>
                    <a:pt x="6" y="1"/>
                  </a:cubicBezTo>
                  <a:cubicBezTo>
                    <a:pt x="5" y="0"/>
                    <a:pt x="3" y="0"/>
                    <a:pt x="2" y="1"/>
                  </a:cubicBezTo>
                  <a:cubicBezTo>
                    <a:pt x="0" y="2"/>
                    <a:pt x="0" y="4"/>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77"/>
            <p:cNvSpPr>
              <a:spLocks/>
            </p:cNvSpPr>
            <p:nvPr/>
          </p:nvSpPr>
          <p:spPr bwMode="auto">
            <a:xfrm>
              <a:off x="6254751" y="3144838"/>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5"/>
                    <a:pt x="7" y="3"/>
                    <a:pt x="6" y="1"/>
                  </a:cubicBezTo>
                  <a:cubicBezTo>
                    <a:pt x="4" y="0"/>
                    <a:pt x="2"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Oval 78"/>
            <p:cNvSpPr>
              <a:spLocks noChangeArrowheads="1"/>
            </p:cNvSpPr>
            <p:nvPr/>
          </p:nvSpPr>
          <p:spPr bwMode="auto">
            <a:xfrm>
              <a:off x="6272213" y="316388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Oval 79"/>
            <p:cNvSpPr>
              <a:spLocks noChangeArrowheads="1"/>
            </p:cNvSpPr>
            <p:nvPr/>
          </p:nvSpPr>
          <p:spPr bwMode="auto">
            <a:xfrm>
              <a:off x="5254626" y="2838451"/>
              <a:ext cx="703263" cy="7080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Oval 80"/>
            <p:cNvSpPr>
              <a:spLocks noChangeArrowheads="1"/>
            </p:cNvSpPr>
            <p:nvPr/>
          </p:nvSpPr>
          <p:spPr bwMode="auto">
            <a:xfrm>
              <a:off x="5314951" y="2900363"/>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Oval 81"/>
            <p:cNvSpPr>
              <a:spLocks noChangeArrowheads="1"/>
            </p:cNvSpPr>
            <p:nvPr/>
          </p:nvSpPr>
          <p:spPr bwMode="auto">
            <a:xfrm>
              <a:off x="5345113" y="2925763"/>
              <a:ext cx="522288" cy="5302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Oval 82"/>
            <p:cNvSpPr>
              <a:spLocks noChangeArrowheads="1"/>
            </p:cNvSpPr>
            <p:nvPr/>
          </p:nvSpPr>
          <p:spPr bwMode="auto">
            <a:xfrm>
              <a:off x="5416551" y="2997201"/>
              <a:ext cx="379413" cy="382588"/>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Oval 83"/>
            <p:cNvSpPr>
              <a:spLocks noChangeArrowheads="1"/>
            </p:cNvSpPr>
            <p:nvPr/>
          </p:nvSpPr>
          <p:spPr bwMode="auto">
            <a:xfrm>
              <a:off x="5438776" y="3021013"/>
              <a:ext cx="330200" cy="331788"/>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Oval 84"/>
            <p:cNvSpPr>
              <a:spLocks noChangeArrowheads="1"/>
            </p:cNvSpPr>
            <p:nvPr/>
          </p:nvSpPr>
          <p:spPr bwMode="auto">
            <a:xfrm>
              <a:off x="5526088" y="3111501"/>
              <a:ext cx="160338"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Oval 85"/>
            <p:cNvSpPr>
              <a:spLocks noChangeArrowheads="1"/>
            </p:cNvSpPr>
            <p:nvPr/>
          </p:nvSpPr>
          <p:spPr bwMode="auto">
            <a:xfrm>
              <a:off x="5592763" y="3125788"/>
              <a:ext cx="26988"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Oval 86"/>
            <p:cNvSpPr>
              <a:spLocks noChangeArrowheads="1"/>
            </p:cNvSpPr>
            <p:nvPr/>
          </p:nvSpPr>
          <p:spPr bwMode="auto">
            <a:xfrm>
              <a:off x="5592763" y="3232151"/>
              <a:ext cx="26988"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87"/>
            <p:cNvSpPr>
              <a:spLocks/>
            </p:cNvSpPr>
            <p:nvPr/>
          </p:nvSpPr>
          <p:spPr bwMode="auto">
            <a:xfrm>
              <a:off x="5630863" y="3141663"/>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5" y="0"/>
                    <a:pt x="2" y="0"/>
                    <a:pt x="1" y="1"/>
                  </a:cubicBezTo>
                  <a:cubicBezTo>
                    <a:pt x="0" y="2"/>
                    <a:pt x="0" y="4"/>
                    <a:pt x="1" y="6"/>
                  </a:cubicBezTo>
                  <a:cubicBezTo>
                    <a:pt x="2"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Freeform 88"/>
            <p:cNvSpPr>
              <a:spLocks/>
            </p:cNvSpPr>
            <p:nvPr/>
          </p:nvSpPr>
          <p:spPr bwMode="auto">
            <a:xfrm>
              <a:off x="5556251" y="3213101"/>
              <a:ext cx="25400"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3" y="0"/>
                    <a:pt x="1" y="2"/>
                  </a:cubicBezTo>
                  <a:cubicBezTo>
                    <a:pt x="0" y="3"/>
                    <a:pt x="0" y="5"/>
                    <a:pt x="1"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Oval 89"/>
            <p:cNvSpPr>
              <a:spLocks noChangeArrowheads="1"/>
            </p:cNvSpPr>
            <p:nvPr/>
          </p:nvSpPr>
          <p:spPr bwMode="auto">
            <a:xfrm>
              <a:off x="5645151"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Oval 90"/>
            <p:cNvSpPr>
              <a:spLocks noChangeArrowheads="1"/>
            </p:cNvSpPr>
            <p:nvPr/>
          </p:nvSpPr>
          <p:spPr bwMode="auto">
            <a:xfrm>
              <a:off x="5540376" y="3179763"/>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91"/>
            <p:cNvSpPr>
              <a:spLocks/>
            </p:cNvSpPr>
            <p:nvPr/>
          </p:nvSpPr>
          <p:spPr bwMode="auto">
            <a:xfrm>
              <a:off x="5630863" y="3217863"/>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5" y="7"/>
                    <a:pt x="6" y="6"/>
                  </a:cubicBezTo>
                  <a:cubicBezTo>
                    <a:pt x="7" y="4"/>
                    <a:pt x="7" y="2"/>
                    <a:pt x="6" y="1"/>
                  </a:cubicBezTo>
                  <a:cubicBezTo>
                    <a:pt x="5" y="0"/>
                    <a:pt x="2"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92"/>
            <p:cNvSpPr>
              <a:spLocks/>
            </p:cNvSpPr>
            <p:nvPr/>
          </p:nvSpPr>
          <p:spPr bwMode="auto">
            <a:xfrm>
              <a:off x="5556251" y="3141663"/>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4"/>
                    <a:pt x="7" y="2"/>
                    <a:pt x="6" y="1"/>
                  </a:cubicBezTo>
                  <a:cubicBezTo>
                    <a:pt x="5" y="0"/>
                    <a:pt x="3"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Oval 93"/>
            <p:cNvSpPr>
              <a:spLocks noChangeArrowheads="1"/>
            </p:cNvSpPr>
            <p:nvPr/>
          </p:nvSpPr>
          <p:spPr bwMode="auto">
            <a:xfrm>
              <a:off x="5573713"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Oval 94"/>
            <p:cNvSpPr>
              <a:spLocks noChangeArrowheads="1"/>
            </p:cNvSpPr>
            <p:nvPr/>
          </p:nvSpPr>
          <p:spPr bwMode="auto">
            <a:xfrm>
              <a:off x="4560888" y="2843213"/>
              <a:ext cx="698500" cy="7032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Oval 95"/>
            <p:cNvSpPr>
              <a:spLocks noChangeArrowheads="1"/>
            </p:cNvSpPr>
            <p:nvPr/>
          </p:nvSpPr>
          <p:spPr bwMode="auto">
            <a:xfrm>
              <a:off x="4621213" y="2903538"/>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Oval 96"/>
            <p:cNvSpPr>
              <a:spLocks noChangeArrowheads="1"/>
            </p:cNvSpPr>
            <p:nvPr/>
          </p:nvSpPr>
          <p:spPr bwMode="auto">
            <a:xfrm>
              <a:off x="4646613" y="2930526"/>
              <a:ext cx="525463"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Oval 97"/>
            <p:cNvSpPr>
              <a:spLocks noChangeArrowheads="1"/>
            </p:cNvSpPr>
            <p:nvPr/>
          </p:nvSpPr>
          <p:spPr bwMode="auto">
            <a:xfrm>
              <a:off x="4722813" y="3001963"/>
              <a:ext cx="374650" cy="381000"/>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Oval 98"/>
            <p:cNvSpPr>
              <a:spLocks noChangeArrowheads="1"/>
            </p:cNvSpPr>
            <p:nvPr/>
          </p:nvSpPr>
          <p:spPr bwMode="auto">
            <a:xfrm>
              <a:off x="4745038" y="3024188"/>
              <a:ext cx="327025"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Oval 99"/>
            <p:cNvSpPr>
              <a:spLocks noChangeArrowheads="1"/>
            </p:cNvSpPr>
            <p:nvPr/>
          </p:nvSpPr>
          <p:spPr bwMode="auto">
            <a:xfrm>
              <a:off x="4830763" y="3114676"/>
              <a:ext cx="158750" cy="158750"/>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Oval 100"/>
            <p:cNvSpPr>
              <a:spLocks noChangeArrowheads="1"/>
            </p:cNvSpPr>
            <p:nvPr/>
          </p:nvSpPr>
          <p:spPr bwMode="auto">
            <a:xfrm>
              <a:off x="4899026" y="3130551"/>
              <a:ext cx="22225"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Oval 101"/>
            <p:cNvSpPr>
              <a:spLocks noChangeArrowheads="1"/>
            </p:cNvSpPr>
            <p:nvPr/>
          </p:nvSpPr>
          <p:spPr bwMode="auto">
            <a:xfrm>
              <a:off x="4899026" y="3236913"/>
              <a:ext cx="22225"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102"/>
            <p:cNvSpPr>
              <a:spLocks/>
            </p:cNvSpPr>
            <p:nvPr/>
          </p:nvSpPr>
          <p:spPr bwMode="auto">
            <a:xfrm>
              <a:off x="4932363" y="3144838"/>
              <a:ext cx="30163" cy="26988"/>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4"/>
                    <a:pt x="8" y="2"/>
                    <a:pt x="6" y="1"/>
                  </a:cubicBezTo>
                  <a:cubicBezTo>
                    <a:pt x="5" y="0"/>
                    <a:pt x="3" y="0"/>
                    <a:pt x="2" y="1"/>
                  </a:cubicBezTo>
                  <a:cubicBezTo>
                    <a:pt x="0" y="2"/>
                    <a:pt x="0" y="4"/>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103"/>
            <p:cNvSpPr>
              <a:spLocks/>
            </p:cNvSpPr>
            <p:nvPr/>
          </p:nvSpPr>
          <p:spPr bwMode="auto">
            <a:xfrm>
              <a:off x="4860926" y="3217863"/>
              <a:ext cx="26988"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4" y="0"/>
                    <a:pt x="2" y="0"/>
                    <a:pt x="1" y="2"/>
                  </a:cubicBezTo>
                  <a:cubicBezTo>
                    <a:pt x="0" y="3"/>
                    <a:pt x="0" y="5"/>
                    <a:pt x="1" y="6"/>
                  </a:cubicBezTo>
                  <a:cubicBezTo>
                    <a:pt x="2" y="8"/>
                    <a:pt x="4"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Oval 104"/>
            <p:cNvSpPr>
              <a:spLocks noChangeArrowheads="1"/>
            </p:cNvSpPr>
            <p:nvPr/>
          </p:nvSpPr>
          <p:spPr bwMode="auto">
            <a:xfrm>
              <a:off x="4951413" y="3182938"/>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Oval 105"/>
            <p:cNvSpPr>
              <a:spLocks noChangeArrowheads="1"/>
            </p:cNvSpPr>
            <p:nvPr/>
          </p:nvSpPr>
          <p:spPr bwMode="auto">
            <a:xfrm>
              <a:off x="4846638" y="3182938"/>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106"/>
            <p:cNvSpPr>
              <a:spLocks/>
            </p:cNvSpPr>
            <p:nvPr/>
          </p:nvSpPr>
          <p:spPr bwMode="auto">
            <a:xfrm>
              <a:off x="4932363" y="3217863"/>
              <a:ext cx="30163" cy="30163"/>
            </a:xfrm>
            <a:custGeom>
              <a:avLst/>
              <a:gdLst>
                <a:gd name="T0" fmla="*/ 2 w 8"/>
                <a:gd name="T1" fmla="*/ 6 h 8"/>
                <a:gd name="T2" fmla="*/ 6 w 8"/>
                <a:gd name="T3" fmla="*/ 6 h 8"/>
                <a:gd name="T4" fmla="*/ 6 w 8"/>
                <a:gd name="T5" fmla="*/ 2 h 8"/>
                <a:gd name="T6" fmla="*/ 2 w 8"/>
                <a:gd name="T7" fmla="*/ 2 h 8"/>
                <a:gd name="T8" fmla="*/ 2 w 8"/>
                <a:gd name="T9" fmla="*/ 6 h 8"/>
              </a:gdLst>
              <a:ahLst/>
              <a:cxnLst>
                <a:cxn ang="0">
                  <a:pos x="T0" y="T1"/>
                </a:cxn>
                <a:cxn ang="0">
                  <a:pos x="T2" y="T3"/>
                </a:cxn>
                <a:cxn ang="0">
                  <a:pos x="T4" y="T5"/>
                </a:cxn>
                <a:cxn ang="0">
                  <a:pos x="T6" y="T7"/>
                </a:cxn>
                <a:cxn ang="0">
                  <a:pos x="T8" y="T9"/>
                </a:cxn>
              </a:cxnLst>
              <a:rect l="0" t="0" r="r" b="b"/>
              <a:pathLst>
                <a:path w="8" h="8">
                  <a:moveTo>
                    <a:pt x="2" y="6"/>
                  </a:moveTo>
                  <a:cubicBezTo>
                    <a:pt x="3" y="8"/>
                    <a:pt x="5" y="8"/>
                    <a:pt x="6" y="6"/>
                  </a:cubicBezTo>
                  <a:cubicBezTo>
                    <a:pt x="8" y="5"/>
                    <a:pt x="8" y="3"/>
                    <a:pt x="6" y="2"/>
                  </a:cubicBezTo>
                  <a:cubicBezTo>
                    <a:pt x="5" y="0"/>
                    <a:pt x="3" y="0"/>
                    <a:pt x="2" y="2"/>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107"/>
            <p:cNvSpPr>
              <a:spLocks/>
            </p:cNvSpPr>
            <p:nvPr/>
          </p:nvSpPr>
          <p:spPr bwMode="auto">
            <a:xfrm>
              <a:off x="4860926" y="3144838"/>
              <a:ext cx="26988"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4"/>
                    <a:pt x="7" y="2"/>
                    <a:pt x="6" y="1"/>
                  </a:cubicBezTo>
                  <a:cubicBezTo>
                    <a:pt x="4" y="0"/>
                    <a:pt x="2"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Oval 108"/>
            <p:cNvSpPr>
              <a:spLocks noChangeArrowheads="1"/>
            </p:cNvSpPr>
            <p:nvPr/>
          </p:nvSpPr>
          <p:spPr bwMode="auto">
            <a:xfrm>
              <a:off x="4879976" y="316388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Oval 109"/>
            <p:cNvSpPr>
              <a:spLocks noChangeArrowheads="1"/>
            </p:cNvSpPr>
            <p:nvPr/>
          </p:nvSpPr>
          <p:spPr bwMode="auto">
            <a:xfrm>
              <a:off x="3862388" y="2835276"/>
              <a:ext cx="701675" cy="7032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Oval 110"/>
            <p:cNvSpPr>
              <a:spLocks noChangeArrowheads="1"/>
            </p:cNvSpPr>
            <p:nvPr/>
          </p:nvSpPr>
          <p:spPr bwMode="auto">
            <a:xfrm>
              <a:off x="3922713" y="2895601"/>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Oval 111"/>
            <p:cNvSpPr>
              <a:spLocks noChangeArrowheads="1"/>
            </p:cNvSpPr>
            <p:nvPr/>
          </p:nvSpPr>
          <p:spPr bwMode="auto">
            <a:xfrm>
              <a:off x="3952876" y="2922588"/>
              <a:ext cx="522288"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Oval 112"/>
            <p:cNvSpPr>
              <a:spLocks noChangeArrowheads="1"/>
            </p:cNvSpPr>
            <p:nvPr/>
          </p:nvSpPr>
          <p:spPr bwMode="auto">
            <a:xfrm>
              <a:off x="4024313" y="2994026"/>
              <a:ext cx="379413" cy="382588"/>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Oval 113"/>
            <p:cNvSpPr>
              <a:spLocks noChangeArrowheads="1"/>
            </p:cNvSpPr>
            <p:nvPr/>
          </p:nvSpPr>
          <p:spPr bwMode="auto">
            <a:xfrm>
              <a:off x="4046538" y="3016251"/>
              <a:ext cx="330200"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Oval 114"/>
            <p:cNvSpPr>
              <a:spLocks noChangeArrowheads="1"/>
            </p:cNvSpPr>
            <p:nvPr/>
          </p:nvSpPr>
          <p:spPr bwMode="auto">
            <a:xfrm>
              <a:off x="4132263" y="3108326"/>
              <a:ext cx="161925" cy="158750"/>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Oval 115"/>
            <p:cNvSpPr>
              <a:spLocks noChangeArrowheads="1"/>
            </p:cNvSpPr>
            <p:nvPr/>
          </p:nvSpPr>
          <p:spPr bwMode="auto">
            <a:xfrm>
              <a:off x="4200526" y="3122613"/>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Oval 116"/>
            <p:cNvSpPr>
              <a:spLocks noChangeArrowheads="1"/>
            </p:cNvSpPr>
            <p:nvPr/>
          </p:nvSpPr>
          <p:spPr bwMode="auto">
            <a:xfrm>
              <a:off x="4200526" y="3228976"/>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117"/>
            <p:cNvSpPr>
              <a:spLocks/>
            </p:cNvSpPr>
            <p:nvPr/>
          </p:nvSpPr>
          <p:spPr bwMode="auto">
            <a:xfrm>
              <a:off x="4238626" y="3133726"/>
              <a:ext cx="25400"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3" y="0"/>
                    <a:pt x="1" y="2"/>
                  </a:cubicBezTo>
                  <a:cubicBezTo>
                    <a:pt x="0" y="3"/>
                    <a:pt x="0" y="5"/>
                    <a:pt x="1"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118"/>
            <p:cNvSpPr>
              <a:spLocks/>
            </p:cNvSpPr>
            <p:nvPr/>
          </p:nvSpPr>
          <p:spPr bwMode="auto">
            <a:xfrm>
              <a:off x="4162426" y="3209926"/>
              <a:ext cx="26988" cy="30163"/>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5" y="0"/>
                    <a:pt x="3" y="0"/>
                    <a:pt x="1" y="2"/>
                  </a:cubicBezTo>
                  <a:cubicBezTo>
                    <a:pt x="0" y="3"/>
                    <a:pt x="0" y="5"/>
                    <a:pt x="1"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Oval 119"/>
            <p:cNvSpPr>
              <a:spLocks noChangeArrowheads="1"/>
            </p:cNvSpPr>
            <p:nvPr/>
          </p:nvSpPr>
          <p:spPr bwMode="auto">
            <a:xfrm>
              <a:off x="4252913" y="3175001"/>
              <a:ext cx="26988"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Oval 120"/>
            <p:cNvSpPr>
              <a:spLocks noChangeArrowheads="1"/>
            </p:cNvSpPr>
            <p:nvPr/>
          </p:nvSpPr>
          <p:spPr bwMode="auto">
            <a:xfrm>
              <a:off x="4148138" y="3175001"/>
              <a:ext cx="25400"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121"/>
            <p:cNvSpPr>
              <a:spLocks/>
            </p:cNvSpPr>
            <p:nvPr/>
          </p:nvSpPr>
          <p:spPr bwMode="auto">
            <a:xfrm>
              <a:off x="4238626" y="3209926"/>
              <a:ext cx="25400"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3" y="8"/>
                    <a:pt x="5" y="8"/>
                    <a:pt x="6" y="6"/>
                  </a:cubicBezTo>
                  <a:cubicBezTo>
                    <a:pt x="7" y="5"/>
                    <a:pt x="7" y="3"/>
                    <a:pt x="6" y="2"/>
                  </a:cubicBezTo>
                  <a:cubicBezTo>
                    <a:pt x="5" y="0"/>
                    <a:pt x="3"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122"/>
            <p:cNvSpPr>
              <a:spLocks/>
            </p:cNvSpPr>
            <p:nvPr/>
          </p:nvSpPr>
          <p:spPr bwMode="auto">
            <a:xfrm>
              <a:off x="4162426" y="3138488"/>
              <a:ext cx="26988"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4"/>
                    <a:pt x="7" y="2"/>
                    <a:pt x="6" y="1"/>
                  </a:cubicBezTo>
                  <a:cubicBezTo>
                    <a:pt x="5" y="0"/>
                    <a:pt x="3"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Oval 123"/>
            <p:cNvSpPr>
              <a:spLocks noChangeArrowheads="1"/>
            </p:cNvSpPr>
            <p:nvPr/>
          </p:nvSpPr>
          <p:spPr bwMode="auto">
            <a:xfrm>
              <a:off x="4181476" y="315753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Oval 124"/>
            <p:cNvSpPr>
              <a:spLocks noChangeArrowheads="1"/>
            </p:cNvSpPr>
            <p:nvPr/>
          </p:nvSpPr>
          <p:spPr bwMode="auto">
            <a:xfrm>
              <a:off x="3168651" y="2832101"/>
              <a:ext cx="696913"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Oval 125"/>
            <p:cNvSpPr>
              <a:spLocks noChangeArrowheads="1"/>
            </p:cNvSpPr>
            <p:nvPr/>
          </p:nvSpPr>
          <p:spPr bwMode="auto">
            <a:xfrm>
              <a:off x="3227388" y="2892426"/>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Oval 126"/>
            <p:cNvSpPr>
              <a:spLocks noChangeArrowheads="1"/>
            </p:cNvSpPr>
            <p:nvPr/>
          </p:nvSpPr>
          <p:spPr bwMode="auto">
            <a:xfrm>
              <a:off x="3254376" y="2917826"/>
              <a:ext cx="525463" cy="5302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Oval 127"/>
            <p:cNvSpPr>
              <a:spLocks noChangeArrowheads="1"/>
            </p:cNvSpPr>
            <p:nvPr/>
          </p:nvSpPr>
          <p:spPr bwMode="auto">
            <a:xfrm>
              <a:off x="3328988" y="2990851"/>
              <a:ext cx="376238" cy="381000"/>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Oval 128"/>
            <p:cNvSpPr>
              <a:spLocks noChangeArrowheads="1"/>
            </p:cNvSpPr>
            <p:nvPr/>
          </p:nvSpPr>
          <p:spPr bwMode="auto">
            <a:xfrm>
              <a:off x="3351213" y="3013076"/>
              <a:ext cx="327025"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Oval 129"/>
            <p:cNvSpPr>
              <a:spLocks noChangeArrowheads="1"/>
            </p:cNvSpPr>
            <p:nvPr/>
          </p:nvSpPr>
          <p:spPr bwMode="auto">
            <a:xfrm>
              <a:off x="3438526" y="3103563"/>
              <a:ext cx="157163"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Oval 130"/>
            <p:cNvSpPr>
              <a:spLocks noChangeArrowheads="1"/>
            </p:cNvSpPr>
            <p:nvPr/>
          </p:nvSpPr>
          <p:spPr bwMode="auto">
            <a:xfrm>
              <a:off x="3505201" y="3119438"/>
              <a:ext cx="23813"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Oval 131"/>
            <p:cNvSpPr>
              <a:spLocks noChangeArrowheads="1"/>
            </p:cNvSpPr>
            <p:nvPr/>
          </p:nvSpPr>
          <p:spPr bwMode="auto">
            <a:xfrm>
              <a:off x="3505201" y="3224213"/>
              <a:ext cx="23813"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132"/>
            <p:cNvSpPr>
              <a:spLocks/>
            </p:cNvSpPr>
            <p:nvPr/>
          </p:nvSpPr>
          <p:spPr bwMode="auto">
            <a:xfrm>
              <a:off x="3540126" y="3133726"/>
              <a:ext cx="30163" cy="26988"/>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4"/>
                    <a:pt x="8" y="2"/>
                    <a:pt x="6" y="1"/>
                  </a:cubicBezTo>
                  <a:cubicBezTo>
                    <a:pt x="5" y="0"/>
                    <a:pt x="3" y="0"/>
                    <a:pt x="2" y="1"/>
                  </a:cubicBezTo>
                  <a:cubicBezTo>
                    <a:pt x="0" y="2"/>
                    <a:pt x="0" y="4"/>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133"/>
            <p:cNvSpPr>
              <a:spLocks/>
            </p:cNvSpPr>
            <p:nvPr/>
          </p:nvSpPr>
          <p:spPr bwMode="auto">
            <a:xfrm>
              <a:off x="3468688" y="3205163"/>
              <a:ext cx="25400" cy="31750"/>
            </a:xfrm>
            <a:custGeom>
              <a:avLst/>
              <a:gdLst>
                <a:gd name="T0" fmla="*/ 6 w 7"/>
                <a:gd name="T1" fmla="*/ 6 h 8"/>
                <a:gd name="T2" fmla="*/ 6 w 7"/>
                <a:gd name="T3" fmla="*/ 2 h 8"/>
                <a:gd name="T4" fmla="*/ 1 w 7"/>
                <a:gd name="T5" fmla="*/ 2 h 8"/>
                <a:gd name="T6" fmla="*/ 1 w 7"/>
                <a:gd name="T7" fmla="*/ 6 h 8"/>
                <a:gd name="T8" fmla="*/ 6 w 7"/>
                <a:gd name="T9" fmla="*/ 6 h 8"/>
              </a:gdLst>
              <a:ahLst/>
              <a:cxnLst>
                <a:cxn ang="0">
                  <a:pos x="T0" y="T1"/>
                </a:cxn>
                <a:cxn ang="0">
                  <a:pos x="T2" y="T3"/>
                </a:cxn>
                <a:cxn ang="0">
                  <a:pos x="T4" y="T5"/>
                </a:cxn>
                <a:cxn ang="0">
                  <a:pos x="T6" y="T7"/>
                </a:cxn>
                <a:cxn ang="0">
                  <a:pos x="T8" y="T9"/>
                </a:cxn>
              </a:cxnLst>
              <a:rect l="0" t="0" r="r" b="b"/>
              <a:pathLst>
                <a:path w="7" h="8">
                  <a:moveTo>
                    <a:pt x="6" y="6"/>
                  </a:moveTo>
                  <a:cubicBezTo>
                    <a:pt x="7" y="5"/>
                    <a:pt x="7" y="3"/>
                    <a:pt x="6" y="2"/>
                  </a:cubicBezTo>
                  <a:cubicBezTo>
                    <a:pt x="4" y="0"/>
                    <a:pt x="2" y="0"/>
                    <a:pt x="1" y="2"/>
                  </a:cubicBezTo>
                  <a:cubicBezTo>
                    <a:pt x="0" y="3"/>
                    <a:pt x="0" y="5"/>
                    <a:pt x="1" y="6"/>
                  </a:cubicBezTo>
                  <a:cubicBezTo>
                    <a:pt x="2" y="8"/>
                    <a:pt x="4"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Oval 134"/>
            <p:cNvSpPr>
              <a:spLocks noChangeArrowheads="1"/>
            </p:cNvSpPr>
            <p:nvPr/>
          </p:nvSpPr>
          <p:spPr bwMode="auto">
            <a:xfrm>
              <a:off x="3557588"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Oval 135"/>
            <p:cNvSpPr>
              <a:spLocks noChangeArrowheads="1"/>
            </p:cNvSpPr>
            <p:nvPr/>
          </p:nvSpPr>
          <p:spPr bwMode="auto">
            <a:xfrm>
              <a:off x="3452813"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Freeform 136"/>
            <p:cNvSpPr>
              <a:spLocks/>
            </p:cNvSpPr>
            <p:nvPr/>
          </p:nvSpPr>
          <p:spPr bwMode="auto">
            <a:xfrm>
              <a:off x="3540126" y="3205163"/>
              <a:ext cx="30163" cy="31750"/>
            </a:xfrm>
            <a:custGeom>
              <a:avLst/>
              <a:gdLst>
                <a:gd name="T0" fmla="*/ 2 w 8"/>
                <a:gd name="T1" fmla="*/ 6 h 8"/>
                <a:gd name="T2" fmla="*/ 6 w 8"/>
                <a:gd name="T3" fmla="*/ 6 h 8"/>
                <a:gd name="T4" fmla="*/ 6 w 8"/>
                <a:gd name="T5" fmla="*/ 2 h 8"/>
                <a:gd name="T6" fmla="*/ 2 w 8"/>
                <a:gd name="T7" fmla="*/ 2 h 8"/>
                <a:gd name="T8" fmla="*/ 2 w 8"/>
                <a:gd name="T9" fmla="*/ 6 h 8"/>
              </a:gdLst>
              <a:ahLst/>
              <a:cxnLst>
                <a:cxn ang="0">
                  <a:pos x="T0" y="T1"/>
                </a:cxn>
                <a:cxn ang="0">
                  <a:pos x="T2" y="T3"/>
                </a:cxn>
                <a:cxn ang="0">
                  <a:pos x="T4" y="T5"/>
                </a:cxn>
                <a:cxn ang="0">
                  <a:pos x="T6" y="T7"/>
                </a:cxn>
                <a:cxn ang="0">
                  <a:pos x="T8" y="T9"/>
                </a:cxn>
              </a:cxnLst>
              <a:rect l="0" t="0" r="r" b="b"/>
              <a:pathLst>
                <a:path w="8" h="8">
                  <a:moveTo>
                    <a:pt x="2" y="6"/>
                  </a:moveTo>
                  <a:cubicBezTo>
                    <a:pt x="3" y="8"/>
                    <a:pt x="5" y="8"/>
                    <a:pt x="6" y="6"/>
                  </a:cubicBezTo>
                  <a:cubicBezTo>
                    <a:pt x="8" y="5"/>
                    <a:pt x="8" y="3"/>
                    <a:pt x="6" y="2"/>
                  </a:cubicBezTo>
                  <a:cubicBezTo>
                    <a:pt x="5" y="0"/>
                    <a:pt x="3" y="0"/>
                    <a:pt x="2" y="2"/>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 name="Freeform 137"/>
            <p:cNvSpPr>
              <a:spLocks/>
            </p:cNvSpPr>
            <p:nvPr/>
          </p:nvSpPr>
          <p:spPr bwMode="auto">
            <a:xfrm>
              <a:off x="3468688" y="3133726"/>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4"/>
                    <a:pt x="7" y="2"/>
                    <a:pt x="6" y="1"/>
                  </a:cubicBezTo>
                  <a:cubicBezTo>
                    <a:pt x="4" y="0"/>
                    <a:pt x="2"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Oval 138"/>
            <p:cNvSpPr>
              <a:spLocks noChangeArrowheads="1"/>
            </p:cNvSpPr>
            <p:nvPr/>
          </p:nvSpPr>
          <p:spPr bwMode="auto">
            <a:xfrm>
              <a:off x="3487738" y="3152776"/>
              <a:ext cx="58738"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Oval 139"/>
            <p:cNvSpPr>
              <a:spLocks noChangeArrowheads="1"/>
            </p:cNvSpPr>
            <p:nvPr/>
          </p:nvSpPr>
          <p:spPr bwMode="auto">
            <a:xfrm>
              <a:off x="2470151" y="2832101"/>
              <a:ext cx="701675"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Oval 140"/>
            <p:cNvSpPr>
              <a:spLocks noChangeArrowheads="1"/>
            </p:cNvSpPr>
            <p:nvPr/>
          </p:nvSpPr>
          <p:spPr bwMode="auto">
            <a:xfrm>
              <a:off x="2528888" y="2892426"/>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Oval 141"/>
            <p:cNvSpPr>
              <a:spLocks noChangeArrowheads="1"/>
            </p:cNvSpPr>
            <p:nvPr/>
          </p:nvSpPr>
          <p:spPr bwMode="auto">
            <a:xfrm>
              <a:off x="2559051" y="2922588"/>
              <a:ext cx="522288"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Oval 142"/>
            <p:cNvSpPr>
              <a:spLocks noChangeArrowheads="1"/>
            </p:cNvSpPr>
            <p:nvPr/>
          </p:nvSpPr>
          <p:spPr bwMode="auto">
            <a:xfrm>
              <a:off x="2630488" y="2994026"/>
              <a:ext cx="379413"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Oval 143"/>
            <p:cNvSpPr>
              <a:spLocks noChangeArrowheads="1"/>
            </p:cNvSpPr>
            <p:nvPr/>
          </p:nvSpPr>
          <p:spPr bwMode="auto">
            <a:xfrm>
              <a:off x="2654301" y="3016251"/>
              <a:ext cx="330200" cy="330200"/>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Oval 144"/>
            <p:cNvSpPr>
              <a:spLocks noChangeArrowheads="1"/>
            </p:cNvSpPr>
            <p:nvPr/>
          </p:nvSpPr>
          <p:spPr bwMode="auto">
            <a:xfrm>
              <a:off x="2740026" y="3103563"/>
              <a:ext cx="161925"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Oval 145"/>
            <p:cNvSpPr>
              <a:spLocks noChangeArrowheads="1"/>
            </p:cNvSpPr>
            <p:nvPr/>
          </p:nvSpPr>
          <p:spPr bwMode="auto">
            <a:xfrm>
              <a:off x="2806701" y="3119438"/>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Oval 146"/>
            <p:cNvSpPr>
              <a:spLocks noChangeArrowheads="1"/>
            </p:cNvSpPr>
            <p:nvPr/>
          </p:nvSpPr>
          <p:spPr bwMode="auto">
            <a:xfrm>
              <a:off x="2806701" y="3224213"/>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147"/>
            <p:cNvSpPr>
              <a:spLocks/>
            </p:cNvSpPr>
            <p:nvPr/>
          </p:nvSpPr>
          <p:spPr bwMode="auto">
            <a:xfrm>
              <a:off x="2844801" y="3133726"/>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2"/>
                    <a:pt x="6" y="1"/>
                  </a:cubicBezTo>
                  <a:cubicBezTo>
                    <a:pt x="5" y="0"/>
                    <a:pt x="3" y="0"/>
                    <a:pt x="1" y="1"/>
                  </a:cubicBezTo>
                  <a:cubicBezTo>
                    <a:pt x="0" y="2"/>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148"/>
            <p:cNvSpPr>
              <a:spLocks/>
            </p:cNvSpPr>
            <p:nvPr/>
          </p:nvSpPr>
          <p:spPr bwMode="auto">
            <a:xfrm>
              <a:off x="2770188" y="3209926"/>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5" y="0"/>
                    <a:pt x="3" y="0"/>
                    <a:pt x="1" y="1"/>
                  </a:cubicBezTo>
                  <a:cubicBezTo>
                    <a:pt x="0" y="2"/>
                    <a:pt x="0" y="4"/>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Oval 149"/>
            <p:cNvSpPr>
              <a:spLocks noChangeArrowheads="1"/>
            </p:cNvSpPr>
            <p:nvPr/>
          </p:nvSpPr>
          <p:spPr bwMode="auto">
            <a:xfrm>
              <a:off x="2860676" y="3171826"/>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Oval 150"/>
            <p:cNvSpPr>
              <a:spLocks noChangeArrowheads="1"/>
            </p:cNvSpPr>
            <p:nvPr/>
          </p:nvSpPr>
          <p:spPr bwMode="auto">
            <a:xfrm>
              <a:off x="2754313"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Freeform 151"/>
            <p:cNvSpPr>
              <a:spLocks/>
            </p:cNvSpPr>
            <p:nvPr/>
          </p:nvSpPr>
          <p:spPr bwMode="auto">
            <a:xfrm>
              <a:off x="2844801" y="3209926"/>
              <a:ext cx="26988"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4"/>
                    <a:pt x="7" y="2"/>
                    <a:pt x="6" y="1"/>
                  </a:cubicBezTo>
                  <a:cubicBezTo>
                    <a:pt x="5" y="0"/>
                    <a:pt x="3" y="0"/>
                    <a:pt x="1" y="1"/>
                  </a:cubicBezTo>
                  <a:cubicBezTo>
                    <a:pt x="0" y="2"/>
                    <a:pt x="0" y="4"/>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152"/>
            <p:cNvSpPr>
              <a:spLocks/>
            </p:cNvSpPr>
            <p:nvPr/>
          </p:nvSpPr>
          <p:spPr bwMode="auto">
            <a:xfrm>
              <a:off x="2770188" y="3133726"/>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5"/>
                    <a:pt x="7" y="3"/>
                    <a:pt x="6" y="1"/>
                  </a:cubicBezTo>
                  <a:cubicBezTo>
                    <a:pt x="5" y="0"/>
                    <a:pt x="3"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Oval 153"/>
            <p:cNvSpPr>
              <a:spLocks noChangeArrowheads="1"/>
            </p:cNvSpPr>
            <p:nvPr/>
          </p:nvSpPr>
          <p:spPr bwMode="auto">
            <a:xfrm>
              <a:off x="2792413" y="3152776"/>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Oval 154"/>
            <p:cNvSpPr>
              <a:spLocks noChangeArrowheads="1"/>
            </p:cNvSpPr>
            <p:nvPr/>
          </p:nvSpPr>
          <p:spPr bwMode="auto">
            <a:xfrm>
              <a:off x="1774826" y="2838451"/>
              <a:ext cx="698500" cy="7032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Oval 155"/>
            <p:cNvSpPr>
              <a:spLocks noChangeArrowheads="1"/>
            </p:cNvSpPr>
            <p:nvPr/>
          </p:nvSpPr>
          <p:spPr bwMode="auto">
            <a:xfrm>
              <a:off x="1835151" y="2895601"/>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Oval 156"/>
            <p:cNvSpPr>
              <a:spLocks noChangeArrowheads="1"/>
            </p:cNvSpPr>
            <p:nvPr/>
          </p:nvSpPr>
          <p:spPr bwMode="auto">
            <a:xfrm>
              <a:off x="1862138" y="2925763"/>
              <a:ext cx="525463" cy="5302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Oval 157"/>
            <p:cNvSpPr>
              <a:spLocks noChangeArrowheads="1"/>
            </p:cNvSpPr>
            <p:nvPr/>
          </p:nvSpPr>
          <p:spPr bwMode="auto">
            <a:xfrm>
              <a:off x="1936751" y="2997201"/>
              <a:ext cx="374650" cy="379413"/>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Oval 158"/>
            <p:cNvSpPr>
              <a:spLocks noChangeArrowheads="1"/>
            </p:cNvSpPr>
            <p:nvPr/>
          </p:nvSpPr>
          <p:spPr bwMode="auto">
            <a:xfrm>
              <a:off x="1958976" y="3021013"/>
              <a:ext cx="327025" cy="331788"/>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Oval 159"/>
            <p:cNvSpPr>
              <a:spLocks noChangeArrowheads="1"/>
            </p:cNvSpPr>
            <p:nvPr/>
          </p:nvSpPr>
          <p:spPr bwMode="auto">
            <a:xfrm>
              <a:off x="2044701" y="3111501"/>
              <a:ext cx="158750" cy="158750"/>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Oval 160"/>
            <p:cNvSpPr>
              <a:spLocks noChangeArrowheads="1"/>
            </p:cNvSpPr>
            <p:nvPr/>
          </p:nvSpPr>
          <p:spPr bwMode="auto">
            <a:xfrm>
              <a:off x="2112963" y="3125788"/>
              <a:ext cx="22225" cy="23813"/>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Oval 161"/>
            <p:cNvSpPr>
              <a:spLocks noChangeArrowheads="1"/>
            </p:cNvSpPr>
            <p:nvPr/>
          </p:nvSpPr>
          <p:spPr bwMode="auto">
            <a:xfrm>
              <a:off x="2112963" y="3232151"/>
              <a:ext cx="22225"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Freeform 162"/>
            <p:cNvSpPr>
              <a:spLocks/>
            </p:cNvSpPr>
            <p:nvPr/>
          </p:nvSpPr>
          <p:spPr bwMode="auto">
            <a:xfrm>
              <a:off x="2146301" y="3138488"/>
              <a:ext cx="30163" cy="30163"/>
            </a:xfrm>
            <a:custGeom>
              <a:avLst/>
              <a:gdLst>
                <a:gd name="T0" fmla="*/ 6 w 8"/>
                <a:gd name="T1" fmla="*/ 6 h 8"/>
                <a:gd name="T2" fmla="*/ 6 w 8"/>
                <a:gd name="T3" fmla="*/ 2 h 8"/>
                <a:gd name="T4" fmla="*/ 2 w 8"/>
                <a:gd name="T5" fmla="*/ 2 h 8"/>
                <a:gd name="T6" fmla="*/ 2 w 8"/>
                <a:gd name="T7" fmla="*/ 6 h 8"/>
                <a:gd name="T8" fmla="*/ 6 w 8"/>
                <a:gd name="T9" fmla="*/ 6 h 8"/>
              </a:gdLst>
              <a:ahLst/>
              <a:cxnLst>
                <a:cxn ang="0">
                  <a:pos x="T0" y="T1"/>
                </a:cxn>
                <a:cxn ang="0">
                  <a:pos x="T2" y="T3"/>
                </a:cxn>
                <a:cxn ang="0">
                  <a:pos x="T4" y="T5"/>
                </a:cxn>
                <a:cxn ang="0">
                  <a:pos x="T6" y="T7"/>
                </a:cxn>
                <a:cxn ang="0">
                  <a:pos x="T8" y="T9"/>
                </a:cxn>
              </a:cxnLst>
              <a:rect l="0" t="0" r="r" b="b"/>
              <a:pathLst>
                <a:path w="8" h="8">
                  <a:moveTo>
                    <a:pt x="6" y="6"/>
                  </a:moveTo>
                  <a:cubicBezTo>
                    <a:pt x="8" y="5"/>
                    <a:pt x="8" y="3"/>
                    <a:pt x="6" y="2"/>
                  </a:cubicBezTo>
                  <a:cubicBezTo>
                    <a:pt x="5" y="0"/>
                    <a:pt x="3" y="0"/>
                    <a:pt x="2" y="2"/>
                  </a:cubicBezTo>
                  <a:cubicBezTo>
                    <a:pt x="0" y="3"/>
                    <a:pt x="0" y="5"/>
                    <a:pt x="2" y="6"/>
                  </a:cubicBezTo>
                  <a:cubicBezTo>
                    <a:pt x="3" y="8"/>
                    <a:pt x="5" y="8"/>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Freeform 163"/>
            <p:cNvSpPr>
              <a:spLocks/>
            </p:cNvSpPr>
            <p:nvPr/>
          </p:nvSpPr>
          <p:spPr bwMode="auto">
            <a:xfrm>
              <a:off x="2074863" y="3213101"/>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4" y="0"/>
                    <a:pt x="2" y="0"/>
                    <a:pt x="1" y="1"/>
                  </a:cubicBezTo>
                  <a:cubicBezTo>
                    <a:pt x="0" y="3"/>
                    <a:pt x="0" y="5"/>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Oval 164"/>
            <p:cNvSpPr>
              <a:spLocks noChangeArrowheads="1"/>
            </p:cNvSpPr>
            <p:nvPr/>
          </p:nvSpPr>
          <p:spPr bwMode="auto">
            <a:xfrm>
              <a:off x="2165351" y="3179763"/>
              <a:ext cx="26988"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Oval 165"/>
            <p:cNvSpPr>
              <a:spLocks noChangeArrowheads="1"/>
            </p:cNvSpPr>
            <p:nvPr/>
          </p:nvSpPr>
          <p:spPr bwMode="auto">
            <a:xfrm>
              <a:off x="2060576" y="3179763"/>
              <a:ext cx="25400" cy="22225"/>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Freeform 166"/>
            <p:cNvSpPr>
              <a:spLocks/>
            </p:cNvSpPr>
            <p:nvPr/>
          </p:nvSpPr>
          <p:spPr bwMode="auto">
            <a:xfrm>
              <a:off x="2146301" y="3213101"/>
              <a:ext cx="30163" cy="30163"/>
            </a:xfrm>
            <a:custGeom>
              <a:avLst/>
              <a:gdLst>
                <a:gd name="T0" fmla="*/ 2 w 8"/>
                <a:gd name="T1" fmla="*/ 6 h 8"/>
                <a:gd name="T2" fmla="*/ 6 w 8"/>
                <a:gd name="T3" fmla="*/ 6 h 8"/>
                <a:gd name="T4" fmla="*/ 6 w 8"/>
                <a:gd name="T5" fmla="*/ 2 h 8"/>
                <a:gd name="T6" fmla="*/ 2 w 8"/>
                <a:gd name="T7" fmla="*/ 2 h 8"/>
                <a:gd name="T8" fmla="*/ 2 w 8"/>
                <a:gd name="T9" fmla="*/ 6 h 8"/>
              </a:gdLst>
              <a:ahLst/>
              <a:cxnLst>
                <a:cxn ang="0">
                  <a:pos x="T0" y="T1"/>
                </a:cxn>
                <a:cxn ang="0">
                  <a:pos x="T2" y="T3"/>
                </a:cxn>
                <a:cxn ang="0">
                  <a:pos x="T4" y="T5"/>
                </a:cxn>
                <a:cxn ang="0">
                  <a:pos x="T6" y="T7"/>
                </a:cxn>
                <a:cxn ang="0">
                  <a:pos x="T8" y="T9"/>
                </a:cxn>
              </a:cxnLst>
              <a:rect l="0" t="0" r="r" b="b"/>
              <a:pathLst>
                <a:path w="8" h="8">
                  <a:moveTo>
                    <a:pt x="2" y="6"/>
                  </a:moveTo>
                  <a:cubicBezTo>
                    <a:pt x="3" y="8"/>
                    <a:pt x="5" y="8"/>
                    <a:pt x="6" y="6"/>
                  </a:cubicBezTo>
                  <a:cubicBezTo>
                    <a:pt x="8" y="5"/>
                    <a:pt x="8" y="3"/>
                    <a:pt x="6" y="2"/>
                  </a:cubicBezTo>
                  <a:cubicBezTo>
                    <a:pt x="5" y="0"/>
                    <a:pt x="3" y="0"/>
                    <a:pt x="2" y="2"/>
                  </a:cubicBezTo>
                  <a:cubicBezTo>
                    <a:pt x="0" y="3"/>
                    <a:pt x="0" y="5"/>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Freeform 167"/>
            <p:cNvSpPr>
              <a:spLocks/>
            </p:cNvSpPr>
            <p:nvPr/>
          </p:nvSpPr>
          <p:spPr bwMode="auto">
            <a:xfrm>
              <a:off x="2074863" y="3138488"/>
              <a:ext cx="26988"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2" y="8"/>
                    <a:pt x="4" y="8"/>
                    <a:pt x="6" y="6"/>
                  </a:cubicBezTo>
                  <a:cubicBezTo>
                    <a:pt x="7" y="5"/>
                    <a:pt x="7" y="3"/>
                    <a:pt x="6" y="2"/>
                  </a:cubicBezTo>
                  <a:cubicBezTo>
                    <a:pt x="4" y="0"/>
                    <a:pt x="2"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Oval 168"/>
            <p:cNvSpPr>
              <a:spLocks noChangeArrowheads="1"/>
            </p:cNvSpPr>
            <p:nvPr/>
          </p:nvSpPr>
          <p:spPr bwMode="auto">
            <a:xfrm>
              <a:off x="2093913" y="3160713"/>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Oval 169"/>
            <p:cNvSpPr>
              <a:spLocks noChangeArrowheads="1"/>
            </p:cNvSpPr>
            <p:nvPr/>
          </p:nvSpPr>
          <p:spPr bwMode="auto">
            <a:xfrm>
              <a:off x="1076326" y="2832101"/>
              <a:ext cx="701675"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Oval 170"/>
            <p:cNvSpPr>
              <a:spLocks noChangeArrowheads="1"/>
            </p:cNvSpPr>
            <p:nvPr/>
          </p:nvSpPr>
          <p:spPr bwMode="auto">
            <a:xfrm>
              <a:off x="1136651" y="2892426"/>
              <a:ext cx="582613"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Oval 171"/>
            <p:cNvSpPr>
              <a:spLocks noChangeArrowheads="1"/>
            </p:cNvSpPr>
            <p:nvPr/>
          </p:nvSpPr>
          <p:spPr bwMode="auto">
            <a:xfrm>
              <a:off x="1166813" y="2922588"/>
              <a:ext cx="522288" cy="528638"/>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Oval 172"/>
            <p:cNvSpPr>
              <a:spLocks noChangeArrowheads="1"/>
            </p:cNvSpPr>
            <p:nvPr/>
          </p:nvSpPr>
          <p:spPr bwMode="auto">
            <a:xfrm>
              <a:off x="1241426" y="2994026"/>
              <a:ext cx="376238" cy="377825"/>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Oval 173"/>
            <p:cNvSpPr>
              <a:spLocks noChangeArrowheads="1"/>
            </p:cNvSpPr>
            <p:nvPr/>
          </p:nvSpPr>
          <p:spPr bwMode="auto">
            <a:xfrm>
              <a:off x="1260476" y="3016251"/>
              <a:ext cx="330200" cy="330200"/>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Oval 174"/>
            <p:cNvSpPr>
              <a:spLocks noChangeArrowheads="1"/>
            </p:cNvSpPr>
            <p:nvPr/>
          </p:nvSpPr>
          <p:spPr bwMode="auto">
            <a:xfrm>
              <a:off x="1347788" y="3103563"/>
              <a:ext cx="160338" cy="163513"/>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Oval 175"/>
            <p:cNvSpPr>
              <a:spLocks noChangeArrowheads="1"/>
            </p:cNvSpPr>
            <p:nvPr/>
          </p:nvSpPr>
          <p:spPr bwMode="auto">
            <a:xfrm>
              <a:off x="1414463" y="3119438"/>
              <a:ext cx="26988"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Oval 176"/>
            <p:cNvSpPr>
              <a:spLocks noChangeArrowheads="1"/>
            </p:cNvSpPr>
            <p:nvPr/>
          </p:nvSpPr>
          <p:spPr bwMode="auto">
            <a:xfrm>
              <a:off x="1414463" y="3224213"/>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Freeform 177"/>
            <p:cNvSpPr>
              <a:spLocks/>
            </p:cNvSpPr>
            <p:nvPr/>
          </p:nvSpPr>
          <p:spPr bwMode="auto">
            <a:xfrm>
              <a:off x="1452563" y="3133726"/>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3" y="0"/>
                    <a:pt x="1" y="1"/>
                  </a:cubicBezTo>
                  <a:cubicBezTo>
                    <a:pt x="0" y="3"/>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178"/>
            <p:cNvSpPr>
              <a:spLocks/>
            </p:cNvSpPr>
            <p:nvPr/>
          </p:nvSpPr>
          <p:spPr bwMode="auto">
            <a:xfrm>
              <a:off x="1376363" y="3209926"/>
              <a:ext cx="26988"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5"/>
                    <a:pt x="7" y="3"/>
                    <a:pt x="6" y="1"/>
                  </a:cubicBezTo>
                  <a:cubicBezTo>
                    <a:pt x="5" y="0"/>
                    <a:pt x="3" y="0"/>
                    <a:pt x="1" y="1"/>
                  </a:cubicBezTo>
                  <a:cubicBezTo>
                    <a:pt x="0" y="3"/>
                    <a:pt x="0" y="5"/>
                    <a:pt x="1"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Oval 179"/>
            <p:cNvSpPr>
              <a:spLocks noChangeArrowheads="1"/>
            </p:cNvSpPr>
            <p:nvPr/>
          </p:nvSpPr>
          <p:spPr bwMode="auto">
            <a:xfrm>
              <a:off x="1466851"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Oval 180"/>
            <p:cNvSpPr>
              <a:spLocks noChangeArrowheads="1"/>
            </p:cNvSpPr>
            <p:nvPr/>
          </p:nvSpPr>
          <p:spPr bwMode="auto">
            <a:xfrm>
              <a:off x="1362076" y="3171826"/>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181"/>
            <p:cNvSpPr>
              <a:spLocks/>
            </p:cNvSpPr>
            <p:nvPr/>
          </p:nvSpPr>
          <p:spPr bwMode="auto">
            <a:xfrm>
              <a:off x="1452563" y="3209926"/>
              <a:ext cx="25400" cy="26988"/>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3" y="7"/>
                    <a:pt x="5" y="7"/>
                    <a:pt x="6" y="6"/>
                  </a:cubicBezTo>
                  <a:cubicBezTo>
                    <a:pt x="7" y="5"/>
                    <a:pt x="7" y="3"/>
                    <a:pt x="6" y="1"/>
                  </a:cubicBezTo>
                  <a:cubicBezTo>
                    <a:pt x="5" y="0"/>
                    <a:pt x="3" y="0"/>
                    <a:pt x="1" y="1"/>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Freeform 182"/>
            <p:cNvSpPr>
              <a:spLocks/>
            </p:cNvSpPr>
            <p:nvPr/>
          </p:nvSpPr>
          <p:spPr bwMode="auto">
            <a:xfrm>
              <a:off x="1376363" y="3133726"/>
              <a:ext cx="26988" cy="30163"/>
            </a:xfrm>
            <a:custGeom>
              <a:avLst/>
              <a:gdLst>
                <a:gd name="T0" fmla="*/ 1 w 7"/>
                <a:gd name="T1" fmla="*/ 6 h 8"/>
                <a:gd name="T2" fmla="*/ 6 w 7"/>
                <a:gd name="T3" fmla="*/ 6 h 8"/>
                <a:gd name="T4" fmla="*/ 6 w 7"/>
                <a:gd name="T5" fmla="*/ 2 h 8"/>
                <a:gd name="T6" fmla="*/ 1 w 7"/>
                <a:gd name="T7" fmla="*/ 2 h 8"/>
                <a:gd name="T8" fmla="*/ 1 w 7"/>
                <a:gd name="T9" fmla="*/ 6 h 8"/>
              </a:gdLst>
              <a:ahLst/>
              <a:cxnLst>
                <a:cxn ang="0">
                  <a:pos x="T0" y="T1"/>
                </a:cxn>
                <a:cxn ang="0">
                  <a:pos x="T2" y="T3"/>
                </a:cxn>
                <a:cxn ang="0">
                  <a:pos x="T4" y="T5"/>
                </a:cxn>
                <a:cxn ang="0">
                  <a:pos x="T6" y="T7"/>
                </a:cxn>
                <a:cxn ang="0">
                  <a:pos x="T8" y="T9"/>
                </a:cxn>
              </a:cxnLst>
              <a:rect l="0" t="0" r="r" b="b"/>
              <a:pathLst>
                <a:path w="7" h="8">
                  <a:moveTo>
                    <a:pt x="1" y="6"/>
                  </a:moveTo>
                  <a:cubicBezTo>
                    <a:pt x="3" y="8"/>
                    <a:pt x="5" y="8"/>
                    <a:pt x="6" y="6"/>
                  </a:cubicBezTo>
                  <a:cubicBezTo>
                    <a:pt x="7" y="5"/>
                    <a:pt x="7" y="3"/>
                    <a:pt x="6" y="2"/>
                  </a:cubicBezTo>
                  <a:cubicBezTo>
                    <a:pt x="5" y="0"/>
                    <a:pt x="3" y="0"/>
                    <a:pt x="1" y="2"/>
                  </a:cubicBezTo>
                  <a:cubicBezTo>
                    <a:pt x="0" y="3"/>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Oval 183"/>
            <p:cNvSpPr>
              <a:spLocks noChangeArrowheads="1"/>
            </p:cNvSpPr>
            <p:nvPr/>
          </p:nvSpPr>
          <p:spPr bwMode="auto">
            <a:xfrm>
              <a:off x="1400176" y="3157538"/>
              <a:ext cx="58738"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Oval 184"/>
            <p:cNvSpPr>
              <a:spLocks noChangeArrowheads="1"/>
            </p:cNvSpPr>
            <p:nvPr/>
          </p:nvSpPr>
          <p:spPr bwMode="auto">
            <a:xfrm>
              <a:off x="382588" y="2835276"/>
              <a:ext cx="698500" cy="706438"/>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Oval 185"/>
            <p:cNvSpPr>
              <a:spLocks noChangeArrowheads="1"/>
            </p:cNvSpPr>
            <p:nvPr/>
          </p:nvSpPr>
          <p:spPr bwMode="auto">
            <a:xfrm>
              <a:off x="442913" y="2895601"/>
              <a:ext cx="581025" cy="585788"/>
            </a:xfrm>
            <a:prstGeom prst="ellipse">
              <a:avLst/>
            </a:pr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Oval 186"/>
            <p:cNvSpPr>
              <a:spLocks noChangeArrowheads="1"/>
            </p:cNvSpPr>
            <p:nvPr/>
          </p:nvSpPr>
          <p:spPr bwMode="auto">
            <a:xfrm>
              <a:off x="468313" y="2925763"/>
              <a:ext cx="525463" cy="525463"/>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Oval 187"/>
            <p:cNvSpPr>
              <a:spLocks noChangeArrowheads="1"/>
            </p:cNvSpPr>
            <p:nvPr/>
          </p:nvSpPr>
          <p:spPr bwMode="auto">
            <a:xfrm>
              <a:off x="542926" y="2997201"/>
              <a:ext cx="376238" cy="379413"/>
            </a:xfrm>
            <a:prstGeom prst="ellipse">
              <a:avLst/>
            </a:pr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Oval 188"/>
            <p:cNvSpPr>
              <a:spLocks noChangeArrowheads="1"/>
            </p:cNvSpPr>
            <p:nvPr/>
          </p:nvSpPr>
          <p:spPr bwMode="auto">
            <a:xfrm>
              <a:off x="566738" y="3016251"/>
              <a:ext cx="325438" cy="333375"/>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Oval 189"/>
            <p:cNvSpPr>
              <a:spLocks noChangeArrowheads="1"/>
            </p:cNvSpPr>
            <p:nvPr/>
          </p:nvSpPr>
          <p:spPr bwMode="auto">
            <a:xfrm>
              <a:off x="652463" y="3108326"/>
              <a:ext cx="157163" cy="161925"/>
            </a:xfrm>
            <a:prstGeom prst="ellipse">
              <a:avLst/>
            </a:pr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Oval 190"/>
            <p:cNvSpPr>
              <a:spLocks noChangeArrowheads="1"/>
            </p:cNvSpPr>
            <p:nvPr/>
          </p:nvSpPr>
          <p:spPr bwMode="auto">
            <a:xfrm>
              <a:off x="720726" y="3122613"/>
              <a:ext cx="22225"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Oval 191"/>
            <p:cNvSpPr>
              <a:spLocks noChangeArrowheads="1"/>
            </p:cNvSpPr>
            <p:nvPr/>
          </p:nvSpPr>
          <p:spPr bwMode="auto">
            <a:xfrm>
              <a:off x="720726" y="3228976"/>
              <a:ext cx="22225" cy="25400"/>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Freeform 192"/>
            <p:cNvSpPr>
              <a:spLocks/>
            </p:cNvSpPr>
            <p:nvPr/>
          </p:nvSpPr>
          <p:spPr bwMode="auto">
            <a:xfrm>
              <a:off x="754063" y="3138488"/>
              <a:ext cx="30163" cy="25400"/>
            </a:xfrm>
            <a:custGeom>
              <a:avLst/>
              <a:gdLst>
                <a:gd name="T0" fmla="*/ 6 w 8"/>
                <a:gd name="T1" fmla="*/ 6 h 7"/>
                <a:gd name="T2" fmla="*/ 6 w 8"/>
                <a:gd name="T3" fmla="*/ 1 h 7"/>
                <a:gd name="T4" fmla="*/ 2 w 8"/>
                <a:gd name="T5" fmla="*/ 1 h 7"/>
                <a:gd name="T6" fmla="*/ 2 w 8"/>
                <a:gd name="T7" fmla="*/ 6 h 7"/>
                <a:gd name="T8" fmla="*/ 6 w 8"/>
                <a:gd name="T9" fmla="*/ 6 h 7"/>
              </a:gdLst>
              <a:ahLst/>
              <a:cxnLst>
                <a:cxn ang="0">
                  <a:pos x="T0" y="T1"/>
                </a:cxn>
                <a:cxn ang="0">
                  <a:pos x="T2" y="T3"/>
                </a:cxn>
                <a:cxn ang="0">
                  <a:pos x="T4" y="T5"/>
                </a:cxn>
                <a:cxn ang="0">
                  <a:pos x="T6" y="T7"/>
                </a:cxn>
                <a:cxn ang="0">
                  <a:pos x="T8" y="T9"/>
                </a:cxn>
              </a:cxnLst>
              <a:rect l="0" t="0" r="r" b="b"/>
              <a:pathLst>
                <a:path w="8" h="7">
                  <a:moveTo>
                    <a:pt x="6" y="6"/>
                  </a:moveTo>
                  <a:cubicBezTo>
                    <a:pt x="8" y="4"/>
                    <a:pt x="8" y="2"/>
                    <a:pt x="6" y="1"/>
                  </a:cubicBezTo>
                  <a:cubicBezTo>
                    <a:pt x="5" y="0"/>
                    <a:pt x="3" y="0"/>
                    <a:pt x="2" y="1"/>
                  </a:cubicBezTo>
                  <a:cubicBezTo>
                    <a:pt x="0" y="2"/>
                    <a:pt x="0" y="4"/>
                    <a:pt x="2" y="6"/>
                  </a:cubicBezTo>
                  <a:cubicBezTo>
                    <a:pt x="3" y="7"/>
                    <a:pt x="5"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Freeform 193"/>
            <p:cNvSpPr>
              <a:spLocks/>
            </p:cNvSpPr>
            <p:nvPr/>
          </p:nvSpPr>
          <p:spPr bwMode="auto">
            <a:xfrm>
              <a:off x="682626" y="3213101"/>
              <a:ext cx="25400" cy="26988"/>
            </a:xfrm>
            <a:custGeom>
              <a:avLst/>
              <a:gdLst>
                <a:gd name="T0" fmla="*/ 6 w 7"/>
                <a:gd name="T1" fmla="*/ 6 h 7"/>
                <a:gd name="T2" fmla="*/ 6 w 7"/>
                <a:gd name="T3" fmla="*/ 1 h 7"/>
                <a:gd name="T4" fmla="*/ 1 w 7"/>
                <a:gd name="T5" fmla="*/ 1 h 7"/>
                <a:gd name="T6" fmla="*/ 1 w 7"/>
                <a:gd name="T7" fmla="*/ 6 h 7"/>
                <a:gd name="T8" fmla="*/ 6 w 7"/>
                <a:gd name="T9" fmla="*/ 6 h 7"/>
              </a:gdLst>
              <a:ahLst/>
              <a:cxnLst>
                <a:cxn ang="0">
                  <a:pos x="T0" y="T1"/>
                </a:cxn>
                <a:cxn ang="0">
                  <a:pos x="T2" y="T3"/>
                </a:cxn>
                <a:cxn ang="0">
                  <a:pos x="T4" y="T5"/>
                </a:cxn>
                <a:cxn ang="0">
                  <a:pos x="T6" y="T7"/>
                </a:cxn>
                <a:cxn ang="0">
                  <a:pos x="T8" y="T9"/>
                </a:cxn>
              </a:cxnLst>
              <a:rect l="0" t="0" r="r" b="b"/>
              <a:pathLst>
                <a:path w="7" h="7">
                  <a:moveTo>
                    <a:pt x="6" y="6"/>
                  </a:moveTo>
                  <a:cubicBezTo>
                    <a:pt x="7" y="4"/>
                    <a:pt x="7" y="2"/>
                    <a:pt x="6" y="1"/>
                  </a:cubicBezTo>
                  <a:cubicBezTo>
                    <a:pt x="4" y="0"/>
                    <a:pt x="2" y="0"/>
                    <a:pt x="1" y="1"/>
                  </a:cubicBezTo>
                  <a:cubicBezTo>
                    <a:pt x="0" y="2"/>
                    <a:pt x="0" y="4"/>
                    <a:pt x="1" y="6"/>
                  </a:cubicBezTo>
                  <a:cubicBezTo>
                    <a:pt x="2" y="7"/>
                    <a:pt x="4" y="7"/>
                    <a:pt x="6"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Oval 194"/>
            <p:cNvSpPr>
              <a:spLocks noChangeArrowheads="1"/>
            </p:cNvSpPr>
            <p:nvPr/>
          </p:nvSpPr>
          <p:spPr bwMode="auto">
            <a:xfrm>
              <a:off x="773113" y="3175001"/>
              <a:ext cx="25400"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Oval 195"/>
            <p:cNvSpPr>
              <a:spLocks noChangeArrowheads="1"/>
            </p:cNvSpPr>
            <p:nvPr/>
          </p:nvSpPr>
          <p:spPr bwMode="auto">
            <a:xfrm>
              <a:off x="666751" y="3175001"/>
              <a:ext cx="26988" cy="26988"/>
            </a:xfrm>
            <a:prstGeom prst="ellipse">
              <a:avLst/>
            </a:pr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196"/>
            <p:cNvSpPr>
              <a:spLocks/>
            </p:cNvSpPr>
            <p:nvPr/>
          </p:nvSpPr>
          <p:spPr bwMode="auto">
            <a:xfrm>
              <a:off x="754063" y="3213101"/>
              <a:ext cx="30163" cy="26988"/>
            </a:xfrm>
            <a:custGeom>
              <a:avLst/>
              <a:gdLst>
                <a:gd name="T0" fmla="*/ 2 w 8"/>
                <a:gd name="T1" fmla="*/ 6 h 7"/>
                <a:gd name="T2" fmla="*/ 6 w 8"/>
                <a:gd name="T3" fmla="*/ 6 h 7"/>
                <a:gd name="T4" fmla="*/ 6 w 8"/>
                <a:gd name="T5" fmla="*/ 1 h 7"/>
                <a:gd name="T6" fmla="*/ 2 w 8"/>
                <a:gd name="T7" fmla="*/ 1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7"/>
                    <a:pt x="5" y="7"/>
                    <a:pt x="6" y="6"/>
                  </a:cubicBezTo>
                  <a:cubicBezTo>
                    <a:pt x="8" y="4"/>
                    <a:pt x="8" y="2"/>
                    <a:pt x="6" y="1"/>
                  </a:cubicBezTo>
                  <a:cubicBezTo>
                    <a:pt x="5" y="0"/>
                    <a:pt x="3" y="0"/>
                    <a:pt x="2" y="1"/>
                  </a:cubicBezTo>
                  <a:cubicBezTo>
                    <a:pt x="0" y="2"/>
                    <a:pt x="0" y="4"/>
                    <a:pt x="2"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Freeform 197"/>
            <p:cNvSpPr>
              <a:spLocks/>
            </p:cNvSpPr>
            <p:nvPr/>
          </p:nvSpPr>
          <p:spPr bwMode="auto">
            <a:xfrm>
              <a:off x="682626" y="3138488"/>
              <a:ext cx="25400" cy="25400"/>
            </a:xfrm>
            <a:custGeom>
              <a:avLst/>
              <a:gdLst>
                <a:gd name="T0" fmla="*/ 1 w 7"/>
                <a:gd name="T1" fmla="*/ 6 h 7"/>
                <a:gd name="T2" fmla="*/ 6 w 7"/>
                <a:gd name="T3" fmla="*/ 6 h 7"/>
                <a:gd name="T4" fmla="*/ 6 w 7"/>
                <a:gd name="T5" fmla="*/ 1 h 7"/>
                <a:gd name="T6" fmla="*/ 1 w 7"/>
                <a:gd name="T7" fmla="*/ 1 h 7"/>
                <a:gd name="T8" fmla="*/ 1 w 7"/>
                <a:gd name="T9" fmla="*/ 6 h 7"/>
              </a:gdLst>
              <a:ahLst/>
              <a:cxnLst>
                <a:cxn ang="0">
                  <a:pos x="T0" y="T1"/>
                </a:cxn>
                <a:cxn ang="0">
                  <a:pos x="T2" y="T3"/>
                </a:cxn>
                <a:cxn ang="0">
                  <a:pos x="T4" y="T5"/>
                </a:cxn>
                <a:cxn ang="0">
                  <a:pos x="T6" y="T7"/>
                </a:cxn>
                <a:cxn ang="0">
                  <a:pos x="T8" y="T9"/>
                </a:cxn>
              </a:cxnLst>
              <a:rect l="0" t="0" r="r" b="b"/>
              <a:pathLst>
                <a:path w="7" h="7">
                  <a:moveTo>
                    <a:pt x="1" y="6"/>
                  </a:moveTo>
                  <a:cubicBezTo>
                    <a:pt x="2" y="7"/>
                    <a:pt x="4" y="7"/>
                    <a:pt x="6" y="6"/>
                  </a:cubicBezTo>
                  <a:cubicBezTo>
                    <a:pt x="7" y="5"/>
                    <a:pt x="7" y="2"/>
                    <a:pt x="6" y="1"/>
                  </a:cubicBezTo>
                  <a:cubicBezTo>
                    <a:pt x="4" y="0"/>
                    <a:pt x="2" y="0"/>
                    <a:pt x="1" y="1"/>
                  </a:cubicBezTo>
                  <a:cubicBezTo>
                    <a:pt x="0" y="2"/>
                    <a:pt x="0" y="5"/>
                    <a:pt x="1" y="6"/>
                  </a:cubicBez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Oval 198"/>
            <p:cNvSpPr>
              <a:spLocks noChangeArrowheads="1"/>
            </p:cNvSpPr>
            <p:nvPr/>
          </p:nvSpPr>
          <p:spPr bwMode="auto">
            <a:xfrm>
              <a:off x="701676" y="3157538"/>
              <a:ext cx="60325" cy="60325"/>
            </a:xfrm>
            <a:prstGeom prst="ellipse">
              <a:avLst/>
            </a:prstGeom>
            <a:solidFill>
              <a:srgbClr val="51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Freeform 199"/>
            <p:cNvSpPr>
              <a:spLocks noEditPoints="1"/>
            </p:cNvSpPr>
            <p:nvPr/>
          </p:nvSpPr>
          <p:spPr bwMode="auto">
            <a:xfrm>
              <a:off x="330201" y="2808288"/>
              <a:ext cx="8458200" cy="787400"/>
            </a:xfrm>
            <a:custGeom>
              <a:avLst/>
              <a:gdLst>
                <a:gd name="T0" fmla="*/ 2149 w 2253"/>
                <a:gd name="T1" fmla="*/ 208 h 208"/>
                <a:gd name="T2" fmla="*/ 104 w 2253"/>
                <a:gd name="T3" fmla="*/ 208 h 208"/>
                <a:gd name="T4" fmla="*/ 0 w 2253"/>
                <a:gd name="T5" fmla="*/ 104 h 208"/>
                <a:gd name="T6" fmla="*/ 104 w 2253"/>
                <a:gd name="T7" fmla="*/ 0 h 208"/>
                <a:gd name="T8" fmla="*/ 2149 w 2253"/>
                <a:gd name="T9" fmla="*/ 0 h 208"/>
                <a:gd name="T10" fmla="*/ 2253 w 2253"/>
                <a:gd name="T11" fmla="*/ 104 h 208"/>
                <a:gd name="T12" fmla="*/ 2149 w 2253"/>
                <a:gd name="T13" fmla="*/ 208 h 208"/>
                <a:gd name="T14" fmla="*/ 104 w 2253"/>
                <a:gd name="T15" fmla="*/ 16 h 208"/>
                <a:gd name="T16" fmla="*/ 16 w 2253"/>
                <a:gd name="T17" fmla="*/ 104 h 208"/>
                <a:gd name="T18" fmla="*/ 104 w 2253"/>
                <a:gd name="T19" fmla="*/ 192 h 208"/>
                <a:gd name="T20" fmla="*/ 2149 w 2253"/>
                <a:gd name="T21" fmla="*/ 192 h 208"/>
                <a:gd name="T22" fmla="*/ 2237 w 2253"/>
                <a:gd name="T23" fmla="*/ 104 h 208"/>
                <a:gd name="T24" fmla="*/ 2149 w 2253"/>
                <a:gd name="T25" fmla="*/ 16 h 208"/>
                <a:gd name="T26" fmla="*/ 104 w 2253"/>
                <a:gd name="T27"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3" h="208">
                  <a:moveTo>
                    <a:pt x="2149" y="208"/>
                  </a:moveTo>
                  <a:cubicBezTo>
                    <a:pt x="104" y="208"/>
                    <a:pt x="104" y="208"/>
                    <a:pt x="104" y="208"/>
                  </a:cubicBezTo>
                  <a:cubicBezTo>
                    <a:pt x="47" y="208"/>
                    <a:pt x="0" y="162"/>
                    <a:pt x="0" y="104"/>
                  </a:cubicBezTo>
                  <a:cubicBezTo>
                    <a:pt x="0" y="47"/>
                    <a:pt x="47" y="0"/>
                    <a:pt x="104" y="0"/>
                  </a:cubicBezTo>
                  <a:cubicBezTo>
                    <a:pt x="2149" y="0"/>
                    <a:pt x="2149" y="0"/>
                    <a:pt x="2149" y="0"/>
                  </a:cubicBezTo>
                  <a:cubicBezTo>
                    <a:pt x="2207" y="0"/>
                    <a:pt x="2253" y="47"/>
                    <a:pt x="2253" y="104"/>
                  </a:cubicBezTo>
                  <a:cubicBezTo>
                    <a:pt x="2253" y="162"/>
                    <a:pt x="2207" y="208"/>
                    <a:pt x="2149" y="208"/>
                  </a:cubicBezTo>
                  <a:close/>
                  <a:moveTo>
                    <a:pt x="104" y="16"/>
                  </a:moveTo>
                  <a:cubicBezTo>
                    <a:pt x="55" y="16"/>
                    <a:pt x="16" y="56"/>
                    <a:pt x="16" y="104"/>
                  </a:cubicBezTo>
                  <a:cubicBezTo>
                    <a:pt x="16" y="153"/>
                    <a:pt x="55" y="192"/>
                    <a:pt x="104" y="192"/>
                  </a:cubicBezTo>
                  <a:cubicBezTo>
                    <a:pt x="2149" y="192"/>
                    <a:pt x="2149" y="192"/>
                    <a:pt x="2149" y="192"/>
                  </a:cubicBezTo>
                  <a:cubicBezTo>
                    <a:pt x="2198" y="192"/>
                    <a:pt x="2237" y="153"/>
                    <a:pt x="2237" y="104"/>
                  </a:cubicBezTo>
                  <a:cubicBezTo>
                    <a:pt x="2237" y="56"/>
                    <a:pt x="2198" y="16"/>
                    <a:pt x="2149" y="16"/>
                  </a:cubicBezTo>
                  <a:lnTo>
                    <a:pt x="104" y="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5" name="Group 804"/>
          <p:cNvGrpSpPr/>
          <p:nvPr/>
        </p:nvGrpSpPr>
        <p:grpSpPr>
          <a:xfrm>
            <a:off x="-2171700" y="-19275"/>
            <a:ext cx="1943100" cy="1943100"/>
            <a:chOff x="-1028700" y="-1714500"/>
            <a:chExt cx="1943100" cy="1943100"/>
          </a:xfrm>
        </p:grpSpPr>
        <p:sp>
          <p:nvSpPr>
            <p:cNvPr id="801" name="Freeform 800"/>
            <p:cNvSpPr>
              <a:spLocks/>
            </p:cNvSpPr>
            <p:nvPr/>
          </p:nvSpPr>
          <p:spPr bwMode="auto">
            <a:xfrm rot="10815917">
              <a:off x="-939393" y="-1157747"/>
              <a:ext cx="1764487" cy="129637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w="25400">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03" name="Rectangle 802"/>
            <p:cNvSpPr/>
            <p:nvPr/>
          </p:nvSpPr>
          <p:spPr>
            <a:xfrm>
              <a:off x="-1028700" y="-1714500"/>
              <a:ext cx="1943100" cy="194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4" name="Group 813"/>
          <p:cNvGrpSpPr/>
          <p:nvPr/>
        </p:nvGrpSpPr>
        <p:grpSpPr>
          <a:xfrm>
            <a:off x="-2171700" y="-19275"/>
            <a:ext cx="1943100" cy="1943100"/>
            <a:chOff x="-255154" y="-2133600"/>
            <a:chExt cx="1943100" cy="1943100"/>
          </a:xfrm>
        </p:grpSpPr>
        <p:sp>
          <p:nvSpPr>
            <p:cNvPr id="800" name="Freeform 799"/>
            <p:cNvSpPr>
              <a:spLocks/>
            </p:cNvSpPr>
            <p:nvPr/>
          </p:nvSpPr>
          <p:spPr bwMode="auto">
            <a:xfrm>
              <a:off x="-165847" y="-1580925"/>
              <a:ext cx="1764487" cy="129637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w="25400">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06" name="Rectangle 805"/>
            <p:cNvSpPr/>
            <p:nvPr/>
          </p:nvSpPr>
          <p:spPr>
            <a:xfrm>
              <a:off x="-255154" y="-2133600"/>
              <a:ext cx="1943100" cy="194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2" name="Group 811"/>
          <p:cNvGrpSpPr/>
          <p:nvPr/>
        </p:nvGrpSpPr>
        <p:grpSpPr>
          <a:xfrm>
            <a:off x="-2171700" y="-19275"/>
            <a:ext cx="1943100" cy="1943100"/>
            <a:chOff x="4876800" y="-2057400"/>
            <a:chExt cx="1943100" cy="1943100"/>
          </a:xfrm>
        </p:grpSpPr>
        <p:sp>
          <p:nvSpPr>
            <p:cNvPr id="799" name="Freeform 798"/>
            <p:cNvSpPr>
              <a:spLocks/>
            </p:cNvSpPr>
            <p:nvPr/>
          </p:nvSpPr>
          <p:spPr bwMode="auto">
            <a:xfrm rot="16200000">
              <a:off x="4966107" y="-1734038"/>
              <a:ext cx="1764487" cy="129637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w="25400">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07" name="Rectangle 806"/>
            <p:cNvSpPr/>
            <p:nvPr/>
          </p:nvSpPr>
          <p:spPr>
            <a:xfrm>
              <a:off x="4876800" y="-2057400"/>
              <a:ext cx="1943100" cy="194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3" name="Group 812"/>
          <p:cNvGrpSpPr/>
          <p:nvPr/>
        </p:nvGrpSpPr>
        <p:grpSpPr>
          <a:xfrm>
            <a:off x="-2171700" y="-19275"/>
            <a:ext cx="1943100" cy="1943100"/>
            <a:chOff x="-2514600" y="5105400"/>
            <a:chExt cx="1943100" cy="1943100"/>
          </a:xfrm>
        </p:grpSpPr>
        <p:sp>
          <p:nvSpPr>
            <p:cNvPr id="798" name="Freeform 797"/>
            <p:cNvSpPr>
              <a:spLocks/>
            </p:cNvSpPr>
            <p:nvPr/>
          </p:nvSpPr>
          <p:spPr bwMode="auto">
            <a:xfrm rot="16200000" flipV="1">
              <a:off x="-2425293" y="5425440"/>
              <a:ext cx="1764487" cy="1303020"/>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w="25400">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08" name="Rectangle 807"/>
            <p:cNvSpPr/>
            <p:nvPr/>
          </p:nvSpPr>
          <p:spPr>
            <a:xfrm>
              <a:off x="-2514600" y="5105400"/>
              <a:ext cx="1943100" cy="194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8" name="Group 857"/>
          <p:cNvGrpSpPr/>
          <p:nvPr/>
        </p:nvGrpSpPr>
        <p:grpSpPr>
          <a:xfrm>
            <a:off x="-153389" y="2095004"/>
            <a:ext cx="1376547" cy="1195717"/>
            <a:chOff x="-1447800" y="2831275"/>
            <a:chExt cx="1376547" cy="1195717"/>
          </a:xfrm>
        </p:grpSpPr>
        <p:cxnSp>
          <p:nvCxnSpPr>
            <p:cNvPr id="836" name="Straight Connector 835"/>
            <p:cNvCxnSpPr/>
            <p:nvPr/>
          </p:nvCxnSpPr>
          <p:spPr>
            <a:xfrm flipH="1">
              <a:off x="-1447800" y="2971800"/>
              <a:ext cx="1233053" cy="1055192"/>
            </a:xfrm>
            <a:prstGeom prst="line">
              <a:avLst/>
            </a:prstGeom>
            <a:ln w="180975" cap="rnd">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56" name="Oval 128"/>
            <p:cNvSpPr>
              <a:spLocks noChangeArrowheads="1"/>
            </p:cNvSpPr>
            <p:nvPr/>
          </p:nvSpPr>
          <p:spPr bwMode="auto">
            <a:xfrm>
              <a:off x="-351517" y="2831275"/>
              <a:ext cx="280264" cy="285706"/>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 name="Oval 128"/>
            <p:cNvSpPr>
              <a:spLocks noChangeArrowheads="1"/>
            </p:cNvSpPr>
            <p:nvPr/>
          </p:nvSpPr>
          <p:spPr bwMode="auto">
            <a:xfrm>
              <a:off x="-293130" y="2890795"/>
              <a:ext cx="163491" cy="166666"/>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9" name="Group 858"/>
          <p:cNvGrpSpPr/>
          <p:nvPr/>
        </p:nvGrpSpPr>
        <p:grpSpPr>
          <a:xfrm flipH="1">
            <a:off x="8170224" y="4832269"/>
            <a:ext cx="1380744" cy="1195717"/>
            <a:chOff x="-1447800" y="2831275"/>
            <a:chExt cx="1376547" cy="1195717"/>
          </a:xfrm>
        </p:grpSpPr>
        <p:cxnSp>
          <p:nvCxnSpPr>
            <p:cNvPr id="860" name="Straight Connector 859"/>
            <p:cNvCxnSpPr/>
            <p:nvPr/>
          </p:nvCxnSpPr>
          <p:spPr>
            <a:xfrm flipH="1">
              <a:off x="-1447800" y="2971800"/>
              <a:ext cx="1233053" cy="1055192"/>
            </a:xfrm>
            <a:prstGeom prst="line">
              <a:avLst/>
            </a:prstGeom>
            <a:ln w="180975" cap="rnd">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61" name="Oval 128"/>
            <p:cNvSpPr>
              <a:spLocks noChangeArrowheads="1"/>
            </p:cNvSpPr>
            <p:nvPr/>
          </p:nvSpPr>
          <p:spPr bwMode="auto">
            <a:xfrm>
              <a:off x="-351517" y="2831275"/>
              <a:ext cx="280264" cy="285706"/>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2" name="Oval 128"/>
            <p:cNvSpPr>
              <a:spLocks noChangeArrowheads="1"/>
            </p:cNvSpPr>
            <p:nvPr/>
          </p:nvSpPr>
          <p:spPr bwMode="auto">
            <a:xfrm>
              <a:off x="-293130" y="2890795"/>
              <a:ext cx="163491" cy="166666"/>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2" name="Flowchart: Alternate Process 421"/>
          <p:cNvSpPr/>
          <p:nvPr/>
        </p:nvSpPr>
        <p:spPr>
          <a:xfrm>
            <a:off x="457200" y="3810000"/>
            <a:ext cx="3200400" cy="26670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2000" b="1" dirty="0">
                <a:solidFill>
                  <a:schemeClr val="tx1">
                    <a:lumMod val="95000"/>
                    <a:lumOff val="5000"/>
                  </a:schemeClr>
                </a:solidFill>
              </a:rPr>
              <a:t>Project Pieces:</a:t>
            </a:r>
          </a:p>
          <a:p>
            <a:endParaRPr lang="en-US" sz="2000" b="1" dirty="0">
              <a:solidFill>
                <a:schemeClr val="tx1">
                  <a:lumMod val="95000"/>
                  <a:lumOff val="5000"/>
                </a:schemeClr>
              </a:solidFill>
            </a:endParaRPr>
          </a:p>
          <a:p>
            <a:pPr marL="342900" indent="-342900">
              <a:buAutoNum type="arabicPeriod"/>
            </a:pPr>
            <a:r>
              <a:rPr lang="en-US" sz="2000" b="1" dirty="0">
                <a:solidFill>
                  <a:srgbClr val="C00000"/>
                </a:solidFill>
              </a:rPr>
              <a:t>IRB Approval</a:t>
            </a:r>
          </a:p>
          <a:p>
            <a:pPr marL="342900" indent="-342900">
              <a:buAutoNum type="arabicPeriod"/>
            </a:pPr>
            <a:r>
              <a:rPr lang="en-US" sz="2000" b="1" dirty="0">
                <a:solidFill>
                  <a:srgbClr val="7030A0"/>
                </a:solidFill>
              </a:rPr>
              <a:t>Web-hosting Service</a:t>
            </a:r>
          </a:p>
          <a:p>
            <a:pPr marL="342900" indent="-342900">
              <a:buAutoNum type="arabicPeriod"/>
            </a:pPr>
            <a:r>
              <a:rPr lang="en-US" sz="2000" b="1" dirty="0" err="1">
                <a:solidFill>
                  <a:srgbClr val="00B0F0"/>
                </a:solidFill>
              </a:rPr>
              <a:t>REDCap</a:t>
            </a:r>
            <a:r>
              <a:rPr lang="en-US" sz="2000" b="1" dirty="0">
                <a:solidFill>
                  <a:srgbClr val="00B0F0"/>
                </a:solidFill>
              </a:rPr>
              <a:t> Design</a:t>
            </a:r>
          </a:p>
          <a:p>
            <a:pPr marL="342900" indent="-342900">
              <a:buAutoNum type="arabicPeriod"/>
            </a:pPr>
            <a:r>
              <a:rPr lang="en-US" sz="2000" b="1" dirty="0">
                <a:solidFill>
                  <a:schemeClr val="accent6"/>
                </a:solidFill>
              </a:rPr>
              <a:t>Data integration &amp; Analysis</a:t>
            </a:r>
          </a:p>
        </p:txBody>
      </p:sp>
    </p:spTree>
    <p:extLst>
      <p:ext uri="{BB962C8B-B14F-4D97-AF65-F5344CB8AC3E}">
        <p14:creationId xmlns:p14="http://schemas.microsoft.com/office/powerpoint/2010/main" val="3292275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600"/>
                                  </p:stCondLst>
                                  <p:childTnLst>
                                    <p:animMotion origin="layout" path="M -4.44444E-6 3.3449E-6 L 0.85053 0.00162 L 0.84827 0.39856 L 0.62813 0.39856 L 0.63056 0.99884 " pathEditMode="relative" rAng="0" ptsTypes="AAAAA">
                                      <p:cBhvr>
                                        <p:cTn id="6" dur="5750" fill="hold"/>
                                        <p:tgtEl>
                                          <p:spTgt spid="805"/>
                                        </p:tgtEl>
                                        <p:attrNameLst>
                                          <p:attrName>ppt_x</p:attrName>
                                          <p:attrName>ppt_y</p:attrName>
                                        </p:attrNameLst>
                                      </p:cBhvr>
                                      <p:rCtr x="42517" y="49942"/>
                                    </p:animMotion>
                                  </p:childTnLst>
                                </p:cTn>
                              </p:par>
                              <p:par>
                                <p:cTn id="7" presetID="0" presetClass="path" presetSubtype="0" fill="hold" nodeType="withEffect">
                                  <p:stCondLst>
                                    <p:cond delay="2500"/>
                                  </p:stCondLst>
                                  <p:childTnLst>
                                    <p:animMotion origin="layout" path="M -4.44444E-6 3.3449E-6 L 0.85053 0.00162 L 0.84827 0.39856 L 0.62813 0.39856 L 0.63056 0.99884 " pathEditMode="relative" rAng="0" ptsTypes="AAAAA">
                                      <p:cBhvr>
                                        <p:cTn id="8" dur="5750" fill="hold"/>
                                        <p:tgtEl>
                                          <p:spTgt spid="814"/>
                                        </p:tgtEl>
                                        <p:attrNameLst>
                                          <p:attrName>ppt_x</p:attrName>
                                          <p:attrName>ppt_y</p:attrName>
                                        </p:attrNameLst>
                                      </p:cBhvr>
                                      <p:rCtr x="42517" y="49942"/>
                                    </p:animMotion>
                                  </p:childTnLst>
                                </p:cTn>
                              </p:par>
                              <p:par>
                                <p:cTn id="9" presetID="0" presetClass="path" presetSubtype="0" fill="hold" nodeType="withEffect">
                                  <p:stCondLst>
                                    <p:cond delay="4300"/>
                                  </p:stCondLst>
                                  <p:childTnLst>
                                    <p:animMotion origin="layout" path="M -4.44444E-6 3.3449E-6 L 0.85053 0.00162 L 0.84827 0.39856 L 0.62813 0.39856 L 0.63056 0.99884 " pathEditMode="relative" rAng="0" ptsTypes="AAAAA">
                                      <p:cBhvr>
                                        <p:cTn id="10" dur="5750" fill="hold"/>
                                        <p:tgtEl>
                                          <p:spTgt spid="812"/>
                                        </p:tgtEl>
                                        <p:attrNameLst>
                                          <p:attrName>ppt_x</p:attrName>
                                          <p:attrName>ppt_y</p:attrName>
                                        </p:attrNameLst>
                                      </p:cBhvr>
                                      <p:rCtr x="42517" y="49942"/>
                                    </p:animMotion>
                                  </p:childTnLst>
                                </p:cTn>
                              </p:par>
                              <p:par>
                                <p:cTn id="11" presetID="0" presetClass="path" presetSubtype="0" fill="hold" nodeType="withEffect">
                                  <p:stCondLst>
                                    <p:cond delay="6300"/>
                                  </p:stCondLst>
                                  <p:childTnLst>
                                    <p:animMotion origin="layout" path="M -4.44444E-6 3.3449E-6 L 0.85053 0.00162 L 0.84827 0.39856 L 0.62813 0.39856 L 0.63056 0.99884 " pathEditMode="relative" rAng="0" ptsTypes="AAAAA">
                                      <p:cBhvr>
                                        <p:cTn id="12" dur="5750" fill="hold"/>
                                        <p:tgtEl>
                                          <p:spTgt spid="813"/>
                                        </p:tgtEl>
                                        <p:attrNameLst>
                                          <p:attrName>ppt_x</p:attrName>
                                          <p:attrName>ppt_y</p:attrName>
                                        </p:attrNameLst>
                                      </p:cBhvr>
                                      <p:rCtr x="42517" y="49942"/>
                                    </p:animMotion>
                                  </p:childTnLst>
                                </p:cTn>
                              </p:par>
                              <p:par>
                                <p:cTn id="13" presetID="8" presetClass="emph" presetSubtype="0" repeatCount="indefinite" fill="hold" grpId="0" nodeType="withEffect">
                                  <p:stCondLst>
                                    <p:cond delay="0"/>
                                  </p:stCondLst>
                                  <p:endCondLst>
                                    <p:cond evt="onNext" delay="0">
                                      <p:tgtEl>
                                        <p:sldTgt/>
                                      </p:tgtEl>
                                    </p:cond>
                                  </p:endCondLst>
                                  <p:childTnLst>
                                    <p:animRot by="21600000">
                                      <p:cBhvr>
                                        <p:cTn id="14" dur="10000" fill="hold"/>
                                        <p:tgtEl>
                                          <p:spTgt spid="786"/>
                                        </p:tgtEl>
                                        <p:attrNameLst>
                                          <p:attrName>r</p:attrName>
                                        </p:attrNameLst>
                                      </p:cBhvr>
                                    </p:animRot>
                                  </p:childTnLst>
                                </p:cTn>
                              </p:par>
                              <p:par>
                                <p:cTn id="15" presetID="8" presetClass="emph" presetSubtype="0" repeatCount="indefinite" fill="hold" grpId="0" nodeType="withEffect">
                                  <p:stCondLst>
                                    <p:cond delay="0"/>
                                  </p:stCondLst>
                                  <p:endCondLst>
                                    <p:cond evt="onNext" delay="0">
                                      <p:tgtEl>
                                        <p:sldTgt/>
                                      </p:tgtEl>
                                    </p:cond>
                                  </p:endCondLst>
                                  <p:childTnLst>
                                    <p:animRot by="21600000">
                                      <p:cBhvr>
                                        <p:cTn id="16" dur="10000" fill="hold"/>
                                        <p:tgtEl>
                                          <p:spTgt spid="787"/>
                                        </p:tgtEl>
                                        <p:attrNameLst>
                                          <p:attrName>r</p:attrName>
                                        </p:attrNameLst>
                                      </p:cBhvr>
                                    </p:animRot>
                                  </p:childTnLst>
                                </p:cTn>
                              </p:par>
                              <p:par>
                                <p:cTn id="17" presetID="8" presetClass="emph" presetSubtype="0" repeatCount="indefinite" fill="hold" grpId="0" nodeType="withEffect">
                                  <p:stCondLst>
                                    <p:cond delay="0"/>
                                  </p:stCondLst>
                                  <p:endCondLst>
                                    <p:cond evt="onNext" delay="0">
                                      <p:tgtEl>
                                        <p:sldTgt/>
                                      </p:tgtEl>
                                    </p:cond>
                                  </p:endCondLst>
                                  <p:childTnLst>
                                    <p:animRot by="-21600000">
                                      <p:cBhvr>
                                        <p:cTn id="18" dur="12500" fill="hold"/>
                                        <p:tgtEl>
                                          <p:spTgt spid="789"/>
                                        </p:tgtEl>
                                        <p:attrNameLst>
                                          <p:attrName>r</p:attrName>
                                        </p:attrNameLst>
                                      </p:cBhvr>
                                    </p:animRot>
                                  </p:childTnLst>
                                </p:cTn>
                              </p:par>
                              <p:par>
                                <p:cTn id="19" presetID="8" presetClass="emph" presetSubtype="0" repeatCount="indefinite" fill="hold" grpId="0" nodeType="withEffect">
                                  <p:stCondLst>
                                    <p:cond delay="0"/>
                                  </p:stCondLst>
                                  <p:endCondLst>
                                    <p:cond evt="onNext" delay="0">
                                      <p:tgtEl>
                                        <p:sldTgt/>
                                      </p:tgtEl>
                                    </p:cond>
                                  </p:endCondLst>
                                  <p:childTnLst>
                                    <p:animRot by="-21600000">
                                      <p:cBhvr>
                                        <p:cTn id="20" dur="10750" fill="hold"/>
                                        <p:tgtEl>
                                          <p:spTgt spid="788"/>
                                        </p:tgtEl>
                                        <p:attrNameLst>
                                          <p:attrName>r</p:attrName>
                                        </p:attrNameLst>
                                      </p:cBhvr>
                                    </p:animRot>
                                  </p:childTnLst>
                                </p:cTn>
                              </p:par>
                              <p:par>
                                <p:cTn id="21" presetID="10" presetClass="entr" presetSubtype="0" fill="hold" grpId="0" nodeType="withEffect">
                                  <p:stCondLst>
                                    <p:cond delay="4400"/>
                                  </p:stCondLst>
                                  <p:childTnLst>
                                    <p:set>
                                      <p:cBhvr>
                                        <p:cTn id="22" dur="1" fill="hold">
                                          <p:stCondLst>
                                            <p:cond delay="0"/>
                                          </p:stCondLst>
                                        </p:cTn>
                                        <p:tgtEl>
                                          <p:spTgt spid="422"/>
                                        </p:tgtEl>
                                        <p:attrNameLst>
                                          <p:attrName>style.visibility</p:attrName>
                                        </p:attrNameLst>
                                      </p:cBhvr>
                                      <p:to>
                                        <p:strVal val="visible"/>
                                      </p:to>
                                    </p:set>
                                    <p:animEffect transition="in" filter="fade">
                                      <p:cBhvr>
                                        <p:cTn id="23" dur="10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 grpId="0" animBg="1"/>
      <p:bldP spid="788" grpId="0" animBg="1"/>
      <p:bldP spid="787" grpId="0" animBg="1"/>
      <p:bldP spid="786" grpId="0" animBg="1"/>
      <p:bldP spid="4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lumMod val="67000"/>
                <a:lumOff val="33000"/>
              </a:schemeClr>
            </a:gs>
            <a:gs pos="5000">
              <a:schemeClr val="bg1">
                <a:lumMod val="67000"/>
                <a:lumOff val="33000"/>
              </a:schemeClr>
            </a:gs>
            <a:gs pos="48000">
              <a:schemeClr val="bg1">
                <a:lumMod val="93000"/>
              </a:schemeClr>
            </a:gs>
          </a:gsLst>
          <a:lin ang="5400000" scaled="0"/>
          <a:tileRect/>
        </a:gradFill>
        <a:effectLst/>
      </p:bgPr>
    </p:bg>
    <p:spTree>
      <p:nvGrpSpPr>
        <p:cNvPr id="1" name=""/>
        <p:cNvGrpSpPr/>
        <p:nvPr/>
      </p:nvGrpSpPr>
      <p:grpSpPr>
        <a:xfrm>
          <a:off x="0" y="0"/>
          <a:ext cx="0" cy="0"/>
          <a:chOff x="0" y="0"/>
          <a:chExt cx="0" cy="0"/>
        </a:xfrm>
      </p:grpSpPr>
      <p:sp>
        <p:nvSpPr>
          <p:cNvPr id="110" name="Rectangle 109"/>
          <p:cNvSpPr/>
          <p:nvPr/>
        </p:nvSpPr>
        <p:spPr>
          <a:xfrm>
            <a:off x="0" y="0"/>
            <a:ext cx="9144000" cy="685800"/>
          </a:xfrm>
          <a:prstGeom prst="rect">
            <a:avLst/>
          </a:prstGeom>
          <a:gradFill>
            <a:gsLst>
              <a:gs pos="0">
                <a:schemeClr val="bg1">
                  <a:lumMod val="75000"/>
                </a:schemeClr>
              </a:gs>
              <a:gs pos="72000">
                <a:schemeClr val="bg1">
                  <a:lumMod val="85000"/>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itle 446"/>
          <p:cNvSpPr txBox="1">
            <a:spLocks/>
          </p:cNvSpPr>
          <p:nvPr/>
        </p:nvSpPr>
        <p:spPr>
          <a:xfrm>
            <a:off x="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Project Creation</a:t>
            </a:r>
          </a:p>
        </p:txBody>
      </p:sp>
      <p:sp>
        <p:nvSpPr>
          <p:cNvPr id="95" name="Freeform 8"/>
          <p:cNvSpPr>
            <a:spLocks noEditPoints="1"/>
          </p:cNvSpPr>
          <p:nvPr/>
        </p:nvSpPr>
        <p:spPr bwMode="auto">
          <a:xfrm>
            <a:off x="4953000" y="1905000"/>
            <a:ext cx="4004734" cy="4004734"/>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45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93" name="Freeform 8"/>
          <p:cNvSpPr>
            <a:spLocks noEditPoints="1"/>
          </p:cNvSpPr>
          <p:nvPr/>
        </p:nvSpPr>
        <p:spPr bwMode="auto">
          <a:xfrm>
            <a:off x="152400" y="685800"/>
            <a:ext cx="5486400" cy="5486400"/>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24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bg1">
                  <a:lumMod val="95000"/>
                </a:schemeClr>
              </a:solidFill>
            </a:endParaRPr>
          </a:p>
        </p:txBody>
      </p:sp>
      <p:grpSp>
        <p:nvGrpSpPr>
          <p:cNvPr id="126" name="Group 125"/>
          <p:cNvGrpSpPr/>
          <p:nvPr/>
        </p:nvGrpSpPr>
        <p:grpSpPr>
          <a:xfrm>
            <a:off x="3852812" y="2655982"/>
            <a:ext cx="1504480" cy="1503555"/>
            <a:chOff x="102933" y="2715101"/>
            <a:chExt cx="3641633" cy="3639392"/>
          </a:xfrm>
        </p:grpSpPr>
        <p:sp>
          <p:nvSpPr>
            <p:cNvPr id="89" name="Freeform 88"/>
            <p:cNvSpPr>
              <a:spLocks/>
            </p:cNvSpPr>
            <p:nvPr/>
          </p:nvSpPr>
          <p:spPr bwMode="auto">
            <a:xfrm rot="15917">
              <a:off x="102933" y="2715101"/>
              <a:ext cx="2549052"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90" name="Freeform 89"/>
            <p:cNvSpPr>
              <a:spLocks/>
            </p:cNvSpPr>
            <p:nvPr/>
          </p:nvSpPr>
          <p:spPr bwMode="auto">
            <a:xfrm rot="16175347">
              <a:off x="-226315" y="4133252"/>
              <a:ext cx="2560945"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w="19050">
              <a:solidFill>
                <a:schemeClr val="bg1">
                  <a:lumMod val="85000"/>
                </a:schemeClr>
              </a:solid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91" name="Freeform 90"/>
            <p:cNvSpPr>
              <a:spLocks/>
            </p:cNvSpPr>
            <p:nvPr/>
          </p:nvSpPr>
          <p:spPr bwMode="auto">
            <a:xfrm rot="5415917">
              <a:off x="1528221" y="3052216"/>
              <a:ext cx="2551154"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92" name="Freeform 91"/>
            <p:cNvSpPr>
              <a:spLocks/>
            </p:cNvSpPr>
            <p:nvPr/>
          </p:nvSpPr>
          <p:spPr bwMode="auto">
            <a:xfrm rot="10815917">
              <a:off x="1190593" y="4464444"/>
              <a:ext cx="2550784"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sp>
        <p:nvSpPr>
          <p:cNvPr id="64" name="Freeform 62"/>
          <p:cNvSpPr>
            <a:spLocks/>
          </p:cNvSpPr>
          <p:nvPr/>
        </p:nvSpPr>
        <p:spPr bwMode="auto">
          <a:xfrm>
            <a:off x="5366561" y="3528872"/>
            <a:ext cx="196039" cy="236825"/>
          </a:xfrm>
          <a:custGeom>
            <a:avLst/>
            <a:gdLst>
              <a:gd name="T0" fmla="*/ 123 w 149"/>
              <a:gd name="T1" fmla="*/ 0 h 180"/>
              <a:gd name="T2" fmla="*/ 0 w 149"/>
              <a:gd name="T3" fmla="*/ 161 h 180"/>
              <a:gd name="T4" fmla="*/ 24 w 149"/>
              <a:gd name="T5" fmla="*/ 180 h 180"/>
              <a:gd name="T6" fmla="*/ 149 w 149"/>
              <a:gd name="T7" fmla="*/ 22 h 180"/>
              <a:gd name="T8" fmla="*/ 123 w 149"/>
              <a:gd name="T9" fmla="*/ 0 h 180"/>
            </a:gdLst>
            <a:ahLst/>
            <a:cxnLst>
              <a:cxn ang="0">
                <a:pos x="T0" y="T1"/>
              </a:cxn>
              <a:cxn ang="0">
                <a:pos x="T2" y="T3"/>
              </a:cxn>
              <a:cxn ang="0">
                <a:pos x="T4" y="T5"/>
              </a:cxn>
              <a:cxn ang="0">
                <a:pos x="T6" y="T7"/>
              </a:cxn>
              <a:cxn ang="0">
                <a:pos x="T8" y="T9"/>
              </a:cxn>
            </a:cxnLst>
            <a:rect l="0" t="0" r="r" b="b"/>
            <a:pathLst>
              <a:path w="149" h="180">
                <a:moveTo>
                  <a:pt x="123" y="0"/>
                </a:moveTo>
                <a:lnTo>
                  <a:pt x="0" y="161"/>
                </a:lnTo>
                <a:lnTo>
                  <a:pt x="24" y="180"/>
                </a:lnTo>
                <a:lnTo>
                  <a:pt x="149" y="22"/>
                </a:lnTo>
                <a:lnTo>
                  <a:pt x="123"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3622069" y="3528872"/>
            <a:ext cx="196039" cy="236825"/>
          </a:xfrm>
          <a:custGeom>
            <a:avLst/>
            <a:gdLst>
              <a:gd name="T0" fmla="*/ 26 w 149"/>
              <a:gd name="T1" fmla="*/ 0 h 180"/>
              <a:gd name="T2" fmla="*/ 149 w 149"/>
              <a:gd name="T3" fmla="*/ 161 h 180"/>
              <a:gd name="T4" fmla="*/ 125 w 149"/>
              <a:gd name="T5" fmla="*/ 180 h 180"/>
              <a:gd name="T6" fmla="*/ 0 w 149"/>
              <a:gd name="T7" fmla="*/ 22 h 180"/>
              <a:gd name="T8" fmla="*/ 26 w 149"/>
              <a:gd name="T9" fmla="*/ 0 h 180"/>
            </a:gdLst>
            <a:ahLst/>
            <a:cxnLst>
              <a:cxn ang="0">
                <a:pos x="T0" y="T1"/>
              </a:cxn>
              <a:cxn ang="0">
                <a:pos x="T2" y="T3"/>
              </a:cxn>
              <a:cxn ang="0">
                <a:pos x="T4" y="T5"/>
              </a:cxn>
              <a:cxn ang="0">
                <a:pos x="T6" y="T7"/>
              </a:cxn>
              <a:cxn ang="0">
                <a:pos x="T8" y="T9"/>
              </a:cxn>
            </a:cxnLst>
            <a:rect l="0" t="0" r="r" b="b"/>
            <a:pathLst>
              <a:path w="149" h="180">
                <a:moveTo>
                  <a:pt x="26" y="0"/>
                </a:moveTo>
                <a:lnTo>
                  <a:pt x="149" y="161"/>
                </a:lnTo>
                <a:lnTo>
                  <a:pt x="125" y="180"/>
                </a:lnTo>
                <a:lnTo>
                  <a:pt x="0" y="22"/>
                </a:lnTo>
                <a:lnTo>
                  <a:pt x="26"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4" name="Straight Arrow Connector 73"/>
          <p:cNvCxnSpPr/>
          <p:nvPr/>
        </p:nvCxnSpPr>
        <p:spPr>
          <a:xfrm>
            <a:off x="4572000" y="0"/>
            <a:ext cx="0" cy="1524000"/>
          </a:xfrm>
          <a:prstGeom prst="straightConnector1">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Freeform 93"/>
          <p:cNvSpPr>
            <a:spLocks/>
          </p:cNvSpPr>
          <p:nvPr/>
        </p:nvSpPr>
        <p:spPr bwMode="auto">
          <a:xfrm rot="10815917">
            <a:off x="4196740" y="-760079"/>
            <a:ext cx="831050" cy="61057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w="15875">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97" name="Freeform 96"/>
          <p:cNvSpPr>
            <a:spLocks/>
          </p:cNvSpPr>
          <p:nvPr/>
        </p:nvSpPr>
        <p:spPr bwMode="auto">
          <a:xfrm>
            <a:off x="4191000" y="-762000"/>
            <a:ext cx="831050" cy="61057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w="15875">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00" name="Freeform 99"/>
          <p:cNvSpPr>
            <a:spLocks/>
          </p:cNvSpPr>
          <p:nvPr/>
        </p:nvSpPr>
        <p:spPr bwMode="auto">
          <a:xfrm rot="16200000">
            <a:off x="4156963" y="-804163"/>
            <a:ext cx="831048" cy="610574"/>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w="15875">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03" name="Freeform 102"/>
          <p:cNvSpPr>
            <a:spLocks/>
          </p:cNvSpPr>
          <p:nvPr/>
        </p:nvSpPr>
        <p:spPr bwMode="auto">
          <a:xfrm rot="16200000" flipV="1">
            <a:off x="4156475" y="-881927"/>
            <a:ext cx="831050" cy="613705"/>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w="15875">
            <a:solidFill>
              <a:schemeClr val="bg1">
                <a:lumMod val="9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5" name="Freeform 13"/>
          <p:cNvSpPr>
            <a:spLocks/>
          </p:cNvSpPr>
          <p:nvPr/>
        </p:nvSpPr>
        <p:spPr bwMode="auto">
          <a:xfrm>
            <a:off x="4244393" y="2119764"/>
            <a:ext cx="723631" cy="136832"/>
          </a:xfrm>
          <a:custGeom>
            <a:avLst/>
            <a:gdLst>
              <a:gd name="T0" fmla="*/ 210 w 232"/>
              <a:gd name="T1" fmla="*/ 0 h 44"/>
              <a:gd name="T2" fmla="*/ 22 w 232"/>
              <a:gd name="T3" fmla="*/ 0 h 44"/>
              <a:gd name="T4" fmla="*/ 0 w 232"/>
              <a:gd name="T5" fmla="*/ 22 h 44"/>
              <a:gd name="T6" fmla="*/ 0 w 232"/>
              <a:gd name="T7" fmla="*/ 22 h 44"/>
              <a:gd name="T8" fmla="*/ 22 w 232"/>
              <a:gd name="T9" fmla="*/ 44 h 44"/>
              <a:gd name="T10" fmla="*/ 210 w 232"/>
              <a:gd name="T11" fmla="*/ 44 h 44"/>
              <a:gd name="T12" fmla="*/ 232 w 232"/>
              <a:gd name="T13" fmla="*/ 22 h 44"/>
              <a:gd name="T14" fmla="*/ 232 w 232"/>
              <a:gd name="T15" fmla="*/ 22 h 44"/>
              <a:gd name="T16" fmla="*/ 210 w 232"/>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44">
                <a:moveTo>
                  <a:pt x="210" y="0"/>
                </a:moveTo>
                <a:cubicBezTo>
                  <a:pt x="22" y="0"/>
                  <a:pt x="22" y="0"/>
                  <a:pt x="22" y="0"/>
                </a:cubicBezTo>
                <a:cubicBezTo>
                  <a:pt x="10" y="0"/>
                  <a:pt x="0" y="10"/>
                  <a:pt x="0" y="22"/>
                </a:cubicBezTo>
                <a:cubicBezTo>
                  <a:pt x="0" y="22"/>
                  <a:pt x="0" y="22"/>
                  <a:pt x="0" y="22"/>
                </a:cubicBezTo>
                <a:cubicBezTo>
                  <a:pt x="0" y="34"/>
                  <a:pt x="10" y="44"/>
                  <a:pt x="22" y="44"/>
                </a:cubicBezTo>
                <a:cubicBezTo>
                  <a:pt x="210" y="44"/>
                  <a:pt x="210" y="44"/>
                  <a:pt x="210" y="44"/>
                </a:cubicBezTo>
                <a:cubicBezTo>
                  <a:pt x="222" y="44"/>
                  <a:pt x="232" y="34"/>
                  <a:pt x="232" y="22"/>
                </a:cubicBezTo>
                <a:cubicBezTo>
                  <a:pt x="232" y="22"/>
                  <a:pt x="232" y="22"/>
                  <a:pt x="232" y="22"/>
                </a:cubicBezTo>
                <a:cubicBezTo>
                  <a:pt x="232" y="10"/>
                  <a:pt x="222" y="0"/>
                  <a:pt x="210"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244393" y="2243439"/>
            <a:ext cx="723631" cy="136832"/>
          </a:xfrm>
          <a:custGeom>
            <a:avLst/>
            <a:gdLst>
              <a:gd name="T0" fmla="*/ 210 w 232"/>
              <a:gd name="T1" fmla="*/ 0 h 44"/>
              <a:gd name="T2" fmla="*/ 22 w 232"/>
              <a:gd name="T3" fmla="*/ 0 h 44"/>
              <a:gd name="T4" fmla="*/ 0 w 232"/>
              <a:gd name="T5" fmla="*/ 22 h 44"/>
              <a:gd name="T6" fmla="*/ 0 w 232"/>
              <a:gd name="T7" fmla="*/ 22 h 44"/>
              <a:gd name="T8" fmla="*/ 22 w 232"/>
              <a:gd name="T9" fmla="*/ 44 h 44"/>
              <a:gd name="T10" fmla="*/ 210 w 232"/>
              <a:gd name="T11" fmla="*/ 44 h 44"/>
              <a:gd name="T12" fmla="*/ 232 w 232"/>
              <a:gd name="T13" fmla="*/ 22 h 44"/>
              <a:gd name="T14" fmla="*/ 232 w 232"/>
              <a:gd name="T15" fmla="*/ 22 h 44"/>
              <a:gd name="T16" fmla="*/ 210 w 232"/>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44">
                <a:moveTo>
                  <a:pt x="210" y="0"/>
                </a:moveTo>
                <a:cubicBezTo>
                  <a:pt x="22" y="0"/>
                  <a:pt x="22" y="0"/>
                  <a:pt x="22" y="0"/>
                </a:cubicBezTo>
                <a:cubicBezTo>
                  <a:pt x="10" y="0"/>
                  <a:pt x="0" y="10"/>
                  <a:pt x="0" y="22"/>
                </a:cubicBezTo>
                <a:cubicBezTo>
                  <a:pt x="0" y="22"/>
                  <a:pt x="0" y="22"/>
                  <a:pt x="0" y="22"/>
                </a:cubicBezTo>
                <a:cubicBezTo>
                  <a:pt x="0" y="34"/>
                  <a:pt x="10" y="44"/>
                  <a:pt x="22" y="44"/>
                </a:cubicBezTo>
                <a:cubicBezTo>
                  <a:pt x="210" y="44"/>
                  <a:pt x="210" y="44"/>
                  <a:pt x="210" y="44"/>
                </a:cubicBezTo>
                <a:cubicBezTo>
                  <a:pt x="222" y="44"/>
                  <a:pt x="232" y="34"/>
                  <a:pt x="232" y="22"/>
                </a:cubicBezTo>
                <a:cubicBezTo>
                  <a:pt x="232" y="22"/>
                  <a:pt x="232" y="22"/>
                  <a:pt x="232" y="22"/>
                </a:cubicBezTo>
                <a:cubicBezTo>
                  <a:pt x="232" y="10"/>
                  <a:pt x="222" y="0"/>
                  <a:pt x="210" y="0"/>
                </a:cubicBezTo>
                <a:close/>
              </a:path>
            </a:pathLst>
          </a:custGeom>
          <a:solidFill>
            <a:srgbClr val="354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244393" y="2368431"/>
            <a:ext cx="723631" cy="136832"/>
          </a:xfrm>
          <a:custGeom>
            <a:avLst/>
            <a:gdLst>
              <a:gd name="T0" fmla="*/ 210 w 232"/>
              <a:gd name="T1" fmla="*/ 0 h 44"/>
              <a:gd name="T2" fmla="*/ 22 w 232"/>
              <a:gd name="T3" fmla="*/ 0 h 44"/>
              <a:gd name="T4" fmla="*/ 0 w 232"/>
              <a:gd name="T5" fmla="*/ 22 h 44"/>
              <a:gd name="T6" fmla="*/ 0 w 232"/>
              <a:gd name="T7" fmla="*/ 22 h 44"/>
              <a:gd name="T8" fmla="*/ 22 w 232"/>
              <a:gd name="T9" fmla="*/ 44 h 44"/>
              <a:gd name="T10" fmla="*/ 210 w 232"/>
              <a:gd name="T11" fmla="*/ 44 h 44"/>
              <a:gd name="T12" fmla="*/ 232 w 232"/>
              <a:gd name="T13" fmla="*/ 22 h 44"/>
              <a:gd name="T14" fmla="*/ 232 w 232"/>
              <a:gd name="T15" fmla="*/ 22 h 44"/>
              <a:gd name="T16" fmla="*/ 210 w 232"/>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44">
                <a:moveTo>
                  <a:pt x="210" y="0"/>
                </a:moveTo>
                <a:cubicBezTo>
                  <a:pt x="22" y="0"/>
                  <a:pt x="22" y="0"/>
                  <a:pt x="22" y="0"/>
                </a:cubicBezTo>
                <a:cubicBezTo>
                  <a:pt x="10" y="0"/>
                  <a:pt x="0" y="10"/>
                  <a:pt x="0" y="22"/>
                </a:cubicBezTo>
                <a:cubicBezTo>
                  <a:pt x="0" y="22"/>
                  <a:pt x="0" y="22"/>
                  <a:pt x="0" y="22"/>
                </a:cubicBezTo>
                <a:cubicBezTo>
                  <a:pt x="0" y="34"/>
                  <a:pt x="10" y="44"/>
                  <a:pt x="22" y="44"/>
                </a:cubicBezTo>
                <a:cubicBezTo>
                  <a:pt x="210" y="44"/>
                  <a:pt x="210" y="44"/>
                  <a:pt x="210" y="44"/>
                </a:cubicBezTo>
                <a:cubicBezTo>
                  <a:pt x="222" y="44"/>
                  <a:pt x="232" y="34"/>
                  <a:pt x="232" y="22"/>
                </a:cubicBezTo>
                <a:cubicBezTo>
                  <a:pt x="232" y="22"/>
                  <a:pt x="232" y="22"/>
                  <a:pt x="232" y="22"/>
                </a:cubicBezTo>
                <a:cubicBezTo>
                  <a:pt x="232" y="10"/>
                  <a:pt x="222" y="0"/>
                  <a:pt x="210" y="0"/>
                </a:cubicBezTo>
                <a:close/>
              </a:path>
            </a:pathLst>
          </a:custGeom>
          <a:solidFill>
            <a:srgbClr val="4A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353595" y="3420985"/>
            <a:ext cx="505226" cy="223668"/>
          </a:xfrm>
          <a:prstGeom prst="rect">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3408335" y="3532819"/>
            <a:ext cx="2386538" cy="964404"/>
            <a:chOff x="3408335" y="3532819"/>
            <a:chExt cx="2386538" cy="964404"/>
          </a:xfrm>
        </p:grpSpPr>
        <p:grpSp>
          <p:nvGrpSpPr>
            <p:cNvPr id="3" name="Group 2"/>
            <p:cNvGrpSpPr/>
            <p:nvPr/>
          </p:nvGrpSpPr>
          <p:grpSpPr>
            <a:xfrm>
              <a:off x="3408335" y="3532819"/>
              <a:ext cx="2386538" cy="964404"/>
              <a:chOff x="3877314" y="3532819"/>
              <a:chExt cx="1448579" cy="964404"/>
            </a:xfrm>
          </p:grpSpPr>
          <p:sp>
            <p:nvSpPr>
              <p:cNvPr id="18" name="Freeform 16"/>
              <p:cNvSpPr>
                <a:spLocks/>
              </p:cNvSpPr>
              <p:nvPr/>
            </p:nvSpPr>
            <p:spPr bwMode="auto">
              <a:xfrm>
                <a:off x="4011515" y="3532819"/>
                <a:ext cx="1180177" cy="952562"/>
              </a:xfrm>
              <a:custGeom>
                <a:avLst/>
                <a:gdLst>
                  <a:gd name="T0" fmla="*/ 807 w 897"/>
                  <a:gd name="T1" fmla="*/ 0 h 724"/>
                  <a:gd name="T2" fmla="*/ 90 w 897"/>
                  <a:gd name="T3" fmla="*/ 0 h 724"/>
                  <a:gd name="T4" fmla="*/ 0 w 897"/>
                  <a:gd name="T5" fmla="*/ 724 h 724"/>
                  <a:gd name="T6" fmla="*/ 897 w 897"/>
                  <a:gd name="T7" fmla="*/ 724 h 724"/>
                  <a:gd name="T8" fmla="*/ 807 w 897"/>
                  <a:gd name="T9" fmla="*/ 0 h 724"/>
                </a:gdLst>
                <a:ahLst/>
                <a:cxnLst>
                  <a:cxn ang="0">
                    <a:pos x="T0" y="T1"/>
                  </a:cxn>
                  <a:cxn ang="0">
                    <a:pos x="T2" y="T3"/>
                  </a:cxn>
                  <a:cxn ang="0">
                    <a:pos x="T4" y="T5"/>
                  </a:cxn>
                  <a:cxn ang="0">
                    <a:pos x="T6" y="T7"/>
                  </a:cxn>
                  <a:cxn ang="0">
                    <a:pos x="T8" y="T9"/>
                  </a:cxn>
                </a:cxnLst>
                <a:rect l="0" t="0" r="r" b="b"/>
                <a:pathLst>
                  <a:path w="897" h="724">
                    <a:moveTo>
                      <a:pt x="807" y="0"/>
                    </a:moveTo>
                    <a:lnTo>
                      <a:pt x="90" y="0"/>
                    </a:lnTo>
                    <a:lnTo>
                      <a:pt x="0" y="724"/>
                    </a:lnTo>
                    <a:lnTo>
                      <a:pt x="897" y="724"/>
                    </a:lnTo>
                    <a:lnTo>
                      <a:pt x="807"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3877314" y="4397230"/>
                <a:ext cx="1448579" cy="99993"/>
              </a:xfrm>
              <a:custGeom>
                <a:avLst/>
                <a:gdLst>
                  <a:gd name="T0" fmla="*/ 992 w 1101"/>
                  <a:gd name="T1" fmla="*/ 0 h 76"/>
                  <a:gd name="T2" fmla="*/ 111 w 1101"/>
                  <a:gd name="T3" fmla="*/ 0 h 76"/>
                  <a:gd name="T4" fmla="*/ 0 w 1101"/>
                  <a:gd name="T5" fmla="*/ 76 h 76"/>
                  <a:gd name="T6" fmla="*/ 1101 w 1101"/>
                  <a:gd name="T7" fmla="*/ 76 h 76"/>
                  <a:gd name="T8" fmla="*/ 992 w 1101"/>
                  <a:gd name="T9" fmla="*/ 0 h 76"/>
                </a:gdLst>
                <a:ahLst/>
                <a:cxnLst>
                  <a:cxn ang="0">
                    <a:pos x="T0" y="T1"/>
                  </a:cxn>
                  <a:cxn ang="0">
                    <a:pos x="T2" y="T3"/>
                  </a:cxn>
                  <a:cxn ang="0">
                    <a:pos x="T4" y="T5"/>
                  </a:cxn>
                  <a:cxn ang="0">
                    <a:pos x="T6" y="T7"/>
                  </a:cxn>
                  <a:cxn ang="0">
                    <a:pos x="T8" y="T9"/>
                  </a:cxn>
                </a:cxnLst>
                <a:rect l="0" t="0" r="r" b="b"/>
                <a:pathLst>
                  <a:path w="1101" h="76">
                    <a:moveTo>
                      <a:pt x="992" y="0"/>
                    </a:moveTo>
                    <a:lnTo>
                      <a:pt x="111" y="0"/>
                    </a:lnTo>
                    <a:lnTo>
                      <a:pt x="0" y="76"/>
                    </a:lnTo>
                    <a:lnTo>
                      <a:pt x="1101" y="76"/>
                    </a:lnTo>
                    <a:lnTo>
                      <a:pt x="992"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Freeform 19"/>
            <p:cNvSpPr>
              <a:spLocks/>
            </p:cNvSpPr>
            <p:nvPr/>
          </p:nvSpPr>
          <p:spPr bwMode="auto">
            <a:xfrm>
              <a:off x="4344385" y="3765697"/>
              <a:ext cx="557854" cy="451283"/>
            </a:xfrm>
            <a:custGeom>
              <a:avLst/>
              <a:gdLst>
                <a:gd name="T0" fmla="*/ 310 w 424"/>
                <a:gd name="T1" fmla="*/ 130 h 343"/>
                <a:gd name="T2" fmla="*/ 310 w 424"/>
                <a:gd name="T3" fmla="*/ 0 h 343"/>
                <a:gd name="T4" fmla="*/ 114 w 424"/>
                <a:gd name="T5" fmla="*/ 0 h 343"/>
                <a:gd name="T6" fmla="*/ 114 w 424"/>
                <a:gd name="T7" fmla="*/ 130 h 343"/>
                <a:gd name="T8" fmla="*/ 0 w 424"/>
                <a:gd name="T9" fmla="*/ 130 h 343"/>
                <a:gd name="T10" fmla="*/ 211 w 424"/>
                <a:gd name="T11" fmla="*/ 343 h 343"/>
                <a:gd name="T12" fmla="*/ 424 w 424"/>
                <a:gd name="T13" fmla="*/ 130 h 343"/>
                <a:gd name="T14" fmla="*/ 310 w 424"/>
                <a:gd name="T15" fmla="*/ 13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43">
                  <a:moveTo>
                    <a:pt x="310" y="130"/>
                  </a:moveTo>
                  <a:lnTo>
                    <a:pt x="310" y="0"/>
                  </a:lnTo>
                  <a:lnTo>
                    <a:pt x="114" y="0"/>
                  </a:lnTo>
                  <a:lnTo>
                    <a:pt x="114" y="130"/>
                  </a:lnTo>
                  <a:lnTo>
                    <a:pt x="0" y="130"/>
                  </a:lnTo>
                  <a:lnTo>
                    <a:pt x="211" y="343"/>
                  </a:lnTo>
                  <a:lnTo>
                    <a:pt x="424" y="130"/>
                  </a:lnTo>
                  <a:lnTo>
                    <a:pt x="310" y="130"/>
                  </a:lnTo>
                  <a:close/>
                </a:path>
              </a:pathLst>
            </a:custGeom>
            <a:solidFill>
              <a:srgbClr val="FF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3519445" y="2436847"/>
            <a:ext cx="2173525" cy="1039398"/>
            <a:chOff x="3519445" y="2436847"/>
            <a:chExt cx="2173525" cy="1039398"/>
          </a:xfrm>
        </p:grpSpPr>
        <p:sp>
          <p:nvSpPr>
            <p:cNvPr id="22" name="Rectangle 20"/>
            <p:cNvSpPr>
              <a:spLocks noChangeArrowheads="1"/>
            </p:cNvSpPr>
            <p:nvPr/>
          </p:nvSpPr>
          <p:spPr bwMode="auto">
            <a:xfrm>
              <a:off x="3519445" y="2436847"/>
              <a:ext cx="2173525" cy="1039398"/>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2"/>
            <p:cNvSpPr>
              <a:spLocks noChangeArrowheads="1"/>
            </p:cNvSpPr>
            <p:nvPr/>
          </p:nvSpPr>
          <p:spPr bwMode="auto">
            <a:xfrm>
              <a:off x="3585230" y="2648673"/>
              <a:ext cx="2041956" cy="68416"/>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3585230" y="2772348"/>
              <a:ext cx="2041956" cy="69732"/>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4"/>
            <p:cNvSpPr>
              <a:spLocks noChangeArrowheads="1"/>
            </p:cNvSpPr>
            <p:nvPr/>
          </p:nvSpPr>
          <p:spPr bwMode="auto">
            <a:xfrm>
              <a:off x="3585230" y="2897339"/>
              <a:ext cx="2041956" cy="68416"/>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5"/>
            <p:cNvSpPr>
              <a:spLocks noChangeArrowheads="1"/>
            </p:cNvSpPr>
            <p:nvPr/>
          </p:nvSpPr>
          <p:spPr bwMode="auto">
            <a:xfrm>
              <a:off x="3585230" y="3022330"/>
              <a:ext cx="2041956" cy="68416"/>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6"/>
            <p:cNvSpPr>
              <a:spLocks noChangeArrowheads="1"/>
            </p:cNvSpPr>
            <p:nvPr/>
          </p:nvSpPr>
          <p:spPr bwMode="auto">
            <a:xfrm>
              <a:off x="3585230" y="3146005"/>
              <a:ext cx="2041956" cy="68416"/>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Rectangle 21"/>
          <p:cNvSpPr>
            <a:spLocks noChangeArrowheads="1"/>
          </p:cNvSpPr>
          <p:nvPr/>
        </p:nvSpPr>
        <p:spPr bwMode="auto">
          <a:xfrm>
            <a:off x="3048000" y="3289416"/>
            <a:ext cx="3124200" cy="286821"/>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407612" y="2343432"/>
            <a:ext cx="2397193" cy="193407"/>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3124200" y="3528871"/>
            <a:ext cx="81009" cy="3387084"/>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6014991" y="3528871"/>
            <a:ext cx="81009" cy="3387084"/>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4565422"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auto">
          <a:xfrm>
            <a:off x="4400960"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4239130" y="2400007"/>
            <a:ext cx="73679"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4077299" y="2400007"/>
            <a:ext cx="73679"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3911522"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3749692"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3587861"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33"/>
          <p:cNvSpPr>
            <a:spLocks noChangeArrowheads="1"/>
          </p:cNvSpPr>
          <p:nvPr/>
        </p:nvSpPr>
        <p:spPr bwMode="auto">
          <a:xfrm>
            <a:off x="4727252"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34"/>
          <p:cNvSpPr>
            <a:spLocks noChangeArrowheads="1"/>
          </p:cNvSpPr>
          <p:nvPr/>
        </p:nvSpPr>
        <p:spPr bwMode="auto">
          <a:xfrm>
            <a:off x="4889082"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5054860"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36"/>
          <p:cNvSpPr>
            <a:spLocks noChangeArrowheads="1"/>
          </p:cNvSpPr>
          <p:nvPr/>
        </p:nvSpPr>
        <p:spPr bwMode="auto">
          <a:xfrm>
            <a:off x="5216690"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37"/>
          <p:cNvSpPr>
            <a:spLocks noChangeArrowheads="1"/>
          </p:cNvSpPr>
          <p:nvPr/>
        </p:nvSpPr>
        <p:spPr bwMode="auto">
          <a:xfrm>
            <a:off x="5378520"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8"/>
          <p:cNvSpPr>
            <a:spLocks noChangeArrowheads="1"/>
          </p:cNvSpPr>
          <p:nvPr/>
        </p:nvSpPr>
        <p:spPr bwMode="auto">
          <a:xfrm>
            <a:off x="5542982" y="2400007"/>
            <a:ext cx="74995" cy="736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39"/>
          <p:cNvSpPr>
            <a:spLocks noChangeArrowheads="1"/>
          </p:cNvSpPr>
          <p:nvPr/>
        </p:nvSpPr>
        <p:spPr bwMode="auto">
          <a:xfrm>
            <a:off x="4565422"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4400960"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1"/>
          <p:cNvSpPr>
            <a:spLocks noChangeArrowheads="1"/>
          </p:cNvSpPr>
          <p:nvPr/>
        </p:nvSpPr>
        <p:spPr bwMode="auto">
          <a:xfrm>
            <a:off x="4239130" y="3401250"/>
            <a:ext cx="73679"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2"/>
          <p:cNvSpPr>
            <a:spLocks noChangeArrowheads="1"/>
          </p:cNvSpPr>
          <p:nvPr/>
        </p:nvSpPr>
        <p:spPr bwMode="auto">
          <a:xfrm>
            <a:off x="4077299" y="3401250"/>
            <a:ext cx="73679"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3911522"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3749692"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45"/>
          <p:cNvSpPr>
            <a:spLocks noChangeArrowheads="1"/>
          </p:cNvSpPr>
          <p:nvPr/>
        </p:nvSpPr>
        <p:spPr bwMode="auto">
          <a:xfrm>
            <a:off x="3587861"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46"/>
          <p:cNvSpPr>
            <a:spLocks noChangeArrowheads="1"/>
          </p:cNvSpPr>
          <p:nvPr/>
        </p:nvSpPr>
        <p:spPr bwMode="auto">
          <a:xfrm>
            <a:off x="4727252"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4889082"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8"/>
          <p:cNvSpPr>
            <a:spLocks noChangeArrowheads="1"/>
          </p:cNvSpPr>
          <p:nvPr/>
        </p:nvSpPr>
        <p:spPr bwMode="auto">
          <a:xfrm>
            <a:off x="5054860"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5216690"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50"/>
          <p:cNvSpPr>
            <a:spLocks noChangeArrowheads="1"/>
          </p:cNvSpPr>
          <p:nvPr/>
        </p:nvSpPr>
        <p:spPr bwMode="auto">
          <a:xfrm>
            <a:off x="5378520"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1"/>
          <p:cNvSpPr>
            <a:spLocks noChangeArrowheads="1"/>
          </p:cNvSpPr>
          <p:nvPr/>
        </p:nvSpPr>
        <p:spPr bwMode="auto">
          <a:xfrm>
            <a:off x="5542982" y="3401250"/>
            <a:ext cx="74995" cy="749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3914153" y="1830312"/>
            <a:ext cx="1382794" cy="307872"/>
          </a:xfrm>
          <a:custGeom>
            <a:avLst/>
            <a:gdLst>
              <a:gd name="T0" fmla="*/ 394 w 444"/>
              <a:gd name="T1" fmla="*/ 0 h 99"/>
              <a:gd name="T2" fmla="*/ 50 w 444"/>
              <a:gd name="T3" fmla="*/ 0 h 99"/>
              <a:gd name="T4" fmla="*/ 0 w 444"/>
              <a:gd name="T5" fmla="*/ 49 h 99"/>
              <a:gd name="T6" fmla="*/ 0 w 444"/>
              <a:gd name="T7" fmla="*/ 49 h 99"/>
              <a:gd name="T8" fmla="*/ 50 w 444"/>
              <a:gd name="T9" fmla="*/ 99 h 99"/>
              <a:gd name="T10" fmla="*/ 394 w 444"/>
              <a:gd name="T11" fmla="*/ 99 h 99"/>
              <a:gd name="T12" fmla="*/ 444 w 444"/>
              <a:gd name="T13" fmla="*/ 49 h 99"/>
              <a:gd name="T14" fmla="*/ 444 w 444"/>
              <a:gd name="T15" fmla="*/ 49 h 99"/>
              <a:gd name="T16" fmla="*/ 394 w 444"/>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99">
                <a:moveTo>
                  <a:pt x="394" y="0"/>
                </a:moveTo>
                <a:cubicBezTo>
                  <a:pt x="50" y="0"/>
                  <a:pt x="50" y="0"/>
                  <a:pt x="50" y="0"/>
                </a:cubicBezTo>
                <a:cubicBezTo>
                  <a:pt x="22" y="0"/>
                  <a:pt x="0" y="22"/>
                  <a:pt x="0" y="49"/>
                </a:cubicBezTo>
                <a:cubicBezTo>
                  <a:pt x="0" y="49"/>
                  <a:pt x="0" y="49"/>
                  <a:pt x="0" y="49"/>
                </a:cubicBezTo>
                <a:cubicBezTo>
                  <a:pt x="0" y="76"/>
                  <a:pt x="22" y="99"/>
                  <a:pt x="50" y="99"/>
                </a:cubicBezTo>
                <a:cubicBezTo>
                  <a:pt x="394" y="99"/>
                  <a:pt x="394" y="99"/>
                  <a:pt x="394" y="99"/>
                </a:cubicBezTo>
                <a:cubicBezTo>
                  <a:pt x="422" y="99"/>
                  <a:pt x="444" y="76"/>
                  <a:pt x="444" y="49"/>
                </a:cubicBezTo>
                <a:cubicBezTo>
                  <a:pt x="444" y="49"/>
                  <a:pt x="444" y="49"/>
                  <a:pt x="444" y="49"/>
                </a:cubicBezTo>
                <a:cubicBezTo>
                  <a:pt x="444" y="22"/>
                  <a:pt x="422" y="0"/>
                  <a:pt x="394"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lowchart: Alternate Process 75"/>
          <p:cNvSpPr/>
          <p:nvPr/>
        </p:nvSpPr>
        <p:spPr>
          <a:xfrm>
            <a:off x="228600" y="2210441"/>
            <a:ext cx="2067005" cy="1447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lumMod val="95000"/>
                    <a:lumOff val="5000"/>
                  </a:schemeClr>
                </a:solidFill>
              </a:rPr>
              <a:t>Capstone Project Implementation</a:t>
            </a:r>
          </a:p>
        </p:txBody>
      </p:sp>
      <p:cxnSp>
        <p:nvCxnSpPr>
          <p:cNvPr id="77" name="Straight Connector 76"/>
          <p:cNvCxnSpPr/>
          <p:nvPr/>
        </p:nvCxnSpPr>
        <p:spPr>
          <a:xfrm>
            <a:off x="2476820" y="2918652"/>
            <a:ext cx="948627" cy="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2" name="Flowchart: Alternate Process 81"/>
          <p:cNvSpPr/>
          <p:nvPr/>
        </p:nvSpPr>
        <p:spPr>
          <a:xfrm>
            <a:off x="6781800" y="762000"/>
            <a:ext cx="2067005" cy="1447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r>
              <a:rPr lang="en-US" dirty="0">
                <a:solidFill>
                  <a:schemeClr val="tx1">
                    <a:lumMod val="95000"/>
                    <a:lumOff val="5000"/>
                  </a:schemeClr>
                </a:solidFill>
              </a:rPr>
              <a:t>Project Pieces:</a:t>
            </a:r>
          </a:p>
          <a:p>
            <a:endParaRPr lang="en-US" dirty="0">
              <a:solidFill>
                <a:schemeClr val="tx1">
                  <a:lumMod val="95000"/>
                  <a:lumOff val="5000"/>
                </a:schemeClr>
              </a:solidFill>
            </a:endParaRPr>
          </a:p>
          <a:p>
            <a:pPr marL="342900" indent="-342900">
              <a:buAutoNum type="arabicPeriod"/>
            </a:pPr>
            <a:r>
              <a:rPr lang="en-US" dirty="0">
                <a:solidFill>
                  <a:schemeClr val="tx1">
                    <a:lumMod val="95000"/>
                    <a:lumOff val="5000"/>
                  </a:schemeClr>
                </a:solidFill>
              </a:rPr>
              <a:t>IRB Approval</a:t>
            </a:r>
          </a:p>
          <a:p>
            <a:pPr marL="342900" indent="-342900">
              <a:buAutoNum type="arabicPeriod"/>
            </a:pPr>
            <a:r>
              <a:rPr lang="en-US" dirty="0">
                <a:solidFill>
                  <a:schemeClr val="tx1">
                    <a:lumMod val="95000"/>
                    <a:lumOff val="5000"/>
                  </a:schemeClr>
                </a:solidFill>
              </a:rPr>
              <a:t>Web-hosting Service</a:t>
            </a:r>
          </a:p>
          <a:p>
            <a:pPr marL="342900" indent="-342900">
              <a:buAutoNum type="arabicPeriod"/>
            </a:pPr>
            <a:r>
              <a:rPr lang="en-US" dirty="0" err="1">
                <a:solidFill>
                  <a:schemeClr val="tx1">
                    <a:lumMod val="95000"/>
                    <a:lumOff val="5000"/>
                  </a:schemeClr>
                </a:solidFill>
              </a:rPr>
              <a:t>REDCap</a:t>
            </a:r>
            <a:r>
              <a:rPr lang="en-US" dirty="0">
                <a:solidFill>
                  <a:schemeClr val="tx1">
                    <a:lumMod val="95000"/>
                    <a:lumOff val="5000"/>
                  </a:schemeClr>
                </a:solidFill>
              </a:rPr>
              <a:t> Design</a:t>
            </a:r>
          </a:p>
          <a:p>
            <a:pPr marL="342900" indent="-342900">
              <a:buAutoNum type="arabicPeriod"/>
            </a:pPr>
            <a:r>
              <a:rPr lang="en-US" dirty="0">
                <a:solidFill>
                  <a:schemeClr val="tx1">
                    <a:lumMod val="95000"/>
                    <a:lumOff val="5000"/>
                  </a:schemeClr>
                </a:solidFill>
              </a:rPr>
              <a:t>Data integration &amp; Analysis</a:t>
            </a:r>
          </a:p>
        </p:txBody>
      </p:sp>
      <p:cxnSp>
        <p:nvCxnSpPr>
          <p:cNvPr id="83" name="Straight Connector 82"/>
          <p:cNvCxnSpPr/>
          <p:nvPr/>
        </p:nvCxnSpPr>
        <p:spPr>
          <a:xfrm>
            <a:off x="5867400" y="1524000"/>
            <a:ext cx="796227" cy="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3366825" y="280425"/>
            <a:ext cx="1543245" cy="3415813"/>
            <a:chOff x="3366825" y="280425"/>
            <a:chExt cx="1543245" cy="3415813"/>
          </a:xfrm>
        </p:grpSpPr>
        <p:grpSp>
          <p:nvGrpSpPr>
            <p:cNvPr id="66" name="Group 65"/>
            <p:cNvGrpSpPr/>
            <p:nvPr/>
          </p:nvGrpSpPr>
          <p:grpSpPr>
            <a:xfrm>
              <a:off x="3366825" y="280425"/>
              <a:ext cx="993349" cy="1926175"/>
              <a:chOff x="3117850" y="119063"/>
              <a:chExt cx="1198563" cy="2324100"/>
            </a:xfrm>
          </p:grpSpPr>
          <p:sp>
            <p:nvSpPr>
              <p:cNvPr id="7" name="Freeform 5"/>
              <p:cNvSpPr>
                <a:spLocks/>
              </p:cNvSpPr>
              <p:nvPr/>
            </p:nvSpPr>
            <p:spPr bwMode="auto">
              <a:xfrm>
                <a:off x="3117850" y="119063"/>
                <a:ext cx="1198563" cy="1655763"/>
              </a:xfrm>
              <a:custGeom>
                <a:avLst/>
                <a:gdLst>
                  <a:gd name="T0" fmla="*/ 532 w 755"/>
                  <a:gd name="T1" fmla="*/ 189 h 1043"/>
                  <a:gd name="T2" fmla="*/ 490 w 755"/>
                  <a:gd name="T3" fmla="*/ 68 h 1043"/>
                  <a:gd name="T4" fmla="*/ 317 w 755"/>
                  <a:gd name="T5" fmla="*/ 92 h 1043"/>
                  <a:gd name="T6" fmla="*/ 286 w 755"/>
                  <a:gd name="T7" fmla="*/ 0 h 1043"/>
                  <a:gd name="T8" fmla="*/ 0 w 755"/>
                  <a:gd name="T9" fmla="*/ 208 h 1043"/>
                  <a:gd name="T10" fmla="*/ 291 w 755"/>
                  <a:gd name="T11" fmla="*/ 1043 h 1043"/>
                  <a:gd name="T12" fmla="*/ 644 w 755"/>
                  <a:gd name="T13" fmla="*/ 1031 h 1043"/>
                  <a:gd name="T14" fmla="*/ 606 w 755"/>
                  <a:gd name="T15" fmla="*/ 920 h 1043"/>
                  <a:gd name="T16" fmla="*/ 755 w 755"/>
                  <a:gd name="T17" fmla="*/ 832 h 1043"/>
                  <a:gd name="T18" fmla="*/ 712 w 755"/>
                  <a:gd name="T19" fmla="*/ 712 h 1043"/>
                  <a:gd name="T20" fmla="*/ 542 w 755"/>
                  <a:gd name="T21" fmla="*/ 735 h 1043"/>
                  <a:gd name="T22" fmla="*/ 532 w 755"/>
                  <a:gd name="T23" fmla="*/ 707 h 1043"/>
                  <a:gd name="T24" fmla="*/ 682 w 755"/>
                  <a:gd name="T25" fmla="*/ 617 h 1043"/>
                  <a:gd name="T26" fmla="*/ 639 w 755"/>
                  <a:gd name="T27" fmla="*/ 496 h 1043"/>
                  <a:gd name="T28" fmla="*/ 466 w 755"/>
                  <a:gd name="T29" fmla="*/ 520 h 1043"/>
                  <a:gd name="T30" fmla="*/ 457 w 755"/>
                  <a:gd name="T31" fmla="*/ 492 h 1043"/>
                  <a:gd name="T32" fmla="*/ 606 w 755"/>
                  <a:gd name="T33" fmla="*/ 404 h 1043"/>
                  <a:gd name="T34" fmla="*/ 563 w 755"/>
                  <a:gd name="T35" fmla="*/ 281 h 1043"/>
                  <a:gd name="T36" fmla="*/ 393 w 755"/>
                  <a:gd name="T37" fmla="*/ 305 h 1043"/>
                  <a:gd name="T38" fmla="*/ 381 w 755"/>
                  <a:gd name="T39" fmla="*/ 276 h 1043"/>
                  <a:gd name="T40" fmla="*/ 532 w 755"/>
                  <a:gd name="T41" fmla="*/ 18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5" h="1043">
                    <a:moveTo>
                      <a:pt x="532" y="189"/>
                    </a:moveTo>
                    <a:lnTo>
                      <a:pt x="490" y="68"/>
                    </a:lnTo>
                    <a:lnTo>
                      <a:pt x="317" y="92"/>
                    </a:lnTo>
                    <a:lnTo>
                      <a:pt x="286" y="0"/>
                    </a:lnTo>
                    <a:lnTo>
                      <a:pt x="0" y="208"/>
                    </a:lnTo>
                    <a:lnTo>
                      <a:pt x="291" y="1043"/>
                    </a:lnTo>
                    <a:lnTo>
                      <a:pt x="644" y="1031"/>
                    </a:lnTo>
                    <a:lnTo>
                      <a:pt x="606" y="920"/>
                    </a:lnTo>
                    <a:lnTo>
                      <a:pt x="755" y="832"/>
                    </a:lnTo>
                    <a:lnTo>
                      <a:pt x="712" y="712"/>
                    </a:lnTo>
                    <a:lnTo>
                      <a:pt x="542" y="735"/>
                    </a:lnTo>
                    <a:lnTo>
                      <a:pt x="532" y="707"/>
                    </a:lnTo>
                    <a:lnTo>
                      <a:pt x="682" y="617"/>
                    </a:lnTo>
                    <a:lnTo>
                      <a:pt x="639" y="496"/>
                    </a:lnTo>
                    <a:lnTo>
                      <a:pt x="466" y="520"/>
                    </a:lnTo>
                    <a:lnTo>
                      <a:pt x="457" y="492"/>
                    </a:lnTo>
                    <a:lnTo>
                      <a:pt x="606" y="404"/>
                    </a:lnTo>
                    <a:lnTo>
                      <a:pt x="563" y="281"/>
                    </a:lnTo>
                    <a:lnTo>
                      <a:pt x="393" y="305"/>
                    </a:lnTo>
                    <a:lnTo>
                      <a:pt x="381" y="276"/>
                    </a:lnTo>
                    <a:lnTo>
                      <a:pt x="532" y="18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3651250" y="1335088"/>
                <a:ext cx="552450" cy="1108075"/>
              </a:xfrm>
              <a:custGeom>
                <a:avLst/>
                <a:gdLst>
                  <a:gd name="T0" fmla="*/ 118 w 348"/>
                  <a:gd name="T1" fmla="*/ 0 h 698"/>
                  <a:gd name="T2" fmla="*/ 0 w 348"/>
                  <a:gd name="T3" fmla="*/ 40 h 698"/>
                  <a:gd name="T4" fmla="*/ 230 w 348"/>
                  <a:gd name="T5" fmla="*/ 698 h 698"/>
                  <a:gd name="T6" fmla="*/ 348 w 348"/>
                  <a:gd name="T7" fmla="*/ 658 h 698"/>
                  <a:gd name="T8" fmla="*/ 118 w 348"/>
                  <a:gd name="T9" fmla="*/ 0 h 698"/>
                </a:gdLst>
                <a:ahLst/>
                <a:cxnLst>
                  <a:cxn ang="0">
                    <a:pos x="T0" y="T1"/>
                  </a:cxn>
                  <a:cxn ang="0">
                    <a:pos x="T2" y="T3"/>
                  </a:cxn>
                  <a:cxn ang="0">
                    <a:pos x="T4" y="T5"/>
                  </a:cxn>
                  <a:cxn ang="0">
                    <a:pos x="T6" y="T7"/>
                  </a:cxn>
                  <a:cxn ang="0">
                    <a:pos x="T8" y="T9"/>
                  </a:cxn>
                </a:cxnLst>
                <a:rect l="0" t="0" r="r" b="b"/>
                <a:pathLst>
                  <a:path w="348" h="698">
                    <a:moveTo>
                      <a:pt x="118" y="0"/>
                    </a:moveTo>
                    <a:lnTo>
                      <a:pt x="0" y="40"/>
                    </a:lnTo>
                    <a:lnTo>
                      <a:pt x="230" y="698"/>
                    </a:lnTo>
                    <a:lnTo>
                      <a:pt x="348" y="658"/>
                    </a:lnTo>
                    <a:lnTo>
                      <a:pt x="118"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744913" y="1450976"/>
                <a:ext cx="101600" cy="101600"/>
              </a:xfrm>
              <a:custGeom>
                <a:avLst/>
                <a:gdLst>
                  <a:gd name="T0" fmla="*/ 24 w 27"/>
                  <a:gd name="T1" fmla="*/ 10 h 27"/>
                  <a:gd name="T2" fmla="*/ 9 w 27"/>
                  <a:gd name="T3" fmla="*/ 2 h 27"/>
                  <a:gd name="T4" fmla="*/ 2 w 27"/>
                  <a:gd name="T5" fmla="*/ 18 h 27"/>
                  <a:gd name="T6" fmla="*/ 17 w 27"/>
                  <a:gd name="T7" fmla="*/ 25 h 27"/>
                  <a:gd name="T8" fmla="*/ 24 w 27"/>
                  <a:gd name="T9" fmla="*/ 10 h 27"/>
                </a:gdLst>
                <a:ahLst/>
                <a:cxnLst>
                  <a:cxn ang="0">
                    <a:pos x="T0" y="T1"/>
                  </a:cxn>
                  <a:cxn ang="0">
                    <a:pos x="T2" y="T3"/>
                  </a:cxn>
                  <a:cxn ang="0">
                    <a:pos x="T4" y="T5"/>
                  </a:cxn>
                  <a:cxn ang="0">
                    <a:pos x="T6" y="T7"/>
                  </a:cxn>
                  <a:cxn ang="0">
                    <a:pos x="T8" y="T9"/>
                  </a:cxn>
                </a:cxnLst>
                <a:rect l="0" t="0" r="r" b="b"/>
                <a:pathLst>
                  <a:path w="27" h="27">
                    <a:moveTo>
                      <a:pt x="24" y="10"/>
                    </a:moveTo>
                    <a:cubicBezTo>
                      <a:pt x="22" y="4"/>
                      <a:pt x="15" y="0"/>
                      <a:pt x="9" y="2"/>
                    </a:cubicBezTo>
                    <a:cubicBezTo>
                      <a:pt x="3" y="5"/>
                      <a:pt x="0" y="12"/>
                      <a:pt x="2" y="18"/>
                    </a:cubicBezTo>
                    <a:cubicBezTo>
                      <a:pt x="4" y="24"/>
                      <a:pt x="11" y="27"/>
                      <a:pt x="17" y="25"/>
                    </a:cubicBezTo>
                    <a:cubicBezTo>
                      <a:pt x="23" y="23"/>
                      <a:pt x="27" y="16"/>
                      <a:pt x="24" y="1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3802063" y="1616076"/>
                <a:ext cx="101600" cy="101600"/>
              </a:xfrm>
              <a:custGeom>
                <a:avLst/>
                <a:gdLst>
                  <a:gd name="T0" fmla="*/ 25 w 27"/>
                  <a:gd name="T1" fmla="*/ 10 h 27"/>
                  <a:gd name="T2" fmla="*/ 9 w 27"/>
                  <a:gd name="T3" fmla="*/ 3 h 27"/>
                  <a:gd name="T4" fmla="*/ 2 w 27"/>
                  <a:gd name="T5" fmla="*/ 18 h 27"/>
                  <a:gd name="T6" fmla="*/ 17 w 27"/>
                  <a:gd name="T7" fmla="*/ 25 h 27"/>
                  <a:gd name="T8" fmla="*/ 25 w 27"/>
                  <a:gd name="T9" fmla="*/ 10 h 27"/>
                </a:gdLst>
                <a:ahLst/>
                <a:cxnLst>
                  <a:cxn ang="0">
                    <a:pos x="T0" y="T1"/>
                  </a:cxn>
                  <a:cxn ang="0">
                    <a:pos x="T2" y="T3"/>
                  </a:cxn>
                  <a:cxn ang="0">
                    <a:pos x="T4" y="T5"/>
                  </a:cxn>
                  <a:cxn ang="0">
                    <a:pos x="T6" y="T7"/>
                  </a:cxn>
                  <a:cxn ang="0">
                    <a:pos x="T8" y="T9"/>
                  </a:cxn>
                </a:cxnLst>
                <a:rect l="0" t="0" r="r" b="b"/>
                <a:pathLst>
                  <a:path w="27" h="27">
                    <a:moveTo>
                      <a:pt x="25" y="10"/>
                    </a:moveTo>
                    <a:cubicBezTo>
                      <a:pt x="23" y="4"/>
                      <a:pt x="16" y="0"/>
                      <a:pt x="9" y="3"/>
                    </a:cubicBezTo>
                    <a:cubicBezTo>
                      <a:pt x="3" y="5"/>
                      <a:pt x="0" y="12"/>
                      <a:pt x="2" y="18"/>
                    </a:cubicBezTo>
                    <a:cubicBezTo>
                      <a:pt x="4" y="24"/>
                      <a:pt x="11" y="27"/>
                      <a:pt x="17" y="25"/>
                    </a:cubicBezTo>
                    <a:cubicBezTo>
                      <a:pt x="24" y="23"/>
                      <a:pt x="27" y="16"/>
                      <a:pt x="25" y="1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3917950" y="2097088"/>
                <a:ext cx="228600" cy="200025"/>
              </a:xfrm>
              <a:custGeom>
                <a:avLst/>
                <a:gdLst>
                  <a:gd name="T0" fmla="*/ 36 w 144"/>
                  <a:gd name="T1" fmla="*/ 126 h 126"/>
                  <a:gd name="T2" fmla="*/ 0 w 144"/>
                  <a:gd name="T3" fmla="*/ 62 h 126"/>
                  <a:gd name="T4" fmla="*/ 36 w 144"/>
                  <a:gd name="T5" fmla="*/ 0 h 126"/>
                  <a:gd name="T6" fmla="*/ 109 w 144"/>
                  <a:gd name="T7" fmla="*/ 0 h 126"/>
                  <a:gd name="T8" fmla="*/ 144 w 144"/>
                  <a:gd name="T9" fmla="*/ 62 h 126"/>
                  <a:gd name="T10" fmla="*/ 109 w 144"/>
                  <a:gd name="T11" fmla="*/ 126 h 126"/>
                  <a:gd name="T12" fmla="*/ 36 w 144"/>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44" h="126">
                    <a:moveTo>
                      <a:pt x="36" y="126"/>
                    </a:moveTo>
                    <a:lnTo>
                      <a:pt x="0" y="62"/>
                    </a:lnTo>
                    <a:lnTo>
                      <a:pt x="36" y="0"/>
                    </a:lnTo>
                    <a:lnTo>
                      <a:pt x="109" y="0"/>
                    </a:lnTo>
                    <a:lnTo>
                      <a:pt x="144" y="62"/>
                    </a:lnTo>
                    <a:lnTo>
                      <a:pt x="109" y="126"/>
                    </a:lnTo>
                    <a:lnTo>
                      <a:pt x="3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3975100" y="2146301"/>
                <a:ext cx="112713" cy="98425"/>
              </a:xfrm>
              <a:custGeom>
                <a:avLst/>
                <a:gdLst>
                  <a:gd name="T0" fmla="*/ 19 w 71"/>
                  <a:gd name="T1" fmla="*/ 62 h 62"/>
                  <a:gd name="T2" fmla="*/ 0 w 71"/>
                  <a:gd name="T3" fmla="*/ 31 h 62"/>
                  <a:gd name="T4" fmla="*/ 19 w 71"/>
                  <a:gd name="T5" fmla="*/ 0 h 62"/>
                  <a:gd name="T6" fmla="*/ 54 w 71"/>
                  <a:gd name="T7" fmla="*/ 0 h 62"/>
                  <a:gd name="T8" fmla="*/ 71 w 71"/>
                  <a:gd name="T9" fmla="*/ 31 h 62"/>
                  <a:gd name="T10" fmla="*/ 54 w 71"/>
                  <a:gd name="T11" fmla="*/ 62 h 62"/>
                  <a:gd name="T12" fmla="*/ 19 w 71"/>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71" h="62">
                    <a:moveTo>
                      <a:pt x="19" y="62"/>
                    </a:moveTo>
                    <a:lnTo>
                      <a:pt x="0" y="31"/>
                    </a:lnTo>
                    <a:lnTo>
                      <a:pt x="19" y="0"/>
                    </a:lnTo>
                    <a:lnTo>
                      <a:pt x="54" y="0"/>
                    </a:lnTo>
                    <a:lnTo>
                      <a:pt x="71" y="31"/>
                    </a:lnTo>
                    <a:lnTo>
                      <a:pt x="54" y="62"/>
                    </a:lnTo>
                    <a:lnTo>
                      <a:pt x="19" y="62"/>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 name="Rectangle 104"/>
            <p:cNvSpPr/>
            <p:nvPr/>
          </p:nvSpPr>
          <p:spPr>
            <a:xfrm>
              <a:off x="3995670" y="1791238"/>
              <a:ext cx="914400" cy="1905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flipH="1">
            <a:off x="4255394" y="291922"/>
            <a:ext cx="1650568" cy="3415813"/>
            <a:chOff x="3366825" y="280425"/>
            <a:chExt cx="1543245" cy="3415813"/>
          </a:xfrm>
        </p:grpSpPr>
        <p:grpSp>
          <p:nvGrpSpPr>
            <p:cNvPr id="118" name="Group 117"/>
            <p:cNvGrpSpPr/>
            <p:nvPr/>
          </p:nvGrpSpPr>
          <p:grpSpPr>
            <a:xfrm>
              <a:off x="3366825" y="280425"/>
              <a:ext cx="993349" cy="1926175"/>
              <a:chOff x="3117850" y="119063"/>
              <a:chExt cx="1198563" cy="2324100"/>
            </a:xfrm>
          </p:grpSpPr>
          <p:sp>
            <p:nvSpPr>
              <p:cNvPr id="120" name="Freeform 5"/>
              <p:cNvSpPr>
                <a:spLocks/>
              </p:cNvSpPr>
              <p:nvPr/>
            </p:nvSpPr>
            <p:spPr bwMode="auto">
              <a:xfrm>
                <a:off x="3117850" y="119063"/>
                <a:ext cx="1198563" cy="1655763"/>
              </a:xfrm>
              <a:custGeom>
                <a:avLst/>
                <a:gdLst>
                  <a:gd name="T0" fmla="*/ 532 w 755"/>
                  <a:gd name="T1" fmla="*/ 189 h 1043"/>
                  <a:gd name="T2" fmla="*/ 490 w 755"/>
                  <a:gd name="T3" fmla="*/ 68 h 1043"/>
                  <a:gd name="T4" fmla="*/ 317 w 755"/>
                  <a:gd name="T5" fmla="*/ 92 h 1043"/>
                  <a:gd name="T6" fmla="*/ 286 w 755"/>
                  <a:gd name="T7" fmla="*/ 0 h 1043"/>
                  <a:gd name="T8" fmla="*/ 0 w 755"/>
                  <a:gd name="T9" fmla="*/ 208 h 1043"/>
                  <a:gd name="T10" fmla="*/ 291 w 755"/>
                  <a:gd name="T11" fmla="*/ 1043 h 1043"/>
                  <a:gd name="T12" fmla="*/ 644 w 755"/>
                  <a:gd name="T13" fmla="*/ 1031 h 1043"/>
                  <a:gd name="T14" fmla="*/ 606 w 755"/>
                  <a:gd name="T15" fmla="*/ 920 h 1043"/>
                  <a:gd name="T16" fmla="*/ 755 w 755"/>
                  <a:gd name="T17" fmla="*/ 832 h 1043"/>
                  <a:gd name="T18" fmla="*/ 712 w 755"/>
                  <a:gd name="T19" fmla="*/ 712 h 1043"/>
                  <a:gd name="T20" fmla="*/ 542 w 755"/>
                  <a:gd name="T21" fmla="*/ 735 h 1043"/>
                  <a:gd name="T22" fmla="*/ 532 w 755"/>
                  <a:gd name="T23" fmla="*/ 707 h 1043"/>
                  <a:gd name="T24" fmla="*/ 682 w 755"/>
                  <a:gd name="T25" fmla="*/ 617 h 1043"/>
                  <a:gd name="T26" fmla="*/ 639 w 755"/>
                  <a:gd name="T27" fmla="*/ 496 h 1043"/>
                  <a:gd name="T28" fmla="*/ 466 w 755"/>
                  <a:gd name="T29" fmla="*/ 520 h 1043"/>
                  <a:gd name="T30" fmla="*/ 457 w 755"/>
                  <a:gd name="T31" fmla="*/ 492 h 1043"/>
                  <a:gd name="T32" fmla="*/ 606 w 755"/>
                  <a:gd name="T33" fmla="*/ 404 h 1043"/>
                  <a:gd name="T34" fmla="*/ 563 w 755"/>
                  <a:gd name="T35" fmla="*/ 281 h 1043"/>
                  <a:gd name="T36" fmla="*/ 393 w 755"/>
                  <a:gd name="T37" fmla="*/ 305 h 1043"/>
                  <a:gd name="T38" fmla="*/ 381 w 755"/>
                  <a:gd name="T39" fmla="*/ 276 h 1043"/>
                  <a:gd name="T40" fmla="*/ 532 w 755"/>
                  <a:gd name="T41" fmla="*/ 18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5" h="1043">
                    <a:moveTo>
                      <a:pt x="532" y="189"/>
                    </a:moveTo>
                    <a:lnTo>
                      <a:pt x="490" y="68"/>
                    </a:lnTo>
                    <a:lnTo>
                      <a:pt x="317" y="92"/>
                    </a:lnTo>
                    <a:lnTo>
                      <a:pt x="286" y="0"/>
                    </a:lnTo>
                    <a:lnTo>
                      <a:pt x="0" y="208"/>
                    </a:lnTo>
                    <a:lnTo>
                      <a:pt x="291" y="1043"/>
                    </a:lnTo>
                    <a:lnTo>
                      <a:pt x="644" y="1031"/>
                    </a:lnTo>
                    <a:lnTo>
                      <a:pt x="606" y="920"/>
                    </a:lnTo>
                    <a:lnTo>
                      <a:pt x="755" y="832"/>
                    </a:lnTo>
                    <a:lnTo>
                      <a:pt x="712" y="712"/>
                    </a:lnTo>
                    <a:lnTo>
                      <a:pt x="542" y="735"/>
                    </a:lnTo>
                    <a:lnTo>
                      <a:pt x="532" y="707"/>
                    </a:lnTo>
                    <a:lnTo>
                      <a:pt x="682" y="617"/>
                    </a:lnTo>
                    <a:lnTo>
                      <a:pt x="639" y="496"/>
                    </a:lnTo>
                    <a:lnTo>
                      <a:pt x="466" y="520"/>
                    </a:lnTo>
                    <a:lnTo>
                      <a:pt x="457" y="492"/>
                    </a:lnTo>
                    <a:lnTo>
                      <a:pt x="606" y="404"/>
                    </a:lnTo>
                    <a:lnTo>
                      <a:pt x="563" y="281"/>
                    </a:lnTo>
                    <a:lnTo>
                      <a:pt x="393" y="305"/>
                    </a:lnTo>
                    <a:lnTo>
                      <a:pt x="381" y="276"/>
                    </a:lnTo>
                    <a:lnTo>
                      <a:pt x="532" y="18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
              <p:cNvSpPr>
                <a:spLocks/>
              </p:cNvSpPr>
              <p:nvPr/>
            </p:nvSpPr>
            <p:spPr bwMode="auto">
              <a:xfrm>
                <a:off x="3651250" y="1335088"/>
                <a:ext cx="552450" cy="1108075"/>
              </a:xfrm>
              <a:custGeom>
                <a:avLst/>
                <a:gdLst>
                  <a:gd name="T0" fmla="*/ 118 w 348"/>
                  <a:gd name="T1" fmla="*/ 0 h 698"/>
                  <a:gd name="T2" fmla="*/ 0 w 348"/>
                  <a:gd name="T3" fmla="*/ 40 h 698"/>
                  <a:gd name="T4" fmla="*/ 230 w 348"/>
                  <a:gd name="T5" fmla="*/ 698 h 698"/>
                  <a:gd name="T6" fmla="*/ 348 w 348"/>
                  <a:gd name="T7" fmla="*/ 658 h 698"/>
                  <a:gd name="T8" fmla="*/ 118 w 348"/>
                  <a:gd name="T9" fmla="*/ 0 h 698"/>
                </a:gdLst>
                <a:ahLst/>
                <a:cxnLst>
                  <a:cxn ang="0">
                    <a:pos x="T0" y="T1"/>
                  </a:cxn>
                  <a:cxn ang="0">
                    <a:pos x="T2" y="T3"/>
                  </a:cxn>
                  <a:cxn ang="0">
                    <a:pos x="T4" y="T5"/>
                  </a:cxn>
                  <a:cxn ang="0">
                    <a:pos x="T6" y="T7"/>
                  </a:cxn>
                  <a:cxn ang="0">
                    <a:pos x="T8" y="T9"/>
                  </a:cxn>
                </a:cxnLst>
                <a:rect l="0" t="0" r="r" b="b"/>
                <a:pathLst>
                  <a:path w="348" h="698">
                    <a:moveTo>
                      <a:pt x="118" y="0"/>
                    </a:moveTo>
                    <a:lnTo>
                      <a:pt x="0" y="40"/>
                    </a:lnTo>
                    <a:lnTo>
                      <a:pt x="230" y="698"/>
                    </a:lnTo>
                    <a:lnTo>
                      <a:pt x="348" y="658"/>
                    </a:lnTo>
                    <a:lnTo>
                      <a:pt x="118"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
              <p:cNvSpPr>
                <a:spLocks/>
              </p:cNvSpPr>
              <p:nvPr/>
            </p:nvSpPr>
            <p:spPr bwMode="auto">
              <a:xfrm>
                <a:off x="3744913" y="1450976"/>
                <a:ext cx="101600" cy="101600"/>
              </a:xfrm>
              <a:custGeom>
                <a:avLst/>
                <a:gdLst>
                  <a:gd name="T0" fmla="*/ 24 w 27"/>
                  <a:gd name="T1" fmla="*/ 10 h 27"/>
                  <a:gd name="T2" fmla="*/ 9 w 27"/>
                  <a:gd name="T3" fmla="*/ 2 h 27"/>
                  <a:gd name="T4" fmla="*/ 2 w 27"/>
                  <a:gd name="T5" fmla="*/ 18 h 27"/>
                  <a:gd name="T6" fmla="*/ 17 w 27"/>
                  <a:gd name="T7" fmla="*/ 25 h 27"/>
                  <a:gd name="T8" fmla="*/ 24 w 27"/>
                  <a:gd name="T9" fmla="*/ 10 h 27"/>
                </a:gdLst>
                <a:ahLst/>
                <a:cxnLst>
                  <a:cxn ang="0">
                    <a:pos x="T0" y="T1"/>
                  </a:cxn>
                  <a:cxn ang="0">
                    <a:pos x="T2" y="T3"/>
                  </a:cxn>
                  <a:cxn ang="0">
                    <a:pos x="T4" y="T5"/>
                  </a:cxn>
                  <a:cxn ang="0">
                    <a:pos x="T6" y="T7"/>
                  </a:cxn>
                  <a:cxn ang="0">
                    <a:pos x="T8" y="T9"/>
                  </a:cxn>
                </a:cxnLst>
                <a:rect l="0" t="0" r="r" b="b"/>
                <a:pathLst>
                  <a:path w="27" h="27">
                    <a:moveTo>
                      <a:pt x="24" y="10"/>
                    </a:moveTo>
                    <a:cubicBezTo>
                      <a:pt x="22" y="4"/>
                      <a:pt x="15" y="0"/>
                      <a:pt x="9" y="2"/>
                    </a:cubicBezTo>
                    <a:cubicBezTo>
                      <a:pt x="3" y="5"/>
                      <a:pt x="0" y="12"/>
                      <a:pt x="2" y="18"/>
                    </a:cubicBezTo>
                    <a:cubicBezTo>
                      <a:pt x="4" y="24"/>
                      <a:pt x="11" y="27"/>
                      <a:pt x="17" y="25"/>
                    </a:cubicBezTo>
                    <a:cubicBezTo>
                      <a:pt x="23" y="23"/>
                      <a:pt x="27" y="16"/>
                      <a:pt x="24" y="1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
              <p:cNvSpPr>
                <a:spLocks/>
              </p:cNvSpPr>
              <p:nvPr/>
            </p:nvSpPr>
            <p:spPr bwMode="auto">
              <a:xfrm>
                <a:off x="3802063" y="1616076"/>
                <a:ext cx="101600" cy="101600"/>
              </a:xfrm>
              <a:custGeom>
                <a:avLst/>
                <a:gdLst>
                  <a:gd name="T0" fmla="*/ 25 w 27"/>
                  <a:gd name="T1" fmla="*/ 10 h 27"/>
                  <a:gd name="T2" fmla="*/ 9 w 27"/>
                  <a:gd name="T3" fmla="*/ 3 h 27"/>
                  <a:gd name="T4" fmla="*/ 2 w 27"/>
                  <a:gd name="T5" fmla="*/ 18 h 27"/>
                  <a:gd name="T6" fmla="*/ 17 w 27"/>
                  <a:gd name="T7" fmla="*/ 25 h 27"/>
                  <a:gd name="T8" fmla="*/ 25 w 27"/>
                  <a:gd name="T9" fmla="*/ 10 h 27"/>
                </a:gdLst>
                <a:ahLst/>
                <a:cxnLst>
                  <a:cxn ang="0">
                    <a:pos x="T0" y="T1"/>
                  </a:cxn>
                  <a:cxn ang="0">
                    <a:pos x="T2" y="T3"/>
                  </a:cxn>
                  <a:cxn ang="0">
                    <a:pos x="T4" y="T5"/>
                  </a:cxn>
                  <a:cxn ang="0">
                    <a:pos x="T6" y="T7"/>
                  </a:cxn>
                  <a:cxn ang="0">
                    <a:pos x="T8" y="T9"/>
                  </a:cxn>
                </a:cxnLst>
                <a:rect l="0" t="0" r="r" b="b"/>
                <a:pathLst>
                  <a:path w="27" h="27">
                    <a:moveTo>
                      <a:pt x="25" y="10"/>
                    </a:moveTo>
                    <a:cubicBezTo>
                      <a:pt x="23" y="4"/>
                      <a:pt x="16" y="0"/>
                      <a:pt x="9" y="3"/>
                    </a:cubicBezTo>
                    <a:cubicBezTo>
                      <a:pt x="3" y="5"/>
                      <a:pt x="0" y="12"/>
                      <a:pt x="2" y="18"/>
                    </a:cubicBezTo>
                    <a:cubicBezTo>
                      <a:pt x="4" y="24"/>
                      <a:pt x="11" y="27"/>
                      <a:pt x="17" y="25"/>
                    </a:cubicBezTo>
                    <a:cubicBezTo>
                      <a:pt x="24" y="23"/>
                      <a:pt x="27" y="16"/>
                      <a:pt x="25" y="1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8"/>
              <p:cNvSpPr>
                <a:spLocks/>
              </p:cNvSpPr>
              <p:nvPr/>
            </p:nvSpPr>
            <p:spPr bwMode="auto">
              <a:xfrm>
                <a:off x="3917950" y="2097088"/>
                <a:ext cx="228600" cy="200025"/>
              </a:xfrm>
              <a:custGeom>
                <a:avLst/>
                <a:gdLst>
                  <a:gd name="T0" fmla="*/ 36 w 144"/>
                  <a:gd name="T1" fmla="*/ 126 h 126"/>
                  <a:gd name="T2" fmla="*/ 0 w 144"/>
                  <a:gd name="T3" fmla="*/ 62 h 126"/>
                  <a:gd name="T4" fmla="*/ 36 w 144"/>
                  <a:gd name="T5" fmla="*/ 0 h 126"/>
                  <a:gd name="T6" fmla="*/ 109 w 144"/>
                  <a:gd name="T7" fmla="*/ 0 h 126"/>
                  <a:gd name="T8" fmla="*/ 144 w 144"/>
                  <a:gd name="T9" fmla="*/ 62 h 126"/>
                  <a:gd name="T10" fmla="*/ 109 w 144"/>
                  <a:gd name="T11" fmla="*/ 126 h 126"/>
                  <a:gd name="T12" fmla="*/ 36 w 144"/>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44" h="126">
                    <a:moveTo>
                      <a:pt x="36" y="126"/>
                    </a:moveTo>
                    <a:lnTo>
                      <a:pt x="0" y="62"/>
                    </a:lnTo>
                    <a:lnTo>
                      <a:pt x="36" y="0"/>
                    </a:lnTo>
                    <a:lnTo>
                      <a:pt x="109" y="0"/>
                    </a:lnTo>
                    <a:lnTo>
                      <a:pt x="144" y="62"/>
                    </a:lnTo>
                    <a:lnTo>
                      <a:pt x="109" y="126"/>
                    </a:lnTo>
                    <a:lnTo>
                      <a:pt x="3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9"/>
              <p:cNvSpPr>
                <a:spLocks/>
              </p:cNvSpPr>
              <p:nvPr/>
            </p:nvSpPr>
            <p:spPr bwMode="auto">
              <a:xfrm>
                <a:off x="3975100" y="2146301"/>
                <a:ext cx="112713" cy="98425"/>
              </a:xfrm>
              <a:custGeom>
                <a:avLst/>
                <a:gdLst>
                  <a:gd name="T0" fmla="*/ 19 w 71"/>
                  <a:gd name="T1" fmla="*/ 62 h 62"/>
                  <a:gd name="T2" fmla="*/ 0 w 71"/>
                  <a:gd name="T3" fmla="*/ 31 h 62"/>
                  <a:gd name="T4" fmla="*/ 19 w 71"/>
                  <a:gd name="T5" fmla="*/ 0 h 62"/>
                  <a:gd name="T6" fmla="*/ 54 w 71"/>
                  <a:gd name="T7" fmla="*/ 0 h 62"/>
                  <a:gd name="T8" fmla="*/ 71 w 71"/>
                  <a:gd name="T9" fmla="*/ 31 h 62"/>
                  <a:gd name="T10" fmla="*/ 54 w 71"/>
                  <a:gd name="T11" fmla="*/ 62 h 62"/>
                  <a:gd name="T12" fmla="*/ 19 w 71"/>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71" h="62">
                    <a:moveTo>
                      <a:pt x="19" y="62"/>
                    </a:moveTo>
                    <a:lnTo>
                      <a:pt x="0" y="31"/>
                    </a:lnTo>
                    <a:lnTo>
                      <a:pt x="19" y="0"/>
                    </a:lnTo>
                    <a:lnTo>
                      <a:pt x="54" y="0"/>
                    </a:lnTo>
                    <a:lnTo>
                      <a:pt x="71" y="31"/>
                    </a:lnTo>
                    <a:lnTo>
                      <a:pt x="54" y="62"/>
                    </a:lnTo>
                    <a:lnTo>
                      <a:pt x="19" y="62"/>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9" name="Rectangle 118"/>
            <p:cNvSpPr/>
            <p:nvPr/>
          </p:nvSpPr>
          <p:spPr>
            <a:xfrm>
              <a:off x="3995670" y="1791238"/>
              <a:ext cx="914400" cy="1905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6062031" y="6781799"/>
            <a:ext cx="3767769" cy="1367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85800" y="6781800"/>
            <a:ext cx="3843969" cy="1445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p:cNvGrpSpPr/>
          <p:nvPr/>
        </p:nvGrpSpPr>
        <p:grpSpPr>
          <a:xfrm>
            <a:off x="-71252" y="3276600"/>
            <a:ext cx="3357747" cy="3587338"/>
            <a:chOff x="-3429000" y="2831275"/>
            <a:chExt cx="3357747" cy="3587338"/>
          </a:xfrm>
        </p:grpSpPr>
        <p:cxnSp>
          <p:nvCxnSpPr>
            <p:cNvPr id="98" name="Straight Connector 97"/>
            <p:cNvCxnSpPr/>
            <p:nvPr/>
          </p:nvCxnSpPr>
          <p:spPr>
            <a:xfrm flipH="1">
              <a:off x="-3429000" y="2971800"/>
              <a:ext cx="3214254" cy="3446813"/>
            </a:xfrm>
            <a:prstGeom prst="line">
              <a:avLst/>
            </a:prstGeom>
            <a:ln w="180975" cap="rnd">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9" name="Oval 128"/>
            <p:cNvSpPr>
              <a:spLocks noChangeArrowheads="1"/>
            </p:cNvSpPr>
            <p:nvPr/>
          </p:nvSpPr>
          <p:spPr bwMode="auto">
            <a:xfrm>
              <a:off x="-351517" y="2831275"/>
              <a:ext cx="280264" cy="285706"/>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28"/>
            <p:cNvSpPr>
              <a:spLocks noChangeArrowheads="1"/>
            </p:cNvSpPr>
            <p:nvPr/>
          </p:nvSpPr>
          <p:spPr bwMode="auto">
            <a:xfrm>
              <a:off x="-293130" y="2890795"/>
              <a:ext cx="163491" cy="166666"/>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2" name="Group 101"/>
          <p:cNvGrpSpPr/>
          <p:nvPr/>
        </p:nvGrpSpPr>
        <p:grpSpPr>
          <a:xfrm flipH="1">
            <a:off x="5937663" y="3276600"/>
            <a:ext cx="3355848" cy="3587338"/>
            <a:chOff x="-3429000" y="2831275"/>
            <a:chExt cx="3357747" cy="3587338"/>
          </a:xfrm>
        </p:grpSpPr>
        <p:cxnSp>
          <p:nvCxnSpPr>
            <p:cNvPr id="104" name="Straight Connector 103"/>
            <p:cNvCxnSpPr/>
            <p:nvPr/>
          </p:nvCxnSpPr>
          <p:spPr>
            <a:xfrm flipH="1">
              <a:off x="-3429000" y="2971800"/>
              <a:ext cx="3214254" cy="3446813"/>
            </a:xfrm>
            <a:prstGeom prst="line">
              <a:avLst/>
            </a:prstGeom>
            <a:ln w="180975" cap="rnd">
              <a:solidFill>
                <a:schemeClr val="tx1">
                  <a:lumMod val="75000"/>
                  <a:lumOff val="25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6" name="Oval 128"/>
            <p:cNvSpPr>
              <a:spLocks noChangeArrowheads="1"/>
            </p:cNvSpPr>
            <p:nvPr/>
          </p:nvSpPr>
          <p:spPr bwMode="auto">
            <a:xfrm>
              <a:off x="-351517" y="2831275"/>
              <a:ext cx="280264" cy="285706"/>
            </a:xfrm>
            <a:prstGeom prst="ellipse">
              <a:avLst/>
            </a:pr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8"/>
            <p:cNvSpPr>
              <a:spLocks noChangeArrowheads="1"/>
            </p:cNvSpPr>
            <p:nvPr/>
          </p:nvSpPr>
          <p:spPr bwMode="auto">
            <a:xfrm>
              <a:off x="-293130" y="2890795"/>
              <a:ext cx="163491" cy="166666"/>
            </a:xfrm>
            <a:prstGeom prst="ellipse">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4" name="Flowchart: Alternate Process 83"/>
          <p:cNvSpPr/>
          <p:nvPr/>
        </p:nvSpPr>
        <p:spPr>
          <a:xfrm>
            <a:off x="3505200" y="5029200"/>
            <a:ext cx="2067005" cy="1447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lumMod val="95000"/>
                    <a:lumOff val="5000"/>
                  </a:schemeClr>
                </a:solidFill>
              </a:rPr>
              <a:t>Online Patient Registry for CLESF</a:t>
            </a:r>
          </a:p>
        </p:txBody>
      </p:sp>
      <p:cxnSp>
        <p:nvCxnSpPr>
          <p:cNvPr id="85" name="Straight Connector 84"/>
          <p:cNvCxnSpPr/>
          <p:nvPr/>
        </p:nvCxnSpPr>
        <p:spPr>
          <a:xfrm>
            <a:off x="4572000" y="4648200"/>
            <a:ext cx="0" cy="22860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44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0000" fill="hold"/>
                                        <p:tgtEl>
                                          <p:spTgt spid="95"/>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12500" fill="hold"/>
                                        <p:tgtEl>
                                          <p:spTgt spid="93"/>
                                        </p:tgtEl>
                                        <p:attrNameLst>
                                          <p:attrName>r</p:attrName>
                                        </p:attrNameLst>
                                      </p:cBhvr>
                                    </p:animRot>
                                  </p:childTnLst>
                                </p:cTn>
                              </p:par>
                              <p:par>
                                <p:cTn id="9" presetID="42" presetClass="path" presetSubtype="0" fill="hold" grpId="0" nodeType="withEffect">
                                  <p:stCondLst>
                                    <p:cond delay="0"/>
                                  </p:stCondLst>
                                  <p:childTnLst>
                                    <p:animMotion origin="layout" path="M -0.00434 -0.00047 L 0.00017 0.51018 " pathEditMode="relative" rAng="0" ptsTypes="AA">
                                      <p:cBhvr>
                                        <p:cTn id="10" dur="3000" fill="hold"/>
                                        <p:tgtEl>
                                          <p:spTgt spid="94"/>
                                        </p:tgtEl>
                                        <p:attrNameLst>
                                          <p:attrName>ppt_x</p:attrName>
                                          <p:attrName>ppt_y</p:attrName>
                                        </p:attrNameLst>
                                      </p:cBhvr>
                                      <p:rCtr x="226" y="25532"/>
                                    </p:animMotion>
                                  </p:childTnLst>
                                </p:cTn>
                              </p:par>
                              <p:par>
                                <p:cTn id="11" presetID="31" presetClass="exit" presetSubtype="0" fill="hold" grpId="1" nodeType="withEffect">
                                  <p:stCondLst>
                                    <p:cond delay="0"/>
                                  </p:stCondLst>
                                  <p:childTnLst>
                                    <p:anim calcmode="lin" valueType="num">
                                      <p:cBhvr>
                                        <p:cTn id="12" dur="7000"/>
                                        <p:tgtEl>
                                          <p:spTgt spid="94"/>
                                        </p:tgtEl>
                                        <p:attrNameLst>
                                          <p:attrName>ppt_w</p:attrName>
                                        </p:attrNameLst>
                                      </p:cBhvr>
                                      <p:tavLst>
                                        <p:tav tm="0">
                                          <p:val>
                                            <p:strVal val="ppt_w"/>
                                          </p:val>
                                        </p:tav>
                                        <p:tav tm="100000">
                                          <p:val>
                                            <p:fltVal val="0"/>
                                          </p:val>
                                        </p:tav>
                                      </p:tavLst>
                                    </p:anim>
                                    <p:anim calcmode="lin" valueType="num">
                                      <p:cBhvr>
                                        <p:cTn id="13" dur="7000"/>
                                        <p:tgtEl>
                                          <p:spTgt spid="94"/>
                                        </p:tgtEl>
                                        <p:attrNameLst>
                                          <p:attrName>ppt_h</p:attrName>
                                        </p:attrNameLst>
                                      </p:cBhvr>
                                      <p:tavLst>
                                        <p:tav tm="0">
                                          <p:val>
                                            <p:strVal val="ppt_h"/>
                                          </p:val>
                                        </p:tav>
                                        <p:tav tm="100000">
                                          <p:val>
                                            <p:fltVal val="0"/>
                                          </p:val>
                                        </p:tav>
                                      </p:tavLst>
                                    </p:anim>
                                    <p:anim calcmode="lin" valueType="num">
                                      <p:cBhvr>
                                        <p:cTn id="14" dur="7000"/>
                                        <p:tgtEl>
                                          <p:spTgt spid="94"/>
                                        </p:tgtEl>
                                        <p:attrNameLst>
                                          <p:attrName>style.rotation</p:attrName>
                                        </p:attrNameLst>
                                      </p:cBhvr>
                                      <p:tavLst>
                                        <p:tav tm="0">
                                          <p:val>
                                            <p:fltVal val="0"/>
                                          </p:val>
                                        </p:tav>
                                        <p:tav tm="100000">
                                          <p:val>
                                            <p:fltVal val="90"/>
                                          </p:val>
                                        </p:tav>
                                      </p:tavLst>
                                    </p:anim>
                                    <p:animEffect transition="out" filter="fade">
                                      <p:cBhvr>
                                        <p:cTn id="15" dur="7000"/>
                                        <p:tgtEl>
                                          <p:spTgt spid="94"/>
                                        </p:tgtEl>
                                      </p:cBhvr>
                                    </p:animEffect>
                                    <p:set>
                                      <p:cBhvr>
                                        <p:cTn id="16" dur="1" fill="hold">
                                          <p:stCondLst>
                                            <p:cond delay="6999"/>
                                          </p:stCondLst>
                                        </p:cTn>
                                        <p:tgtEl>
                                          <p:spTgt spid="94"/>
                                        </p:tgtEl>
                                        <p:attrNameLst>
                                          <p:attrName>style.visibility</p:attrName>
                                        </p:attrNameLst>
                                      </p:cBhvr>
                                      <p:to>
                                        <p:strVal val="hidden"/>
                                      </p:to>
                                    </p:set>
                                  </p:childTnLst>
                                </p:cTn>
                              </p:par>
                              <p:par>
                                <p:cTn id="17" presetID="8" presetClass="emph" presetSubtype="0" fill="hold" grpId="2" nodeType="withEffect">
                                  <p:stCondLst>
                                    <p:cond delay="0"/>
                                  </p:stCondLst>
                                  <p:childTnLst>
                                    <p:animRot by="21600000">
                                      <p:cBhvr>
                                        <p:cTn id="18" dur="7400" fill="hold"/>
                                        <p:tgtEl>
                                          <p:spTgt spid="94"/>
                                        </p:tgtEl>
                                        <p:attrNameLst>
                                          <p:attrName>r</p:attrName>
                                        </p:attrNameLst>
                                      </p:cBhvr>
                                    </p:animRot>
                                  </p:childTnLst>
                                </p:cTn>
                              </p:par>
                              <p:par>
                                <p:cTn id="19" presetID="10" presetClass="entr" presetSubtype="0" fill="hold" nodeType="withEffect">
                                  <p:stCondLst>
                                    <p:cond delay="34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1000"/>
                                        <p:tgtEl>
                                          <p:spTgt spid="83"/>
                                        </p:tgtEl>
                                      </p:cBhvr>
                                    </p:animEffect>
                                  </p:childTnLst>
                                </p:cTn>
                              </p:par>
                              <p:par>
                                <p:cTn id="22" presetID="10" presetClass="entr" presetSubtype="0" fill="hold" grpId="0" nodeType="withEffect">
                                  <p:stCondLst>
                                    <p:cond delay="4400"/>
                                  </p:stCondLst>
                                  <p:childTnLst>
                                    <p:set>
                                      <p:cBhvr>
                                        <p:cTn id="23" dur="1" fill="hold">
                                          <p:stCondLst>
                                            <p:cond delay="0"/>
                                          </p:stCondLst>
                                        </p:cTn>
                                        <p:tgtEl>
                                          <p:spTgt spid="82"/>
                                        </p:tgtEl>
                                        <p:attrNameLst>
                                          <p:attrName>style.visibility</p:attrName>
                                        </p:attrNameLst>
                                      </p:cBhvr>
                                      <p:to>
                                        <p:strVal val="visible"/>
                                      </p:to>
                                    </p:set>
                                    <p:animEffect transition="in" filter="fade">
                                      <p:cBhvr>
                                        <p:cTn id="24" dur="1000"/>
                                        <p:tgtEl>
                                          <p:spTgt spid="82"/>
                                        </p:tgtEl>
                                      </p:cBhvr>
                                    </p:animEffect>
                                  </p:childTnLst>
                                </p:cTn>
                              </p:par>
                              <p:par>
                                <p:cTn id="25" presetID="42" presetClass="path" presetSubtype="0" fill="hold" grpId="0" nodeType="withEffect">
                                  <p:stCondLst>
                                    <p:cond delay="1500"/>
                                  </p:stCondLst>
                                  <p:childTnLst>
                                    <p:animMotion origin="layout" path="M 3.88889E-6 -2.23919E-6 L 0.00451 0.5103 " pathEditMode="relative" rAng="0" ptsTypes="AA">
                                      <p:cBhvr>
                                        <p:cTn id="26" dur="3000" fill="hold"/>
                                        <p:tgtEl>
                                          <p:spTgt spid="97"/>
                                        </p:tgtEl>
                                        <p:attrNameLst>
                                          <p:attrName>ppt_x</p:attrName>
                                          <p:attrName>ppt_y</p:attrName>
                                        </p:attrNameLst>
                                      </p:cBhvr>
                                      <p:rCtr x="226" y="25515"/>
                                    </p:animMotion>
                                  </p:childTnLst>
                                </p:cTn>
                              </p:par>
                              <p:par>
                                <p:cTn id="27" presetID="31" presetClass="exit" presetSubtype="0" fill="hold" grpId="1" nodeType="withEffect">
                                  <p:stCondLst>
                                    <p:cond delay="1500"/>
                                  </p:stCondLst>
                                  <p:childTnLst>
                                    <p:anim calcmode="lin" valueType="num">
                                      <p:cBhvr>
                                        <p:cTn id="28" dur="7000"/>
                                        <p:tgtEl>
                                          <p:spTgt spid="97"/>
                                        </p:tgtEl>
                                        <p:attrNameLst>
                                          <p:attrName>ppt_w</p:attrName>
                                        </p:attrNameLst>
                                      </p:cBhvr>
                                      <p:tavLst>
                                        <p:tav tm="0">
                                          <p:val>
                                            <p:strVal val="ppt_w"/>
                                          </p:val>
                                        </p:tav>
                                        <p:tav tm="100000">
                                          <p:val>
                                            <p:fltVal val="0"/>
                                          </p:val>
                                        </p:tav>
                                      </p:tavLst>
                                    </p:anim>
                                    <p:anim calcmode="lin" valueType="num">
                                      <p:cBhvr>
                                        <p:cTn id="29" dur="7000"/>
                                        <p:tgtEl>
                                          <p:spTgt spid="97"/>
                                        </p:tgtEl>
                                        <p:attrNameLst>
                                          <p:attrName>ppt_h</p:attrName>
                                        </p:attrNameLst>
                                      </p:cBhvr>
                                      <p:tavLst>
                                        <p:tav tm="0">
                                          <p:val>
                                            <p:strVal val="ppt_h"/>
                                          </p:val>
                                        </p:tav>
                                        <p:tav tm="100000">
                                          <p:val>
                                            <p:fltVal val="0"/>
                                          </p:val>
                                        </p:tav>
                                      </p:tavLst>
                                    </p:anim>
                                    <p:anim calcmode="lin" valueType="num">
                                      <p:cBhvr>
                                        <p:cTn id="30" dur="7000"/>
                                        <p:tgtEl>
                                          <p:spTgt spid="97"/>
                                        </p:tgtEl>
                                        <p:attrNameLst>
                                          <p:attrName>style.rotation</p:attrName>
                                        </p:attrNameLst>
                                      </p:cBhvr>
                                      <p:tavLst>
                                        <p:tav tm="0">
                                          <p:val>
                                            <p:fltVal val="0"/>
                                          </p:val>
                                        </p:tav>
                                        <p:tav tm="100000">
                                          <p:val>
                                            <p:fltVal val="90"/>
                                          </p:val>
                                        </p:tav>
                                      </p:tavLst>
                                    </p:anim>
                                    <p:animEffect transition="out" filter="fade">
                                      <p:cBhvr>
                                        <p:cTn id="31" dur="7000"/>
                                        <p:tgtEl>
                                          <p:spTgt spid="97"/>
                                        </p:tgtEl>
                                      </p:cBhvr>
                                    </p:animEffect>
                                    <p:set>
                                      <p:cBhvr>
                                        <p:cTn id="32" dur="1" fill="hold">
                                          <p:stCondLst>
                                            <p:cond delay="6999"/>
                                          </p:stCondLst>
                                        </p:cTn>
                                        <p:tgtEl>
                                          <p:spTgt spid="97"/>
                                        </p:tgtEl>
                                        <p:attrNameLst>
                                          <p:attrName>style.visibility</p:attrName>
                                        </p:attrNameLst>
                                      </p:cBhvr>
                                      <p:to>
                                        <p:strVal val="hidden"/>
                                      </p:to>
                                    </p:set>
                                  </p:childTnLst>
                                </p:cTn>
                              </p:par>
                              <p:par>
                                <p:cTn id="33" presetID="8" presetClass="emph" presetSubtype="0" fill="hold" grpId="2" nodeType="withEffect">
                                  <p:stCondLst>
                                    <p:cond delay="1500"/>
                                  </p:stCondLst>
                                  <p:childTnLst>
                                    <p:animRot by="21600000">
                                      <p:cBhvr>
                                        <p:cTn id="34" dur="7400" fill="hold"/>
                                        <p:tgtEl>
                                          <p:spTgt spid="97"/>
                                        </p:tgtEl>
                                        <p:attrNameLst>
                                          <p:attrName>r</p:attrName>
                                        </p:attrNameLst>
                                      </p:cBhvr>
                                    </p:animRot>
                                  </p:childTnLst>
                                </p:cTn>
                              </p:par>
                              <p:par>
                                <p:cTn id="35" presetID="42" presetClass="path" presetSubtype="0" fill="hold" grpId="0" nodeType="withEffect">
                                  <p:stCondLst>
                                    <p:cond delay="3250"/>
                                  </p:stCondLst>
                                  <p:childTnLst>
                                    <p:animMotion origin="layout" path="M 3.88889E-6 -2.23919E-6 L 0.00451 0.5103 " pathEditMode="relative" rAng="0" ptsTypes="AA">
                                      <p:cBhvr>
                                        <p:cTn id="36" dur="3000" fill="hold"/>
                                        <p:tgtEl>
                                          <p:spTgt spid="103"/>
                                        </p:tgtEl>
                                        <p:attrNameLst>
                                          <p:attrName>ppt_x</p:attrName>
                                          <p:attrName>ppt_y</p:attrName>
                                        </p:attrNameLst>
                                      </p:cBhvr>
                                      <p:rCtr x="226" y="25515"/>
                                    </p:animMotion>
                                  </p:childTnLst>
                                </p:cTn>
                              </p:par>
                              <p:par>
                                <p:cTn id="37" presetID="31" presetClass="exit" presetSubtype="0" fill="hold" grpId="1" nodeType="withEffect">
                                  <p:stCondLst>
                                    <p:cond delay="3250"/>
                                  </p:stCondLst>
                                  <p:childTnLst>
                                    <p:anim calcmode="lin" valueType="num">
                                      <p:cBhvr>
                                        <p:cTn id="38" dur="7000"/>
                                        <p:tgtEl>
                                          <p:spTgt spid="103"/>
                                        </p:tgtEl>
                                        <p:attrNameLst>
                                          <p:attrName>ppt_w</p:attrName>
                                        </p:attrNameLst>
                                      </p:cBhvr>
                                      <p:tavLst>
                                        <p:tav tm="0">
                                          <p:val>
                                            <p:strVal val="ppt_w"/>
                                          </p:val>
                                        </p:tav>
                                        <p:tav tm="100000">
                                          <p:val>
                                            <p:fltVal val="0"/>
                                          </p:val>
                                        </p:tav>
                                      </p:tavLst>
                                    </p:anim>
                                    <p:anim calcmode="lin" valueType="num">
                                      <p:cBhvr>
                                        <p:cTn id="39" dur="7000"/>
                                        <p:tgtEl>
                                          <p:spTgt spid="103"/>
                                        </p:tgtEl>
                                        <p:attrNameLst>
                                          <p:attrName>ppt_h</p:attrName>
                                        </p:attrNameLst>
                                      </p:cBhvr>
                                      <p:tavLst>
                                        <p:tav tm="0">
                                          <p:val>
                                            <p:strVal val="ppt_h"/>
                                          </p:val>
                                        </p:tav>
                                        <p:tav tm="100000">
                                          <p:val>
                                            <p:fltVal val="0"/>
                                          </p:val>
                                        </p:tav>
                                      </p:tavLst>
                                    </p:anim>
                                    <p:anim calcmode="lin" valueType="num">
                                      <p:cBhvr>
                                        <p:cTn id="40" dur="7000"/>
                                        <p:tgtEl>
                                          <p:spTgt spid="103"/>
                                        </p:tgtEl>
                                        <p:attrNameLst>
                                          <p:attrName>style.rotation</p:attrName>
                                        </p:attrNameLst>
                                      </p:cBhvr>
                                      <p:tavLst>
                                        <p:tav tm="0">
                                          <p:val>
                                            <p:fltVal val="0"/>
                                          </p:val>
                                        </p:tav>
                                        <p:tav tm="100000">
                                          <p:val>
                                            <p:fltVal val="90"/>
                                          </p:val>
                                        </p:tav>
                                      </p:tavLst>
                                    </p:anim>
                                    <p:animEffect transition="out" filter="fade">
                                      <p:cBhvr>
                                        <p:cTn id="41" dur="7000"/>
                                        <p:tgtEl>
                                          <p:spTgt spid="103"/>
                                        </p:tgtEl>
                                      </p:cBhvr>
                                    </p:animEffect>
                                    <p:set>
                                      <p:cBhvr>
                                        <p:cTn id="42" dur="1" fill="hold">
                                          <p:stCondLst>
                                            <p:cond delay="6999"/>
                                          </p:stCondLst>
                                        </p:cTn>
                                        <p:tgtEl>
                                          <p:spTgt spid="103"/>
                                        </p:tgtEl>
                                        <p:attrNameLst>
                                          <p:attrName>style.visibility</p:attrName>
                                        </p:attrNameLst>
                                      </p:cBhvr>
                                      <p:to>
                                        <p:strVal val="hidden"/>
                                      </p:to>
                                    </p:set>
                                  </p:childTnLst>
                                </p:cTn>
                              </p:par>
                              <p:par>
                                <p:cTn id="43" presetID="8" presetClass="emph" presetSubtype="0" fill="hold" grpId="2" nodeType="withEffect">
                                  <p:stCondLst>
                                    <p:cond delay="3250"/>
                                  </p:stCondLst>
                                  <p:childTnLst>
                                    <p:animRot by="21600000">
                                      <p:cBhvr>
                                        <p:cTn id="44" dur="7400" fill="hold"/>
                                        <p:tgtEl>
                                          <p:spTgt spid="103"/>
                                        </p:tgtEl>
                                        <p:attrNameLst>
                                          <p:attrName>r</p:attrName>
                                        </p:attrNameLst>
                                      </p:cBhvr>
                                    </p:animRot>
                                  </p:childTnLst>
                                </p:cTn>
                              </p:par>
                              <p:par>
                                <p:cTn id="45" presetID="42" presetClass="path" presetSubtype="0" fill="hold" grpId="0" nodeType="withEffect">
                                  <p:stCondLst>
                                    <p:cond delay="5000"/>
                                  </p:stCondLst>
                                  <p:childTnLst>
                                    <p:animMotion origin="layout" path="M 3.88889E-6 -2.23919E-6 L 0.00451 0.5103 " pathEditMode="relative" rAng="0" ptsTypes="AA">
                                      <p:cBhvr>
                                        <p:cTn id="46" dur="3000" fill="hold"/>
                                        <p:tgtEl>
                                          <p:spTgt spid="100"/>
                                        </p:tgtEl>
                                        <p:attrNameLst>
                                          <p:attrName>ppt_x</p:attrName>
                                          <p:attrName>ppt_y</p:attrName>
                                        </p:attrNameLst>
                                      </p:cBhvr>
                                      <p:rCtr x="226" y="25515"/>
                                    </p:animMotion>
                                  </p:childTnLst>
                                </p:cTn>
                              </p:par>
                              <p:par>
                                <p:cTn id="47" presetID="31" presetClass="exit" presetSubtype="0" fill="hold" grpId="1" nodeType="withEffect">
                                  <p:stCondLst>
                                    <p:cond delay="5000"/>
                                  </p:stCondLst>
                                  <p:childTnLst>
                                    <p:anim calcmode="lin" valueType="num">
                                      <p:cBhvr>
                                        <p:cTn id="48" dur="7000"/>
                                        <p:tgtEl>
                                          <p:spTgt spid="100"/>
                                        </p:tgtEl>
                                        <p:attrNameLst>
                                          <p:attrName>ppt_w</p:attrName>
                                        </p:attrNameLst>
                                      </p:cBhvr>
                                      <p:tavLst>
                                        <p:tav tm="0">
                                          <p:val>
                                            <p:strVal val="ppt_w"/>
                                          </p:val>
                                        </p:tav>
                                        <p:tav tm="100000">
                                          <p:val>
                                            <p:fltVal val="0"/>
                                          </p:val>
                                        </p:tav>
                                      </p:tavLst>
                                    </p:anim>
                                    <p:anim calcmode="lin" valueType="num">
                                      <p:cBhvr>
                                        <p:cTn id="49" dur="7000"/>
                                        <p:tgtEl>
                                          <p:spTgt spid="100"/>
                                        </p:tgtEl>
                                        <p:attrNameLst>
                                          <p:attrName>ppt_h</p:attrName>
                                        </p:attrNameLst>
                                      </p:cBhvr>
                                      <p:tavLst>
                                        <p:tav tm="0">
                                          <p:val>
                                            <p:strVal val="ppt_h"/>
                                          </p:val>
                                        </p:tav>
                                        <p:tav tm="100000">
                                          <p:val>
                                            <p:fltVal val="0"/>
                                          </p:val>
                                        </p:tav>
                                      </p:tavLst>
                                    </p:anim>
                                    <p:anim calcmode="lin" valueType="num">
                                      <p:cBhvr>
                                        <p:cTn id="50" dur="7000"/>
                                        <p:tgtEl>
                                          <p:spTgt spid="100"/>
                                        </p:tgtEl>
                                        <p:attrNameLst>
                                          <p:attrName>style.rotation</p:attrName>
                                        </p:attrNameLst>
                                      </p:cBhvr>
                                      <p:tavLst>
                                        <p:tav tm="0">
                                          <p:val>
                                            <p:fltVal val="0"/>
                                          </p:val>
                                        </p:tav>
                                        <p:tav tm="100000">
                                          <p:val>
                                            <p:fltVal val="90"/>
                                          </p:val>
                                        </p:tav>
                                      </p:tavLst>
                                    </p:anim>
                                    <p:animEffect transition="out" filter="fade">
                                      <p:cBhvr>
                                        <p:cTn id="51" dur="7000"/>
                                        <p:tgtEl>
                                          <p:spTgt spid="100"/>
                                        </p:tgtEl>
                                      </p:cBhvr>
                                    </p:animEffect>
                                    <p:set>
                                      <p:cBhvr>
                                        <p:cTn id="52" dur="1" fill="hold">
                                          <p:stCondLst>
                                            <p:cond delay="6999"/>
                                          </p:stCondLst>
                                        </p:cTn>
                                        <p:tgtEl>
                                          <p:spTgt spid="100"/>
                                        </p:tgtEl>
                                        <p:attrNameLst>
                                          <p:attrName>style.visibility</p:attrName>
                                        </p:attrNameLst>
                                      </p:cBhvr>
                                      <p:to>
                                        <p:strVal val="hidden"/>
                                      </p:to>
                                    </p:set>
                                  </p:childTnLst>
                                </p:cTn>
                              </p:par>
                              <p:par>
                                <p:cTn id="53" presetID="8" presetClass="emph" presetSubtype="0" fill="hold" grpId="2" nodeType="withEffect">
                                  <p:stCondLst>
                                    <p:cond delay="5000"/>
                                  </p:stCondLst>
                                  <p:childTnLst>
                                    <p:animRot by="21600000">
                                      <p:cBhvr>
                                        <p:cTn id="54" dur="7400" fill="hold"/>
                                        <p:tgtEl>
                                          <p:spTgt spid="100"/>
                                        </p:tgtEl>
                                        <p:attrNameLst>
                                          <p:attrName>r</p:attrName>
                                        </p:attrNameLst>
                                      </p:cBhvr>
                                    </p:animRot>
                                  </p:childTnLst>
                                </p:cTn>
                              </p:par>
                              <p:par>
                                <p:cTn id="55" presetID="8" presetClass="emph" presetSubtype="0" fill="hold" nodeType="withEffect">
                                  <p:stCondLst>
                                    <p:cond delay="0"/>
                                  </p:stCondLst>
                                  <p:childTnLst>
                                    <p:animRot by="1200000">
                                      <p:cBhvr>
                                        <p:cTn id="56" dur="1500" fill="hold"/>
                                        <p:tgtEl>
                                          <p:spTgt spid="107"/>
                                        </p:tgtEl>
                                        <p:attrNameLst>
                                          <p:attrName>r</p:attrName>
                                        </p:attrNameLst>
                                      </p:cBhvr>
                                    </p:animRot>
                                  </p:childTnLst>
                                </p:cTn>
                              </p:par>
                              <p:par>
                                <p:cTn id="57" presetID="8" presetClass="emph" presetSubtype="0" fill="hold" nodeType="withEffect">
                                  <p:stCondLst>
                                    <p:cond delay="1500"/>
                                  </p:stCondLst>
                                  <p:childTnLst>
                                    <p:animRot by="-1200000">
                                      <p:cBhvr>
                                        <p:cTn id="58" dur="1500" fill="hold"/>
                                        <p:tgtEl>
                                          <p:spTgt spid="107"/>
                                        </p:tgtEl>
                                        <p:attrNameLst>
                                          <p:attrName>r</p:attrName>
                                        </p:attrNameLst>
                                      </p:cBhvr>
                                    </p:animRot>
                                  </p:childTnLst>
                                </p:cTn>
                              </p:par>
                              <p:par>
                                <p:cTn id="59" presetID="8" presetClass="emph" presetSubtype="0" fill="hold" nodeType="withEffect">
                                  <p:stCondLst>
                                    <p:cond delay="3000"/>
                                  </p:stCondLst>
                                  <p:childTnLst>
                                    <p:animRot by="600000">
                                      <p:cBhvr>
                                        <p:cTn id="60" dur="1500" fill="hold"/>
                                        <p:tgtEl>
                                          <p:spTgt spid="107"/>
                                        </p:tgtEl>
                                        <p:attrNameLst>
                                          <p:attrName>r</p:attrName>
                                        </p:attrNameLst>
                                      </p:cBhvr>
                                    </p:animRot>
                                  </p:childTnLst>
                                </p:cTn>
                              </p:par>
                              <p:par>
                                <p:cTn id="61" presetID="8" presetClass="emph" presetSubtype="0" fill="hold" nodeType="withEffect">
                                  <p:stCondLst>
                                    <p:cond delay="4500"/>
                                  </p:stCondLst>
                                  <p:childTnLst>
                                    <p:animRot by="-1200000">
                                      <p:cBhvr>
                                        <p:cTn id="62" dur="1500" fill="hold"/>
                                        <p:tgtEl>
                                          <p:spTgt spid="107"/>
                                        </p:tgtEl>
                                        <p:attrNameLst>
                                          <p:attrName>r</p:attrName>
                                        </p:attrNameLst>
                                      </p:cBhvr>
                                    </p:animRot>
                                  </p:childTnLst>
                                </p:cTn>
                              </p:par>
                              <p:par>
                                <p:cTn id="63" presetID="8" presetClass="emph" presetSubtype="0" fill="hold" nodeType="withEffect">
                                  <p:stCondLst>
                                    <p:cond delay="6000"/>
                                  </p:stCondLst>
                                  <p:childTnLst>
                                    <p:animRot by="1200000">
                                      <p:cBhvr>
                                        <p:cTn id="64" dur="1500" fill="hold"/>
                                        <p:tgtEl>
                                          <p:spTgt spid="107"/>
                                        </p:tgtEl>
                                        <p:attrNameLst>
                                          <p:attrName>r</p:attrName>
                                        </p:attrNameLst>
                                      </p:cBhvr>
                                    </p:animRot>
                                  </p:childTnLst>
                                </p:cTn>
                              </p:par>
                              <p:par>
                                <p:cTn id="65" presetID="8" presetClass="emph" presetSubtype="0" fill="hold" nodeType="withEffect">
                                  <p:stCondLst>
                                    <p:cond delay="7500"/>
                                  </p:stCondLst>
                                  <p:childTnLst>
                                    <p:animRot by="-1200000">
                                      <p:cBhvr>
                                        <p:cTn id="66" dur="1500" fill="hold"/>
                                        <p:tgtEl>
                                          <p:spTgt spid="107"/>
                                        </p:tgtEl>
                                        <p:attrNameLst>
                                          <p:attrName>r</p:attrName>
                                        </p:attrNameLst>
                                      </p:cBhvr>
                                    </p:animRot>
                                  </p:childTnLst>
                                </p:cTn>
                              </p:par>
                              <p:par>
                                <p:cTn id="67" presetID="8" presetClass="emph" presetSubtype="0" fill="hold" nodeType="withEffect">
                                  <p:stCondLst>
                                    <p:cond delay="0"/>
                                  </p:stCondLst>
                                  <p:childTnLst>
                                    <p:animRot by="-1200000">
                                      <p:cBhvr>
                                        <p:cTn id="68" dur="1500" fill="hold"/>
                                        <p:tgtEl>
                                          <p:spTgt spid="117"/>
                                        </p:tgtEl>
                                        <p:attrNameLst>
                                          <p:attrName>r</p:attrName>
                                        </p:attrNameLst>
                                      </p:cBhvr>
                                    </p:animRot>
                                  </p:childTnLst>
                                </p:cTn>
                              </p:par>
                              <p:par>
                                <p:cTn id="69" presetID="8" presetClass="emph" presetSubtype="0" fill="hold" nodeType="withEffect">
                                  <p:stCondLst>
                                    <p:cond delay="1500"/>
                                  </p:stCondLst>
                                  <p:childTnLst>
                                    <p:animRot by="1200000">
                                      <p:cBhvr>
                                        <p:cTn id="70" dur="1500" fill="hold"/>
                                        <p:tgtEl>
                                          <p:spTgt spid="117"/>
                                        </p:tgtEl>
                                        <p:attrNameLst>
                                          <p:attrName>r</p:attrName>
                                        </p:attrNameLst>
                                      </p:cBhvr>
                                    </p:animRot>
                                  </p:childTnLst>
                                </p:cTn>
                              </p:par>
                              <p:par>
                                <p:cTn id="71" presetID="8" presetClass="emph" presetSubtype="0" fill="hold" nodeType="withEffect">
                                  <p:stCondLst>
                                    <p:cond delay="3000"/>
                                  </p:stCondLst>
                                  <p:childTnLst>
                                    <p:animRot by="-600000">
                                      <p:cBhvr>
                                        <p:cTn id="72" dur="1500" fill="hold"/>
                                        <p:tgtEl>
                                          <p:spTgt spid="117"/>
                                        </p:tgtEl>
                                        <p:attrNameLst>
                                          <p:attrName>r</p:attrName>
                                        </p:attrNameLst>
                                      </p:cBhvr>
                                    </p:animRot>
                                  </p:childTnLst>
                                </p:cTn>
                              </p:par>
                              <p:par>
                                <p:cTn id="73" presetID="8" presetClass="emph" presetSubtype="0" fill="hold" nodeType="withEffect">
                                  <p:stCondLst>
                                    <p:cond delay="4500"/>
                                  </p:stCondLst>
                                  <p:childTnLst>
                                    <p:animRot by="1200000">
                                      <p:cBhvr>
                                        <p:cTn id="74" dur="1500" fill="hold"/>
                                        <p:tgtEl>
                                          <p:spTgt spid="117"/>
                                        </p:tgtEl>
                                        <p:attrNameLst>
                                          <p:attrName>r</p:attrName>
                                        </p:attrNameLst>
                                      </p:cBhvr>
                                    </p:animRot>
                                  </p:childTnLst>
                                </p:cTn>
                              </p:par>
                              <p:par>
                                <p:cTn id="75" presetID="8" presetClass="emph" presetSubtype="0" fill="hold" nodeType="withEffect">
                                  <p:stCondLst>
                                    <p:cond delay="6000"/>
                                  </p:stCondLst>
                                  <p:childTnLst>
                                    <p:animRot by="-1200000">
                                      <p:cBhvr>
                                        <p:cTn id="76" dur="1500" fill="hold"/>
                                        <p:tgtEl>
                                          <p:spTgt spid="117"/>
                                        </p:tgtEl>
                                        <p:attrNameLst>
                                          <p:attrName>r</p:attrName>
                                        </p:attrNameLst>
                                      </p:cBhvr>
                                    </p:animRot>
                                  </p:childTnLst>
                                </p:cTn>
                              </p:par>
                              <p:par>
                                <p:cTn id="77" presetID="8" presetClass="emph" presetSubtype="0" fill="hold" nodeType="withEffect">
                                  <p:stCondLst>
                                    <p:cond delay="7500"/>
                                  </p:stCondLst>
                                  <p:childTnLst>
                                    <p:animRot by="1200000">
                                      <p:cBhvr>
                                        <p:cTn id="78" dur="1500" fill="hold"/>
                                        <p:tgtEl>
                                          <p:spTgt spid="117"/>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32" presetClass="emph" presetSubtype="0" fill="hold" nodeType="clickEffect">
                                  <p:stCondLst>
                                    <p:cond delay="0"/>
                                  </p:stCondLst>
                                  <p:childTnLst>
                                    <p:animRot by="120000">
                                      <p:cBhvr>
                                        <p:cTn id="82" dur="100" fill="hold">
                                          <p:stCondLst>
                                            <p:cond delay="0"/>
                                          </p:stCondLst>
                                        </p:cTn>
                                        <p:tgtEl>
                                          <p:spTgt spid="4"/>
                                        </p:tgtEl>
                                        <p:attrNameLst>
                                          <p:attrName>r</p:attrName>
                                        </p:attrNameLst>
                                      </p:cBhvr>
                                    </p:animRot>
                                    <p:animRot by="-240000">
                                      <p:cBhvr>
                                        <p:cTn id="83" dur="200" fill="hold">
                                          <p:stCondLst>
                                            <p:cond delay="200"/>
                                          </p:stCondLst>
                                        </p:cTn>
                                        <p:tgtEl>
                                          <p:spTgt spid="4"/>
                                        </p:tgtEl>
                                        <p:attrNameLst>
                                          <p:attrName>r</p:attrName>
                                        </p:attrNameLst>
                                      </p:cBhvr>
                                    </p:animRot>
                                    <p:animRot by="240000">
                                      <p:cBhvr>
                                        <p:cTn id="84" dur="200" fill="hold">
                                          <p:stCondLst>
                                            <p:cond delay="400"/>
                                          </p:stCondLst>
                                        </p:cTn>
                                        <p:tgtEl>
                                          <p:spTgt spid="4"/>
                                        </p:tgtEl>
                                        <p:attrNameLst>
                                          <p:attrName>r</p:attrName>
                                        </p:attrNameLst>
                                      </p:cBhvr>
                                    </p:animRot>
                                    <p:animRot by="-240000">
                                      <p:cBhvr>
                                        <p:cTn id="85" dur="200" fill="hold">
                                          <p:stCondLst>
                                            <p:cond delay="600"/>
                                          </p:stCondLst>
                                        </p:cTn>
                                        <p:tgtEl>
                                          <p:spTgt spid="4"/>
                                        </p:tgtEl>
                                        <p:attrNameLst>
                                          <p:attrName>r</p:attrName>
                                        </p:attrNameLst>
                                      </p:cBhvr>
                                    </p:animRot>
                                    <p:animRot by="120000">
                                      <p:cBhvr>
                                        <p:cTn id="86" dur="200" fill="hold">
                                          <p:stCondLst>
                                            <p:cond delay="800"/>
                                          </p:stCondLst>
                                        </p:cTn>
                                        <p:tgtEl>
                                          <p:spTgt spid="4"/>
                                        </p:tgtEl>
                                        <p:attrNameLst>
                                          <p:attrName>r</p:attrName>
                                        </p:attrNameLst>
                                      </p:cBhvr>
                                    </p:animRot>
                                  </p:childTnLst>
                                </p:cTn>
                              </p:par>
                            </p:childTnLst>
                          </p:cTn>
                        </p:par>
                        <p:par>
                          <p:cTn id="87" fill="hold">
                            <p:stCondLst>
                              <p:cond delay="1000"/>
                            </p:stCondLst>
                            <p:childTnLst>
                              <p:par>
                                <p:cTn id="88" presetID="32" presetClass="emph" presetSubtype="0" fill="hold" nodeType="afterEffect">
                                  <p:stCondLst>
                                    <p:cond delay="0"/>
                                  </p:stCondLst>
                                  <p:childTnLst>
                                    <p:animRot by="120000">
                                      <p:cBhvr>
                                        <p:cTn id="89" dur="100" fill="hold">
                                          <p:stCondLst>
                                            <p:cond delay="0"/>
                                          </p:stCondLst>
                                        </p:cTn>
                                        <p:tgtEl>
                                          <p:spTgt spid="4"/>
                                        </p:tgtEl>
                                        <p:attrNameLst>
                                          <p:attrName>r</p:attrName>
                                        </p:attrNameLst>
                                      </p:cBhvr>
                                    </p:animRot>
                                    <p:animRot by="-240000">
                                      <p:cBhvr>
                                        <p:cTn id="90" dur="200" fill="hold">
                                          <p:stCondLst>
                                            <p:cond delay="200"/>
                                          </p:stCondLst>
                                        </p:cTn>
                                        <p:tgtEl>
                                          <p:spTgt spid="4"/>
                                        </p:tgtEl>
                                        <p:attrNameLst>
                                          <p:attrName>r</p:attrName>
                                        </p:attrNameLst>
                                      </p:cBhvr>
                                    </p:animRot>
                                    <p:animRot by="240000">
                                      <p:cBhvr>
                                        <p:cTn id="91" dur="200" fill="hold">
                                          <p:stCondLst>
                                            <p:cond delay="400"/>
                                          </p:stCondLst>
                                        </p:cTn>
                                        <p:tgtEl>
                                          <p:spTgt spid="4"/>
                                        </p:tgtEl>
                                        <p:attrNameLst>
                                          <p:attrName>r</p:attrName>
                                        </p:attrNameLst>
                                      </p:cBhvr>
                                    </p:animRot>
                                    <p:animRot by="-240000">
                                      <p:cBhvr>
                                        <p:cTn id="92" dur="200" fill="hold">
                                          <p:stCondLst>
                                            <p:cond delay="600"/>
                                          </p:stCondLst>
                                        </p:cTn>
                                        <p:tgtEl>
                                          <p:spTgt spid="4"/>
                                        </p:tgtEl>
                                        <p:attrNameLst>
                                          <p:attrName>r</p:attrName>
                                        </p:attrNameLst>
                                      </p:cBhvr>
                                    </p:animRot>
                                    <p:animRot by="120000">
                                      <p:cBhvr>
                                        <p:cTn id="93" dur="200" fill="hold">
                                          <p:stCondLst>
                                            <p:cond delay="800"/>
                                          </p:stCondLst>
                                        </p:cTn>
                                        <p:tgtEl>
                                          <p:spTgt spid="4"/>
                                        </p:tgtEl>
                                        <p:attrNameLst>
                                          <p:attrName>r</p:attrName>
                                        </p:attrNameLst>
                                      </p:cBhvr>
                                    </p:animRo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1000"/>
                                        <p:tgtEl>
                                          <p:spTgt spid="77"/>
                                        </p:tgtEl>
                                      </p:cBhvr>
                                    </p:animEffect>
                                  </p:childTnLst>
                                </p:cTn>
                              </p:par>
                            </p:childTnLst>
                          </p:cTn>
                        </p:par>
                        <p:par>
                          <p:cTn id="98" fill="hold">
                            <p:stCondLst>
                              <p:cond delay="3000"/>
                            </p:stCondLst>
                            <p:childTnLst>
                              <p:par>
                                <p:cTn id="99" presetID="10" presetClass="entr" presetSubtype="0" fill="hold" grpId="0" nodeType="after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10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32" presetClass="emph" presetSubtype="0" fill="hold" nodeType="clickEffect">
                                  <p:stCondLst>
                                    <p:cond delay="0"/>
                                  </p:stCondLst>
                                  <p:childTnLst>
                                    <p:animRot by="120000">
                                      <p:cBhvr>
                                        <p:cTn id="105" dur="100" fill="hold">
                                          <p:stCondLst>
                                            <p:cond delay="0"/>
                                          </p:stCondLst>
                                        </p:cTn>
                                        <p:tgtEl>
                                          <p:spTgt spid="5"/>
                                        </p:tgtEl>
                                        <p:attrNameLst>
                                          <p:attrName>r</p:attrName>
                                        </p:attrNameLst>
                                      </p:cBhvr>
                                    </p:animRot>
                                    <p:animRot by="-240000">
                                      <p:cBhvr>
                                        <p:cTn id="106" dur="200" fill="hold">
                                          <p:stCondLst>
                                            <p:cond delay="200"/>
                                          </p:stCondLst>
                                        </p:cTn>
                                        <p:tgtEl>
                                          <p:spTgt spid="5"/>
                                        </p:tgtEl>
                                        <p:attrNameLst>
                                          <p:attrName>r</p:attrName>
                                        </p:attrNameLst>
                                      </p:cBhvr>
                                    </p:animRot>
                                    <p:animRot by="240000">
                                      <p:cBhvr>
                                        <p:cTn id="107" dur="200" fill="hold">
                                          <p:stCondLst>
                                            <p:cond delay="400"/>
                                          </p:stCondLst>
                                        </p:cTn>
                                        <p:tgtEl>
                                          <p:spTgt spid="5"/>
                                        </p:tgtEl>
                                        <p:attrNameLst>
                                          <p:attrName>r</p:attrName>
                                        </p:attrNameLst>
                                      </p:cBhvr>
                                    </p:animRot>
                                    <p:animRot by="-240000">
                                      <p:cBhvr>
                                        <p:cTn id="108" dur="200" fill="hold">
                                          <p:stCondLst>
                                            <p:cond delay="600"/>
                                          </p:stCondLst>
                                        </p:cTn>
                                        <p:tgtEl>
                                          <p:spTgt spid="5"/>
                                        </p:tgtEl>
                                        <p:attrNameLst>
                                          <p:attrName>r</p:attrName>
                                        </p:attrNameLst>
                                      </p:cBhvr>
                                    </p:animRot>
                                    <p:animRot by="120000">
                                      <p:cBhvr>
                                        <p:cTn id="109" dur="200" fill="hold">
                                          <p:stCondLst>
                                            <p:cond delay="800"/>
                                          </p:stCondLst>
                                        </p:cTn>
                                        <p:tgtEl>
                                          <p:spTgt spid="5"/>
                                        </p:tgtEl>
                                        <p:attrNameLst>
                                          <p:attrName>r</p:attrName>
                                        </p:attrNameLst>
                                      </p:cBhvr>
                                    </p:animRot>
                                  </p:childTnLst>
                                </p:cTn>
                              </p:par>
                            </p:childTnLst>
                          </p:cTn>
                        </p:par>
                        <p:par>
                          <p:cTn id="110" fill="hold">
                            <p:stCondLst>
                              <p:cond delay="1000"/>
                            </p:stCondLst>
                            <p:childTnLst>
                              <p:par>
                                <p:cTn id="111" presetID="32" presetClass="emph" presetSubtype="0" fill="hold" nodeType="afterEffect">
                                  <p:stCondLst>
                                    <p:cond delay="0"/>
                                  </p:stCondLst>
                                  <p:childTnLst>
                                    <p:animRot by="120000">
                                      <p:cBhvr>
                                        <p:cTn id="112" dur="100" fill="hold">
                                          <p:stCondLst>
                                            <p:cond delay="0"/>
                                          </p:stCondLst>
                                        </p:cTn>
                                        <p:tgtEl>
                                          <p:spTgt spid="5"/>
                                        </p:tgtEl>
                                        <p:attrNameLst>
                                          <p:attrName>r</p:attrName>
                                        </p:attrNameLst>
                                      </p:cBhvr>
                                    </p:animRot>
                                    <p:animRot by="-240000">
                                      <p:cBhvr>
                                        <p:cTn id="113" dur="200" fill="hold">
                                          <p:stCondLst>
                                            <p:cond delay="200"/>
                                          </p:stCondLst>
                                        </p:cTn>
                                        <p:tgtEl>
                                          <p:spTgt spid="5"/>
                                        </p:tgtEl>
                                        <p:attrNameLst>
                                          <p:attrName>r</p:attrName>
                                        </p:attrNameLst>
                                      </p:cBhvr>
                                    </p:animRot>
                                    <p:animRot by="240000">
                                      <p:cBhvr>
                                        <p:cTn id="114" dur="200" fill="hold">
                                          <p:stCondLst>
                                            <p:cond delay="400"/>
                                          </p:stCondLst>
                                        </p:cTn>
                                        <p:tgtEl>
                                          <p:spTgt spid="5"/>
                                        </p:tgtEl>
                                        <p:attrNameLst>
                                          <p:attrName>r</p:attrName>
                                        </p:attrNameLst>
                                      </p:cBhvr>
                                    </p:animRot>
                                    <p:animRot by="-240000">
                                      <p:cBhvr>
                                        <p:cTn id="115" dur="200" fill="hold">
                                          <p:stCondLst>
                                            <p:cond delay="600"/>
                                          </p:stCondLst>
                                        </p:cTn>
                                        <p:tgtEl>
                                          <p:spTgt spid="5"/>
                                        </p:tgtEl>
                                        <p:attrNameLst>
                                          <p:attrName>r</p:attrName>
                                        </p:attrNameLst>
                                      </p:cBhvr>
                                    </p:animRot>
                                    <p:animRot by="120000">
                                      <p:cBhvr>
                                        <p:cTn id="116" dur="200" fill="hold">
                                          <p:stCondLst>
                                            <p:cond delay="800"/>
                                          </p:stCondLst>
                                        </p:cTn>
                                        <p:tgtEl>
                                          <p:spTgt spid="5"/>
                                        </p:tgtEl>
                                        <p:attrNameLst>
                                          <p:attrName>r</p:attrName>
                                        </p:attrNameLst>
                                      </p:cBhvr>
                                    </p:animRot>
                                  </p:childTnLst>
                                </p:cTn>
                              </p:par>
                            </p:childTnLst>
                          </p:cTn>
                        </p:par>
                        <p:par>
                          <p:cTn id="117" fill="hold">
                            <p:stCondLst>
                              <p:cond delay="2000"/>
                            </p:stCondLst>
                            <p:childTnLst>
                              <p:par>
                                <p:cTn id="118" presetID="10" presetClass="entr" presetSubtype="0" fill="hold" nodeType="after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1000"/>
                                        <p:tgtEl>
                                          <p:spTgt spid="85"/>
                                        </p:tgtEl>
                                      </p:cBhvr>
                                    </p:animEffect>
                                  </p:childTnLst>
                                </p:cTn>
                              </p:par>
                            </p:childTnLst>
                          </p:cTn>
                        </p:par>
                        <p:par>
                          <p:cTn id="121" fill="hold">
                            <p:stCondLst>
                              <p:cond delay="3000"/>
                            </p:stCondLst>
                            <p:childTnLst>
                              <p:par>
                                <p:cTn id="122" presetID="10" presetClass="entr" presetSubtype="0" fill="hold" grpId="0" nodeType="afterEffect">
                                  <p:stCondLst>
                                    <p:cond delay="0"/>
                                  </p:stCondLst>
                                  <p:childTnLst>
                                    <p:set>
                                      <p:cBhvr>
                                        <p:cTn id="123" dur="1" fill="hold">
                                          <p:stCondLst>
                                            <p:cond delay="0"/>
                                          </p:stCondLst>
                                        </p:cTn>
                                        <p:tgtEl>
                                          <p:spTgt spid="84"/>
                                        </p:tgtEl>
                                        <p:attrNameLst>
                                          <p:attrName>style.visibility</p:attrName>
                                        </p:attrNameLst>
                                      </p:cBhvr>
                                      <p:to>
                                        <p:strVal val="visible"/>
                                      </p:to>
                                    </p:set>
                                    <p:animEffect transition="in" filter="fade">
                                      <p:cBhvr>
                                        <p:cTn id="124" dur="1000"/>
                                        <p:tgtEl>
                                          <p:spTgt spid="84"/>
                                        </p:tgtEl>
                                      </p:cBhvr>
                                    </p:animEffect>
                                  </p:childTnLst>
                                </p:cTn>
                              </p:par>
                            </p:childTnLst>
                          </p:cTn>
                        </p:par>
                        <p:par>
                          <p:cTn id="125" fill="hold">
                            <p:stCondLst>
                              <p:cond delay="4000"/>
                            </p:stCondLst>
                            <p:childTnLst>
                              <p:par>
                                <p:cTn id="126" presetID="42" presetClass="path" presetSubtype="0" fill="hold" nodeType="afterEffect">
                                  <p:stCondLst>
                                    <p:cond delay="0"/>
                                  </p:stCondLst>
                                  <p:childTnLst>
                                    <p:animMotion origin="layout" path="M 1.11111E-6 2.2415E-6 L -0.00139 0.65024 " pathEditMode="relative" rAng="0" ptsTypes="AA">
                                      <p:cBhvr>
                                        <p:cTn id="127" dur="2900" fill="hold"/>
                                        <p:tgtEl>
                                          <p:spTgt spid="126"/>
                                        </p:tgtEl>
                                        <p:attrNameLst>
                                          <p:attrName>ppt_x</p:attrName>
                                          <p:attrName>ppt_y</p:attrName>
                                        </p:attrNameLst>
                                      </p:cBhvr>
                                      <p:rCtr x="-69" y="325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3" grpId="0" animBg="1"/>
      <p:bldP spid="94" grpId="0" animBg="1"/>
      <p:bldP spid="94" grpId="1" animBg="1"/>
      <p:bldP spid="94" grpId="2" animBg="1"/>
      <p:bldP spid="97" grpId="0" animBg="1"/>
      <p:bldP spid="97" grpId="1" animBg="1"/>
      <p:bldP spid="97" grpId="2" animBg="1"/>
      <p:bldP spid="100" grpId="0" animBg="1"/>
      <p:bldP spid="100" grpId="1" animBg="1"/>
      <p:bldP spid="100" grpId="2" animBg="1"/>
      <p:bldP spid="103" grpId="0" animBg="1"/>
      <p:bldP spid="103" grpId="1" animBg="1"/>
      <p:bldP spid="103" grpId="2" animBg="1"/>
      <p:bldP spid="76" grpId="0" animBg="1"/>
      <p:bldP spid="82" grpId="0" animBg="1"/>
      <p:bldP spid="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8"/>
          <p:cNvSpPr>
            <a:spLocks noEditPoints="1"/>
          </p:cNvSpPr>
          <p:nvPr/>
        </p:nvSpPr>
        <p:spPr bwMode="auto">
          <a:xfrm>
            <a:off x="5029200" y="1822092"/>
            <a:ext cx="4004734" cy="4004734"/>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45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5" name="Freeform 8"/>
          <p:cNvSpPr>
            <a:spLocks noEditPoints="1"/>
          </p:cNvSpPr>
          <p:nvPr/>
        </p:nvSpPr>
        <p:spPr bwMode="auto">
          <a:xfrm>
            <a:off x="152400" y="685800"/>
            <a:ext cx="5486400" cy="5486400"/>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24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solidFill>
                <a:schemeClr val="bg1">
                  <a:lumMod val="95000"/>
                </a:schemeClr>
              </a:solidFill>
            </a:endParaRPr>
          </a:p>
        </p:txBody>
      </p:sp>
      <p:grpSp>
        <p:nvGrpSpPr>
          <p:cNvPr id="6" name="Group 5"/>
          <p:cNvGrpSpPr/>
          <p:nvPr/>
        </p:nvGrpSpPr>
        <p:grpSpPr>
          <a:xfrm>
            <a:off x="2537761" y="1295400"/>
            <a:ext cx="4068478" cy="4065977"/>
            <a:chOff x="102933" y="2715101"/>
            <a:chExt cx="3641633" cy="3639392"/>
          </a:xfrm>
          <a:effectLst/>
        </p:grpSpPr>
        <p:sp>
          <p:nvSpPr>
            <p:cNvPr id="7" name="Freeform 6"/>
            <p:cNvSpPr>
              <a:spLocks/>
            </p:cNvSpPr>
            <p:nvPr/>
          </p:nvSpPr>
          <p:spPr bwMode="auto">
            <a:xfrm rot="15917">
              <a:off x="102933" y="2715101"/>
              <a:ext cx="2549052"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 name="Freeform 7"/>
            <p:cNvSpPr>
              <a:spLocks/>
            </p:cNvSpPr>
            <p:nvPr/>
          </p:nvSpPr>
          <p:spPr bwMode="auto">
            <a:xfrm rot="16175347">
              <a:off x="-226315" y="4133252"/>
              <a:ext cx="2560945"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w="19050">
              <a:solidFill>
                <a:schemeClr val="bg1">
                  <a:lumMod val="85000"/>
                </a:schemeClr>
              </a:solid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9" name="Freeform 8"/>
            <p:cNvSpPr>
              <a:spLocks/>
            </p:cNvSpPr>
            <p:nvPr/>
          </p:nvSpPr>
          <p:spPr bwMode="auto">
            <a:xfrm rot="5415917">
              <a:off x="1528221" y="3052216"/>
              <a:ext cx="2551154"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0" name="Freeform 9"/>
            <p:cNvSpPr>
              <a:spLocks/>
            </p:cNvSpPr>
            <p:nvPr/>
          </p:nvSpPr>
          <p:spPr bwMode="auto">
            <a:xfrm rot="10815917">
              <a:off x="1190593" y="4464444"/>
              <a:ext cx="2550784" cy="188153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w="19050">
              <a:solidFill>
                <a:schemeClr val="bg1">
                  <a:lumMod val="8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grpSp>
      <p:grpSp>
        <p:nvGrpSpPr>
          <p:cNvPr id="26" name="Group 25"/>
          <p:cNvGrpSpPr/>
          <p:nvPr/>
        </p:nvGrpSpPr>
        <p:grpSpPr>
          <a:xfrm>
            <a:off x="914400" y="5562600"/>
            <a:ext cx="7315200" cy="1066800"/>
            <a:chOff x="876300" y="5562600"/>
            <a:chExt cx="7315200" cy="1066800"/>
          </a:xfrm>
        </p:grpSpPr>
        <p:sp>
          <p:nvSpPr>
            <p:cNvPr id="11" name="Rounded Rectangle 10"/>
            <p:cNvSpPr/>
            <p:nvPr/>
          </p:nvSpPr>
          <p:spPr>
            <a:xfrm>
              <a:off x="876300" y="5562600"/>
              <a:ext cx="7315200" cy="1066800"/>
            </a:xfrm>
            <a:prstGeom prst="roundRect">
              <a:avLst/>
            </a:prstGeom>
            <a:solidFill>
              <a:schemeClr val="bg1"/>
            </a:solidFill>
            <a:ln>
              <a:gradFill>
                <a:gsLst>
                  <a:gs pos="0">
                    <a:schemeClr val="tx1">
                      <a:lumMod val="65000"/>
                      <a:lumOff val="3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2500" y="5562600"/>
              <a:ext cx="7239000" cy="1066800"/>
            </a:xfrm>
            <a:prstGeom prst="rect">
              <a:avLst/>
            </a:prstGeom>
            <a:noFill/>
          </p:spPr>
          <p:txBody>
            <a:bodyPr wrap="square" rtlCol="0" anchor="ctr" anchorCtr="0">
              <a:normAutofit/>
            </a:bodyPr>
            <a:lstStyle/>
            <a:p>
              <a:r>
                <a:rPr lang="en-US" dirty="0"/>
                <a:t>Development and implementation of an online registry system to track Chicago Lower Extremity Surgical Foundation’s medical patient profiles and outcomes.</a:t>
              </a:r>
            </a:p>
            <a:p>
              <a:pPr algn="ctr"/>
              <a:endParaRPr lang="en-US" dirty="0"/>
            </a:p>
          </p:txBody>
        </p:sp>
      </p:grpSp>
      <p:sp>
        <p:nvSpPr>
          <p:cNvPr id="13" name="Rectangle 12"/>
          <p:cNvSpPr/>
          <p:nvPr/>
        </p:nvSpPr>
        <p:spPr>
          <a:xfrm>
            <a:off x="6062031" y="-25249"/>
            <a:ext cx="3767769" cy="1367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85800" y="-25248"/>
            <a:ext cx="3843969" cy="1445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4"/>
          <p:cNvSpPr>
            <a:spLocks noChangeArrowheads="1"/>
          </p:cNvSpPr>
          <p:nvPr/>
        </p:nvSpPr>
        <p:spPr bwMode="auto">
          <a:xfrm>
            <a:off x="3124200" y="-2895600"/>
            <a:ext cx="81009" cy="3387084"/>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25"/>
          <p:cNvSpPr>
            <a:spLocks noChangeArrowheads="1"/>
          </p:cNvSpPr>
          <p:nvPr/>
        </p:nvSpPr>
        <p:spPr bwMode="auto">
          <a:xfrm>
            <a:off x="6014991" y="-2895600"/>
            <a:ext cx="81009" cy="3387084"/>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3"/>
          <p:cNvSpPr>
            <a:spLocks/>
          </p:cNvSpPr>
          <p:nvPr/>
        </p:nvSpPr>
        <p:spPr bwMode="auto">
          <a:xfrm>
            <a:off x="2884583" y="11017"/>
            <a:ext cx="304800" cy="381000"/>
          </a:xfrm>
          <a:custGeom>
            <a:avLst/>
            <a:gdLst>
              <a:gd name="T0" fmla="*/ 26 w 149"/>
              <a:gd name="T1" fmla="*/ 0 h 180"/>
              <a:gd name="T2" fmla="*/ 149 w 149"/>
              <a:gd name="T3" fmla="*/ 161 h 180"/>
              <a:gd name="T4" fmla="*/ 125 w 149"/>
              <a:gd name="T5" fmla="*/ 180 h 180"/>
              <a:gd name="T6" fmla="*/ 0 w 149"/>
              <a:gd name="T7" fmla="*/ 22 h 180"/>
              <a:gd name="T8" fmla="*/ 26 w 149"/>
              <a:gd name="T9" fmla="*/ 0 h 180"/>
            </a:gdLst>
            <a:ahLst/>
            <a:cxnLst>
              <a:cxn ang="0">
                <a:pos x="T0" y="T1"/>
              </a:cxn>
              <a:cxn ang="0">
                <a:pos x="T2" y="T3"/>
              </a:cxn>
              <a:cxn ang="0">
                <a:pos x="T4" y="T5"/>
              </a:cxn>
              <a:cxn ang="0">
                <a:pos x="T6" y="T7"/>
              </a:cxn>
              <a:cxn ang="0">
                <a:pos x="T8" y="T9"/>
              </a:cxn>
            </a:cxnLst>
            <a:rect l="0" t="0" r="r" b="b"/>
            <a:pathLst>
              <a:path w="149" h="180">
                <a:moveTo>
                  <a:pt x="26" y="0"/>
                </a:moveTo>
                <a:lnTo>
                  <a:pt x="149" y="161"/>
                </a:lnTo>
                <a:lnTo>
                  <a:pt x="125" y="180"/>
                </a:lnTo>
                <a:lnTo>
                  <a:pt x="0" y="22"/>
                </a:lnTo>
                <a:lnTo>
                  <a:pt x="2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63"/>
          <p:cNvSpPr>
            <a:spLocks/>
          </p:cNvSpPr>
          <p:nvPr/>
        </p:nvSpPr>
        <p:spPr bwMode="auto">
          <a:xfrm flipH="1">
            <a:off x="6019800" y="22035"/>
            <a:ext cx="319490" cy="381000"/>
          </a:xfrm>
          <a:custGeom>
            <a:avLst/>
            <a:gdLst>
              <a:gd name="T0" fmla="*/ 26 w 149"/>
              <a:gd name="T1" fmla="*/ 0 h 180"/>
              <a:gd name="T2" fmla="*/ 149 w 149"/>
              <a:gd name="T3" fmla="*/ 161 h 180"/>
              <a:gd name="T4" fmla="*/ 125 w 149"/>
              <a:gd name="T5" fmla="*/ 180 h 180"/>
              <a:gd name="T6" fmla="*/ 0 w 149"/>
              <a:gd name="T7" fmla="*/ 22 h 180"/>
              <a:gd name="T8" fmla="*/ 26 w 149"/>
              <a:gd name="T9" fmla="*/ 0 h 180"/>
            </a:gdLst>
            <a:ahLst/>
            <a:cxnLst>
              <a:cxn ang="0">
                <a:pos x="T0" y="T1"/>
              </a:cxn>
              <a:cxn ang="0">
                <a:pos x="T2" y="T3"/>
              </a:cxn>
              <a:cxn ang="0">
                <a:pos x="T4" y="T5"/>
              </a:cxn>
              <a:cxn ang="0">
                <a:pos x="T6" y="T7"/>
              </a:cxn>
              <a:cxn ang="0">
                <a:pos x="T8" y="T9"/>
              </a:cxn>
            </a:cxnLst>
            <a:rect l="0" t="0" r="r" b="b"/>
            <a:pathLst>
              <a:path w="149" h="180">
                <a:moveTo>
                  <a:pt x="26" y="0"/>
                </a:moveTo>
                <a:lnTo>
                  <a:pt x="149" y="161"/>
                </a:lnTo>
                <a:lnTo>
                  <a:pt x="125" y="180"/>
                </a:lnTo>
                <a:lnTo>
                  <a:pt x="0" y="22"/>
                </a:lnTo>
                <a:lnTo>
                  <a:pt x="2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8675" y="1740725"/>
            <a:ext cx="533400" cy="427362"/>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2514600"/>
            <a:ext cx="533400" cy="427362"/>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3124200"/>
            <a:ext cx="533400" cy="427362"/>
          </a:xfrm>
          <a:prstGeom prst="rect">
            <a:avLst/>
          </a:prstGeom>
        </p:spPr>
      </p:pic>
      <p:grpSp>
        <p:nvGrpSpPr>
          <p:cNvPr id="2" name="Group 1"/>
          <p:cNvGrpSpPr/>
          <p:nvPr/>
        </p:nvGrpSpPr>
        <p:grpSpPr>
          <a:xfrm>
            <a:off x="0" y="533400"/>
            <a:ext cx="9144000" cy="685800"/>
            <a:chOff x="0" y="533400"/>
            <a:chExt cx="9144000" cy="685800"/>
          </a:xfrm>
        </p:grpSpPr>
        <p:sp>
          <p:nvSpPr>
            <p:cNvPr id="33" name="Rectangle 32"/>
            <p:cNvSpPr/>
            <p:nvPr/>
          </p:nvSpPr>
          <p:spPr>
            <a:xfrm>
              <a:off x="0" y="533400"/>
              <a:ext cx="9144000" cy="685800"/>
            </a:xfrm>
            <a:prstGeom prst="rect">
              <a:avLst/>
            </a:prstGeom>
            <a:gradFill>
              <a:gsLst>
                <a:gs pos="0">
                  <a:schemeClr val="bg1">
                    <a:lumMod val="75000"/>
                  </a:schemeClr>
                </a:gs>
                <a:gs pos="72000">
                  <a:schemeClr val="bg1">
                    <a:lumMod val="85000"/>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itle 446"/>
            <p:cNvSpPr txBox="1">
              <a:spLocks/>
            </p:cNvSpPr>
            <p:nvPr/>
          </p:nvSpPr>
          <p:spPr>
            <a:xfrm>
              <a:off x="0" y="533400"/>
              <a:ext cx="91440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b="1" dirty="0"/>
                <a:t>Online Patient Registry for CLESF</a:t>
              </a:r>
            </a:p>
          </p:txBody>
        </p:sp>
      </p:grpSp>
    </p:spTree>
    <p:extLst>
      <p:ext uri="{BB962C8B-B14F-4D97-AF65-F5344CB8AC3E}">
        <p14:creationId xmlns:p14="http://schemas.microsoft.com/office/powerpoint/2010/main" val="406654671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16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16000">
                                          <p:cBhvr additive="base">
                                            <p:cTn id="7" dur="5700" fill="hold"/>
                                            <p:tgtEl>
                                              <p:spTgt spid="6"/>
                                            </p:tgtEl>
                                            <p:attrNameLst>
                                              <p:attrName>ppt_x</p:attrName>
                                            </p:attrNameLst>
                                          </p:cBhvr>
                                          <p:tavLst>
                                            <p:tav tm="0">
                                              <p:val>
                                                <p:strVal val="#ppt_x"/>
                                              </p:val>
                                            </p:tav>
                                            <p:tav tm="100000">
                                              <p:val>
                                                <p:strVal val="#ppt_x"/>
                                              </p:val>
                                            </p:tav>
                                          </p:tavLst>
                                        </p:anim>
                                        <p:anim calcmode="lin" valueType="num" p14:bounceEnd="16000">
                                          <p:cBhvr additive="base">
                                            <p:cTn id="8" dur="57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0" fill="hold"/>
                                            <p:tgtEl>
                                              <p:spTgt spid="6"/>
                                            </p:tgtEl>
                                            <p:attrNameLst>
                                              <p:attrName>ppt_w</p:attrName>
                                            </p:attrNameLst>
                                          </p:cBhvr>
                                          <p:tavLst>
                                            <p:tav tm="0">
                                              <p:val>
                                                <p:fltVal val="0"/>
                                              </p:val>
                                            </p:tav>
                                            <p:tav tm="100000">
                                              <p:val>
                                                <p:strVal val="#ppt_w"/>
                                              </p:val>
                                            </p:tav>
                                          </p:tavLst>
                                        </p:anim>
                                        <p:anim calcmode="lin" valueType="num">
                                          <p:cBhvr>
                                            <p:cTn id="12" dur="5000" fill="hold"/>
                                            <p:tgtEl>
                                              <p:spTgt spid="6"/>
                                            </p:tgtEl>
                                            <p:attrNameLst>
                                              <p:attrName>ppt_h</p:attrName>
                                            </p:attrNameLst>
                                          </p:cBhvr>
                                          <p:tavLst>
                                            <p:tav tm="0">
                                              <p:val>
                                                <p:fltVal val="0"/>
                                              </p:val>
                                            </p:tav>
                                            <p:tav tm="100000">
                                              <p:val>
                                                <p:strVal val="#ppt_h"/>
                                              </p:val>
                                            </p:tav>
                                          </p:tavLst>
                                        </p:anim>
                                        <p:animEffect transition="in" filter="fade">
                                          <p:cBhvr>
                                            <p:cTn id="13" dur="5000"/>
                                            <p:tgtEl>
                                              <p:spTgt spid="6"/>
                                            </p:tgtEl>
                                          </p:cBhvr>
                                        </p:animEffect>
                                      </p:childTnLst>
                                    </p:cTn>
                                  </p:par>
                                  <p:par>
                                    <p:cTn id="14" presetID="8" presetClass="emph" presetSubtype="0" decel="48000" fill="hold" grpId="0" nodeType="withEffect">
                                      <p:stCondLst>
                                        <p:cond delay="0"/>
                                      </p:stCondLst>
                                      <p:childTnLst>
                                        <p:animRot by="21600000">
                                          <p:cBhvr>
                                            <p:cTn id="15" dur="7200" fill="hold"/>
                                            <p:tgtEl>
                                              <p:spTgt spid="24"/>
                                            </p:tgtEl>
                                            <p:attrNameLst>
                                              <p:attrName>r</p:attrName>
                                            </p:attrNameLst>
                                          </p:cBhvr>
                                        </p:animRot>
                                      </p:childTnLst>
                                    </p:cTn>
                                  </p:par>
                                  <p:par>
                                    <p:cTn id="16" presetID="8" presetClass="emph" presetSubtype="0" decel="41000" fill="hold" grpId="0" nodeType="withEffect">
                                      <p:stCondLst>
                                        <p:cond delay="0"/>
                                      </p:stCondLst>
                                      <p:childTnLst>
                                        <p:animRot by="-21600000">
                                          <p:cBhvr>
                                            <p:cTn id="17" dur="7200" fill="hold"/>
                                            <p:tgtEl>
                                              <p:spTgt spid="25"/>
                                            </p:tgtEl>
                                            <p:attrNameLst>
                                              <p:attrName>r</p:attrName>
                                            </p:attrNameLst>
                                          </p:cBhvr>
                                        </p:animRot>
                                      </p:childTnLst>
                                    </p:cTn>
                                  </p:par>
                                  <p:par>
                                    <p:cTn id="18" presetID="53" presetClass="entr" presetSubtype="16" fill="hold" nodeType="withEffect">
                                      <p:stCondLst>
                                        <p:cond delay="6200"/>
                                      </p:stCondLst>
                                      <p:childTnLst>
                                        <p:set>
                                          <p:cBhvr>
                                            <p:cTn id="19" dur="1" fill="hold">
                                              <p:stCondLst>
                                                <p:cond delay="0"/>
                                              </p:stCondLst>
                                            </p:cTn>
                                            <p:tgtEl>
                                              <p:spTgt spid="28"/>
                                            </p:tgtEl>
                                            <p:attrNameLst>
                                              <p:attrName>style.visibility</p:attrName>
                                            </p:attrNameLst>
                                          </p:cBhvr>
                                          <p:to>
                                            <p:strVal val="visible"/>
                                          </p:to>
                                        </p:set>
                                        <p:anim calcmode="lin" valueType="num">
                                          <p:cBhvr>
                                            <p:cTn id="20" dur="700" fill="hold"/>
                                            <p:tgtEl>
                                              <p:spTgt spid="28"/>
                                            </p:tgtEl>
                                            <p:attrNameLst>
                                              <p:attrName>ppt_w</p:attrName>
                                            </p:attrNameLst>
                                          </p:cBhvr>
                                          <p:tavLst>
                                            <p:tav tm="0">
                                              <p:val>
                                                <p:fltVal val="0"/>
                                              </p:val>
                                            </p:tav>
                                            <p:tav tm="100000">
                                              <p:val>
                                                <p:strVal val="#ppt_w"/>
                                              </p:val>
                                            </p:tav>
                                          </p:tavLst>
                                        </p:anim>
                                        <p:anim calcmode="lin" valueType="num">
                                          <p:cBhvr>
                                            <p:cTn id="21" dur="700" fill="hold"/>
                                            <p:tgtEl>
                                              <p:spTgt spid="28"/>
                                            </p:tgtEl>
                                            <p:attrNameLst>
                                              <p:attrName>ppt_h</p:attrName>
                                            </p:attrNameLst>
                                          </p:cBhvr>
                                          <p:tavLst>
                                            <p:tav tm="0">
                                              <p:val>
                                                <p:fltVal val="0"/>
                                              </p:val>
                                            </p:tav>
                                            <p:tav tm="100000">
                                              <p:val>
                                                <p:strVal val="#ppt_h"/>
                                              </p:val>
                                            </p:tav>
                                          </p:tavLst>
                                        </p:anim>
                                        <p:animEffect transition="in" filter="fade">
                                          <p:cBhvr>
                                            <p:cTn id="22" dur="700"/>
                                            <p:tgtEl>
                                              <p:spTgt spid="28"/>
                                            </p:tgtEl>
                                          </p:cBhvr>
                                        </p:animEffect>
                                      </p:childTnLst>
                                    </p:cTn>
                                  </p:par>
                                  <p:par>
                                    <p:cTn id="23" presetID="53" presetClass="entr" presetSubtype="16" fill="hold" nodeType="withEffect">
                                      <p:stCondLst>
                                        <p:cond delay="6900"/>
                                      </p:stCondLst>
                                      <p:childTnLst>
                                        <p:set>
                                          <p:cBhvr>
                                            <p:cTn id="24" dur="1" fill="hold">
                                              <p:stCondLst>
                                                <p:cond delay="0"/>
                                              </p:stCondLst>
                                            </p:cTn>
                                            <p:tgtEl>
                                              <p:spTgt spid="27"/>
                                            </p:tgtEl>
                                            <p:attrNameLst>
                                              <p:attrName>style.visibility</p:attrName>
                                            </p:attrNameLst>
                                          </p:cBhvr>
                                          <p:to>
                                            <p:strVal val="visible"/>
                                          </p:to>
                                        </p:set>
                                        <p:anim calcmode="lin" valueType="num">
                                          <p:cBhvr>
                                            <p:cTn id="25" dur="700" fill="hold"/>
                                            <p:tgtEl>
                                              <p:spTgt spid="27"/>
                                            </p:tgtEl>
                                            <p:attrNameLst>
                                              <p:attrName>ppt_w</p:attrName>
                                            </p:attrNameLst>
                                          </p:cBhvr>
                                          <p:tavLst>
                                            <p:tav tm="0">
                                              <p:val>
                                                <p:fltVal val="0"/>
                                              </p:val>
                                            </p:tav>
                                            <p:tav tm="100000">
                                              <p:val>
                                                <p:strVal val="#ppt_w"/>
                                              </p:val>
                                            </p:tav>
                                          </p:tavLst>
                                        </p:anim>
                                        <p:anim calcmode="lin" valueType="num">
                                          <p:cBhvr>
                                            <p:cTn id="26" dur="700" fill="hold"/>
                                            <p:tgtEl>
                                              <p:spTgt spid="27"/>
                                            </p:tgtEl>
                                            <p:attrNameLst>
                                              <p:attrName>ppt_h</p:attrName>
                                            </p:attrNameLst>
                                          </p:cBhvr>
                                          <p:tavLst>
                                            <p:tav tm="0">
                                              <p:val>
                                                <p:fltVal val="0"/>
                                              </p:val>
                                            </p:tav>
                                            <p:tav tm="100000">
                                              <p:val>
                                                <p:strVal val="#ppt_h"/>
                                              </p:val>
                                            </p:tav>
                                          </p:tavLst>
                                        </p:anim>
                                        <p:animEffect transition="in" filter="fade">
                                          <p:cBhvr>
                                            <p:cTn id="27" dur="700"/>
                                            <p:tgtEl>
                                              <p:spTgt spid="27"/>
                                            </p:tgtEl>
                                          </p:cBhvr>
                                        </p:animEffect>
                                      </p:childTnLst>
                                    </p:cTn>
                                  </p:par>
                                  <p:par>
                                    <p:cTn id="28" presetID="53" presetClass="entr" presetSubtype="16" fill="hold" nodeType="withEffect">
                                      <p:stCondLst>
                                        <p:cond delay="6500"/>
                                      </p:stCondLst>
                                      <p:childTnLst>
                                        <p:set>
                                          <p:cBhvr>
                                            <p:cTn id="29" dur="1" fill="hold">
                                              <p:stCondLst>
                                                <p:cond delay="0"/>
                                              </p:stCondLst>
                                            </p:cTn>
                                            <p:tgtEl>
                                              <p:spTgt spid="29"/>
                                            </p:tgtEl>
                                            <p:attrNameLst>
                                              <p:attrName>style.visibility</p:attrName>
                                            </p:attrNameLst>
                                          </p:cBhvr>
                                          <p:to>
                                            <p:strVal val="visible"/>
                                          </p:to>
                                        </p:set>
                                        <p:anim calcmode="lin" valueType="num">
                                          <p:cBhvr>
                                            <p:cTn id="30" dur="700" fill="hold"/>
                                            <p:tgtEl>
                                              <p:spTgt spid="29"/>
                                            </p:tgtEl>
                                            <p:attrNameLst>
                                              <p:attrName>ppt_w</p:attrName>
                                            </p:attrNameLst>
                                          </p:cBhvr>
                                          <p:tavLst>
                                            <p:tav tm="0">
                                              <p:val>
                                                <p:fltVal val="0"/>
                                              </p:val>
                                            </p:tav>
                                            <p:tav tm="100000">
                                              <p:val>
                                                <p:strVal val="#ppt_w"/>
                                              </p:val>
                                            </p:tav>
                                          </p:tavLst>
                                        </p:anim>
                                        <p:anim calcmode="lin" valueType="num">
                                          <p:cBhvr>
                                            <p:cTn id="31" dur="700" fill="hold"/>
                                            <p:tgtEl>
                                              <p:spTgt spid="29"/>
                                            </p:tgtEl>
                                            <p:attrNameLst>
                                              <p:attrName>ppt_h</p:attrName>
                                            </p:attrNameLst>
                                          </p:cBhvr>
                                          <p:tavLst>
                                            <p:tav tm="0">
                                              <p:val>
                                                <p:fltVal val="0"/>
                                              </p:val>
                                            </p:tav>
                                            <p:tav tm="100000">
                                              <p:val>
                                                <p:strVal val="#ppt_h"/>
                                              </p:val>
                                            </p:tav>
                                          </p:tavLst>
                                        </p:anim>
                                        <p:animEffect transition="in" filter="fade">
                                          <p:cBhvr>
                                            <p:cTn id="32" dur="700"/>
                                            <p:tgtEl>
                                              <p:spTgt spid="29"/>
                                            </p:tgtEl>
                                          </p:cBhvr>
                                        </p:animEffect>
                                      </p:childTnLst>
                                    </p:cTn>
                                  </p:par>
                                  <p:par>
                                    <p:cTn id="33" presetID="10" presetClass="entr" presetSubtype="0" fill="hold" nodeType="withEffect">
                                      <p:stCondLst>
                                        <p:cond delay="65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100"/>
                                            <p:tgtEl>
                                              <p:spTgt spid="2"/>
                                            </p:tgtEl>
                                          </p:cBhvr>
                                        </p:animEffect>
                                      </p:childTnLst>
                                    </p:cTn>
                                  </p:par>
                                </p:childTnLst>
                              </p:cTn>
                            </p:par>
                            <p:par>
                              <p:cTn id="36" fill="hold">
                                <p:stCondLst>
                                  <p:cond delay="760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700" fill="hold"/>
                                            <p:tgtEl>
                                              <p:spTgt spid="6"/>
                                            </p:tgtEl>
                                            <p:attrNameLst>
                                              <p:attrName>ppt_x</p:attrName>
                                            </p:attrNameLst>
                                          </p:cBhvr>
                                          <p:tavLst>
                                            <p:tav tm="0">
                                              <p:val>
                                                <p:strVal val="#ppt_x"/>
                                              </p:val>
                                            </p:tav>
                                            <p:tav tm="100000">
                                              <p:val>
                                                <p:strVal val="#ppt_x"/>
                                              </p:val>
                                            </p:tav>
                                          </p:tavLst>
                                        </p:anim>
                                        <p:anim calcmode="lin" valueType="num">
                                          <p:cBhvr additive="base">
                                            <p:cTn id="8" dur="57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0" fill="hold"/>
                                            <p:tgtEl>
                                              <p:spTgt spid="6"/>
                                            </p:tgtEl>
                                            <p:attrNameLst>
                                              <p:attrName>ppt_w</p:attrName>
                                            </p:attrNameLst>
                                          </p:cBhvr>
                                          <p:tavLst>
                                            <p:tav tm="0">
                                              <p:val>
                                                <p:fltVal val="0"/>
                                              </p:val>
                                            </p:tav>
                                            <p:tav tm="100000">
                                              <p:val>
                                                <p:strVal val="#ppt_w"/>
                                              </p:val>
                                            </p:tav>
                                          </p:tavLst>
                                        </p:anim>
                                        <p:anim calcmode="lin" valueType="num">
                                          <p:cBhvr>
                                            <p:cTn id="12" dur="5000" fill="hold"/>
                                            <p:tgtEl>
                                              <p:spTgt spid="6"/>
                                            </p:tgtEl>
                                            <p:attrNameLst>
                                              <p:attrName>ppt_h</p:attrName>
                                            </p:attrNameLst>
                                          </p:cBhvr>
                                          <p:tavLst>
                                            <p:tav tm="0">
                                              <p:val>
                                                <p:fltVal val="0"/>
                                              </p:val>
                                            </p:tav>
                                            <p:tav tm="100000">
                                              <p:val>
                                                <p:strVal val="#ppt_h"/>
                                              </p:val>
                                            </p:tav>
                                          </p:tavLst>
                                        </p:anim>
                                        <p:animEffect transition="in" filter="fade">
                                          <p:cBhvr>
                                            <p:cTn id="13" dur="5000"/>
                                            <p:tgtEl>
                                              <p:spTgt spid="6"/>
                                            </p:tgtEl>
                                          </p:cBhvr>
                                        </p:animEffect>
                                      </p:childTnLst>
                                    </p:cTn>
                                  </p:par>
                                  <p:par>
                                    <p:cTn id="14" presetID="8" presetClass="emph" presetSubtype="0" decel="48000" fill="hold" grpId="0" nodeType="withEffect">
                                      <p:stCondLst>
                                        <p:cond delay="0"/>
                                      </p:stCondLst>
                                      <p:childTnLst>
                                        <p:animRot by="21600000">
                                          <p:cBhvr>
                                            <p:cTn id="15" dur="7200" fill="hold"/>
                                            <p:tgtEl>
                                              <p:spTgt spid="24"/>
                                            </p:tgtEl>
                                            <p:attrNameLst>
                                              <p:attrName>r</p:attrName>
                                            </p:attrNameLst>
                                          </p:cBhvr>
                                        </p:animRot>
                                      </p:childTnLst>
                                    </p:cTn>
                                  </p:par>
                                  <p:par>
                                    <p:cTn id="16" presetID="8" presetClass="emph" presetSubtype="0" decel="41000" fill="hold" grpId="0" nodeType="withEffect">
                                      <p:stCondLst>
                                        <p:cond delay="0"/>
                                      </p:stCondLst>
                                      <p:childTnLst>
                                        <p:animRot by="-21600000">
                                          <p:cBhvr>
                                            <p:cTn id="17" dur="7200" fill="hold"/>
                                            <p:tgtEl>
                                              <p:spTgt spid="25"/>
                                            </p:tgtEl>
                                            <p:attrNameLst>
                                              <p:attrName>r</p:attrName>
                                            </p:attrNameLst>
                                          </p:cBhvr>
                                        </p:animRot>
                                      </p:childTnLst>
                                    </p:cTn>
                                  </p:par>
                                  <p:par>
                                    <p:cTn id="18" presetID="53" presetClass="entr" presetSubtype="16" fill="hold" nodeType="withEffect">
                                      <p:stCondLst>
                                        <p:cond delay="6200"/>
                                      </p:stCondLst>
                                      <p:childTnLst>
                                        <p:set>
                                          <p:cBhvr>
                                            <p:cTn id="19" dur="1" fill="hold">
                                              <p:stCondLst>
                                                <p:cond delay="0"/>
                                              </p:stCondLst>
                                            </p:cTn>
                                            <p:tgtEl>
                                              <p:spTgt spid="28"/>
                                            </p:tgtEl>
                                            <p:attrNameLst>
                                              <p:attrName>style.visibility</p:attrName>
                                            </p:attrNameLst>
                                          </p:cBhvr>
                                          <p:to>
                                            <p:strVal val="visible"/>
                                          </p:to>
                                        </p:set>
                                        <p:anim calcmode="lin" valueType="num">
                                          <p:cBhvr>
                                            <p:cTn id="20" dur="700" fill="hold"/>
                                            <p:tgtEl>
                                              <p:spTgt spid="28"/>
                                            </p:tgtEl>
                                            <p:attrNameLst>
                                              <p:attrName>ppt_w</p:attrName>
                                            </p:attrNameLst>
                                          </p:cBhvr>
                                          <p:tavLst>
                                            <p:tav tm="0">
                                              <p:val>
                                                <p:fltVal val="0"/>
                                              </p:val>
                                            </p:tav>
                                            <p:tav tm="100000">
                                              <p:val>
                                                <p:strVal val="#ppt_w"/>
                                              </p:val>
                                            </p:tav>
                                          </p:tavLst>
                                        </p:anim>
                                        <p:anim calcmode="lin" valueType="num">
                                          <p:cBhvr>
                                            <p:cTn id="21" dur="700" fill="hold"/>
                                            <p:tgtEl>
                                              <p:spTgt spid="28"/>
                                            </p:tgtEl>
                                            <p:attrNameLst>
                                              <p:attrName>ppt_h</p:attrName>
                                            </p:attrNameLst>
                                          </p:cBhvr>
                                          <p:tavLst>
                                            <p:tav tm="0">
                                              <p:val>
                                                <p:fltVal val="0"/>
                                              </p:val>
                                            </p:tav>
                                            <p:tav tm="100000">
                                              <p:val>
                                                <p:strVal val="#ppt_h"/>
                                              </p:val>
                                            </p:tav>
                                          </p:tavLst>
                                        </p:anim>
                                        <p:animEffect transition="in" filter="fade">
                                          <p:cBhvr>
                                            <p:cTn id="22" dur="700"/>
                                            <p:tgtEl>
                                              <p:spTgt spid="28"/>
                                            </p:tgtEl>
                                          </p:cBhvr>
                                        </p:animEffect>
                                      </p:childTnLst>
                                    </p:cTn>
                                  </p:par>
                                  <p:par>
                                    <p:cTn id="23" presetID="53" presetClass="entr" presetSubtype="16" fill="hold" nodeType="withEffect">
                                      <p:stCondLst>
                                        <p:cond delay="6900"/>
                                      </p:stCondLst>
                                      <p:childTnLst>
                                        <p:set>
                                          <p:cBhvr>
                                            <p:cTn id="24" dur="1" fill="hold">
                                              <p:stCondLst>
                                                <p:cond delay="0"/>
                                              </p:stCondLst>
                                            </p:cTn>
                                            <p:tgtEl>
                                              <p:spTgt spid="27"/>
                                            </p:tgtEl>
                                            <p:attrNameLst>
                                              <p:attrName>style.visibility</p:attrName>
                                            </p:attrNameLst>
                                          </p:cBhvr>
                                          <p:to>
                                            <p:strVal val="visible"/>
                                          </p:to>
                                        </p:set>
                                        <p:anim calcmode="lin" valueType="num">
                                          <p:cBhvr>
                                            <p:cTn id="25" dur="700" fill="hold"/>
                                            <p:tgtEl>
                                              <p:spTgt spid="27"/>
                                            </p:tgtEl>
                                            <p:attrNameLst>
                                              <p:attrName>ppt_w</p:attrName>
                                            </p:attrNameLst>
                                          </p:cBhvr>
                                          <p:tavLst>
                                            <p:tav tm="0">
                                              <p:val>
                                                <p:fltVal val="0"/>
                                              </p:val>
                                            </p:tav>
                                            <p:tav tm="100000">
                                              <p:val>
                                                <p:strVal val="#ppt_w"/>
                                              </p:val>
                                            </p:tav>
                                          </p:tavLst>
                                        </p:anim>
                                        <p:anim calcmode="lin" valueType="num">
                                          <p:cBhvr>
                                            <p:cTn id="26" dur="700" fill="hold"/>
                                            <p:tgtEl>
                                              <p:spTgt spid="27"/>
                                            </p:tgtEl>
                                            <p:attrNameLst>
                                              <p:attrName>ppt_h</p:attrName>
                                            </p:attrNameLst>
                                          </p:cBhvr>
                                          <p:tavLst>
                                            <p:tav tm="0">
                                              <p:val>
                                                <p:fltVal val="0"/>
                                              </p:val>
                                            </p:tav>
                                            <p:tav tm="100000">
                                              <p:val>
                                                <p:strVal val="#ppt_h"/>
                                              </p:val>
                                            </p:tav>
                                          </p:tavLst>
                                        </p:anim>
                                        <p:animEffect transition="in" filter="fade">
                                          <p:cBhvr>
                                            <p:cTn id="27" dur="700"/>
                                            <p:tgtEl>
                                              <p:spTgt spid="27"/>
                                            </p:tgtEl>
                                          </p:cBhvr>
                                        </p:animEffect>
                                      </p:childTnLst>
                                    </p:cTn>
                                  </p:par>
                                  <p:par>
                                    <p:cTn id="28" presetID="53" presetClass="entr" presetSubtype="16" fill="hold" nodeType="withEffect">
                                      <p:stCondLst>
                                        <p:cond delay="6500"/>
                                      </p:stCondLst>
                                      <p:childTnLst>
                                        <p:set>
                                          <p:cBhvr>
                                            <p:cTn id="29" dur="1" fill="hold">
                                              <p:stCondLst>
                                                <p:cond delay="0"/>
                                              </p:stCondLst>
                                            </p:cTn>
                                            <p:tgtEl>
                                              <p:spTgt spid="29"/>
                                            </p:tgtEl>
                                            <p:attrNameLst>
                                              <p:attrName>style.visibility</p:attrName>
                                            </p:attrNameLst>
                                          </p:cBhvr>
                                          <p:to>
                                            <p:strVal val="visible"/>
                                          </p:to>
                                        </p:set>
                                        <p:anim calcmode="lin" valueType="num">
                                          <p:cBhvr>
                                            <p:cTn id="30" dur="700" fill="hold"/>
                                            <p:tgtEl>
                                              <p:spTgt spid="29"/>
                                            </p:tgtEl>
                                            <p:attrNameLst>
                                              <p:attrName>ppt_w</p:attrName>
                                            </p:attrNameLst>
                                          </p:cBhvr>
                                          <p:tavLst>
                                            <p:tav tm="0">
                                              <p:val>
                                                <p:fltVal val="0"/>
                                              </p:val>
                                            </p:tav>
                                            <p:tav tm="100000">
                                              <p:val>
                                                <p:strVal val="#ppt_w"/>
                                              </p:val>
                                            </p:tav>
                                          </p:tavLst>
                                        </p:anim>
                                        <p:anim calcmode="lin" valueType="num">
                                          <p:cBhvr>
                                            <p:cTn id="31" dur="700" fill="hold"/>
                                            <p:tgtEl>
                                              <p:spTgt spid="29"/>
                                            </p:tgtEl>
                                            <p:attrNameLst>
                                              <p:attrName>ppt_h</p:attrName>
                                            </p:attrNameLst>
                                          </p:cBhvr>
                                          <p:tavLst>
                                            <p:tav tm="0">
                                              <p:val>
                                                <p:fltVal val="0"/>
                                              </p:val>
                                            </p:tav>
                                            <p:tav tm="100000">
                                              <p:val>
                                                <p:strVal val="#ppt_h"/>
                                              </p:val>
                                            </p:tav>
                                          </p:tavLst>
                                        </p:anim>
                                        <p:animEffect transition="in" filter="fade">
                                          <p:cBhvr>
                                            <p:cTn id="32" dur="700"/>
                                            <p:tgtEl>
                                              <p:spTgt spid="29"/>
                                            </p:tgtEl>
                                          </p:cBhvr>
                                        </p:animEffect>
                                      </p:childTnLst>
                                    </p:cTn>
                                  </p:par>
                                  <p:par>
                                    <p:cTn id="33" presetID="10" presetClass="entr" presetSubtype="0" fill="hold" nodeType="withEffect">
                                      <p:stCondLst>
                                        <p:cond delay="65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100"/>
                                            <p:tgtEl>
                                              <p:spTgt spid="2"/>
                                            </p:tgtEl>
                                          </p:cBhvr>
                                        </p:animEffect>
                                      </p:childTnLst>
                                    </p:cTn>
                                  </p:par>
                                </p:childTnLst>
                              </p:cTn>
                            </p:par>
                            <p:par>
                              <p:cTn id="36" fill="hold">
                                <p:stCondLst>
                                  <p:cond delay="760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1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6" name="Flowchart: Alternate Process 5"/>
          <p:cNvSpPr/>
          <p:nvPr/>
        </p:nvSpPr>
        <p:spPr>
          <a:xfrm>
            <a:off x="152400" y="762000"/>
            <a:ext cx="8620205" cy="541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20000"/>
          </a:bodyPr>
          <a:lstStyle/>
          <a:p>
            <a:r>
              <a:rPr lang="en-US" dirty="0">
                <a:solidFill>
                  <a:schemeClr val="tx1"/>
                </a:solidFill>
                <a:highlight>
                  <a:srgbClr val="00FF00"/>
                </a:highlight>
              </a:rPr>
              <a:t>IRB Approval</a:t>
            </a:r>
          </a:p>
          <a:p>
            <a:pPr marL="285750" indent="-285750">
              <a:buFont typeface="Arial" panose="020B0604020202020204" pitchFamily="34" charset="0"/>
              <a:buChar char="•"/>
            </a:pPr>
            <a:r>
              <a:rPr lang="en-US" dirty="0">
                <a:solidFill>
                  <a:schemeClr val="tx1"/>
                </a:solidFill>
              </a:rPr>
              <a:t>University of Chicago IRB – since data is collected outside of U.S., normal requirements do not apply</a:t>
            </a:r>
          </a:p>
          <a:p>
            <a:pPr marL="285750" indent="-285750">
              <a:buFont typeface="Arial" panose="020B0604020202020204" pitchFamily="34" charset="0"/>
              <a:buChar char="•"/>
            </a:pPr>
            <a:r>
              <a:rPr lang="en-US" dirty="0">
                <a:solidFill>
                  <a:schemeClr val="tx1"/>
                </a:solidFill>
              </a:rPr>
              <a:t>Provided CLESF with independent IRB referral, </a:t>
            </a:r>
            <a:r>
              <a:rPr lang="en-US" dirty="0">
                <a:solidFill>
                  <a:schemeClr val="tx1"/>
                </a:solidFill>
                <a:hlinkClick r:id="rId3"/>
              </a:rPr>
              <a:t>http://eandireview.com/</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r>
              <a:rPr lang="en-US" dirty="0">
                <a:solidFill>
                  <a:schemeClr val="tx1"/>
                </a:solidFill>
                <a:highlight>
                  <a:srgbClr val="00FF00"/>
                </a:highlight>
              </a:rPr>
              <a:t>Historical Data</a:t>
            </a:r>
          </a:p>
          <a:p>
            <a:pPr marL="285750" indent="-285750">
              <a:buFont typeface="Arial" panose="020B0604020202020204" pitchFamily="34" charset="0"/>
              <a:buChar char="•"/>
            </a:pPr>
            <a:r>
              <a:rPr lang="en-US" dirty="0">
                <a:solidFill>
                  <a:schemeClr val="tx1"/>
                </a:solidFill>
              </a:rPr>
              <a:t>CLESF to manually enter information from 130 surgeries</a:t>
            </a:r>
          </a:p>
          <a:p>
            <a:endParaRPr lang="en-US" dirty="0">
              <a:solidFill>
                <a:schemeClr val="tx1"/>
              </a:solidFill>
            </a:endParaRPr>
          </a:p>
          <a:p>
            <a:r>
              <a:rPr lang="en-US" dirty="0">
                <a:solidFill>
                  <a:schemeClr val="tx1"/>
                </a:solidFill>
                <a:highlight>
                  <a:srgbClr val="00FF00"/>
                </a:highlight>
              </a:rPr>
              <a:t>Online Consent Form/Waiver</a:t>
            </a:r>
          </a:p>
          <a:p>
            <a:pPr marL="285750" indent="-285750">
              <a:buFont typeface="Arial" panose="020B0604020202020204" pitchFamily="34" charset="0"/>
              <a:buChar char="•"/>
            </a:pPr>
            <a:r>
              <a:rPr lang="en-US" dirty="0">
                <a:solidFill>
                  <a:schemeClr val="tx1"/>
                </a:solidFill>
              </a:rPr>
              <a:t>Created form within </a:t>
            </a:r>
            <a:r>
              <a:rPr lang="en-US" dirty="0" err="1">
                <a:solidFill>
                  <a:schemeClr val="tx1"/>
                </a:solidFill>
              </a:rPr>
              <a:t>REDCap</a:t>
            </a:r>
            <a:r>
              <a:rPr lang="en-US" dirty="0">
                <a:solidFill>
                  <a:schemeClr val="tx1"/>
                </a:solidFill>
              </a:rPr>
              <a:t> with Signature field</a:t>
            </a:r>
          </a:p>
          <a:p>
            <a:pPr marL="285750" indent="-285750">
              <a:buFont typeface="Arial" panose="020B0604020202020204" pitchFamily="34" charset="0"/>
              <a:buChar char="•"/>
            </a:pPr>
            <a:r>
              <a:rPr lang="en-US" dirty="0">
                <a:solidFill>
                  <a:schemeClr val="tx1"/>
                </a:solidFill>
              </a:rPr>
              <a:t>CLESF to review content of form with independent IRB before database moves to production to ensure use of historical and future data is covered for operational improvement and potential research</a:t>
            </a:r>
          </a:p>
          <a:p>
            <a:endParaRPr lang="en-US" dirty="0">
              <a:solidFill>
                <a:schemeClr val="tx1"/>
              </a:solidFill>
            </a:endParaRPr>
          </a:p>
          <a:p>
            <a:r>
              <a:rPr lang="en-US" dirty="0">
                <a:solidFill>
                  <a:schemeClr val="tx1"/>
                </a:solidFill>
                <a:highlight>
                  <a:srgbClr val="FFFF00"/>
                </a:highlight>
              </a:rPr>
              <a:t>Hosting Options - CRI</a:t>
            </a:r>
          </a:p>
          <a:p>
            <a:pPr marL="285750" indent="-285750">
              <a:buFont typeface="Arial" panose="020B0604020202020204" pitchFamily="34" charset="0"/>
              <a:buChar char="•"/>
            </a:pPr>
            <a:r>
              <a:rPr lang="en-US" dirty="0">
                <a:solidFill>
                  <a:schemeClr val="tx1"/>
                </a:solidFill>
              </a:rPr>
              <a:t>Costs? </a:t>
            </a:r>
          </a:p>
          <a:p>
            <a:pPr marL="285750" indent="-285750">
              <a:buFont typeface="Arial" panose="020B0604020202020204" pitchFamily="34" charset="0"/>
              <a:buChar char="•"/>
            </a:pPr>
            <a:r>
              <a:rPr lang="en-US" dirty="0">
                <a:solidFill>
                  <a:schemeClr val="tx1"/>
                </a:solidFill>
              </a:rPr>
              <a:t>HIPAA/Security concerns? </a:t>
            </a:r>
          </a:p>
          <a:p>
            <a:pPr marL="285750" indent="-285750">
              <a:buFont typeface="Arial" panose="020B0604020202020204" pitchFamily="34" charset="0"/>
              <a:buChar char="•"/>
            </a:pPr>
            <a:r>
              <a:rPr lang="en-US" dirty="0">
                <a:solidFill>
                  <a:schemeClr val="tx1"/>
                </a:solidFill>
              </a:rPr>
              <a:t>Data entry/access/maintenance?  Requires CRI access/approval for CLESF Project Admin at minimum</a:t>
            </a:r>
          </a:p>
          <a:p>
            <a:pPr marL="285750" indent="-285750">
              <a:buFont typeface="Arial" panose="020B0604020202020204" pitchFamily="34" charset="0"/>
              <a:buChar char="•"/>
            </a:pPr>
            <a:r>
              <a:rPr lang="en-US" dirty="0">
                <a:solidFill>
                  <a:schemeClr val="tx1"/>
                </a:solidFill>
              </a:rPr>
              <a:t>CLESF IP guarantee</a:t>
            </a:r>
          </a:p>
          <a:p>
            <a:pPr marL="285750" indent="-285750">
              <a:buFont typeface="Arial" panose="020B0604020202020204" pitchFamily="34" charset="0"/>
              <a:buChar char="•"/>
            </a:pPr>
            <a:r>
              <a:rPr lang="en-US" dirty="0">
                <a:solidFill>
                  <a:schemeClr val="tx1"/>
                </a:solidFill>
              </a:rPr>
              <a:t>Data Types: </a:t>
            </a:r>
            <a:r>
              <a:rPr lang="en-US" dirty="0" err="1">
                <a:solidFill>
                  <a:schemeClr val="tx1"/>
                </a:solidFill>
              </a:rPr>
              <a:t>Xrays</a:t>
            </a:r>
            <a:r>
              <a:rPr lang="en-US" dirty="0">
                <a:solidFill>
                  <a:schemeClr val="tx1"/>
                </a:solidFill>
              </a:rPr>
              <a:t>/images – size and maintenance/storage?</a:t>
            </a:r>
          </a:p>
          <a:p>
            <a:pPr marL="285750" indent="-285750">
              <a:buFont typeface="Arial" panose="020B0604020202020204" pitchFamily="34" charset="0"/>
              <a:buChar char="•"/>
            </a:pPr>
            <a:r>
              <a:rPr lang="en-US" dirty="0">
                <a:solidFill>
                  <a:schemeClr val="tx1"/>
                </a:solidFill>
              </a:rPr>
              <a:t>Provided CLESF with suggestions for external hosting options – is portability an obstacle? CLESF wants to use </a:t>
            </a:r>
            <a:r>
              <a:rPr lang="en-US" dirty="0" err="1">
                <a:solidFill>
                  <a:schemeClr val="tx1"/>
                </a:solidFill>
              </a:rPr>
              <a:t>REDCap</a:t>
            </a:r>
            <a:endParaRPr lang="en-US" dirty="0">
              <a:solidFill>
                <a:schemeClr val="tx1"/>
              </a:solidFill>
            </a:endParaRPr>
          </a:p>
          <a:p>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Challenges </a:t>
            </a:r>
          </a:p>
        </p:txBody>
      </p:sp>
    </p:spTree>
    <p:extLst>
      <p:ext uri="{BB962C8B-B14F-4D97-AF65-F5344CB8AC3E}">
        <p14:creationId xmlns:p14="http://schemas.microsoft.com/office/powerpoint/2010/main" val="2503472658"/>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6" name="Flowchart: Alternate Process 5"/>
          <p:cNvSpPr/>
          <p:nvPr/>
        </p:nvSpPr>
        <p:spPr>
          <a:xfrm>
            <a:off x="152400" y="762000"/>
            <a:ext cx="8620205" cy="541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2400" dirty="0">
                <a:solidFill>
                  <a:schemeClr val="tx1"/>
                </a:solidFill>
                <a:highlight>
                  <a:srgbClr val="00FF00"/>
                </a:highlight>
              </a:rPr>
              <a:t>Low Overhead Costs</a:t>
            </a:r>
          </a:p>
          <a:p>
            <a:pPr marL="285750" indent="-285750">
              <a:buFont typeface="Arial" panose="020B0604020202020204" pitchFamily="34" charset="0"/>
              <a:buChar char="•"/>
            </a:pPr>
            <a:r>
              <a:rPr lang="en-US" sz="2400" dirty="0">
                <a:solidFill>
                  <a:schemeClr val="tx1"/>
                </a:solidFill>
              </a:rPr>
              <a:t>Two main components: Personnel &amp; Hardware</a:t>
            </a:r>
          </a:p>
          <a:p>
            <a:pPr marL="285750" indent="-285750">
              <a:buFont typeface="Arial" panose="020B0604020202020204" pitchFamily="34" charset="0"/>
              <a:buChar char="•"/>
            </a:pPr>
            <a:r>
              <a:rPr lang="en-US" sz="2400" dirty="0">
                <a:solidFill>
                  <a:schemeClr val="tx1"/>
                </a:solidFill>
              </a:rPr>
              <a:t>Personnel: One dedicated </a:t>
            </a:r>
            <a:r>
              <a:rPr lang="en-US" sz="2400" dirty="0" err="1">
                <a:solidFill>
                  <a:schemeClr val="tx1"/>
                </a:solidFill>
              </a:rPr>
              <a:t>REDCap</a:t>
            </a:r>
            <a:r>
              <a:rPr lang="en-US" sz="2400" dirty="0">
                <a:solidFill>
                  <a:schemeClr val="tx1"/>
                </a:solidFill>
              </a:rPr>
              <a:t> Administrator, some clinical and IT support (0-60K)</a:t>
            </a:r>
          </a:p>
          <a:p>
            <a:pPr marL="285750" indent="-285750">
              <a:buFont typeface="Arial" panose="020B0604020202020204" pitchFamily="34" charset="0"/>
              <a:buChar char="•"/>
            </a:pPr>
            <a:r>
              <a:rPr lang="en-US" sz="2400" dirty="0">
                <a:solidFill>
                  <a:schemeClr val="tx1"/>
                </a:solidFill>
              </a:rPr>
              <a:t>Hardware: File and back-up </a:t>
            </a:r>
            <a:r>
              <a:rPr lang="en-US" sz="2400" dirty="0" err="1">
                <a:solidFill>
                  <a:schemeClr val="tx1"/>
                </a:solidFill>
              </a:rPr>
              <a:t>serivers</a:t>
            </a:r>
            <a:r>
              <a:rPr lang="en-US" sz="2400" dirty="0">
                <a:solidFill>
                  <a:schemeClr val="tx1"/>
                </a:solidFill>
              </a:rPr>
              <a:t> (~10K)</a:t>
            </a:r>
          </a:p>
          <a:p>
            <a:pPr marL="285750" indent="-285750">
              <a:buFont typeface="Arial" panose="020B0604020202020204" pitchFamily="34" charset="0"/>
              <a:buChar char="•"/>
            </a:pPr>
            <a:endParaRPr lang="en-US" sz="2400" dirty="0">
              <a:solidFill>
                <a:schemeClr val="tx1"/>
              </a:solidFill>
            </a:endParaRPr>
          </a:p>
          <a:p>
            <a:endParaRPr lang="en-US" sz="2400" dirty="0">
              <a:solidFill>
                <a:schemeClr val="tx1"/>
              </a:solidFill>
            </a:endParaRPr>
          </a:p>
          <a:p>
            <a:r>
              <a:rPr lang="en-US" sz="2400" dirty="0">
                <a:solidFill>
                  <a:schemeClr val="tx1"/>
                </a:solidFill>
                <a:highlight>
                  <a:srgbClr val="FFFF00"/>
                </a:highlight>
              </a:rPr>
              <a:t>Diverse Functionality &amp; Ease of Use</a:t>
            </a:r>
          </a:p>
          <a:p>
            <a:pPr marL="285750" indent="-285750">
              <a:buFont typeface="Arial" panose="020B0604020202020204" pitchFamily="34" charset="0"/>
              <a:buChar char="•"/>
            </a:pPr>
            <a:r>
              <a:rPr lang="en-US" sz="2400" dirty="0">
                <a:solidFill>
                  <a:schemeClr val="tx1"/>
                </a:solidFill>
              </a:rPr>
              <a:t>Connects multiple types of professionals – researchers, clinicians, statisticians, IT, Project </a:t>
            </a:r>
            <a:r>
              <a:rPr lang="en-US" sz="2400" dirty="0" err="1">
                <a:solidFill>
                  <a:schemeClr val="tx1"/>
                </a:solidFill>
              </a:rPr>
              <a:t>Manageers</a:t>
            </a:r>
            <a:r>
              <a:rPr lang="en-US" sz="2400" dirty="0">
                <a:solidFill>
                  <a:schemeClr val="tx1"/>
                </a:solidFill>
              </a:rPr>
              <a:t> (See Figure 1)</a:t>
            </a:r>
          </a:p>
          <a:p>
            <a:pPr marL="285750" indent="-285750">
              <a:buFont typeface="Arial" panose="020B0604020202020204" pitchFamily="34" charset="0"/>
              <a:buChar char="•"/>
            </a:pPr>
            <a:r>
              <a:rPr lang="en-US" sz="2400" dirty="0">
                <a:solidFill>
                  <a:schemeClr val="tx1"/>
                </a:solidFill>
              </a:rPr>
              <a:t>Requires only basic understanding of biomedical informatics to use and moderate BMI to design a patient registry</a:t>
            </a:r>
          </a:p>
          <a:p>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Advantages of </a:t>
            </a:r>
            <a:r>
              <a:rPr lang="en-US" b="1" dirty="0" err="1"/>
              <a:t>REDCap</a:t>
            </a:r>
            <a:r>
              <a:rPr lang="en-US" b="1" dirty="0"/>
              <a:t> </a:t>
            </a:r>
          </a:p>
        </p:txBody>
      </p:sp>
    </p:spTree>
    <p:extLst>
      <p:ext uri="{BB962C8B-B14F-4D97-AF65-F5344CB8AC3E}">
        <p14:creationId xmlns:p14="http://schemas.microsoft.com/office/powerpoint/2010/main" val="2503472658"/>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5181601"/>
            <a:ext cx="6841062" cy="457200"/>
          </a:xfrm>
        </p:spPr>
        <p:txBody>
          <a:bodyPr/>
          <a:lstStyle/>
          <a:p>
            <a:r>
              <a:rPr lang="en-US" dirty="0"/>
              <a:t>Figure 1 – </a:t>
            </a:r>
            <a:r>
              <a:rPr lang="en-US" dirty="0" err="1"/>
              <a:t>REDCap</a:t>
            </a:r>
            <a:r>
              <a:rPr lang="en-US" dirty="0"/>
              <a:t> Project Management</a:t>
            </a:r>
          </a:p>
        </p:txBody>
      </p:sp>
      <p:sp>
        <p:nvSpPr>
          <p:cNvPr id="6" name="Text Placeholder 5"/>
          <p:cNvSpPr>
            <a:spLocks noGrp="1"/>
          </p:cNvSpPr>
          <p:nvPr>
            <p:ph type="body" sz="half" idx="2"/>
          </p:nvPr>
        </p:nvSpPr>
        <p:spPr>
          <a:xfrm>
            <a:off x="685800" y="5638801"/>
            <a:ext cx="6841071" cy="849577"/>
          </a:xfrm>
        </p:spPr>
        <p:txBody>
          <a:bodyPr>
            <a:normAutofit fontScale="92500" lnSpcReduction="10000"/>
          </a:bodyPr>
          <a:lstStyle/>
          <a:p>
            <a:r>
              <a:rPr lang="en-US" dirty="0"/>
              <a:t>[This figure was taken from “Construction and Management of ARDS/sepsis Registry with </a:t>
            </a:r>
            <a:r>
              <a:rPr lang="en-US" dirty="0" err="1"/>
              <a:t>REDCap</a:t>
            </a:r>
            <a:r>
              <a:rPr lang="en-US" dirty="0"/>
              <a:t>” in the </a:t>
            </a:r>
            <a:r>
              <a:rPr lang="en-US" i="1" dirty="0"/>
              <a:t>Journal of Thoracic Disease] [I am not sure if I can cite this paper and copy the figure or if it would be best to recreate the workflow. This diagram shows how multiple professionals can easily collaborate on a project using the </a:t>
            </a:r>
            <a:r>
              <a:rPr lang="en-US" i="1" dirty="0" err="1"/>
              <a:t>REDCap</a:t>
            </a:r>
            <a:r>
              <a:rPr lang="en-US" i="1" dirty="0"/>
              <a:t> application as a common ground.]</a:t>
            </a:r>
            <a:endParaRPr lang="en-US" dirty="0"/>
          </a:p>
        </p:txBody>
      </p:sp>
      <p:pic>
        <p:nvPicPr>
          <p:cNvPr id="1026" name="Picture 2" descr="C:\Users\Paul\Desktop\paradigm.jpg"/>
          <p:cNvPicPr>
            <a:picLocks noChangeAspect="1" noChangeArrowheads="1"/>
          </p:cNvPicPr>
          <p:nvPr/>
        </p:nvPicPr>
        <p:blipFill>
          <a:blip r:embed="rId2" cstate="print"/>
          <a:srcRect/>
          <a:stretch>
            <a:fillRect/>
          </a:stretch>
        </p:blipFill>
        <p:spPr bwMode="auto">
          <a:xfrm>
            <a:off x="1224843" y="685801"/>
            <a:ext cx="5415845" cy="4213064"/>
          </a:xfrm>
          <a:prstGeom prst="rect">
            <a:avLst/>
          </a:prstGeom>
          <a:noFill/>
        </p:spPr>
      </p:pic>
      <p:sp>
        <p:nvSpPr>
          <p:cNvPr id="11" name="Rectangle 10"/>
          <p:cNvSpPr/>
          <p:nvPr/>
        </p:nvSpPr>
        <p:spPr>
          <a:xfrm>
            <a:off x="152400" y="381000"/>
            <a:ext cx="7696200" cy="6193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 y="5105401"/>
            <a:ext cx="7696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5181601"/>
            <a:ext cx="6841062" cy="457200"/>
          </a:xfrm>
        </p:spPr>
        <p:txBody>
          <a:bodyPr/>
          <a:lstStyle/>
          <a:p>
            <a:r>
              <a:rPr lang="en-US" dirty="0"/>
              <a:t>Figure 2 – </a:t>
            </a:r>
            <a:r>
              <a:rPr lang="en-US" dirty="0" err="1"/>
              <a:t>REDCap</a:t>
            </a:r>
            <a:r>
              <a:rPr lang="en-US" dirty="0"/>
              <a:t> CLESF Registry</a:t>
            </a:r>
          </a:p>
        </p:txBody>
      </p:sp>
      <p:sp>
        <p:nvSpPr>
          <p:cNvPr id="6" name="Text Placeholder 5"/>
          <p:cNvSpPr>
            <a:spLocks noGrp="1"/>
          </p:cNvSpPr>
          <p:nvPr>
            <p:ph type="body" sz="half" idx="2"/>
          </p:nvPr>
        </p:nvSpPr>
        <p:spPr>
          <a:xfrm>
            <a:off x="1371600" y="5638801"/>
            <a:ext cx="6841071" cy="849577"/>
          </a:xfrm>
        </p:spPr>
        <p:txBody>
          <a:bodyPr>
            <a:normAutofit fontScale="92500" lnSpcReduction="10000"/>
          </a:bodyPr>
          <a:lstStyle/>
          <a:p>
            <a:r>
              <a:rPr lang="en-US" dirty="0"/>
              <a:t>The CLESF Registry is a bilingual (English/Spanish) online database to manage patient information.  This screenshot was captured on the web-based </a:t>
            </a:r>
            <a:r>
              <a:rPr lang="en-US" dirty="0" err="1"/>
              <a:t>REDCap</a:t>
            </a:r>
            <a:r>
              <a:rPr lang="en-US" dirty="0"/>
              <a:t> portal. This is the home page of the registry and it shows the three instruments contained in the registry: Consent Form, Demographics &amp; Diagnosis, and Surgical Treatment.</a:t>
            </a:r>
          </a:p>
        </p:txBody>
      </p:sp>
      <p:sp>
        <p:nvSpPr>
          <p:cNvPr id="11" name="Rectangle 10"/>
          <p:cNvSpPr/>
          <p:nvPr/>
        </p:nvSpPr>
        <p:spPr>
          <a:xfrm>
            <a:off x="838200" y="381000"/>
            <a:ext cx="7696200" cy="6193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5105401"/>
            <a:ext cx="7696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Paul\Desktop\Instruments.JPG"/>
          <p:cNvPicPr>
            <a:picLocks noChangeAspect="1" noChangeArrowheads="1"/>
          </p:cNvPicPr>
          <p:nvPr/>
        </p:nvPicPr>
        <p:blipFill>
          <a:blip r:embed="rId2" cstate="print"/>
          <a:srcRect/>
          <a:stretch>
            <a:fillRect/>
          </a:stretch>
        </p:blipFill>
        <p:spPr bwMode="auto">
          <a:xfrm>
            <a:off x="914400" y="457200"/>
            <a:ext cx="7543800" cy="4572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5181601"/>
            <a:ext cx="6841062" cy="457200"/>
          </a:xfrm>
        </p:spPr>
        <p:txBody>
          <a:bodyPr/>
          <a:lstStyle/>
          <a:p>
            <a:r>
              <a:rPr lang="en-US" dirty="0"/>
              <a:t>Figure 3 – Digital Consent Form</a:t>
            </a:r>
          </a:p>
        </p:txBody>
      </p:sp>
      <p:sp>
        <p:nvSpPr>
          <p:cNvPr id="6" name="Text Placeholder 5"/>
          <p:cNvSpPr>
            <a:spLocks noGrp="1"/>
          </p:cNvSpPr>
          <p:nvPr>
            <p:ph type="body" sz="half" idx="2"/>
          </p:nvPr>
        </p:nvSpPr>
        <p:spPr>
          <a:xfrm>
            <a:off x="1371600" y="5638801"/>
            <a:ext cx="6841071" cy="849577"/>
          </a:xfrm>
        </p:spPr>
        <p:txBody>
          <a:bodyPr>
            <a:normAutofit/>
          </a:bodyPr>
          <a:lstStyle/>
          <a:p>
            <a:r>
              <a:rPr lang="en-US" dirty="0"/>
              <a:t>The patient consent form is the first data collection instrument in the CLESF Registry. The form allows a digital signature and an area to upload a paper consent. </a:t>
            </a:r>
          </a:p>
        </p:txBody>
      </p:sp>
      <p:sp>
        <p:nvSpPr>
          <p:cNvPr id="11" name="Rectangle 10"/>
          <p:cNvSpPr/>
          <p:nvPr/>
        </p:nvSpPr>
        <p:spPr>
          <a:xfrm>
            <a:off x="838200" y="381000"/>
            <a:ext cx="7696200" cy="6193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5105401"/>
            <a:ext cx="7696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Paul\Desktop\Consent.JPG"/>
          <p:cNvPicPr>
            <a:picLocks noChangeAspect="1" noChangeArrowheads="1"/>
          </p:cNvPicPr>
          <p:nvPr/>
        </p:nvPicPr>
        <p:blipFill>
          <a:blip r:embed="rId2" cstate="print"/>
          <a:srcRect/>
          <a:stretch>
            <a:fillRect/>
          </a:stretch>
        </p:blipFill>
        <p:spPr bwMode="auto">
          <a:xfrm>
            <a:off x="914400" y="457200"/>
            <a:ext cx="7411641" cy="4572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5181601"/>
            <a:ext cx="6841062" cy="457200"/>
          </a:xfrm>
        </p:spPr>
        <p:txBody>
          <a:bodyPr/>
          <a:lstStyle/>
          <a:p>
            <a:r>
              <a:rPr lang="en-US" dirty="0"/>
              <a:t>Figure 4 – Demographics &amp; Diagnosis</a:t>
            </a:r>
          </a:p>
        </p:txBody>
      </p:sp>
      <p:sp>
        <p:nvSpPr>
          <p:cNvPr id="6" name="Text Placeholder 5"/>
          <p:cNvSpPr>
            <a:spLocks noGrp="1"/>
          </p:cNvSpPr>
          <p:nvPr>
            <p:ph type="body" sz="half" idx="2"/>
          </p:nvPr>
        </p:nvSpPr>
        <p:spPr>
          <a:xfrm>
            <a:off x="1371600" y="5638801"/>
            <a:ext cx="6841071" cy="849577"/>
          </a:xfrm>
        </p:spPr>
        <p:txBody>
          <a:bodyPr>
            <a:normAutofit/>
          </a:bodyPr>
          <a:lstStyle/>
          <a:p>
            <a:r>
              <a:rPr lang="en-US" dirty="0"/>
              <a:t>This form contains fields  for the demographic and general medical information. There are several conditional fields that only reveal if needed. These conditional fields follow branching logic embedded into the registry. </a:t>
            </a:r>
          </a:p>
        </p:txBody>
      </p:sp>
      <p:sp>
        <p:nvSpPr>
          <p:cNvPr id="11" name="Rectangle 10"/>
          <p:cNvSpPr/>
          <p:nvPr/>
        </p:nvSpPr>
        <p:spPr>
          <a:xfrm>
            <a:off x="838200" y="381000"/>
            <a:ext cx="7696200" cy="6193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5105401"/>
            <a:ext cx="7696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sers\Paul\Desktop\Demographics.JPG"/>
          <p:cNvPicPr>
            <a:picLocks noChangeAspect="1" noChangeArrowheads="1"/>
          </p:cNvPicPr>
          <p:nvPr/>
        </p:nvPicPr>
        <p:blipFill>
          <a:blip r:embed="rId2" cstate="print"/>
          <a:srcRect/>
          <a:stretch>
            <a:fillRect/>
          </a:stretch>
        </p:blipFill>
        <p:spPr bwMode="auto">
          <a:xfrm>
            <a:off x="914400" y="457200"/>
            <a:ext cx="7561263" cy="45719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5181601"/>
            <a:ext cx="6841062" cy="457200"/>
          </a:xfrm>
        </p:spPr>
        <p:txBody>
          <a:bodyPr/>
          <a:lstStyle/>
          <a:p>
            <a:r>
              <a:rPr lang="en-US" dirty="0"/>
              <a:t>Figure 5 – Surgical Treatment</a:t>
            </a:r>
          </a:p>
        </p:txBody>
      </p:sp>
      <p:sp>
        <p:nvSpPr>
          <p:cNvPr id="6" name="Text Placeholder 5"/>
          <p:cNvSpPr>
            <a:spLocks noGrp="1"/>
          </p:cNvSpPr>
          <p:nvPr>
            <p:ph type="body" sz="half" idx="2"/>
          </p:nvPr>
        </p:nvSpPr>
        <p:spPr>
          <a:xfrm>
            <a:off x="1371600" y="5638801"/>
            <a:ext cx="6841071" cy="849577"/>
          </a:xfrm>
        </p:spPr>
        <p:txBody>
          <a:bodyPr>
            <a:normAutofit/>
          </a:bodyPr>
          <a:lstStyle/>
          <a:p>
            <a:r>
              <a:rPr lang="en-US" dirty="0"/>
              <a:t>This form contains fields for information about the surgical treatment. There are several places to upload medical images, such as x-rays.  This instrument also contains branching logic that reveals additional fields if necessary. </a:t>
            </a:r>
          </a:p>
        </p:txBody>
      </p:sp>
      <p:sp>
        <p:nvSpPr>
          <p:cNvPr id="11" name="Rectangle 10"/>
          <p:cNvSpPr/>
          <p:nvPr/>
        </p:nvSpPr>
        <p:spPr>
          <a:xfrm>
            <a:off x="838200" y="381000"/>
            <a:ext cx="7696200" cy="6193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5105401"/>
            <a:ext cx="7696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Users\Paul\Desktop\Surgical Treatment.JPG"/>
          <p:cNvPicPr>
            <a:picLocks noChangeAspect="1" noChangeArrowheads="1"/>
          </p:cNvPicPr>
          <p:nvPr/>
        </p:nvPicPr>
        <p:blipFill>
          <a:blip r:embed="rId2" cstate="print"/>
          <a:srcRect/>
          <a:stretch>
            <a:fillRect/>
          </a:stretch>
        </p:blipFill>
        <p:spPr bwMode="auto">
          <a:xfrm>
            <a:off x="914400" y="457200"/>
            <a:ext cx="7543800" cy="4572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6" name="Flowchart: Alternate Process 5"/>
          <p:cNvSpPr/>
          <p:nvPr/>
        </p:nvSpPr>
        <p:spPr>
          <a:xfrm>
            <a:off x="4648200" y="1066800"/>
            <a:ext cx="4200605" cy="55626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10000"/>
          </a:bodyPr>
          <a:lstStyle/>
          <a:p>
            <a:pPr>
              <a:buFontTx/>
              <a:buChar char="-"/>
            </a:pPr>
            <a:r>
              <a:rPr lang="en-US" dirty="0">
                <a:solidFill>
                  <a:schemeClr val="tx1"/>
                </a:solidFill>
              </a:rPr>
              <a:t>The Chicago Lower Extremity Surgical Foundation aims to be a leader in post-academic education and outreach and provide treatment for pediatric and adult lower extremity deformities in communities where it is most needed. </a:t>
            </a:r>
          </a:p>
          <a:p>
            <a:endParaRPr lang="en-US" dirty="0">
              <a:solidFill>
                <a:schemeClr val="tx1"/>
              </a:solidFill>
            </a:endParaRPr>
          </a:p>
          <a:p>
            <a:pPr>
              <a:buFontTx/>
              <a:buChar char="-"/>
            </a:pPr>
            <a:r>
              <a:rPr lang="en-US" dirty="0">
                <a:solidFill>
                  <a:schemeClr val="tx1"/>
                </a:solidFill>
              </a:rPr>
              <a:t>CLESF has a network of dedicated doctors and medical professionals in the U.S. and Mexico that join with a common bond of helping patients via CLESF’s medical mission, primarily in Latin America.</a:t>
            </a:r>
          </a:p>
          <a:p>
            <a:endParaRPr lang="en-US" dirty="0">
              <a:solidFill>
                <a:schemeClr val="tx1"/>
              </a:solidFill>
            </a:endParaRPr>
          </a:p>
          <a:p>
            <a:pPr>
              <a:buFontTx/>
              <a:buChar char="-"/>
            </a:pPr>
            <a:r>
              <a:rPr lang="en-US" dirty="0">
                <a:solidFill>
                  <a:schemeClr val="tx1"/>
                </a:solidFill>
              </a:rPr>
              <a:t> Doctors volunteer their time, pay for their own travel, expenses, equipment etc</a:t>
            </a:r>
          </a:p>
          <a:p>
            <a:pPr>
              <a:buFontTx/>
              <a:buChar char="-"/>
            </a:pPr>
            <a:endParaRPr lang="en-US" dirty="0">
              <a:solidFill>
                <a:schemeClr val="tx1"/>
              </a:solidFill>
            </a:endParaRPr>
          </a:p>
          <a:p>
            <a:pPr>
              <a:buFontTx/>
              <a:buChar char="-"/>
            </a:pPr>
            <a:r>
              <a:rPr lang="en-US" dirty="0">
                <a:solidFill>
                  <a:schemeClr val="tx1"/>
                </a:solidFill>
              </a:rPr>
              <a:t> In the last 10 years, CLESF has performed 130 operations.</a:t>
            </a:r>
          </a:p>
          <a:p>
            <a:endParaRPr lang="en-US" dirty="0">
              <a:solidFill>
                <a:schemeClr val="tx1"/>
              </a:solidFill>
            </a:endParaRP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Background</a:t>
            </a:r>
          </a:p>
        </p:txBody>
      </p:sp>
      <p:pic>
        <p:nvPicPr>
          <p:cNvPr id="3074" name="Picture 2" descr="https://www.clesf.org/cache/preview/0b421ac6f5c23511c39e89e4c24962be.jpg"/>
          <p:cNvPicPr>
            <a:picLocks noChangeAspect="1" noChangeArrowheads="1"/>
          </p:cNvPicPr>
          <p:nvPr/>
        </p:nvPicPr>
        <p:blipFill>
          <a:blip r:embed="rId2" cstate="print"/>
          <a:srcRect/>
          <a:stretch>
            <a:fillRect/>
          </a:stretch>
        </p:blipFill>
        <p:spPr bwMode="auto">
          <a:xfrm>
            <a:off x="304800" y="1066800"/>
            <a:ext cx="3810000" cy="2524126"/>
          </a:xfrm>
          <a:prstGeom prst="rect">
            <a:avLst/>
          </a:prstGeom>
          <a:noFill/>
        </p:spPr>
      </p:pic>
      <p:pic>
        <p:nvPicPr>
          <p:cNvPr id="3076" name="Picture 4" descr="https://www.clesf.org/cache/preview/551ad993c438de570768d7b84ff09ff6.jpg"/>
          <p:cNvPicPr>
            <a:picLocks noChangeAspect="1" noChangeArrowheads="1"/>
          </p:cNvPicPr>
          <p:nvPr/>
        </p:nvPicPr>
        <p:blipFill>
          <a:blip r:embed="rId3" cstate="print"/>
          <a:srcRect/>
          <a:stretch>
            <a:fillRect/>
          </a:stretch>
        </p:blipFill>
        <p:spPr bwMode="auto">
          <a:xfrm>
            <a:off x="304800" y="3733800"/>
            <a:ext cx="3810000" cy="2857500"/>
          </a:xfrm>
          <a:prstGeom prst="rect">
            <a:avLst/>
          </a:prstGeom>
          <a:noFill/>
        </p:spPr>
      </p:pic>
    </p:spTree>
    <p:extLst>
      <p:ext uri="{BB962C8B-B14F-4D97-AF65-F5344CB8AC3E}">
        <p14:creationId xmlns:p14="http://schemas.microsoft.com/office/powerpoint/2010/main" val="2496321173"/>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6" name="Flowchart: Alternate Process 5"/>
          <p:cNvSpPr/>
          <p:nvPr/>
        </p:nvSpPr>
        <p:spPr>
          <a:xfrm>
            <a:off x="152400" y="762000"/>
            <a:ext cx="8620205" cy="541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20000"/>
          </a:bodyPr>
          <a:lstStyle/>
          <a:p>
            <a:r>
              <a:rPr lang="en-US" dirty="0">
                <a:solidFill>
                  <a:schemeClr val="tx1"/>
                </a:solidFill>
                <a:highlight>
                  <a:srgbClr val="00FF00"/>
                </a:highlight>
              </a:rPr>
              <a:t>Heavy Use of Free Text</a:t>
            </a:r>
          </a:p>
          <a:p>
            <a:pPr marL="285750" indent="-285750">
              <a:buFont typeface="Arial" panose="020B0604020202020204" pitchFamily="34" charset="0"/>
              <a:buChar char="•"/>
            </a:pPr>
            <a:r>
              <a:rPr lang="en-US" dirty="0">
                <a:solidFill>
                  <a:schemeClr val="tx1"/>
                </a:solidFill>
              </a:rPr>
              <a:t>As requested, the registry includes several free text response fields</a:t>
            </a:r>
          </a:p>
          <a:p>
            <a:pPr marL="285750" indent="-285750">
              <a:buFont typeface="Arial" panose="020B0604020202020204" pitchFamily="34" charset="0"/>
              <a:buChar char="•"/>
            </a:pPr>
            <a:r>
              <a:rPr lang="en-US" dirty="0">
                <a:solidFill>
                  <a:schemeClr val="tx1"/>
                </a:solidFill>
              </a:rPr>
              <a:t>Without native Natural Language Processing (NLP), it will be difficult converting medical narratives into meaningful information.</a:t>
            </a:r>
          </a:p>
          <a:p>
            <a:endParaRPr lang="en-US" dirty="0">
              <a:solidFill>
                <a:schemeClr val="tx1"/>
              </a:solidFill>
            </a:endParaRPr>
          </a:p>
          <a:p>
            <a:r>
              <a:rPr lang="en-US" dirty="0">
                <a:solidFill>
                  <a:schemeClr val="tx1"/>
                </a:solidFill>
                <a:highlight>
                  <a:srgbClr val="FFFF00"/>
                </a:highlight>
              </a:rPr>
              <a:t>Create hierarchical data fields to codify medical narratives</a:t>
            </a:r>
          </a:p>
          <a:p>
            <a:endParaRPr lang="en-US" dirty="0">
              <a:solidFill>
                <a:schemeClr val="tx1"/>
              </a:solidFill>
              <a:highlight>
                <a:srgbClr val="FFFF00"/>
              </a:highlight>
            </a:endParaRPr>
          </a:p>
          <a:p>
            <a:pPr marL="285750" indent="-285750"/>
            <a:endParaRPr lang="en-US" dirty="0">
              <a:solidFill>
                <a:schemeClr val="tx1"/>
              </a:solidFill>
            </a:endParaRPr>
          </a:p>
          <a:p>
            <a:r>
              <a:rPr lang="en-US" dirty="0">
                <a:solidFill>
                  <a:schemeClr val="tx1"/>
                </a:solidFill>
                <a:highlight>
                  <a:srgbClr val="00FF00"/>
                </a:highlight>
              </a:rPr>
              <a:t>Lack of Longitudinal Data</a:t>
            </a:r>
          </a:p>
          <a:p>
            <a:pPr marL="285750" indent="-285750">
              <a:buFont typeface="Arial" panose="020B0604020202020204" pitchFamily="34" charset="0"/>
              <a:buChar char="•"/>
            </a:pPr>
            <a:r>
              <a:rPr lang="en-US" dirty="0">
                <a:solidFill>
                  <a:schemeClr val="tx1"/>
                </a:solidFill>
              </a:rPr>
              <a:t>Each patient ID is not only an identifier of the patient but also a single point in time.</a:t>
            </a:r>
          </a:p>
          <a:p>
            <a:endParaRPr lang="en-US" dirty="0">
              <a:solidFill>
                <a:schemeClr val="tx1"/>
              </a:solidFill>
            </a:endParaRPr>
          </a:p>
          <a:p>
            <a:r>
              <a:rPr lang="en-US" dirty="0">
                <a:solidFill>
                  <a:schemeClr val="tx1"/>
                </a:solidFill>
                <a:highlight>
                  <a:srgbClr val="FFFF00"/>
                </a:highlight>
              </a:rPr>
              <a:t>Create additional instruments to capture the continuum of care for a single patient</a:t>
            </a:r>
          </a:p>
          <a:p>
            <a:endParaRPr lang="en-US" dirty="0">
              <a:solidFill>
                <a:schemeClr val="tx1"/>
              </a:solidFill>
            </a:endParaRPr>
          </a:p>
          <a:p>
            <a:endParaRPr lang="en-US" dirty="0">
              <a:solidFill>
                <a:schemeClr val="tx1"/>
              </a:solidFill>
            </a:endParaRPr>
          </a:p>
          <a:p>
            <a:r>
              <a:rPr lang="en-US" dirty="0">
                <a:solidFill>
                  <a:schemeClr val="tx1"/>
                </a:solidFill>
                <a:highlight>
                  <a:srgbClr val="00FF00"/>
                </a:highlight>
              </a:rPr>
              <a:t>Manual data entry required</a:t>
            </a:r>
          </a:p>
          <a:p>
            <a:pPr marL="285750" indent="-285750">
              <a:buFont typeface="Arial" panose="020B0604020202020204" pitchFamily="34" charset="0"/>
              <a:buChar char="•"/>
            </a:pPr>
            <a:r>
              <a:rPr lang="en-US" dirty="0">
                <a:solidFill>
                  <a:schemeClr val="tx1"/>
                </a:solidFill>
              </a:rPr>
              <a:t>Lack of automatic data population from medical instruments</a:t>
            </a:r>
          </a:p>
          <a:p>
            <a:pPr marL="285750" indent="-285750">
              <a:buFont typeface="Arial" panose="020B0604020202020204" pitchFamily="34" charset="0"/>
              <a:buChar char="•"/>
            </a:pPr>
            <a:r>
              <a:rPr lang="en-US" dirty="0">
                <a:solidFill>
                  <a:schemeClr val="tx1"/>
                </a:solidFill>
              </a:rPr>
              <a:t>Large of backlog of past surgical procedures need to be manually entered</a:t>
            </a:r>
          </a:p>
          <a:p>
            <a:endParaRPr lang="en-US" dirty="0">
              <a:solidFill>
                <a:schemeClr val="tx1"/>
              </a:solidFill>
            </a:endParaRPr>
          </a:p>
          <a:p>
            <a:r>
              <a:rPr lang="en-US" dirty="0">
                <a:solidFill>
                  <a:schemeClr val="tx1"/>
                </a:solidFill>
                <a:highlight>
                  <a:srgbClr val="FFFF00"/>
                </a:highlight>
              </a:rPr>
              <a:t>Take advantage of </a:t>
            </a:r>
            <a:r>
              <a:rPr lang="en-US" dirty="0" err="1">
                <a:solidFill>
                  <a:schemeClr val="tx1"/>
                </a:solidFill>
                <a:highlight>
                  <a:srgbClr val="FFFF00"/>
                </a:highlight>
              </a:rPr>
              <a:t>REDCap</a:t>
            </a:r>
            <a:r>
              <a:rPr lang="en-US" dirty="0">
                <a:solidFill>
                  <a:schemeClr val="tx1"/>
                </a:solidFill>
                <a:highlight>
                  <a:srgbClr val="FFFF00"/>
                </a:highlight>
              </a:rPr>
              <a:t> to Excel conversion functionality</a:t>
            </a:r>
          </a:p>
          <a:p>
            <a:pPr marL="285750" indent="-285750">
              <a:buFont typeface="Arial" panose="020B0604020202020204" pitchFamily="34" charset="0"/>
              <a:buChar char="•"/>
            </a:pPr>
            <a:r>
              <a:rPr lang="en-US" dirty="0">
                <a:solidFill>
                  <a:schemeClr val="tx1"/>
                </a:solidFill>
              </a:rPr>
              <a:t>With a moderate understanding of </a:t>
            </a:r>
            <a:r>
              <a:rPr lang="en-US" dirty="0" err="1">
                <a:solidFill>
                  <a:schemeClr val="tx1"/>
                </a:solidFill>
              </a:rPr>
              <a:t>REDCap</a:t>
            </a:r>
            <a:r>
              <a:rPr lang="en-US" dirty="0">
                <a:solidFill>
                  <a:schemeClr val="tx1"/>
                </a:solidFill>
              </a:rPr>
              <a:t> data exporting, one can format past surgeries into </a:t>
            </a:r>
            <a:r>
              <a:rPr lang="en-US" dirty="0" err="1">
                <a:solidFill>
                  <a:schemeClr val="tx1"/>
                </a:solidFill>
              </a:rPr>
              <a:t>REDCap</a:t>
            </a:r>
            <a:r>
              <a:rPr lang="en-US" dirty="0">
                <a:solidFill>
                  <a:schemeClr val="tx1"/>
                </a:solidFill>
              </a:rPr>
              <a:t> forms using Excel spreadsheets.</a:t>
            </a:r>
          </a:p>
          <a:p>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73152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solidFill>
                  <a:srgbClr val="00B050"/>
                </a:solidFill>
              </a:rPr>
              <a:t>Limitations</a:t>
            </a:r>
            <a:r>
              <a:rPr lang="en-US" b="1" dirty="0"/>
              <a:t> &amp; </a:t>
            </a:r>
            <a:r>
              <a:rPr lang="en-US" b="1" dirty="0">
                <a:solidFill>
                  <a:srgbClr val="CCCC00"/>
                </a:solidFill>
              </a:rPr>
              <a:t>Areas for Improvement </a:t>
            </a:r>
          </a:p>
        </p:txBody>
      </p:sp>
    </p:spTree>
    <p:extLst>
      <p:ext uri="{BB962C8B-B14F-4D97-AF65-F5344CB8AC3E}">
        <p14:creationId xmlns:p14="http://schemas.microsoft.com/office/powerpoint/2010/main" val="2503472658"/>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45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p:cNvGrpSpPr/>
          <p:nvPr/>
        </p:nvGrpSpPr>
        <p:grpSpPr>
          <a:xfrm rot="10133868">
            <a:off x="894940" y="1115608"/>
            <a:ext cx="7545124" cy="4527989"/>
            <a:chOff x="3740089" y="3112959"/>
            <a:chExt cx="1746311" cy="1018682"/>
          </a:xfrm>
        </p:grpSpPr>
        <p:sp>
          <p:nvSpPr>
            <p:cNvPr id="444" name="Rectangle 443"/>
            <p:cNvSpPr/>
            <p:nvPr/>
          </p:nvSpPr>
          <p:spPr>
            <a:xfrm>
              <a:off x="3740089" y="3112959"/>
              <a:ext cx="1746311" cy="10186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p:cNvSpPr/>
            <p:nvPr/>
          </p:nvSpPr>
          <p:spPr>
            <a:xfrm>
              <a:off x="3787069" y="3162855"/>
              <a:ext cx="1652350" cy="92418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7" name="Title 446"/>
          <p:cNvSpPr>
            <a:spLocks noGrp="1"/>
          </p:cNvSpPr>
          <p:nvPr>
            <p:ph type="title"/>
          </p:nvPr>
        </p:nvSpPr>
        <p:spPr>
          <a:xfrm>
            <a:off x="0" y="-1828800"/>
            <a:ext cx="9144000" cy="609600"/>
          </a:xfrm>
        </p:spPr>
        <p:txBody>
          <a:bodyPr vert="horz" lIns="91440" tIns="45720" rIns="91440" bIns="45720" rtlCol="0" anchor="ctr">
            <a:normAutofit/>
          </a:bodyPr>
          <a:lstStyle/>
          <a:p>
            <a:r>
              <a:rPr lang="en-US" sz="1800" dirty="0"/>
              <a:t>Workbook / Tablet Close up Page – Do not delete this text box – used for hyperlinks</a:t>
            </a:r>
          </a:p>
        </p:txBody>
      </p:sp>
      <p:grpSp>
        <p:nvGrpSpPr>
          <p:cNvPr id="458" name="Group 457"/>
          <p:cNvGrpSpPr/>
          <p:nvPr/>
        </p:nvGrpSpPr>
        <p:grpSpPr>
          <a:xfrm rot="416244">
            <a:off x="874783" y="449041"/>
            <a:ext cx="7394433" cy="6262803"/>
            <a:chOff x="903301" y="915073"/>
            <a:chExt cx="7394433" cy="6262803"/>
          </a:xfrm>
        </p:grpSpPr>
        <p:grpSp>
          <p:nvGrpSpPr>
            <p:cNvPr id="248" name="Group 247"/>
            <p:cNvGrpSpPr/>
            <p:nvPr/>
          </p:nvGrpSpPr>
          <p:grpSpPr>
            <a:xfrm rot="9500181">
              <a:off x="903301" y="915073"/>
              <a:ext cx="7394433" cy="6262803"/>
              <a:chOff x="1840656" y="3036605"/>
              <a:chExt cx="835603" cy="707724"/>
            </a:xfrm>
          </p:grpSpPr>
          <p:grpSp>
            <p:nvGrpSpPr>
              <p:cNvPr id="287" name="Group 286"/>
              <p:cNvGrpSpPr/>
              <p:nvPr/>
            </p:nvGrpSpPr>
            <p:grpSpPr>
              <a:xfrm>
                <a:off x="1859422" y="3036605"/>
                <a:ext cx="816837" cy="702152"/>
                <a:chOff x="1993056" y="3194577"/>
                <a:chExt cx="816837" cy="702152"/>
              </a:xfrm>
              <a:solidFill>
                <a:schemeClr val="tx1">
                  <a:lumMod val="75000"/>
                  <a:lumOff val="25000"/>
                </a:schemeClr>
              </a:solidFill>
            </p:grpSpPr>
            <p:sp>
              <p:nvSpPr>
                <p:cNvPr id="325" name="Freeform 106"/>
                <p:cNvSpPr>
                  <a:spLocks/>
                </p:cNvSpPr>
                <p:nvPr/>
              </p:nvSpPr>
              <p:spPr bwMode="auto">
                <a:xfrm rot="10867662">
                  <a:off x="2315915" y="3321297"/>
                  <a:ext cx="493978" cy="575432"/>
                </a:xfrm>
                <a:custGeom>
                  <a:avLst/>
                  <a:gdLst>
                    <a:gd name="T0" fmla="*/ 839 w 1296"/>
                    <a:gd name="T1" fmla="*/ 1506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3 w 1296"/>
                    <a:gd name="T13" fmla="*/ 332 h 1509"/>
                    <a:gd name="T14" fmla="*/ 862 w 1296"/>
                    <a:gd name="T15" fmla="*/ 1495 h 1509"/>
                    <a:gd name="T16" fmla="*/ 839 w 1296"/>
                    <a:gd name="T17" fmla="*/ 1506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6"/>
                      </a:moveTo>
                      <a:cubicBezTo>
                        <a:pt x="14" y="1200"/>
                        <a:pt x="14" y="1200"/>
                        <a:pt x="14" y="1200"/>
                      </a:cubicBezTo>
                      <a:cubicBezTo>
                        <a:pt x="5" y="1197"/>
                        <a:pt x="0" y="1186"/>
                        <a:pt x="4" y="1177"/>
                      </a:cubicBezTo>
                      <a:cubicBezTo>
                        <a:pt x="434" y="14"/>
                        <a:pt x="434" y="14"/>
                        <a:pt x="434" y="14"/>
                      </a:cubicBezTo>
                      <a:cubicBezTo>
                        <a:pt x="438" y="5"/>
                        <a:pt x="448" y="0"/>
                        <a:pt x="457" y="4"/>
                      </a:cubicBezTo>
                      <a:cubicBezTo>
                        <a:pt x="1282" y="309"/>
                        <a:pt x="1282" y="309"/>
                        <a:pt x="1282" y="309"/>
                      </a:cubicBezTo>
                      <a:cubicBezTo>
                        <a:pt x="1291" y="312"/>
                        <a:pt x="1296" y="323"/>
                        <a:pt x="1293" y="332"/>
                      </a:cubicBezTo>
                      <a:cubicBezTo>
                        <a:pt x="862" y="1495"/>
                        <a:pt x="862" y="1495"/>
                        <a:pt x="862" y="1495"/>
                      </a:cubicBezTo>
                      <a:cubicBezTo>
                        <a:pt x="859" y="1504"/>
                        <a:pt x="848" y="1509"/>
                        <a:pt x="839" y="1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107"/>
                <p:cNvSpPr>
                  <a:spLocks/>
                </p:cNvSpPr>
                <p:nvPr/>
              </p:nvSpPr>
              <p:spPr bwMode="auto">
                <a:xfrm rot="10867662">
                  <a:off x="1993056" y="3194577"/>
                  <a:ext cx="493978" cy="575432"/>
                </a:xfrm>
                <a:custGeom>
                  <a:avLst/>
                  <a:gdLst>
                    <a:gd name="T0" fmla="*/ 839 w 1296"/>
                    <a:gd name="T1" fmla="*/ 1505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2 w 1296"/>
                    <a:gd name="T13" fmla="*/ 332 h 1509"/>
                    <a:gd name="T14" fmla="*/ 862 w 1296"/>
                    <a:gd name="T15" fmla="*/ 1495 h 1509"/>
                    <a:gd name="T16" fmla="*/ 839 w 1296"/>
                    <a:gd name="T17" fmla="*/ 150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5"/>
                      </a:moveTo>
                      <a:cubicBezTo>
                        <a:pt x="14" y="1200"/>
                        <a:pt x="14" y="1200"/>
                        <a:pt x="14" y="1200"/>
                      </a:cubicBezTo>
                      <a:cubicBezTo>
                        <a:pt x="5" y="1197"/>
                        <a:pt x="0" y="1186"/>
                        <a:pt x="4" y="1177"/>
                      </a:cubicBezTo>
                      <a:cubicBezTo>
                        <a:pt x="434" y="14"/>
                        <a:pt x="434" y="14"/>
                        <a:pt x="434" y="14"/>
                      </a:cubicBezTo>
                      <a:cubicBezTo>
                        <a:pt x="437" y="5"/>
                        <a:pt x="448" y="0"/>
                        <a:pt x="457" y="4"/>
                      </a:cubicBezTo>
                      <a:cubicBezTo>
                        <a:pt x="1282" y="309"/>
                        <a:pt x="1282" y="309"/>
                        <a:pt x="1282" y="309"/>
                      </a:cubicBezTo>
                      <a:cubicBezTo>
                        <a:pt x="1291" y="312"/>
                        <a:pt x="1296" y="323"/>
                        <a:pt x="1292" y="332"/>
                      </a:cubicBezTo>
                      <a:cubicBezTo>
                        <a:pt x="862" y="1495"/>
                        <a:pt x="862" y="1495"/>
                        <a:pt x="862" y="1495"/>
                      </a:cubicBezTo>
                      <a:cubicBezTo>
                        <a:pt x="858" y="1504"/>
                        <a:pt x="848" y="1509"/>
                        <a:pt x="839" y="15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8" name="Freeform 106"/>
              <p:cNvSpPr>
                <a:spLocks/>
              </p:cNvSpPr>
              <p:nvPr/>
            </p:nvSpPr>
            <p:spPr bwMode="auto">
              <a:xfrm rot="10867662">
                <a:off x="2163515" y="3168897"/>
                <a:ext cx="493978" cy="575432"/>
              </a:xfrm>
              <a:custGeom>
                <a:avLst/>
                <a:gdLst>
                  <a:gd name="T0" fmla="*/ 839 w 1296"/>
                  <a:gd name="T1" fmla="*/ 1506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3 w 1296"/>
                  <a:gd name="T13" fmla="*/ 332 h 1509"/>
                  <a:gd name="T14" fmla="*/ 862 w 1296"/>
                  <a:gd name="T15" fmla="*/ 1495 h 1509"/>
                  <a:gd name="T16" fmla="*/ 839 w 1296"/>
                  <a:gd name="T17" fmla="*/ 1506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6"/>
                    </a:moveTo>
                    <a:cubicBezTo>
                      <a:pt x="14" y="1200"/>
                      <a:pt x="14" y="1200"/>
                      <a:pt x="14" y="1200"/>
                    </a:cubicBezTo>
                    <a:cubicBezTo>
                      <a:pt x="5" y="1197"/>
                      <a:pt x="0" y="1186"/>
                      <a:pt x="4" y="1177"/>
                    </a:cubicBezTo>
                    <a:cubicBezTo>
                      <a:pt x="434" y="14"/>
                      <a:pt x="434" y="14"/>
                      <a:pt x="434" y="14"/>
                    </a:cubicBezTo>
                    <a:cubicBezTo>
                      <a:pt x="438" y="5"/>
                      <a:pt x="448" y="0"/>
                      <a:pt x="457" y="4"/>
                    </a:cubicBezTo>
                    <a:cubicBezTo>
                      <a:pt x="1282" y="309"/>
                      <a:pt x="1282" y="309"/>
                      <a:pt x="1282" y="309"/>
                    </a:cubicBezTo>
                    <a:cubicBezTo>
                      <a:pt x="1291" y="312"/>
                      <a:pt x="1296" y="323"/>
                      <a:pt x="1293" y="332"/>
                    </a:cubicBezTo>
                    <a:cubicBezTo>
                      <a:pt x="862" y="1495"/>
                      <a:pt x="862" y="1495"/>
                      <a:pt x="862" y="1495"/>
                    </a:cubicBezTo>
                    <a:cubicBezTo>
                      <a:pt x="859" y="1504"/>
                      <a:pt x="848" y="1509"/>
                      <a:pt x="839" y="1506"/>
                    </a:cubicBezTo>
                    <a:close/>
                  </a:path>
                </a:pathLst>
              </a:custGeom>
              <a:solidFill>
                <a:srgbClr val="2F3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07"/>
              <p:cNvSpPr>
                <a:spLocks/>
              </p:cNvSpPr>
              <p:nvPr/>
            </p:nvSpPr>
            <p:spPr bwMode="auto">
              <a:xfrm rot="10867662">
                <a:off x="1840656" y="3042177"/>
                <a:ext cx="493978" cy="575432"/>
              </a:xfrm>
              <a:custGeom>
                <a:avLst/>
                <a:gdLst>
                  <a:gd name="T0" fmla="*/ 839 w 1296"/>
                  <a:gd name="T1" fmla="*/ 1505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2 w 1296"/>
                  <a:gd name="T13" fmla="*/ 332 h 1509"/>
                  <a:gd name="T14" fmla="*/ 862 w 1296"/>
                  <a:gd name="T15" fmla="*/ 1495 h 1509"/>
                  <a:gd name="T16" fmla="*/ 839 w 1296"/>
                  <a:gd name="T17" fmla="*/ 150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5"/>
                    </a:moveTo>
                    <a:cubicBezTo>
                      <a:pt x="14" y="1200"/>
                      <a:pt x="14" y="1200"/>
                      <a:pt x="14" y="1200"/>
                    </a:cubicBezTo>
                    <a:cubicBezTo>
                      <a:pt x="5" y="1197"/>
                      <a:pt x="0" y="1186"/>
                      <a:pt x="4" y="1177"/>
                    </a:cubicBezTo>
                    <a:cubicBezTo>
                      <a:pt x="434" y="14"/>
                      <a:pt x="434" y="14"/>
                      <a:pt x="434" y="14"/>
                    </a:cubicBezTo>
                    <a:cubicBezTo>
                      <a:pt x="437" y="5"/>
                      <a:pt x="448" y="0"/>
                      <a:pt x="457" y="4"/>
                    </a:cubicBezTo>
                    <a:cubicBezTo>
                      <a:pt x="1282" y="309"/>
                      <a:pt x="1282" y="309"/>
                      <a:pt x="1282" y="309"/>
                    </a:cubicBezTo>
                    <a:cubicBezTo>
                      <a:pt x="1291" y="312"/>
                      <a:pt x="1296" y="323"/>
                      <a:pt x="1292" y="332"/>
                    </a:cubicBezTo>
                    <a:cubicBezTo>
                      <a:pt x="862" y="1495"/>
                      <a:pt x="862" y="1495"/>
                      <a:pt x="862" y="1495"/>
                    </a:cubicBezTo>
                    <a:cubicBezTo>
                      <a:pt x="858" y="1504"/>
                      <a:pt x="848" y="1509"/>
                      <a:pt x="839" y="1505"/>
                    </a:cubicBezTo>
                    <a:close/>
                  </a:path>
                </a:pathLst>
              </a:custGeom>
              <a:solidFill>
                <a:srgbClr val="222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25"/>
              <p:cNvSpPr>
                <a:spLocks/>
              </p:cNvSpPr>
              <p:nvPr/>
            </p:nvSpPr>
            <p:spPr bwMode="auto">
              <a:xfrm rot="10867662">
                <a:off x="1876133" y="3069078"/>
                <a:ext cx="433545" cy="494504"/>
              </a:xfrm>
              <a:custGeom>
                <a:avLst/>
                <a:gdLst>
                  <a:gd name="T0" fmla="*/ 0 w 825"/>
                  <a:gd name="T1" fmla="*/ 737 h 941"/>
                  <a:gd name="T2" fmla="*/ 552 w 825"/>
                  <a:gd name="T3" fmla="*/ 941 h 941"/>
                  <a:gd name="T4" fmla="*/ 825 w 825"/>
                  <a:gd name="T5" fmla="*/ 204 h 941"/>
                  <a:gd name="T6" fmla="*/ 273 w 825"/>
                  <a:gd name="T7" fmla="*/ 0 h 941"/>
                  <a:gd name="T8" fmla="*/ 0 w 825"/>
                  <a:gd name="T9" fmla="*/ 737 h 941"/>
                </a:gdLst>
                <a:ahLst/>
                <a:cxnLst>
                  <a:cxn ang="0">
                    <a:pos x="T0" y="T1"/>
                  </a:cxn>
                  <a:cxn ang="0">
                    <a:pos x="T2" y="T3"/>
                  </a:cxn>
                  <a:cxn ang="0">
                    <a:pos x="T4" y="T5"/>
                  </a:cxn>
                  <a:cxn ang="0">
                    <a:pos x="T6" y="T7"/>
                  </a:cxn>
                  <a:cxn ang="0">
                    <a:pos x="T8" y="T9"/>
                  </a:cxn>
                </a:cxnLst>
                <a:rect l="0" t="0" r="r" b="b"/>
                <a:pathLst>
                  <a:path w="825" h="941">
                    <a:moveTo>
                      <a:pt x="0" y="737"/>
                    </a:moveTo>
                    <a:lnTo>
                      <a:pt x="552" y="941"/>
                    </a:lnTo>
                    <a:lnTo>
                      <a:pt x="825" y="204"/>
                    </a:lnTo>
                    <a:lnTo>
                      <a:pt x="273" y="0"/>
                    </a:lnTo>
                    <a:lnTo>
                      <a:pt x="0" y="737"/>
                    </a:lnTo>
                    <a:close/>
                  </a:path>
                </a:pathLst>
              </a:custGeom>
              <a:solidFill>
                <a:srgbClr val="EFEB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26"/>
              <p:cNvSpPr>
                <a:spLocks/>
              </p:cNvSpPr>
              <p:nvPr/>
            </p:nvSpPr>
            <p:spPr bwMode="auto">
              <a:xfrm rot="10867662">
                <a:off x="1877188" y="3069089"/>
                <a:ext cx="433545" cy="387300"/>
              </a:xfrm>
              <a:custGeom>
                <a:avLst/>
                <a:gdLst>
                  <a:gd name="T0" fmla="*/ 0 w 825"/>
                  <a:gd name="T1" fmla="*/ 533 h 737"/>
                  <a:gd name="T2" fmla="*/ 552 w 825"/>
                  <a:gd name="T3" fmla="*/ 737 h 737"/>
                  <a:gd name="T4" fmla="*/ 825 w 825"/>
                  <a:gd name="T5" fmla="*/ 0 h 737"/>
                  <a:gd name="T6" fmla="*/ 0 w 825"/>
                  <a:gd name="T7" fmla="*/ 533 h 737"/>
                </a:gdLst>
                <a:ahLst/>
                <a:cxnLst>
                  <a:cxn ang="0">
                    <a:pos x="T0" y="T1"/>
                  </a:cxn>
                  <a:cxn ang="0">
                    <a:pos x="T2" y="T3"/>
                  </a:cxn>
                  <a:cxn ang="0">
                    <a:pos x="T4" y="T5"/>
                  </a:cxn>
                  <a:cxn ang="0">
                    <a:pos x="T6" y="T7"/>
                  </a:cxn>
                </a:cxnLst>
                <a:rect l="0" t="0" r="r" b="b"/>
                <a:pathLst>
                  <a:path w="825" h="737">
                    <a:moveTo>
                      <a:pt x="0" y="533"/>
                    </a:moveTo>
                    <a:lnTo>
                      <a:pt x="552" y="737"/>
                    </a:lnTo>
                    <a:lnTo>
                      <a:pt x="825" y="0"/>
                    </a:lnTo>
                    <a:lnTo>
                      <a:pt x="0" y="533"/>
                    </a:lnTo>
                    <a:close/>
                  </a:path>
                </a:pathLst>
              </a:custGeom>
              <a:solidFill>
                <a:srgbClr val="E9E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27"/>
              <p:cNvSpPr>
                <a:spLocks/>
              </p:cNvSpPr>
              <p:nvPr/>
            </p:nvSpPr>
            <p:spPr bwMode="auto">
              <a:xfrm rot="10867662">
                <a:off x="1862083" y="3454829"/>
                <a:ext cx="300066" cy="134530"/>
              </a:xfrm>
              <a:custGeom>
                <a:avLst/>
                <a:gdLst>
                  <a:gd name="T0" fmla="*/ 19 w 571"/>
                  <a:gd name="T1" fmla="*/ 0 h 256"/>
                  <a:gd name="T2" fmla="*/ 0 w 571"/>
                  <a:gd name="T3" fmla="*/ 52 h 256"/>
                  <a:gd name="T4" fmla="*/ 552 w 571"/>
                  <a:gd name="T5" fmla="*/ 256 h 256"/>
                  <a:gd name="T6" fmla="*/ 571 w 571"/>
                  <a:gd name="T7" fmla="*/ 205 h 256"/>
                  <a:gd name="T8" fmla="*/ 19 w 571"/>
                  <a:gd name="T9" fmla="*/ 0 h 256"/>
                </a:gdLst>
                <a:ahLst/>
                <a:cxnLst>
                  <a:cxn ang="0">
                    <a:pos x="T0" y="T1"/>
                  </a:cxn>
                  <a:cxn ang="0">
                    <a:pos x="T2" y="T3"/>
                  </a:cxn>
                  <a:cxn ang="0">
                    <a:pos x="T4" y="T5"/>
                  </a:cxn>
                  <a:cxn ang="0">
                    <a:pos x="T6" y="T7"/>
                  </a:cxn>
                  <a:cxn ang="0">
                    <a:pos x="T8" y="T9"/>
                  </a:cxn>
                </a:cxnLst>
                <a:rect l="0" t="0" r="r" b="b"/>
                <a:pathLst>
                  <a:path w="571" h="256">
                    <a:moveTo>
                      <a:pt x="19" y="0"/>
                    </a:moveTo>
                    <a:lnTo>
                      <a:pt x="0" y="52"/>
                    </a:lnTo>
                    <a:lnTo>
                      <a:pt x="552" y="256"/>
                    </a:lnTo>
                    <a:lnTo>
                      <a:pt x="571" y="205"/>
                    </a:lnTo>
                    <a:lnTo>
                      <a:pt x="19" y="0"/>
                    </a:lnTo>
                    <a:close/>
                  </a:path>
                </a:pathLst>
              </a:custGeom>
              <a:solidFill>
                <a:srgbClr val="CFCD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3" name="Group 292"/>
              <p:cNvGrpSpPr/>
              <p:nvPr/>
            </p:nvGrpSpPr>
            <p:grpSpPr>
              <a:xfrm rot="10867662">
                <a:off x="2181856" y="3192013"/>
                <a:ext cx="456667" cy="534443"/>
                <a:chOff x="1795463" y="1800226"/>
                <a:chExt cx="1379538" cy="1614488"/>
              </a:xfrm>
            </p:grpSpPr>
            <p:sp>
              <p:nvSpPr>
                <p:cNvPr id="296" name="Freeform 108"/>
                <p:cNvSpPr>
                  <a:spLocks/>
                </p:cNvSpPr>
                <p:nvPr/>
              </p:nvSpPr>
              <p:spPr bwMode="auto">
                <a:xfrm>
                  <a:off x="1795463" y="1800226"/>
                  <a:ext cx="1379538" cy="1614488"/>
                </a:xfrm>
                <a:custGeom>
                  <a:avLst/>
                  <a:gdLst>
                    <a:gd name="T0" fmla="*/ 1099 w 1198"/>
                    <a:gd name="T1" fmla="*/ 238 h 1401"/>
                    <a:gd name="T2" fmla="*/ 520 w 1198"/>
                    <a:gd name="T3" fmla="*/ 24 h 1401"/>
                    <a:gd name="T4" fmla="*/ 358 w 1198"/>
                    <a:gd name="T5" fmla="*/ 99 h 1401"/>
                    <a:gd name="T6" fmla="*/ 24 w 1198"/>
                    <a:gd name="T7" fmla="*/ 1000 h 1401"/>
                    <a:gd name="T8" fmla="*/ 99 w 1198"/>
                    <a:gd name="T9" fmla="*/ 1163 h 1401"/>
                    <a:gd name="T10" fmla="*/ 678 w 1198"/>
                    <a:gd name="T11" fmla="*/ 1377 h 1401"/>
                    <a:gd name="T12" fmla="*/ 840 w 1198"/>
                    <a:gd name="T13" fmla="*/ 1302 h 1401"/>
                    <a:gd name="T14" fmla="*/ 1174 w 1198"/>
                    <a:gd name="T15" fmla="*/ 401 h 1401"/>
                    <a:gd name="T16" fmla="*/ 1099 w 1198"/>
                    <a:gd name="T17" fmla="*/ 238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8" h="1401">
                      <a:moveTo>
                        <a:pt x="1099" y="238"/>
                      </a:moveTo>
                      <a:cubicBezTo>
                        <a:pt x="520" y="24"/>
                        <a:pt x="520" y="24"/>
                        <a:pt x="520" y="24"/>
                      </a:cubicBezTo>
                      <a:cubicBezTo>
                        <a:pt x="455" y="0"/>
                        <a:pt x="382" y="33"/>
                        <a:pt x="358" y="99"/>
                      </a:cubicBezTo>
                      <a:cubicBezTo>
                        <a:pt x="24" y="1000"/>
                        <a:pt x="24" y="1000"/>
                        <a:pt x="24" y="1000"/>
                      </a:cubicBezTo>
                      <a:cubicBezTo>
                        <a:pt x="0" y="1065"/>
                        <a:pt x="34" y="1139"/>
                        <a:pt x="99" y="1163"/>
                      </a:cubicBezTo>
                      <a:cubicBezTo>
                        <a:pt x="678" y="1377"/>
                        <a:pt x="678" y="1377"/>
                        <a:pt x="678" y="1377"/>
                      </a:cubicBezTo>
                      <a:cubicBezTo>
                        <a:pt x="743" y="1401"/>
                        <a:pt x="816" y="1368"/>
                        <a:pt x="840" y="1302"/>
                      </a:cubicBezTo>
                      <a:cubicBezTo>
                        <a:pt x="1174" y="401"/>
                        <a:pt x="1174" y="401"/>
                        <a:pt x="1174" y="401"/>
                      </a:cubicBezTo>
                      <a:cubicBezTo>
                        <a:pt x="1198" y="336"/>
                        <a:pt x="1165" y="263"/>
                        <a:pt x="1099" y="238"/>
                      </a:cubicBezTo>
                      <a:close/>
                    </a:path>
                  </a:pathLst>
                </a:custGeom>
                <a:solidFill>
                  <a:srgbClr val="242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109"/>
                <p:cNvSpPr>
                  <a:spLocks/>
                </p:cNvSpPr>
                <p:nvPr/>
              </p:nvSpPr>
              <p:spPr bwMode="auto">
                <a:xfrm>
                  <a:off x="1804988" y="1809751"/>
                  <a:ext cx="1360488" cy="1595438"/>
                </a:xfrm>
                <a:custGeom>
                  <a:avLst/>
                  <a:gdLst>
                    <a:gd name="T0" fmla="*/ 93 w 1182"/>
                    <a:gd name="T1" fmla="*/ 1148 h 1385"/>
                    <a:gd name="T2" fmla="*/ 23 w 1182"/>
                    <a:gd name="T3" fmla="*/ 995 h 1385"/>
                    <a:gd name="T4" fmla="*/ 357 w 1182"/>
                    <a:gd name="T5" fmla="*/ 93 h 1385"/>
                    <a:gd name="T6" fmla="*/ 510 w 1182"/>
                    <a:gd name="T7" fmla="*/ 23 h 1385"/>
                    <a:gd name="T8" fmla="*/ 1089 w 1182"/>
                    <a:gd name="T9" fmla="*/ 237 h 1385"/>
                    <a:gd name="T10" fmla="*/ 1159 w 1182"/>
                    <a:gd name="T11" fmla="*/ 390 h 1385"/>
                    <a:gd name="T12" fmla="*/ 825 w 1182"/>
                    <a:gd name="T13" fmla="*/ 1292 h 1385"/>
                    <a:gd name="T14" fmla="*/ 672 w 1182"/>
                    <a:gd name="T15" fmla="*/ 1362 h 1385"/>
                    <a:gd name="T16" fmla="*/ 93 w 1182"/>
                    <a:gd name="T17" fmla="*/ 1148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2" h="1385">
                      <a:moveTo>
                        <a:pt x="93" y="1148"/>
                      </a:moveTo>
                      <a:cubicBezTo>
                        <a:pt x="32" y="1125"/>
                        <a:pt x="0" y="1056"/>
                        <a:pt x="23" y="995"/>
                      </a:cubicBezTo>
                      <a:cubicBezTo>
                        <a:pt x="357" y="93"/>
                        <a:pt x="357" y="93"/>
                        <a:pt x="357" y="93"/>
                      </a:cubicBezTo>
                      <a:cubicBezTo>
                        <a:pt x="379" y="32"/>
                        <a:pt x="448" y="0"/>
                        <a:pt x="510" y="23"/>
                      </a:cubicBezTo>
                      <a:cubicBezTo>
                        <a:pt x="1089" y="237"/>
                        <a:pt x="1089" y="237"/>
                        <a:pt x="1089" y="237"/>
                      </a:cubicBezTo>
                      <a:cubicBezTo>
                        <a:pt x="1150" y="260"/>
                        <a:pt x="1182" y="329"/>
                        <a:pt x="1159" y="390"/>
                      </a:cubicBezTo>
                      <a:cubicBezTo>
                        <a:pt x="825" y="1292"/>
                        <a:pt x="825" y="1292"/>
                        <a:pt x="825" y="1292"/>
                      </a:cubicBezTo>
                      <a:cubicBezTo>
                        <a:pt x="803" y="1353"/>
                        <a:pt x="734" y="1385"/>
                        <a:pt x="672" y="1362"/>
                      </a:cubicBezTo>
                      <a:lnTo>
                        <a:pt x="93" y="1148"/>
                      </a:ln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110"/>
                <p:cNvSpPr>
                  <a:spLocks/>
                </p:cNvSpPr>
                <p:nvPr/>
              </p:nvSpPr>
              <p:spPr bwMode="auto">
                <a:xfrm>
                  <a:off x="1820863" y="1825626"/>
                  <a:ext cx="1328738" cy="1563688"/>
                </a:xfrm>
                <a:custGeom>
                  <a:avLst/>
                  <a:gdLst>
                    <a:gd name="T0" fmla="*/ 84 w 1154"/>
                    <a:gd name="T1" fmla="*/ 1122 h 1357"/>
                    <a:gd name="T2" fmla="*/ 21 w 1154"/>
                    <a:gd name="T3" fmla="*/ 985 h 1357"/>
                    <a:gd name="T4" fmla="*/ 355 w 1154"/>
                    <a:gd name="T5" fmla="*/ 84 h 1357"/>
                    <a:gd name="T6" fmla="*/ 491 w 1154"/>
                    <a:gd name="T7" fmla="*/ 21 h 1357"/>
                    <a:gd name="T8" fmla="*/ 1070 w 1154"/>
                    <a:gd name="T9" fmla="*/ 235 h 1357"/>
                    <a:gd name="T10" fmla="*/ 1133 w 1154"/>
                    <a:gd name="T11" fmla="*/ 372 h 1357"/>
                    <a:gd name="T12" fmla="*/ 800 w 1154"/>
                    <a:gd name="T13" fmla="*/ 1273 h 1357"/>
                    <a:gd name="T14" fmla="*/ 663 w 1154"/>
                    <a:gd name="T15" fmla="*/ 1336 h 1357"/>
                    <a:gd name="T16" fmla="*/ 84 w 1154"/>
                    <a:gd name="T17" fmla="*/ 1122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4" h="1357">
                      <a:moveTo>
                        <a:pt x="84" y="1122"/>
                      </a:moveTo>
                      <a:cubicBezTo>
                        <a:pt x="29" y="1102"/>
                        <a:pt x="0" y="1040"/>
                        <a:pt x="21" y="985"/>
                      </a:cubicBezTo>
                      <a:cubicBezTo>
                        <a:pt x="355" y="84"/>
                        <a:pt x="355" y="84"/>
                        <a:pt x="355" y="84"/>
                      </a:cubicBezTo>
                      <a:cubicBezTo>
                        <a:pt x="375" y="29"/>
                        <a:pt x="436" y="0"/>
                        <a:pt x="491" y="21"/>
                      </a:cubicBezTo>
                      <a:cubicBezTo>
                        <a:pt x="1070" y="235"/>
                        <a:pt x="1070" y="235"/>
                        <a:pt x="1070" y="235"/>
                      </a:cubicBezTo>
                      <a:cubicBezTo>
                        <a:pt x="1125" y="255"/>
                        <a:pt x="1154" y="317"/>
                        <a:pt x="1133" y="372"/>
                      </a:cubicBezTo>
                      <a:cubicBezTo>
                        <a:pt x="800" y="1273"/>
                        <a:pt x="800" y="1273"/>
                        <a:pt x="800" y="1273"/>
                      </a:cubicBezTo>
                      <a:cubicBezTo>
                        <a:pt x="779" y="1328"/>
                        <a:pt x="718" y="1357"/>
                        <a:pt x="663" y="1336"/>
                      </a:cubicBezTo>
                      <a:lnTo>
                        <a:pt x="84" y="1122"/>
                      </a:lnTo>
                      <a:close/>
                    </a:path>
                  </a:pathLst>
                </a:custGeom>
                <a:solidFill>
                  <a:srgbClr val="495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111"/>
                <p:cNvSpPr>
                  <a:spLocks/>
                </p:cNvSpPr>
                <p:nvPr/>
              </p:nvSpPr>
              <p:spPr bwMode="auto">
                <a:xfrm>
                  <a:off x="1928813" y="1951038"/>
                  <a:ext cx="1112838" cy="1312863"/>
                </a:xfrm>
                <a:custGeom>
                  <a:avLst/>
                  <a:gdLst>
                    <a:gd name="T0" fmla="*/ 701 w 701"/>
                    <a:gd name="T1" fmla="*/ 170 h 827"/>
                    <a:gd name="T2" fmla="*/ 243 w 701"/>
                    <a:gd name="T3" fmla="*/ 0 h 827"/>
                    <a:gd name="T4" fmla="*/ 0 w 701"/>
                    <a:gd name="T5" fmla="*/ 657 h 827"/>
                    <a:gd name="T6" fmla="*/ 458 w 701"/>
                    <a:gd name="T7" fmla="*/ 827 h 827"/>
                    <a:gd name="T8" fmla="*/ 701 w 701"/>
                    <a:gd name="T9" fmla="*/ 170 h 827"/>
                  </a:gdLst>
                  <a:ahLst/>
                  <a:cxnLst>
                    <a:cxn ang="0">
                      <a:pos x="T0" y="T1"/>
                    </a:cxn>
                    <a:cxn ang="0">
                      <a:pos x="T2" y="T3"/>
                    </a:cxn>
                    <a:cxn ang="0">
                      <a:pos x="T4" y="T5"/>
                    </a:cxn>
                    <a:cxn ang="0">
                      <a:pos x="T6" y="T7"/>
                    </a:cxn>
                    <a:cxn ang="0">
                      <a:pos x="T8" y="T9"/>
                    </a:cxn>
                  </a:cxnLst>
                  <a:rect l="0" t="0" r="r" b="b"/>
                  <a:pathLst>
                    <a:path w="701" h="827">
                      <a:moveTo>
                        <a:pt x="701" y="170"/>
                      </a:moveTo>
                      <a:lnTo>
                        <a:pt x="243" y="0"/>
                      </a:lnTo>
                      <a:lnTo>
                        <a:pt x="0" y="657"/>
                      </a:lnTo>
                      <a:lnTo>
                        <a:pt x="458" y="827"/>
                      </a:lnTo>
                      <a:lnTo>
                        <a:pt x="701" y="170"/>
                      </a:lnTo>
                      <a:close/>
                    </a:path>
                  </a:pathLst>
                </a:custGeom>
                <a:solidFill>
                  <a:srgbClr val="8AD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12"/>
                <p:cNvSpPr>
                  <a:spLocks/>
                </p:cNvSpPr>
                <p:nvPr/>
              </p:nvSpPr>
              <p:spPr bwMode="auto">
                <a:xfrm>
                  <a:off x="1928813" y="2220913"/>
                  <a:ext cx="1112838" cy="1042988"/>
                </a:xfrm>
                <a:custGeom>
                  <a:avLst/>
                  <a:gdLst>
                    <a:gd name="T0" fmla="*/ 0 w 701"/>
                    <a:gd name="T1" fmla="*/ 487 h 657"/>
                    <a:gd name="T2" fmla="*/ 458 w 701"/>
                    <a:gd name="T3" fmla="*/ 657 h 657"/>
                    <a:gd name="T4" fmla="*/ 701 w 701"/>
                    <a:gd name="T5" fmla="*/ 0 h 657"/>
                    <a:gd name="T6" fmla="*/ 0 w 701"/>
                    <a:gd name="T7" fmla="*/ 487 h 657"/>
                  </a:gdLst>
                  <a:ahLst/>
                  <a:cxnLst>
                    <a:cxn ang="0">
                      <a:pos x="T0" y="T1"/>
                    </a:cxn>
                    <a:cxn ang="0">
                      <a:pos x="T2" y="T3"/>
                    </a:cxn>
                    <a:cxn ang="0">
                      <a:pos x="T4" y="T5"/>
                    </a:cxn>
                    <a:cxn ang="0">
                      <a:pos x="T6" y="T7"/>
                    </a:cxn>
                  </a:cxnLst>
                  <a:rect l="0" t="0" r="r" b="b"/>
                  <a:pathLst>
                    <a:path w="701" h="657">
                      <a:moveTo>
                        <a:pt x="0" y="487"/>
                      </a:moveTo>
                      <a:lnTo>
                        <a:pt x="458" y="657"/>
                      </a:lnTo>
                      <a:lnTo>
                        <a:pt x="701" y="0"/>
                      </a:lnTo>
                      <a:lnTo>
                        <a:pt x="0" y="487"/>
                      </a:lnTo>
                      <a:close/>
                    </a:path>
                  </a:pathLst>
                </a:custGeom>
                <a:solidFill>
                  <a:srgbClr val="7BBA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13"/>
                <p:cNvSpPr>
                  <a:spLocks/>
                </p:cNvSpPr>
                <p:nvPr/>
              </p:nvSpPr>
              <p:spPr bwMode="auto">
                <a:xfrm>
                  <a:off x="2216151" y="3136901"/>
                  <a:ext cx="106363" cy="106363"/>
                </a:xfrm>
                <a:custGeom>
                  <a:avLst/>
                  <a:gdLst>
                    <a:gd name="T0" fmla="*/ 86 w 93"/>
                    <a:gd name="T1" fmla="*/ 61 h 93"/>
                    <a:gd name="T2" fmla="*/ 61 w 93"/>
                    <a:gd name="T3" fmla="*/ 8 h 93"/>
                    <a:gd name="T4" fmla="*/ 8 w 93"/>
                    <a:gd name="T5" fmla="*/ 32 h 93"/>
                    <a:gd name="T6" fmla="*/ 32 w 93"/>
                    <a:gd name="T7" fmla="*/ 85 h 93"/>
                    <a:gd name="T8" fmla="*/ 86 w 93"/>
                    <a:gd name="T9" fmla="*/ 61 h 93"/>
                  </a:gdLst>
                  <a:ahLst/>
                  <a:cxnLst>
                    <a:cxn ang="0">
                      <a:pos x="T0" y="T1"/>
                    </a:cxn>
                    <a:cxn ang="0">
                      <a:pos x="T2" y="T3"/>
                    </a:cxn>
                    <a:cxn ang="0">
                      <a:pos x="T4" y="T5"/>
                    </a:cxn>
                    <a:cxn ang="0">
                      <a:pos x="T6" y="T7"/>
                    </a:cxn>
                    <a:cxn ang="0">
                      <a:pos x="T8" y="T9"/>
                    </a:cxn>
                  </a:cxnLst>
                  <a:rect l="0" t="0" r="r" b="b"/>
                  <a:pathLst>
                    <a:path w="93" h="93">
                      <a:moveTo>
                        <a:pt x="86" y="61"/>
                      </a:moveTo>
                      <a:cubicBezTo>
                        <a:pt x="93" y="39"/>
                        <a:pt x="83" y="16"/>
                        <a:pt x="61" y="8"/>
                      </a:cubicBezTo>
                      <a:cubicBezTo>
                        <a:pt x="40" y="0"/>
                        <a:pt x="16" y="11"/>
                        <a:pt x="8" y="32"/>
                      </a:cubicBezTo>
                      <a:cubicBezTo>
                        <a:pt x="0" y="53"/>
                        <a:pt x="11" y="77"/>
                        <a:pt x="32" y="85"/>
                      </a:cubicBezTo>
                      <a:cubicBezTo>
                        <a:pt x="54" y="93"/>
                        <a:pt x="78" y="82"/>
                        <a:pt x="86" y="6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14"/>
                <p:cNvSpPr>
                  <a:spLocks/>
                </p:cNvSpPr>
                <p:nvPr/>
              </p:nvSpPr>
              <p:spPr bwMode="auto">
                <a:xfrm>
                  <a:off x="2225676" y="3146426"/>
                  <a:ext cx="88900" cy="87313"/>
                </a:xfrm>
                <a:custGeom>
                  <a:avLst/>
                  <a:gdLst>
                    <a:gd name="T0" fmla="*/ 69 w 76"/>
                    <a:gd name="T1" fmla="*/ 49 h 75"/>
                    <a:gd name="T2" fmla="*/ 49 w 76"/>
                    <a:gd name="T3" fmla="*/ 6 h 75"/>
                    <a:gd name="T4" fmla="*/ 6 w 76"/>
                    <a:gd name="T5" fmla="*/ 26 h 75"/>
                    <a:gd name="T6" fmla="*/ 26 w 76"/>
                    <a:gd name="T7" fmla="*/ 69 h 75"/>
                    <a:gd name="T8" fmla="*/ 69 w 76"/>
                    <a:gd name="T9" fmla="*/ 49 h 75"/>
                  </a:gdLst>
                  <a:ahLst/>
                  <a:cxnLst>
                    <a:cxn ang="0">
                      <a:pos x="T0" y="T1"/>
                    </a:cxn>
                    <a:cxn ang="0">
                      <a:pos x="T2" y="T3"/>
                    </a:cxn>
                    <a:cxn ang="0">
                      <a:pos x="T4" y="T5"/>
                    </a:cxn>
                    <a:cxn ang="0">
                      <a:pos x="T6" y="T7"/>
                    </a:cxn>
                    <a:cxn ang="0">
                      <a:pos x="T8" y="T9"/>
                    </a:cxn>
                  </a:cxnLst>
                  <a:rect l="0" t="0" r="r" b="b"/>
                  <a:pathLst>
                    <a:path w="76" h="75">
                      <a:moveTo>
                        <a:pt x="69" y="49"/>
                      </a:moveTo>
                      <a:cubicBezTo>
                        <a:pt x="76" y="32"/>
                        <a:pt x="67" y="12"/>
                        <a:pt x="49" y="6"/>
                      </a:cubicBezTo>
                      <a:cubicBezTo>
                        <a:pt x="32" y="0"/>
                        <a:pt x="13" y="8"/>
                        <a:pt x="6" y="26"/>
                      </a:cubicBezTo>
                      <a:cubicBezTo>
                        <a:pt x="0" y="43"/>
                        <a:pt x="9" y="62"/>
                        <a:pt x="26" y="69"/>
                      </a:cubicBezTo>
                      <a:cubicBezTo>
                        <a:pt x="44" y="75"/>
                        <a:pt x="63" y="66"/>
                        <a:pt x="69" y="49"/>
                      </a:cubicBezTo>
                      <a:close/>
                    </a:path>
                  </a:pathLst>
                </a:custGeom>
                <a:solidFill>
                  <a:srgbClr val="6F8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15"/>
                <p:cNvSpPr>
                  <a:spLocks/>
                </p:cNvSpPr>
                <p:nvPr/>
              </p:nvSpPr>
              <p:spPr bwMode="auto">
                <a:xfrm>
                  <a:off x="1955801" y="3065463"/>
                  <a:ext cx="42863" cy="82550"/>
                </a:xfrm>
                <a:custGeom>
                  <a:avLst/>
                  <a:gdLst>
                    <a:gd name="T0" fmla="*/ 32 w 38"/>
                    <a:gd name="T1" fmla="*/ 2 h 72"/>
                    <a:gd name="T2" fmla="*/ 32 w 38"/>
                    <a:gd name="T3" fmla="*/ 2 h 72"/>
                    <a:gd name="T4" fmla="*/ 21 w 38"/>
                    <a:gd name="T5" fmla="*/ 7 h 72"/>
                    <a:gd name="T6" fmla="*/ 1 w 38"/>
                    <a:gd name="T7" fmla="*/ 59 h 72"/>
                    <a:gd name="T8" fmla="*/ 6 w 38"/>
                    <a:gd name="T9" fmla="*/ 70 h 72"/>
                    <a:gd name="T10" fmla="*/ 17 w 38"/>
                    <a:gd name="T11" fmla="*/ 65 h 72"/>
                    <a:gd name="T12" fmla="*/ 37 w 38"/>
                    <a:gd name="T13" fmla="*/ 13 h 72"/>
                    <a:gd name="T14" fmla="*/ 32 w 38"/>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2">
                      <a:moveTo>
                        <a:pt x="32" y="2"/>
                      </a:moveTo>
                      <a:cubicBezTo>
                        <a:pt x="32" y="2"/>
                        <a:pt x="32" y="2"/>
                        <a:pt x="32" y="2"/>
                      </a:cubicBezTo>
                      <a:cubicBezTo>
                        <a:pt x="27" y="0"/>
                        <a:pt x="22" y="2"/>
                        <a:pt x="21" y="7"/>
                      </a:cubicBezTo>
                      <a:cubicBezTo>
                        <a:pt x="1" y="59"/>
                        <a:pt x="1" y="59"/>
                        <a:pt x="1" y="59"/>
                      </a:cubicBezTo>
                      <a:cubicBezTo>
                        <a:pt x="0" y="64"/>
                        <a:pt x="2" y="69"/>
                        <a:pt x="6" y="70"/>
                      </a:cubicBezTo>
                      <a:cubicBezTo>
                        <a:pt x="11" y="72"/>
                        <a:pt x="16" y="70"/>
                        <a:pt x="17" y="65"/>
                      </a:cubicBezTo>
                      <a:cubicBezTo>
                        <a:pt x="37" y="13"/>
                        <a:pt x="37" y="13"/>
                        <a:pt x="37" y="13"/>
                      </a:cubicBezTo>
                      <a:cubicBezTo>
                        <a:pt x="38" y="8"/>
                        <a:pt x="36" y="3"/>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16"/>
                <p:cNvSpPr>
                  <a:spLocks/>
                </p:cNvSpPr>
                <p:nvPr/>
              </p:nvSpPr>
              <p:spPr bwMode="auto">
                <a:xfrm>
                  <a:off x="1985963" y="3076576"/>
                  <a:ext cx="44450" cy="82550"/>
                </a:xfrm>
                <a:custGeom>
                  <a:avLst/>
                  <a:gdLst>
                    <a:gd name="T0" fmla="*/ 32 w 39"/>
                    <a:gd name="T1" fmla="*/ 1 h 71"/>
                    <a:gd name="T2" fmla="*/ 32 w 39"/>
                    <a:gd name="T3" fmla="*/ 1 h 71"/>
                    <a:gd name="T4" fmla="*/ 21 w 39"/>
                    <a:gd name="T5" fmla="*/ 6 h 71"/>
                    <a:gd name="T6" fmla="*/ 1 w 39"/>
                    <a:gd name="T7" fmla="*/ 59 h 71"/>
                    <a:gd name="T8" fmla="*/ 6 w 39"/>
                    <a:gd name="T9" fmla="*/ 70 h 71"/>
                    <a:gd name="T10" fmla="*/ 17 w 39"/>
                    <a:gd name="T11" fmla="*/ 65 h 71"/>
                    <a:gd name="T12" fmla="*/ 37 w 39"/>
                    <a:gd name="T13" fmla="*/ 12 h 71"/>
                    <a:gd name="T14" fmla="*/ 32 w 39"/>
                    <a:gd name="T15" fmla="*/ 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1">
                      <a:moveTo>
                        <a:pt x="32" y="1"/>
                      </a:moveTo>
                      <a:cubicBezTo>
                        <a:pt x="32" y="1"/>
                        <a:pt x="32" y="1"/>
                        <a:pt x="32" y="1"/>
                      </a:cubicBezTo>
                      <a:cubicBezTo>
                        <a:pt x="27" y="0"/>
                        <a:pt x="23" y="2"/>
                        <a:pt x="21" y="6"/>
                      </a:cubicBezTo>
                      <a:cubicBezTo>
                        <a:pt x="1" y="59"/>
                        <a:pt x="1" y="59"/>
                        <a:pt x="1" y="59"/>
                      </a:cubicBezTo>
                      <a:cubicBezTo>
                        <a:pt x="0" y="63"/>
                        <a:pt x="2" y="68"/>
                        <a:pt x="6" y="70"/>
                      </a:cubicBezTo>
                      <a:cubicBezTo>
                        <a:pt x="11" y="71"/>
                        <a:pt x="16" y="69"/>
                        <a:pt x="17" y="65"/>
                      </a:cubicBezTo>
                      <a:cubicBezTo>
                        <a:pt x="37" y="12"/>
                        <a:pt x="37" y="12"/>
                        <a:pt x="37" y="12"/>
                      </a:cubicBezTo>
                      <a:cubicBezTo>
                        <a:pt x="39" y="8"/>
                        <a:pt x="36" y="3"/>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17"/>
                <p:cNvSpPr>
                  <a:spLocks/>
                </p:cNvSpPr>
                <p:nvPr/>
              </p:nvSpPr>
              <p:spPr bwMode="auto">
                <a:xfrm>
                  <a:off x="2016126" y="3087688"/>
                  <a:ext cx="44450" cy="82550"/>
                </a:xfrm>
                <a:custGeom>
                  <a:avLst/>
                  <a:gdLst>
                    <a:gd name="T0" fmla="*/ 32 w 39"/>
                    <a:gd name="T1" fmla="*/ 2 h 72"/>
                    <a:gd name="T2" fmla="*/ 32 w 39"/>
                    <a:gd name="T3" fmla="*/ 2 h 72"/>
                    <a:gd name="T4" fmla="*/ 21 w 39"/>
                    <a:gd name="T5" fmla="*/ 7 h 72"/>
                    <a:gd name="T6" fmla="*/ 2 w 39"/>
                    <a:gd name="T7" fmla="*/ 60 h 72"/>
                    <a:gd name="T8" fmla="*/ 7 w 39"/>
                    <a:gd name="T9" fmla="*/ 71 h 72"/>
                    <a:gd name="T10" fmla="*/ 18 w 39"/>
                    <a:gd name="T11" fmla="*/ 66 h 72"/>
                    <a:gd name="T12" fmla="*/ 37 w 39"/>
                    <a:gd name="T13" fmla="*/ 13 h 72"/>
                    <a:gd name="T14" fmla="*/ 32 w 39"/>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2"/>
                      </a:moveTo>
                      <a:cubicBezTo>
                        <a:pt x="32" y="2"/>
                        <a:pt x="32" y="2"/>
                        <a:pt x="32" y="2"/>
                      </a:cubicBezTo>
                      <a:cubicBezTo>
                        <a:pt x="28" y="0"/>
                        <a:pt x="23" y="3"/>
                        <a:pt x="21" y="7"/>
                      </a:cubicBezTo>
                      <a:cubicBezTo>
                        <a:pt x="2" y="60"/>
                        <a:pt x="2" y="60"/>
                        <a:pt x="2" y="60"/>
                      </a:cubicBezTo>
                      <a:cubicBezTo>
                        <a:pt x="0" y="64"/>
                        <a:pt x="2" y="69"/>
                        <a:pt x="7" y="71"/>
                      </a:cubicBezTo>
                      <a:cubicBezTo>
                        <a:pt x="11" y="72"/>
                        <a:pt x="16" y="70"/>
                        <a:pt x="18" y="66"/>
                      </a:cubicBezTo>
                      <a:cubicBezTo>
                        <a:pt x="37" y="13"/>
                        <a:pt x="37" y="13"/>
                        <a:pt x="37" y="13"/>
                      </a:cubicBezTo>
                      <a:cubicBezTo>
                        <a:pt x="39" y="9"/>
                        <a:pt x="37" y="4"/>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18"/>
                <p:cNvSpPr>
                  <a:spLocks/>
                </p:cNvSpPr>
                <p:nvPr/>
              </p:nvSpPr>
              <p:spPr bwMode="auto">
                <a:xfrm>
                  <a:off x="2046288" y="3098801"/>
                  <a:ext cx="44450" cy="82550"/>
                </a:xfrm>
                <a:custGeom>
                  <a:avLst/>
                  <a:gdLst>
                    <a:gd name="T0" fmla="*/ 32 w 39"/>
                    <a:gd name="T1" fmla="*/ 2 h 72"/>
                    <a:gd name="T2" fmla="*/ 32 w 39"/>
                    <a:gd name="T3" fmla="*/ 2 h 72"/>
                    <a:gd name="T4" fmla="*/ 21 w 39"/>
                    <a:gd name="T5" fmla="*/ 7 h 72"/>
                    <a:gd name="T6" fmla="*/ 2 w 39"/>
                    <a:gd name="T7" fmla="*/ 59 h 72"/>
                    <a:gd name="T8" fmla="*/ 7 w 39"/>
                    <a:gd name="T9" fmla="*/ 70 h 72"/>
                    <a:gd name="T10" fmla="*/ 18 w 39"/>
                    <a:gd name="T11" fmla="*/ 65 h 72"/>
                    <a:gd name="T12" fmla="*/ 37 w 39"/>
                    <a:gd name="T13" fmla="*/ 13 h 72"/>
                    <a:gd name="T14" fmla="*/ 32 w 39"/>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2"/>
                      </a:moveTo>
                      <a:cubicBezTo>
                        <a:pt x="32" y="2"/>
                        <a:pt x="32" y="2"/>
                        <a:pt x="32" y="2"/>
                      </a:cubicBezTo>
                      <a:cubicBezTo>
                        <a:pt x="28" y="0"/>
                        <a:pt x="23" y="2"/>
                        <a:pt x="21" y="7"/>
                      </a:cubicBezTo>
                      <a:cubicBezTo>
                        <a:pt x="2" y="59"/>
                        <a:pt x="2" y="59"/>
                        <a:pt x="2" y="59"/>
                      </a:cubicBezTo>
                      <a:cubicBezTo>
                        <a:pt x="0" y="64"/>
                        <a:pt x="3" y="69"/>
                        <a:pt x="7" y="70"/>
                      </a:cubicBezTo>
                      <a:cubicBezTo>
                        <a:pt x="11" y="72"/>
                        <a:pt x="16" y="70"/>
                        <a:pt x="18" y="65"/>
                      </a:cubicBezTo>
                      <a:cubicBezTo>
                        <a:pt x="37" y="13"/>
                        <a:pt x="37" y="13"/>
                        <a:pt x="37" y="13"/>
                      </a:cubicBezTo>
                      <a:cubicBezTo>
                        <a:pt x="39" y="8"/>
                        <a:pt x="37" y="3"/>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19"/>
                <p:cNvSpPr>
                  <a:spLocks/>
                </p:cNvSpPr>
                <p:nvPr/>
              </p:nvSpPr>
              <p:spPr bwMode="auto">
                <a:xfrm>
                  <a:off x="2076451" y="3109913"/>
                  <a:ext cx="44450" cy="82550"/>
                </a:xfrm>
                <a:custGeom>
                  <a:avLst/>
                  <a:gdLst>
                    <a:gd name="T0" fmla="*/ 32 w 38"/>
                    <a:gd name="T1" fmla="*/ 1 h 72"/>
                    <a:gd name="T2" fmla="*/ 32 w 38"/>
                    <a:gd name="T3" fmla="*/ 1 h 72"/>
                    <a:gd name="T4" fmla="*/ 21 w 38"/>
                    <a:gd name="T5" fmla="*/ 7 h 72"/>
                    <a:gd name="T6" fmla="*/ 1 w 38"/>
                    <a:gd name="T7" fmla="*/ 59 h 72"/>
                    <a:gd name="T8" fmla="*/ 6 w 38"/>
                    <a:gd name="T9" fmla="*/ 70 h 72"/>
                    <a:gd name="T10" fmla="*/ 17 w 38"/>
                    <a:gd name="T11" fmla="*/ 65 h 72"/>
                    <a:gd name="T12" fmla="*/ 37 w 38"/>
                    <a:gd name="T13" fmla="*/ 12 h 72"/>
                    <a:gd name="T14" fmla="*/ 32 w 38"/>
                    <a:gd name="T15" fmla="*/ 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2">
                      <a:moveTo>
                        <a:pt x="32" y="1"/>
                      </a:moveTo>
                      <a:cubicBezTo>
                        <a:pt x="32" y="1"/>
                        <a:pt x="32" y="1"/>
                        <a:pt x="32" y="1"/>
                      </a:cubicBezTo>
                      <a:cubicBezTo>
                        <a:pt x="27" y="0"/>
                        <a:pt x="22" y="2"/>
                        <a:pt x="21" y="7"/>
                      </a:cubicBezTo>
                      <a:cubicBezTo>
                        <a:pt x="1" y="59"/>
                        <a:pt x="1" y="59"/>
                        <a:pt x="1" y="59"/>
                      </a:cubicBezTo>
                      <a:cubicBezTo>
                        <a:pt x="0" y="64"/>
                        <a:pt x="2" y="68"/>
                        <a:pt x="6" y="70"/>
                      </a:cubicBezTo>
                      <a:cubicBezTo>
                        <a:pt x="11" y="72"/>
                        <a:pt x="16" y="69"/>
                        <a:pt x="17" y="65"/>
                      </a:cubicBezTo>
                      <a:cubicBezTo>
                        <a:pt x="37" y="12"/>
                        <a:pt x="37" y="12"/>
                        <a:pt x="37" y="12"/>
                      </a:cubicBezTo>
                      <a:cubicBezTo>
                        <a:pt x="38" y="8"/>
                        <a:pt x="36" y="3"/>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20"/>
                <p:cNvSpPr>
                  <a:spLocks/>
                </p:cNvSpPr>
                <p:nvPr/>
              </p:nvSpPr>
              <p:spPr bwMode="auto">
                <a:xfrm>
                  <a:off x="2524126" y="3276601"/>
                  <a:ext cx="44450" cy="82550"/>
                </a:xfrm>
                <a:custGeom>
                  <a:avLst/>
                  <a:gdLst>
                    <a:gd name="T0" fmla="*/ 32 w 39"/>
                    <a:gd name="T1" fmla="*/ 1 h 72"/>
                    <a:gd name="T2" fmla="*/ 32 w 39"/>
                    <a:gd name="T3" fmla="*/ 1 h 72"/>
                    <a:gd name="T4" fmla="*/ 37 w 39"/>
                    <a:gd name="T5" fmla="*/ 12 h 72"/>
                    <a:gd name="T6" fmla="*/ 18 w 39"/>
                    <a:gd name="T7" fmla="*/ 65 h 72"/>
                    <a:gd name="T8" fmla="*/ 7 w 39"/>
                    <a:gd name="T9" fmla="*/ 70 h 72"/>
                    <a:gd name="T10" fmla="*/ 2 w 39"/>
                    <a:gd name="T11" fmla="*/ 59 h 72"/>
                    <a:gd name="T12" fmla="*/ 21 w 39"/>
                    <a:gd name="T13" fmla="*/ 6 h 72"/>
                    <a:gd name="T14" fmla="*/ 32 w 39"/>
                    <a:gd name="T15" fmla="*/ 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1"/>
                      </a:moveTo>
                      <a:cubicBezTo>
                        <a:pt x="32" y="1"/>
                        <a:pt x="32" y="1"/>
                        <a:pt x="32" y="1"/>
                      </a:cubicBezTo>
                      <a:cubicBezTo>
                        <a:pt x="37" y="3"/>
                        <a:pt x="39" y="8"/>
                        <a:pt x="37" y="12"/>
                      </a:cubicBezTo>
                      <a:cubicBezTo>
                        <a:pt x="18" y="65"/>
                        <a:pt x="18" y="65"/>
                        <a:pt x="18" y="65"/>
                      </a:cubicBezTo>
                      <a:cubicBezTo>
                        <a:pt x="16" y="69"/>
                        <a:pt x="11" y="72"/>
                        <a:pt x="7" y="70"/>
                      </a:cubicBezTo>
                      <a:cubicBezTo>
                        <a:pt x="3" y="68"/>
                        <a:pt x="0" y="63"/>
                        <a:pt x="2" y="59"/>
                      </a:cubicBezTo>
                      <a:cubicBezTo>
                        <a:pt x="21" y="6"/>
                        <a:pt x="21" y="6"/>
                        <a:pt x="21" y="6"/>
                      </a:cubicBezTo>
                      <a:cubicBezTo>
                        <a:pt x="23" y="2"/>
                        <a:pt x="28" y="0"/>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21"/>
                <p:cNvSpPr>
                  <a:spLocks/>
                </p:cNvSpPr>
                <p:nvPr/>
              </p:nvSpPr>
              <p:spPr bwMode="auto">
                <a:xfrm>
                  <a:off x="2493963" y="3263901"/>
                  <a:ext cx="44450" cy="82550"/>
                </a:xfrm>
                <a:custGeom>
                  <a:avLst/>
                  <a:gdLst>
                    <a:gd name="T0" fmla="*/ 32 w 39"/>
                    <a:gd name="T1" fmla="*/ 2 h 72"/>
                    <a:gd name="T2" fmla="*/ 32 w 39"/>
                    <a:gd name="T3" fmla="*/ 2 h 72"/>
                    <a:gd name="T4" fmla="*/ 37 w 39"/>
                    <a:gd name="T5" fmla="*/ 13 h 72"/>
                    <a:gd name="T6" fmla="*/ 18 w 39"/>
                    <a:gd name="T7" fmla="*/ 65 h 72"/>
                    <a:gd name="T8" fmla="*/ 7 w 39"/>
                    <a:gd name="T9" fmla="*/ 70 h 72"/>
                    <a:gd name="T10" fmla="*/ 2 w 39"/>
                    <a:gd name="T11" fmla="*/ 59 h 72"/>
                    <a:gd name="T12" fmla="*/ 21 w 39"/>
                    <a:gd name="T13" fmla="*/ 7 h 72"/>
                    <a:gd name="T14" fmla="*/ 32 w 39"/>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2"/>
                      </a:moveTo>
                      <a:cubicBezTo>
                        <a:pt x="32" y="2"/>
                        <a:pt x="32" y="2"/>
                        <a:pt x="32" y="2"/>
                      </a:cubicBezTo>
                      <a:cubicBezTo>
                        <a:pt x="37" y="3"/>
                        <a:pt x="39" y="8"/>
                        <a:pt x="37" y="13"/>
                      </a:cubicBezTo>
                      <a:cubicBezTo>
                        <a:pt x="18" y="65"/>
                        <a:pt x="18" y="65"/>
                        <a:pt x="18" y="65"/>
                      </a:cubicBezTo>
                      <a:cubicBezTo>
                        <a:pt x="16" y="70"/>
                        <a:pt x="11" y="72"/>
                        <a:pt x="7" y="70"/>
                      </a:cubicBezTo>
                      <a:cubicBezTo>
                        <a:pt x="2" y="69"/>
                        <a:pt x="0" y="64"/>
                        <a:pt x="2" y="59"/>
                      </a:cubicBezTo>
                      <a:cubicBezTo>
                        <a:pt x="21" y="7"/>
                        <a:pt x="21" y="7"/>
                        <a:pt x="21" y="7"/>
                      </a:cubicBezTo>
                      <a:cubicBezTo>
                        <a:pt x="23" y="2"/>
                        <a:pt x="28" y="0"/>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22"/>
                <p:cNvSpPr>
                  <a:spLocks/>
                </p:cNvSpPr>
                <p:nvPr/>
              </p:nvSpPr>
              <p:spPr bwMode="auto">
                <a:xfrm>
                  <a:off x="2463801" y="3252788"/>
                  <a:ext cx="44450" cy="82550"/>
                </a:xfrm>
                <a:custGeom>
                  <a:avLst/>
                  <a:gdLst>
                    <a:gd name="T0" fmla="*/ 32 w 39"/>
                    <a:gd name="T1" fmla="*/ 2 h 72"/>
                    <a:gd name="T2" fmla="*/ 32 w 39"/>
                    <a:gd name="T3" fmla="*/ 2 h 72"/>
                    <a:gd name="T4" fmla="*/ 37 w 39"/>
                    <a:gd name="T5" fmla="*/ 13 h 72"/>
                    <a:gd name="T6" fmla="*/ 17 w 39"/>
                    <a:gd name="T7" fmla="*/ 65 h 72"/>
                    <a:gd name="T8" fmla="*/ 6 w 39"/>
                    <a:gd name="T9" fmla="*/ 70 h 72"/>
                    <a:gd name="T10" fmla="*/ 6 w 39"/>
                    <a:gd name="T11" fmla="*/ 70 h 72"/>
                    <a:gd name="T12" fmla="*/ 1 w 39"/>
                    <a:gd name="T13" fmla="*/ 59 h 72"/>
                    <a:gd name="T14" fmla="*/ 21 w 39"/>
                    <a:gd name="T15" fmla="*/ 7 h 72"/>
                    <a:gd name="T16" fmla="*/ 32 w 39"/>
                    <a:gd name="T17"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2">
                      <a:moveTo>
                        <a:pt x="32" y="2"/>
                      </a:moveTo>
                      <a:cubicBezTo>
                        <a:pt x="32" y="2"/>
                        <a:pt x="32" y="2"/>
                        <a:pt x="32" y="2"/>
                      </a:cubicBezTo>
                      <a:cubicBezTo>
                        <a:pt x="36" y="3"/>
                        <a:pt x="39" y="8"/>
                        <a:pt x="37" y="13"/>
                      </a:cubicBezTo>
                      <a:cubicBezTo>
                        <a:pt x="17" y="65"/>
                        <a:pt x="17" y="65"/>
                        <a:pt x="17" y="65"/>
                      </a:cubicBezTo>
                      <a:cubicBezTo>
                        <a:pt x="16" y="70"/>
                        <a:pt x="11" y="72"/>
                        <a:pt x="6" y="70"/>
                      </a:cubicBezTo>
                      <a:cubicBezTo>
                        <a:pt x="6" y="70"/>
                        <a:pt x="6" y="70"/>
                        <a:pt x="6" y="70"/>
                      </a:cubicBezTo>
                      <a:cubicBezTo>
                        <a:pt x="2" y="69"/>
                        <a:pt x="0" y="64"/>
                        <a:pt x="1" y="59"/>
                      </a:cubicBezTo>
                      <a:cubicBezTo>
                        <a:pt x="21" y="7"/>
                        <a:pt x="21" y="7"/>
                        <a:pt x="21" y="7"/>
                      </a:cubicBezTo>
                      <a:cubicBezTo>
                        <a:pt x="23" y="2"/>
                        <a:pt x="27" y="0"/>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23"/>
                <p:cNvSpPr>
                  <a:spLocks/>
                </p:cNvSpPr>
                <p:nvPr/>
              </p:nvSpPr>
              <p:spPr bwMode="auto">
                <a:xfrm>
                  <a:off x="2432051" y="3241676"/>
                  <a:ext cx="46038" cy="82550"/>
                </a:xfrm>
                <a:custGeom>
                  <a:avLst/>
                  <a:gdLst>
                    <a:gd name="T0" fmla="*/ 33 w 39"/>
                    <a:gd name="T1" fmla="*/ 1 h 71"/>
                    <a:gd name="T2" fmla="*/ 33 w 39"/>
                    <a:gd name="T3" fmla="*/ 1 h 71"/>
                    <a:gd name="T4" fmla="*/ 38 w 39"/>
                    <a:gd name="T5" fmla="*/ 12 h 71"/>
                    <a:gd name="T6" fmla="*/ 18 w 39"/>
                    <a:gd name="T7" fmla="*/ 65 h 71"/>
                    <a:gd name="T8" fmla="*/ 7 w 39"/>
                    <a:gd name="T9" fmla="*/ 70 h 71"/>
                    <a:gd name="T10" fmla="*/ 2 w 39"/>
                    <a:gd name="T11" fmla="*/ 59 h 71"/>
                    <a:gd name="T12" fmla="*/ 22 w 39"/>
                    <a:gd name="T13" fmla="*/ 6 h 71"/>
                    <a:gd name="T14" fmla="*/ 33 w 39"/>
                    <a:gd name="T15" fmla="*/ 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1">
                      <a:moveTo>
                        <a:pt x="33" y="1"/>
                      </a:moveTo>
                      <a:cubicBezTo>
                        <a:pt x="33" y="1"/>
                        <a:pt x="33" y="1"/>
                        <a:pt x="33" y="1"/>
                      </a:cubicBezTo>
                      <a:cubicBezTo>
                        <a:pt x="37" y="3"/>
                        <a:pt x="39" y="8"/>
                        <a:pt x="38" y="12"/>
                      </a:cubicBezTo>
                      <a:cubicBezTo>
                        <a:pt x="18" y="65"/>
                        <a:pt x="18" y="65"/>
                        <a:pt x="18" y="65"/>
                      </a:cubicBezTo>
                      <a:cubicBezTo>
                        <a:pt x="16" y="69"/>
                        <a:pt x="12" y="71"/>
                        <a:pt x="7" y="70"/>
                      </a:cubicBezTo>
                      <a:cubicBezTo>
                        <a:pt x="3" y="68"/>
                        <a:pt x="0" y="63"/>
                        <a:pt x="2" y="59"/>
                      </a:cubicBezTo>
                      <a:cubicBezTo>
                        <a:pt x="22" y="6"/>
                        <a:pt x="22" y="6"/>
                        <a:pt x="22" y="6"/>
                      </a:cubicBezTo>
                      <a:cubicBezTo>
                        <a:pt x="23" y="2"/>
                        <a:pt x="28" y="0"/>
                        <a:pt x="33"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24"/>
                <p:cNvSpPr>
                  <a:spLocks/>
                </p:cNvSpPr>
                <p:nvPr/>
              </p:nvSpPr>
              <p:spPr bwMode="auto">
                <a:xfrm>
                  <a:off x="2401888" y="3230563"/>
                  <a:ext cx="46038" cy="82550"/>
                </a:xfrm>
                <a:custGeom>
                  <a:avLst/>
                  <a:gdLst>
                    <a:gd name="T0" fmla="*/ 32 w 39"/>
                    <a:gd name="T1" fmla="*/ 1 h 72"/>
                    <a:gd name="T2" fmla="*/ 32 w 39"/>
                    <a:gd name="T3" fmla="*/ 1 h 72"/>
                    <a:gd name="T4" fmla="*/ 37 w 39"/>
                    <a:gd name="T5" fmla="*/ 12 h 72"/>
                    <a:gd name="T6" fmla="*/ 18 w 39"/>
                    <a:gd name="T7" fmla="*/ 65 h 72"/>
                    <a:gd name="T8" fmla="*/ 7 w 39"/>
                    <a:gd name="T9" fmla="*/ 70 h 72"/>
                    <a:gd name="T10" fmla="*/ 2 w 39"/>
                    <a:gd name="T11" fmla="*/ 59 h 72"/>
                    <a:gd name="T12" fmla="*/ 21 w 39"/>
                    <a:gd name="T13" fmla="*/ 6 h 72"/>
                    <a:gd name="T14" fmla="*/ 32 w 39"/>
                    <a:gd name="T15" fmla="*/ 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1"/>
                      </a:moveTo>
                      <a:cubicBezTo>
                        <a:pt x="32" y="1"/>
                        <a:pt x="32" y="1"/>
                        <a:pt x="32" y="1"/>
                      </a:cubicBezTo>
                      <a:cubicBezTo>
                        <a:pt x="37" y="3"/>
                        <a:pt x="39" y="8"/>
                        <a:pt x="37" y="12"/>
                      </a:cubicBezTo>
                      <a:cubicBezTo>
                        <a:pt x="18" y="65"/>
                        <a:pt x="18" y="65"/>
                        <a:pt x="18" y="65"/>
                      </a:cubicBezTo>
                      <a:cubicBezTo>
                        <a:pt x="16" y="69"/>
                        <a:pt x="11" y="72"/>
                        <a:pt x="7" y="70"/>
                      </a:cubicBezTo>
                      <a:cubicBezTo>
                        <a:pt x="2" y="68"/>
                        <a:pt x="0" y="63"/>
                        <a:pt x="2" y="59"/>
                      </a:cubicBezTo>
                      <a:cubicBezTo>
                        <a:pt x="21" y="6"/>
                        <a:pt x="21" y="6"/>
                        <a:pt x="21" y="6"/>
                      </a:cubicBezTo>
                      <a:cubicBezTo>
                        <a:pt x="23" y="2"/>
                        <a:pt x="28" y="0"/>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49"/>
                <p:cNvSpPr>
                  <a:spLocks noEditPoints="1"/>
                </p:cNvSpPr>
                <p:nvPr/>
              </p:nvSpPr>
              <p:spPr bwMode="auto">
                <a:xfrm>
                  <a:off x="2306638" y="2028826"/>
                  <a:ext cx="88900" cy="88900"/>
                </a:xfrm>
                <a:custGeom>
                  <a:avLst/>
                  <a:gdLst>
                    <a:gd name="T0" fmla="*/ 41 w 56"/>
                    <a:gd name="T1" fmla="*/ 56 h 56"/>
                    <a:gd name="T2" fmla="*/ 0 w 56"/>
                    <a:gd name="T3" fmla="*/ 40 h 56"/>
                    <a:gd name="T4" fmla="*/ 15 w 56"/>
                    <a:gd name="T5" fmla="*/ 0 h 56"/>
                    <a:gd name="T6" fmla="*/ 56 w 56"/>
                    <a:gd name="T7" fmla="*/ 15 h 56"/>
                    <a:gd name="T8" fmla="*/ 41 w 56"/>
                    <a:gd name="T9" fmla="*/ 56 h 56"/>
                    <a:gd name="T10" fmla="*/ 10 w 56"/>
                    <a:gd name="T11" fmla="*/ 36 h 56"/>
                    <a:gd name="T12" fmla="*/ 36 w 56"/>
                    <a:gd name="T13" fmla="*/ 46 h 56"/>
                    <a:gd name="T14" fmla="*/ 46 w 56"/>
                    <a:gd name="T15" fmla="*/ 19 h 56"/>
                    <a:gd name="T16" fmla="*/ 20 w 56"/>
                    <a:gd name="T17" fmla="*/ 9 h 56"/>
                    <a:gd name="T18" fmla="*/ 10 w 56"/>
                    <a:gd name="T1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41" y="56"/>
                      </a:moveTo>
                      <a:lnTo>
                        <a:pt x="0" y="40"/>
                      </a:lnTo>
                      <a:lnTo>
                        <a:pt x="15" y="0"/>
                      </a:lnTo>
                      <a:lnTo>
                        <a:pt x="56" y="15"/>
                      </a:lnTo>
                      <a:lnTo>
                        <a:pt x="41" y="56"/>
                      </a:lnTo>
                      <a:close/>
                      <a:moveTo>
                        <a:pt x="10" y="36"/>
                      </a:moveTo>
                      <a:lnTo>
                        <a:pt x="36" y="46"/>
                      </a:lnTo>
                      <a:lnTo>
                        <a:pt x="46" y="19"/>
                      </a:lnTo>
                      <a:lnTo>
                        <a:pt x="20" y="9"/>
                      </a:lnTo>
                      <a:lnTo>
                        <a:pt x="10"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150"/>
                <p:cNvSpPr>
                  <a:spLocks/>
                </p:cNvSpPr>
                <p:nvPr/>
              </p:nvSpPr>
              <p:spPr bwMode="auto">
                <a:xfrm>
                  <a:off x="2408238" y="2097088"/>
                  <a:ext cx="387350" cy="153988"/>
                </a:xfrm>
                <a:custGeom>
                  <a:avLst/>
                  <a:gdLst>
                    <a:gd name="T0" fmla="*/ 242 w 244"/>
                    <a:gd name="T1" fmla="*/ 97 h 97"/>
                    <a:gd name="T2" fmla="*/ 0 w 244"/>
                    <a:gd name="T3" fmla="*/ 7 h 97"/>
                    <a:gd name="T4" fmla="*/ 3 w 244"/>
                    <a:gd name="T5" fmla="*/ 0 h 97"/>
                    <a:gd name="T6" fmla="*/ 244 w 244"/>
                    <a:gd name="T7" fmla="*/ 90 h 97"/>
                    <a:gd name="T8" fmla="*/ 242 w 244"/>
                    <a:gd name="T9" fmla="*/ 97 h 97"/>
                  </a:gdLst>
                  <a:ahLst/>
                  <a:cxnLst>
                    <a:cxn ang="0">
                      <a:pos x="T0" y="T1"/>
                    </a:cxn>
                    <a:cxn ang="0">
                      <a:pos x="T2" y="T3"/>
                    </a:cxn>
                    <a:cxn ang="0">
                      <a:pos x="T4" y="T5"/>
                    </a:cxn>
                    <a:cxn ang="0">
                      <a:pos x="T6" y="T7"/>
                    </a:cxn>
                    <a:cxn ang="0">
                      <a:pos x="T8" y="T9"/>
                    </a:cxn>
                  </a:cxnLst>
                  <a:rect l="0" t="0" r="r" b="b"/>
                  <a:pathLst>
                    <a:path w="244" h="97">
                      <a:moveTo>
                        <a:pt x="242" y="97"/>
                      </a:moveTo>
                      <a:lnTo>
                        <a:pt x="0" y="7"/>
                      </a:lnTo>
                      <a:lnTo>
                        <a:pt x="3" y="0"/>
                      </a:lnTo>
                      <a:lnTo>
                        <a:pt x="244" y="90"/>
                      </a:lnTo>
                      <a:lnTo>
                        <a:pt x="242" y="9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51"/>
                <p:cNvSpPr>
                  <a:spLocks noEditPoints="1"/>
                </p:cNvSpPr>
                <p:nvPr/>
              </p:nvSpPr>
              <p:spPr bwMode="auto">
                <a:xfrm>
                  <a:off x="2252663" y="2173288"/>
                  <a:ext cx="88900" cy="88900"/>
                </a:xfrm>
                <a:custGeom>
                  <a:avLst/>
                  <a:gdLst>
                    <a:gd name="T0" fmla="*/ 41 w 56"/>
                    <a:gd name="T1" fmla="*/ 56 h 56"/>
                    <a:gd name="T2" fmla="*/ 0 w 56"/>
                    <a:gd name="T3" fmla="*/ 41 h 56"/>
                    <a:gd name="T4" fmla="*/ 15 w 56"/>
                    <a:gd name="T5" fmla="*/ 0 h 56"/>
                    <a:gd name="T6" fmla="*/ 56 w 56"/>
                    <a:gd name="T7" fmla="*/ 15 h 56"/>
                    <a:gd name="T8" fmla="*/ 41 w 56"/>
                    <a:gd name="T9" fmla="*/ 56 h 56"/>
                    <a:gd name="T10" fmla="*/ 10 w 56"/>
                    <a:gd name="T11" fmla="*/ 37 h 56"/>
                    <a:gd name="T12" fmla="*/ 36 w 56"/>
                    <a:gd name="T13" fmla="*/ 47 h 56"/>
                    <a:gd name="T14" fmla="*/ 47 w 56"/>
                    <a:gd name="T15" fmla="*/ 20 h 56"/>
                    <a:gd name="T16" fmla="*/ 20 w 56"/>
                    <a:gd name="T17" fmla="*/ 10 h 56"/>
                    <a:gd name="T18" fmla="*/ 10 w 56"/>
                    <a:gd name="T19"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41" y="56"/>
                      </a:moveTo>
                      <a:lnTo>
                        <a:pt x="0" y="41"/>
                      </a:lnTo>
                      <a:lnTo>
                        <a:pt x="15" y="0"/>
                      </a:lnTo>
                      <a:lnTo>
                        <a:pt x="56" y="15"/>
                      </a:lnTo>
                      <a:lnTo>
                        <a:pt x="41" y="56"/>
                      </a:lnTo>
                      <a:close/>
                      <a:moveTo>
                        <a:pt x="10" y="37"/>
                      </a:moveTo>
                      <a:lnTo>
                        <a:pt x="36" y="47"/>
                      </a:lnTo>
                      <a:lnTo>
                        <a:pt x="47" y="20"/>
                      </a:lnTo>
                      <a:lnTo>
                        <a:pt x="20" y="10"/>
                      </a:lnTo>
                      <a:lnTo>
                        <a:pt x="10" y="3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52"/>
                <p:cNvSpPr>
                  <a:spLocks/>
                </p:cNvSpPr>
                <p:nvPr/>
              </p:nvSpPr>
              <p:spPr bwMode="auto">
                <a:xfrm>
                  <a:off x="2354263" y="2243138"/>
                  <a:ext cx="387350" cy="152400"/>
                </a:xfrm>
                <a:custGeom>
                  <a:avLst/>
                  <a:gdLst>
                    <a:gd name="T0" fmla="*/ 242 w 244"/>
                    <a:gd name="T1" fmla="*/ 96 h 96"/>
                    <a:gd name="T2" fmla="*/ 0 w 244"/>
                    <a:gd name="T3" fmla="*/ 7 h 96"/>
                    <a:gd name="T4" fmla="*/ 3 w 244"/>
                    <a:gd name="T5" fmla="*/ 0 h 96"/>
                    <a:gd name="T6" fmla="*/ 244 w 244"/>
                    <a:gd name="T7" fmla="*/ 89 h 96"/>
                    <a:gd name="T8" fmla="*/ 242 w 244"/>
                    <a:gd name="T9" fmla="*/ 96 h 96"/>
                  </a:gdLst>
                  <a:ahLst/>
                  <a:cxnLst>
                    <a:cxn ang="0">
                      <a:pos x="T0" y="T1"/>
                    </a:cxn>
                    <a:cxn ang="0">
                      <a:pos x="T2" y="T3"/>
                    </a:cxn>
                    <a:cxn ang="0">
                      <a:pos x="T4" y="T5"/>
                    </a:cxn>
                    <a:cxn ang="0">
                      <a:pos x="T6" y="T7"/>
                    </a:cxn>
                    <a:cxn ang="0">
                      <a:pos x="T8" y="T9"/>
                    </a:cxn>
                  </a:cxnLst>
                  <a:rect l="0" t="0" r="r" b="b"/>
                  <a:pathLst>
                    <a:path w="244" h="96">
                      <a:moveTo>
                        <a:pt x="242" y="96"/>
                      </a:moveTo>
                      <a:lnTo>
                        <a:pt x="0" y="7"/>
                      </a:lnTo>
                      <a:lnTo>
                        <a:pt x="3" y="0"/>
                      </a:lnTo>
                      <a:lnTo>
                        <a:pt x="244" y="89"/>
                      </a:lnTo>
                      <a:lnTo>
                        <a:pt x="242" y="9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53"/>
                <p:cNvSpPr>
                  <a:spLocks noEditPoints="1"/>
                </p:cNvSpPr>
                <p:nvPr/>
              </p:nvSpPr>
              <p:spPr bwMode="auto">
                <a:xfrm>
                  <a:off x="2198688" y="2319338"/>
                  <a:ext cx="90488" cy="88900"/>
                </a:xfrm>
                <a:custGeom>
                  <a:avLst/>
                  <a:gdLst>
                    <a:gd name="T0" fmla="*/ 41 w 57"/>
                    <a:gd name="T1" fmla="*/ 56 h 56"/>
                    <a:gd name="T2" fmla="*/ 0 w 57"/>
                    <a:gd name="T3" fmla="*/ 40 h 56"/>
                    <a:gd name="T4" fmla="*/ 15 w 57"/>
                    <a:gd name="T5" fmla="*/ 0 h 56"/>
                    <a:gd name="T6" fmla="*/ 57 w 57"/>
                    <a:gd name="T7" fmla="*/ 15 h 56"/>
                    <a:gd name="T8" fmla="*/ 41 w 57"/>
                    <a:gd name="T9" fmla="*/ 56 h 56"/>
                    <a:gd name="T10" fmla="*/ 10 w 57"/>
                    <a:gd name="T11" fmla="*/ 36 h 56"/>
                    <a:gd name="T12" fmla="*/ 37 w 57"/>
                    <a:gd name="T13" fmla="*/ 46 h 56"/>
                    <a:gd name="T14" fmla="*/ 46 w 57"/>
                    <a:gd name="T15" fmla="*/ 19 h 56"/>
                    <a:gd name="T16" fmla="*/ 20 w 57"/>
                    <a:gd name="T17" fmla="*/ 10 h 56"/>
                    <a:gd name="T18" fmla="*/ 10 w 57"/>
                    <a:gd name="T1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41" y="56"/>
                      </a:moveTo>
                      <a:lnTo>
                        <a:pt x="0" y="40"/>
                      </a:lnTo>
                      <a:lnTo>
                        <a:pt x="15" y="0"/>
                      </a:lnTo>
                      <a:lnTo>
                        <a:pt x="57" y="15"/>
                      </a:lnTo>
                      <a:lnTo>
                        <a:pt x="41" y="56"/>
                      </a:lnTo>
                      <a:close/>
                      <a:moveTo>
                        <a:pt x="10" y="36"/>
                      </a:moveTo>
                      <a:lnTo>
                        <a:pt x="37" y="46"/>
                      </a:lnTo>
                      <a:lnTo>
                        <a:pt x="46" y="19"/>
                      </a:lnTo>
                      <a:lnTo>
                        <a:pt x="20" y="10"/>
                      </a:lnTo>
                      <a:lnTo>
                        <a:pt x="10"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54"/>
                <p:cNvSpPr>
                  <a:spLocks/>
                </p:cNvSpPr>
                <p:nvPr/>
              </p:nvSpPr>
              <p:spPr bwMode="auto">
                <a:xfrm>
                  <a:off x="2301876" y="2387601"/>
                  <a:ext cx="387350" cy="153988"/>
                </a:xfrm>
                <a:custGeom>
                  <a:avLst/>
                  <a:gdLst>
                    <a:gd name="T0" fmla="*/ 241 w 244"/>
                    <a:gd name="T1" fmla="*/ 97 h 97"/>
                    <a:gd name="T2" fmla="*/ 0 w 244"/>
                    <a:gd name="T3" fmla="*/ 7 h 97"/>
                    <a:gd name="T4" fmla="*/ 2 w 244"/>
                    <a:gd name="T5" fmla="*/ 0 h 97"/>
                    <a:gd name="T6" fmla="*/ 244 w 244"/>
                    <a:gd name="T7" fmla="*/ 89 h 97"/>
                    <a:gd name="T8" fmla="*/ 241 w 244"/>
                    <a:gd name="T9" fmla="*/ 97 h 97"/>
                  </a:gdLst>
                  <a:ahLst/>
                  <a:cxnLst>
                    <a:cxn ang="0">
                      <a:pos x="T0" y="T1"/>
                    </a:cxn>
                    <a:cxn ang="0">
                      <a:pos x="T2" y="T3"/>
                    </a:cxn>
                    <a:cxn ang="0">
                      <a:pos x="T4" y="T5"/>
                    </a:cxn>
                    <a:cxn ang="0">
                      <a:pos x="T6" y="T7"/>
                    </a:cxn>
                    <a:cxn ang="0">
                      <a:pos x="T8" y="T9"/>
                    </a:cxn>
                  </a:cxnLst>
                  <a:rect l="0" t="0" r="r" b="b"/>
                  <a:pathLst>
                    <a:path w="244" h="97">
                      <a:moveTo>
                        <a:pt x="241" y="97"/>
                      </a:moveTo>
                      <a:lnTo>
                        <a:pt x="0" y="7"/>
                      </a:lnTo>
                      <a:lnTo>
                        <a:pt x="2" y="0"/>
                      </a:lnTo>
                      <a:lnTo>
                        <a:pt x="244" y="89"/>
                      </a:lnTo>
                      <a:lnTo>
                        <a:pt x="241" y="9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55"/>
                <p:cNvSpPr>
                  <a:spLocks noEditPoints="1"/>
                </p:cNvSpPr>
                <p:nvPr/>
              </p:nvSpPr>
              <p:spPr bwMode="auto">
                <a:xfrm>
                  <a:off x="2146301" y="2463801"/>
                  <a:ext cx="87313" cy="88900"/>
                </a:xfrm>
                <a:custGeom>
                  <a:avLst/>
                  <a:gdLst>
                    <a:gd name="T0" fmla="*/ 40 w 55"/>
                    <a:gd name="T1" fmla="*/ 56 h 56"/>
                    <a:gd name="T2" fmla="*/ 0 w 55"/>
                    <a:gd name="T3" fmla="*/ 41 h 56"/>
                    <a:gd name="T4" fmla="*/ 15 w 55"/>
                    <a:gd name="T5" fmla="*/ 0 h 56"/>
                    <a:gd name="T6" fmla="*/ 55 w 55"/>
                    <a:gd name="T7" fmla="*/ 15 h 56"/>
                    <a:gd name="T8" fmla="*/ 40 w 55"/>
                    <a:gd name="T9" fmla="*/ 56 h 56"/>
                    <a:gd name="T10" fmla="*/ 9 w 55"/>
                    <a:gd name="T11" fmla="*/ 36 h 56"/>
                    <a:gd name="T12" fmla="*/ 36 w 55"/>
                    <a:gd name="T13" fmla="*/ 46 h 56"/>
                    <a:gd name="T14" fmla="*/ 45 w 55"/>
                    <a:gd name="T15" fmla="*/ 20 h 56"/>
                    <a:gd name="T16" fmla="*/ 19 w 55"/>
                    <a:gd name="T17" fmla="*/ 10 h 56"/>
                    <a:gd name="T18" fmla="*/ 9 w 55"/>
                    <a:gd name="T1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6">
                      <a:moveTo>
                        <a:pt x="40" y="56"/>
                      </a:moveTo>
                      <a:lnTo>
                        <a:pt x="0" y="41"/>
                      </a:lnTo>
                      <a:lnTo>
                        <a:pt x="15" y="0"/>
                      </a:lnTo>
                      <a:lnTo>
                        <a:pt x="55" y="15"/>
                      </a:lnTo>
                      <a:lnTo>
                        <a:pt x="40" y="56"/>
                      </a:lnTo>
                      <a:close/>
                      <a:moveTo>
                        <a:pt x="9" y="36"/>
                      </a:moveTo>
                      <a:lnTo>
                        <a:pt x="36" y="46"/>
                      </a:lnTo>
                      <a:lnTo>
                        <a:pt x="45" y="20"/>
                      </a:lnTo>
                      <a:lnTo>
                        <a:pt x="19" y="10"/>
                      </a:lnTo>
                      <a:lnTo>
                        <a:pt x="9"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56"/>
                <p:cNvSpPr>
                  <a:spLocks/>
                </p:cNvSpPr>
                <p:nvPr/>
              </p:nvSpPr>
              <p:spPr bwMode="auto">
                <a:xfrm>
                  <a:off x="2246313" y="2533651"/>
                  <a:ext cx="388938" cy="152400"/>
                </a:xfrm>
                <a:custGeom>
                  <a:avLst/>
                  <a:gdLst>
                    <a:gd name="T0" fmla="*/ 242 w 245"/>
                    <a:gd name="T1" fmla="*/ 96 h 96"/>
                    <a:gd name="T2" fmla="*/ 0 w 245"/>
                    <a:gd name="T3" fmla="*/ 7 h 96"/>
                    <a:gd name="T4" fmla="*/ 3 w 245"/>
                    <a:gd name="T5" fmla="*/ 0 h 96"/>
                    <a:gd name="T6" fmla="*/ 245 w 245"/>
                    <a:gd name="T7" fmla="*/ 89 h 96"/>
                    <a:gd name="T8" fmla="*/ 242 w 245"/>
                    <a:gd name="T9" fmla="*/ 96 h 96"/>
                  </a:gdLst>
                  <a:ahLst/>
                  <a:cxnLst>
                    <a:cxn ang="0">
                      <a:pos x="T0" y="T1"/>
                    </a:cxn>
                    <a:cxn ang="0">
                      <a:pos x="T2" y="T3"/>
                    </a:cxn>
                    <a:cxn ang="0">
                      <a:pos x="T4" y="T5"/>
                    </a:cxn>
                    <a:cxn ang="0">
                      <a:pos x="T6" y="T7"/>
                    </a:cxn>
                    <a:cxn ang="0">
                      <a:pos x="T8" y="T9"/>
                    </a:cxn>
                  </a:cxnLst>
                  <a:rect l="0" t="0" r="r" b="b"/>
                  <a:pathLst>
                    <a:path w="245" h="96">
                      <a:moveTo>
                        <a:pt x="242" y="96"/>
                      </a:moveTo>
                      <a:lnTo>
                        <a:pt x="0" y="7"/>
                      </a:lnTo>
                      <a:lnTo>
                        <a:pt x="3" y="0"/>
                      </a:lnTo>
                      <a:lnTo>
                        <a:pt x="245" y="89"/>
                      </a:lnTo>
                      <a:lnTo>
                        <a:pt x="242" y="9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57"/>
                <p:cNvSpPr>
                  <a:spLocks noEditPoints="1"/>
                </p:cNvSpPr>
                <p:nvPr/>
              </p:nvSpPr>
              <p:spPr bwMode="auto">
                <a:xfrm>
                  <a:off x="2092326" y="2608263"/>
                  <a:ext cx="87313" cy="90488"/>
                </a:xfrm>
                <a:custGeom>
                  <a:avLst/>
                  <a:gdLst>
                    <a:gd name="T0" fmla="*/ 40 w 55"/>
                    <a:gd name="T1" fmla="*/ 57 h 57"/>
                    <a:gd name="T2" fmla="*/ 0 w 55"/>
                    <a:gd name="T3" fmla="*/ 42 h 57"/>
                    <a:gd name="T4" fmla="*/ 15 w 55"/>
                    <a:gd name="T5" fmla="*/ 0 h 57"/>
                    <a:gd name="T6" fmla="*/ 55 w 55"/>
                    <a:gd name="T7" fmla="*/ 16 h 57"/>
                    <a:gd name="T8" fmla="*/ 40 w 55"/>
                    <a:gd name="T9" fmla="*/ 57 h 57"/>
                    <a:gd name="T10" fmla="*/ 9 w 55"/>
                    <a:gd name="T11" fmla="*/ 37 h 57"/>
                    <a:gd name="T12" fmla="*/ 36 w 55"/>
                    <a:gd name="T13" fmla="*/ 47 h 57"/>
                    <a:gd name="T14" fmla="*/ 46 w 55"/>
                    <a:gd name="T15" fmla="*/ 20 h 57"/>
                    <a:gd name="T16" fmla="*/ 19 w 55"/>
                    <a:gd name="T17" fmla="*/ 11 h 57"/>
                    <a:gd name="T18" fmla="*/ 9 w 55"/>
                    <a:gd name="T19"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7">
                      <a:moveTo>
                        <a:pt x="40" y="57"/>
                      </a:moveTo>
                      <a:lnTo>
                        <a:pt x="0" y="42"/>
                      </a:lnTo>
                      <a:lnTo>
                        <a:pt x="15" y="0"/>
                      </a:lnTo>
                      <a:lnTo>
                        <a:pt x="55" y="16"/>
                      </a:lnTo>
                      <a:lnTo>
                        <a:pt x="40" y="57"/>
                      </a:lnTo>
                      <a:close/>
                      <a:moveTo>
                        <a:pt x="9" y="37"/>
                      </a:moveTo>
                      <a:lnTo>
                        <a:pt x="36" y="47"/>
                      </a:lnTo>
                      <a:lnTo>
                        <a:pt x="46" y="20"/>
                      </a:lnTo>
                      <a:lnTo>
                        <a:pt x="19" y="11"/>
                      </a:lnTo>
                      <a:lnTo>
                        <a:pt x="9" y="3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58"/>
                <p:cNvSpPr>
                  <a:spLocks/>
                </p:cNvSpPr>
                <p:nvPr/>
              </p:nvSpPr>
              <p:spPr bwMode="auto">
                <a:xfrm>
                  <a:off x="2192338" y="2678113"/>
                  <a:ext cx="388938" cy="152400"/>
                </a:xfrm>
                <a:custGeom>
                  <a:avLst/>
                  <a:gdLst>
                    <a:gd name="T0" fmla="*/ 243 w 245"/>
                    <a:gd name="T1" fmla="*/ 96 h 96"/>
                    <a:gd name="T2" fmla="*/ 0 w 245"/>
                    <a:gd name="T3" fmla="*/ 7 h 96"/>
                    <a:gd name="T4" fmla="*/ 3 w 245"/>
                    <a:gd name="T5" fmla="*/ 0 h 96"/>
                    <a:gd name="T6" fmla="*/ 245 w 245"/>
                    <a:gd name="T7" fmla="*/ 90 h 96"/>
                    <a:gd name="T8" fmla="*/ 243 w 245"/>
                    <a:gd name="T9" fmla="*/ 96 h 96"/>
                  </a:gdLst>
                  <a:ahLst/>
                  <a:cxnLst>
                    <a:cxn ang="0">
                      <a:pos x="T0" y="T1"/>
                    </a:cxn>
                    <a:cxn ang="0">
                      <a:pos x="T2" y="T3"/>
                    </a:cxn>
                    <a:cxn ang="0">
                      <a:pos x="T4" y="T5"/>
                    </a:cxn>
                    <a:cxn ang="0">
                      <a:pos x="T6" y="T7"/>
                    </a:cxn>
                    <a:cxn ang="0">
                      <a:pos x="T8" y="T9"/>
                    </a:cxn>
                  </a:cxnLst>
                  <a:rect l="0" t="0" r="r" b="b"/>
                  <a:pathLst>
                    <a:path w="245" h="96">
                      <a:moveTo>
                        <a:pt x="243" y="96"/>
                      </a:moveTo>
                      <a:lnTo>
                        <a:pt x="0" y="7"/>
                      </a:lnTo>
                      <a:lnTo>
                        <a:pt x="3" y="0"/>
                      </a:lnTo>
                      <a:lnTo>
                        <a:pt x="245" y="90"/>
                      </a:lnTo>
                      <a:lnTo>
                        <a:pt x="243" y="9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59"/>
                <p:cNvSpPr>
                  <a:spLocks noEditPoints="1"/>
                </p:cNvSpPr>
                <p:nvPr/>
              </p:nvSpPr>
              <p:spPr bwMode="auto">
                <a:xfrm>
                  <a:off x="2036763" y="2755901"/>
                  <a:ext cx="88900" cy="87313"/>
                </a:xfrm>
                <a:custGeom>
                  <a:avLst/>
                  <a:gdLst>
                    <a:gd name="T0" fmla="*/ 42 w 56"/>
                    <a:gd name="T1" fmla="*/ 55 h 55"/>
                    <a:gd name="T2" fmla="*/ 0 w 56"/>
                    <a:gd name="T3" fmla="*/ 40 h 55"/>
                    <a:gd name="T4" fmla="*/ 16 w 56"/>
                    <a:gd name="T5" fmla="*/ 0 h 55"/>
                    <a:gd name="T6" fmla="*/ 56 w 56"/>
                    <a:gd name="T7" fmla="*/ 14 h 55"/>
                    <a:gd name="T8" fmla="*/ 42 w 56"/>
                    <a:gd name="T9" fmla="*/ 55 h 55"/>
                    <a:gd name="T10" fmla="*/ 11 w 56"/>
                    <a:gd name="T11" fmla="*/ 36 h 55"/>
                    <a:gd name="T12" fmla="*/ 37 w 56"/>
                    <a:gd name="T13" fmla="*/ 45 h 55"/>
                    <a:gd name="T14" fmla="*/ 47 w 56"/>
                    <a:gd name="T15" fmla="*/ 19 h 55"/>
                    <a:gd name="T16" fmla="*/ 20 w 56"/>
                    <a:gd name="T17" fmla="*/ 9 h 55"/>
                    <a:gd name="T18" fmla="*/ 11 w 56"/>
                    <a:gd name="T19"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5">
                      <a:moveTo>
                        <a:pt x="42" y="55"/>
                      </a:moveTo>
                      <a:lnTo>
                        <a:pt x="0" y="40"/>
                      </a:lnTo>
                      <a:lnTo>
                        <a:pt x="16" y="0"/>
                      </a:lnTo>
                      <a:lnTo>
                        <a:pt x="56" y="14"/>
                      </a:lnTo>
                      <a:lnTo>
                        <a:pt x="42" y="55"/>
                      </a:lnTo>
                      <a:close/>
                      <a:moveTo>
                        <a:pt x="11" y="36"/>
                      </a:moveTo>
                      <a:lnTo>
                        <a:pt x="37" y="45"/>
                      </a:lnTo>
                      <a:lnTo>
                        <a:pt x="47" y="19"/>
                      </a:lnTo>
                      <a:lnTo>
                        <a:pt x="20" y="9"/>
                      </a:lnTo>
                      <a:lnTo>
                        <a:pt x="11"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60"/>
                <p:cNvSpPr>
                  <a:spLocks/>
                </p:cNvSpPr>
                <p:nvPr/>
              </p:nvSpPr>
              <p:spPr bwMode="auto">
                <a:xfrm>
                  <a:off x="2139951" y="2822576"/>
                  <a:ext cx="387350" cy="153988"/>
                </a:xfrm>
                <a:custGeom>
                  <a:avLst/>
                  <a:gdLst>
                    <a:gd name="T0" fmla="*/ 242 w 244"/>
                    <a:gd name="T1" fmla="*/ 97 h 97"/>
                    <a:gd name="T2" fmla="*/ 0 w 244"/>
                    <a:gd name="T3" fmla="*/ 8 h 97"/>
                    <a:gd name="T4" fmla="*/ 2 w 244"/>
                    <a:gd name="T5" fmla="*/ 0 h 97"/>
                    <a:gd name="T6" fmla="*/ 244 w 244"/>
                    <a:gd name="T7" fmla="*/ 90 h 97"/>
                    <a:gd name="T8" fmla="*/ 242 w 244"/>
                    <a:gd name="T9" fmla="*/ 97 h 97"/>
                  </a:gdLst>
                  <a:ahLst/>
                  <a:cxnLst>
                    <a:cxn ang="0">
                      <a:pos x="T0" y="T1"/>
                    </a:cxn>
                    <a:cxn ang="0">
                      <a:pos x="T2" y="T3"/>
                    </a:cxn>
                    <a:cxn ang="0">
                      <a:pos x="T4" y="T5"/>
                    </a:cxn>
                    <a:cxn ang="0">
                      <a:pos x="T6" y="T7"/>
                    </a:cxn>
                    <a:cxn ang="0">
                      <a:pos x="T8" y="T9"/>
                    </a:cxn>
                  </a:cxnLst>
                  <a:rect l="0" t="0" r="r" b="b"/>
                  <a:pathLst>
                    <a:path w="244" h="97">
                      <a:moveTo>
                        <a:pt x="242" y="97"/>
                      </a:moveTo>
                      <a:lnTo>
                        <a:pt x="0" y="8"/>
                      </a:lnTo>
                      <a:lnTo>
                        <a:pt x="2" y="0"/>
                      </a:lnTo>
                      <a:lnTo>
                        <a:pt x="244" y="90"/>
                      </a:lnTo>
                      <a:lnTo>
                        <a:pt x="242" y="9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4" name="Freeform 128"/>
              <p:cNvSpPr>
                <a:spLocks/>
              </p:cNvSpPr>
              <p:nvPr/>
            </p:nvSpPr>
            <p:spPr bwMode="auto">
              <a:xfrm rot="10867662">
                <a:off x="1856715" y="3457409"/>
                <a:ext cx="305846" cy="140836"/>
              </a:xfrm>
              <a:custGeom>
                <a:avLst/>
                <a:gdLst>
                  <a:gd name="T0" fmla="*/ 582 w 582"/>
                  <a:gd name="T1" fmla="*/ 209 h 268"/>
                  <a:gd name="T2" fmla="*/ 21 w 582"/>
                  <a:gd name="T3" fmla="*/ 0 h 268"/>
                  <a:gd name="T4" fmla="*/ 0 w 582"/>
                  <a:gd name="T5" fmla="*/ 60 h 268"/>
                  <a:gd name="T6" fmla="*/ 560 w 582"/>
                  <a:gd name="T7" fmla="*/ 268 h 268"/>
                  <a:gd name="T8" fmla="*/ 582 w 582"/>
                  <a:gd name="T9" fmla="*/ 209 h 268"/>
                </a:gdLst>
                <a:ahLst/>
                <a:cxnLst>
                  <a:cxn ang="0">
                    <a:pos x="T0" y="T1"/>
                  </a:cxn>
                  <a:cxn ang="0">
                    <a:pos x="T2" y="T3"/>
                  </a:cxn>
                  <a:cxn ang="0">
                    <a:pos x="T4" y="T5"/>
                  </a:cxn>
                  <a:cxn ang="0">
                    <a:pos x="T6" y="T7"/>
                  </a:cxn>
                  <a:cxn ang="0">
                    <a:pos x="T8" y="T9"/>
                  </a:cxn>
                </a:cxnLst>
                <a:rect l="0" t="0" r="r" b="b"/>
                <a:pathLst>
                  <a:path w="582" h="268">
                    <a:moveTo>
                      <a:pt x="582" y="209"/>
                    </a:moveTo>
                    <a:lnTo>
                      <a:pt x="21" y="0"/>
                    </a:lnTo>
                    <a:lnTo>
                      <a:pt x="0" y="60"/>
                    </a:lnTo>
                    <a:lnTo>
                      <a:pt x="560" y="268"/>
                    </a:lnTo>
                    <a:lnTo>
                      <a:pt x="582" y="209"/>
                    </a:lnTo>
                    <a:close/>
                  </a:path>
                </a:pathLst>
              </a:custGeom>
              <a:solidFill>
                <a:srgbClr val="CDCF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29"/>
              <p:cNvSpPr>
                <a:spLocks/>
              </p:cNvSpPr>
              <p:nvPr/>
            </p:nvSpPr>
            <p:spPr bwMode="auto">
              <a:xfrm rot="10867662">
                <a:off x="1866432" y="3457504"/>
                <a:ext cx="296387" cy="114561"/>
              </a:xfrm>
              <a:custGeom>
                <a:avLst/>
                <a:gdLst>
                  <a:gd name="T0" fmla="*/ 564 w 564"/>
                  <a:gd name="T1" fmla="*/ 207 h 218"/>
                  <a:gd name="T2" fmla="*/ 3 w 564"/>
                  <a:gd name="T3" fmla="*/ 0 h 218"/>
                  <a:gd name="T4" fmla="*/ 0 w 564"/>
                  <a:gd name="T5" fmla="*/ 10 h 218"/>
                  <a:gd name="T6" fmla="*/ 560 w 564"/>
                  <a:gd name="T7" fmla="*/ 218 h 218"/>
                  <a:gd name="T8" fmla="*/ 564 w 564"/>
                  <a:gd name="T9" fmla="*/ 207 h 218"/>
                </a:gdLst>
                <a:ahLst/>
                <a:cxnLst>
                  <a:cxn ang="0">
                    <a:pos x="T0" y="T1"/>
                  </a:cxn>
                  <a:cxn ang="0">
                    <a:pos x="T2" y="T3"/>
                  </a:cxn>
                  <a:cxn ang="0">
                    <a:pos x="T4" y="T5"/>
                  </a:cxn>
                  <a:cxn ang="0">
                    <a:pos x="T6" y="T7"/>
                  </a:cxn>
                  <a:cxn ang="0">
                    <a:pos x="T8" y="T9"/>
                  </a:cxn>
                </a:cxnLst>
                <a:rect l="0" t="0" r="r" b="b"/>
                <a:pathLst>
                  <a:path w="564" h="218">
                    <a:moveTo>
                      <a:pt x="564" y="207"/>
                    </a:moveTo>
                    <a:lnTo>
                      <a:pt x="3" y="0"/>
                    </a:lnTo>
                    <a:lnTo>
                      <a:pt x="0" y="10"/>
                    </a:lnTo>
                    <a:lnTo>
                      <a:pt x="560" y="218"/>
                    </a:lnTo>
                    <a:lnTo>
                      <a:pt x="564" y="207"/>
                    </a:ln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9" name="TextBox 448"/>
            <p:cNvSpPr txBox="1"/>
            <p:nvPr/>
          </p:nvSpPr>
          <p:spPr>
            <a:xfrm>
              <a:off x="2396067" y="2379133"/>
              <a:ext cx="1871133" cy="228600"/>
            </a:xfrm>
            <a:prstGeom prst="rect">
              <a:avLst/>
            </a:prstGeom>
            <a:noFill/>
          </p:spPr>
          <p:txBody>
            <a:bodyPr wrap="square" rtlCol="0">
              <a:noAutofit/>
            </a:bodyPr>
            <a:lstStyle/>
            <a:p>
              <a:r>
                <a:rPr lang="en-US" sz="1400" b="1" dirty="0">
                  <a:solidFill>
                    <a:schemeClr val="bg1"/>
                  </a:solidFill>
                </a:rPr>
                <a:t>CLESF Surgeries</a:t>
              </a:r>
            </a:p>
          </p:txBody>
        </p:sp>
        <p:sp>
          <p:nvSpPr>
            <p:cNvPr id="450" name="TextBox 449"/>
            <p:cNvSpPr txBox="1"/>
            <p:nvPr/>
          </p:nvSpPr>
          <p:spPr>
            <a:xfrm>
              <a:off x="2396065" y="2844799"/>
              <a:ext cx="1871133" cy="228600"/>
            </a:xfrm>
            <a:prstGeom prst="rect">
              <a:avLst/>
            </a:prstGeom>
            <a:noFill/>
          </p:spPr>
          <p:txBody>
            <a:bodyPr wrap="square" rtlCol="0">
              <a:noAutofit/>
            </a:bodyPr>
            <a:lstStyle/>
            <a:p>
              <a:r>
                <a:rPr lang="en-US" sz="1400" b="1" dirty="0">
                  <a:solidFill>
                    <a:schemeClr val="bg1"/>
                  </a:solidFill>
                </a:rPr>
                <a:t>Current Users</a:t>
              </a:r>
            </a:p>
          </p:txBody>
        </p:sp>
        <p:sp>
          <p:nvSpPr>
            <p:cNvPr id="451" name="TextBox 450"/>
            <p:cNvSpPr txBox="1"/>
            <p:nvPr/>
          </p:nvSpPr>
          <p:spPr>
            <a:xfrm>
              <a:off x="2404531" y="3293533"/>
              <a:ext cx="1871133" cy="228600"/>
            </a:xfrm>
            <a:prstGeom prst="rect">
              <a:avLst/>
            </a:prstGeom>
            <a:noFill/>
          </p:spPr>
          <p:txBody>
            <a:bodyPr wrap="square" rtlCol="0">
              <a:noAutofit/>
            </a:bodyPr>
            <a:lstStyle/>
            <a:p>
              <a:r>
                <a:rPr lang="en-US" sz="1400" b="1" dirty="0">
                  <a:solidFill>
                    <a:schemeClr val="bg1"/>
                  </a:solidFill>
                </a:rPr>
                <a:t>Patient Information</a:t>
              </a:r>
            </a:p>
          </p:txBody>
        </p:sp>
        <p:sp>
          <p:nvSpPr>
            <p:cNvPr id="452" name="TextBox 451"/>
            <p:cNvSpPr txBox="1"/>
            <p:nvPr/>
          </p:nvSpPr>
          <p:spPr>
            <a:xfrm>
              <a:off x="2404531" y="3742266"/>
              <a:ext cx="1871133" cy="228600"/>
            </a:xfrm>
            <a:prstGeom prst="rect">
              <a:avLst/>
            </a:prstGeom>
            <a:noFill/>
          </p:spPr>
          <p:txBody>
            <a:bodyPr wrap="square" rtlCol="0">
              <a:noAutofit/>
            </a:bodyPr>
            <a:lstStyle/>
            <a:p>
              <a:r>
                <a:rPr lang="en-US" sz="1400" b="1" dirty="0">
                  <a:solidFill>
                    <a:schemeClr val="bg1"/>
                  </a:solidFill>
                </a:rPr>
                <a:t>Data Import/Export</a:t>
              </a:r>
            </a:p>
          </p:txBody>
        </p:sp>
        <p:sp>
          <p:nvSpPr>
            <p:cNvPr id="453" name="TextBox 452"/>
            <p:cNvSpPr txBox="1"/>
            <p:nvPr/>
          </p:nvSpPr>
          <p:spPr>
            <a:xfrm>
              <a:off x="2404531" y="4199466"/>
              <a:ext cx="1871133" cy="228600"/>
            </a:xfrm>
            <a:prstGeom prst="rect">
              <a:avLst/>
            </a:prstGeom>
            <a:noFill/>
          </p:spPr>
          <p:txBody>
            <a:bodyPr wrap="square" rtlCol="0">
              <a:noAutofit/>
            </a:bodyPr>
            <a:lstStyle/>
            <a:p>
              <a:r>
                <a:rPr lang="en-US" sz="1400" b="1" dirty="0">
                  <a:solidFill>
                    <a:schemeClr val="bg1"/>
                  </a:solidFill>
                </a:rPr>
                <a:t>Calendar</a:t>
              </a:r>
            </a:p>
          </p:txBody>
        </p:sp>
        <p:sp>
          <p:nvSpPr>
            <p:cNvPr id="454" name="TextBox 453"/>
            <p:cNvSpPr txBox="1"/>
            <p:nvPr/>
          </p:nvSpPr>
          <p:spPr>
            <a:xfrm>
              <a:off x="2412998" y="4639732"/>
              <a:ext cx="1871133" cy="228600"/>
            </a:xfrm>
            <a:prstGeom prst="rect">
              <a:avLst/>
            </a:prstGeom>
            <a:noFill/>
          </p:spPr>
          <p:txBody>
            <a:bodyPr wrap="square" rtlCol="0">
              <a:noAutofit/>
            </a:bodyPr>
            <a:lstStyle/>
            <a:p>
              <a:r>
                <a:rPr lang="en-US" sz="1400" b="1" dirty="0">
                  <a:solidFill>
                    <a:schemeClr val="bg1"/>
                  </a:solidFill>
                </a:rPr>
                <a:t>Project Statists</a:t>
              </a:r>
            </a:p>
          </p:txBody>
        </p:sp>
        <p:sp>
          <p:nvSpPr>
            <p:cNvPr id="455" name="TextBox 454"/>
            <p:cNvSpPr txBox="1"/>
            <p:nvPr/>
          </p:nvSpPr>
          <p:spPr>
            <a:xfrm>
              <a:off x="4953000" y="2743200"/>
              <a:ext cx="2438400" cy="3048000"/>
            </a:xfrm>
            <a:prstGeom prst="rect">
              <a:avLst/>
            </a:prstGeom>
            <a:noFill/>
          </p:spPr>
          <p:txBody>
            <a:bodyPr wrap="square" rtlCol="0">
              <a:noAutofit/>
            </a:bodyPr>
            <a:lstStyle/>
            <a:p>
              <a:r>
                <a:rPr lang="en-US" sz="1400" dirty="0"/>
                <a:t>By creating on online and collaborative registry, doctors from various countries can provide input and feedback to the medical mission patients. </a:t>
              </a:r>
            </a:p>
            <a:p>
              <a:endParaRPr lang="en-US" sz="1400" dirty="0"/>
            </a:p>
            <a:p>
              <a:r>
                <a:rPr lang="en-US" sz="1400" dirty="0"/>
                <a:t>This will not only ensure the best outcomes for the patients, but also enable CLESF to effectively review trends in conditions, procedures and outcomes.</a:t>
              </a:r>
              <a:endParaRPr lang="en-US" sz="1400" b="1" dirty="0">
                <a:solidFill>
                  <a:schemeClr val="tx1">
                    <a:lumMod val="75000"/>
                    <a:lumOff val="25000"/>
                  </a:schemeClr>
                </a:solidFill>
              </a:endParaRPr>
            </a:p>
          </p:txBody>
        </p:sp>
        <p:sp>
          <p:nvSpPr>
            <p:cNvPr id="456" name="TextBox 455"/>
            <p:cNvSpPr txBox="1"/>
            <p:nvPr/>
          </p:nvSpPr>
          <p:spPr>
            <a:xfrm>
              <a:off x="5029200" y="2286000"/>
              <a:ext cx="2438400" cy="381000"/>
            </a:xfrm>
            <a:prstGeom prst="rect">
              <a:avLst/>
            </a:prstGeom>
            <a:noFill/>
          </p:spPr>
          <p:txBody>
            <a:bodyPr wrap="square" rtlCol="0">
              <a:noAutofit/>
            </a:bodyPr>
            <a:lstStyle/>
            <a:p>
              <a:pPr algn="ctr"/>
              <a:r>
                <a:rPr lang="en-US" b="1" dirty="0" err="1">
                  <a:solidFill>
                    <a:schemeClr val="tx1">
                      <a:lumMod val="75000"/>
                      <a:lumOff val="25000"/>
                    </a:schemeClr>
                  </a:solidFill>
                </a:rPr>
                <a:t>REDCap</a:t>
              </a:r>
              <a:r>
                <a:rPr lang="en-US" b="1" dirty="0">
                  <a:solidFill>
                    <a:schemeClr val="tx1">
                      <a:lumMod val="75000"/>
                      <a:lumOff val="25000"/>
                    </a:schemeClr>
                  </a:solidFill>
                </a:rPr>
                <a:t> Template</a:t>
              </a:r>
            </a:p>
          </p:txBody>
        </p:sp>
      </p:grpSp>
      <p:sp>
        <p:nvSpPr>
          <p:cNvPr id="460" name="Right Arrow 459">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3" name="Title 446"/>
          <p:cNvSpPr txBox="1">
            <a:spLocks/>
          </p:cNvSpPr>
          <p:nvPr/>
        </p:nvSpPr>
        <p:spPr>
          <a:xfrm>
            <a:off x="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err="1"/>
              <a:t>REDCap</a:t>
            </a:r>
            <a:r>
              <a:rPr lang="en-US" b="1" dirty="0"/>
              <a:t> Template</a:t>
            </a:r>
          </a:p>
        </p:txBody>
      </p:sp>
    </p:spTree>
    <p:extLst>
      <p:ext uri="{BB962C8B-B14F-4D97-AF65-F5344CB8AC3E}">
        <p14:creationId xmlns:p14="http://schemas.microsoft.com/office/powerpoint/2010/main" val="19312173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p:cTn id="7" dur="1000" fill="hold"/>
                                        <p:tgtEl>
                                          <p:spTgt spid="458"/>
                                        </p:tgtEl>
                                        <p:attrNameLst>
                                          <p:attrName>ppt_w</p:attrName>
                                        </p:attrNameLst>
                                      </p:cBhvr>
                                      <p:tavLst>
                                        <p:tav tm="0">
                                          <p:val>
                                            <p:fltVal val="0"/>
                                          </p:val>
                                        </p:tav>
                                        <p:tav tm="100000">
                                          <p:val>
                                            <p:strVal val="#ppt_w"/>
                                          </p:val>
                                        </p:tav>
                                      </p:tavLst>
                                    </p:anim>
                                    <p:anim calcmode="lin" valueType="num">
                                      <p:cBhvr>
                                        <p:cTn id="8" dur="1000" fill="hold"/>
                                        <p:tgtEl>
                                          <p:spTgt spid="458"/>
                                        </p:tgtEl>
                                        <p:attrNameLst>
                                          <p:attrName>ppt_h</p:attrName>
                                        </p:attrNameLst>
                                      </p:cBhvr>
                                      <p:tavLst>
                                        <p:tav tm="0">
                                          <p:val>
                                            <p:fltVal val="0"/>
                                          </p:val>
                                        </p:tav>
                                        <p:tav tm="100000">
                                          <p:val>
                                            <p:strVal val="#ppt_h"/>
                                          </p:val>
                                        </p:tav>
                                      </p:tavLst>
                                    </p:anim>
                                    <p:anim calcmode="lin" valueType="num">
                                      <p:cBhvr>
                                        <p:cTn id="9" dur="1000" fill="hold"/>
                                        <p:tgtEl>
                                          <p:spTgt spid="458"/>
                                        </p:tgtEl>
                                        <p:attrNameLst>
                                          <p:attrName>style.rotation</p:attrName>
                                        </p:attrNameLst>
                                      </p:cBhvr>
                                      <p:tavLst>
                                        <p:tav tm="0">
                                          <p:val>
                                            <p:fltVal val="90"/>
                                          </p:val>
                                        </p:tav>
                                        <p:tav tm="100000">
                                          <p:val>
                                            <p:fltVal val="0"/>
                                          </p:val>
                                        </p:tav>
                                      </p:tavLst>
                                    </p:anim>
                                    <p:animEffect transition="in" filter="fade">
                                      <p:cBhvr>
                                        <p:cTn id="10" dur="1000"/>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45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Title 446"/>
          <p:cNvSpPr>
            <a:spLocks noGrp="1"/>
          </p:cNvSpPr>
          <p:nvPr>
            <p:ph type="title"/>
          </p:nvPr>
        </p:nvSpPr>
        <p:spPr>
          <a:xfrm>
            <a:off x="0" y="-1981199"/>
            <a:ext cx="8991600" cy="685799"/>
          </a:xfrm>
        </p:spPr>
        <p:txBody>
          <a:bodyPr>
            <a:normAutofit/>
          </a:bodyPr>
          <a:lstStyle/>
          <a:p>
            <a:r>
              <a:rPr lang="en-US" sz="1800" dirty="0"/>
              <a:t>Meeting Notes #1 – do not delete this text box - used for hyperlinks</a:t>
            </a:r>
          </a:p>
        </p:txBody>
      </p:sp>
      <p:sp>
        <p:nvSpPr>
          <p:cNvPr id="460" name="Right Arrow 459">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996794" y="1143000"/>
            <a:ext cx="5150411" cy="5152852"/>
            <a:chOff x="2878138" y="1776413"/>
            <a:chExt cx="3348038" cy="3349625"/>
          </a:xfrm>
        </p:grpSpPr>
        <p:sp>
          <p:nvSpPr>
            <p:cNvPr id="58" name="Freeform 379"/>
            <p:cNvSpPr>
              <a:spLocks/>
            </p:cNvSpPr>
            <p:nvPr/>
          </p:nvSpPr>
          <p:spPr bwMode="auto">
            <a:xfrm>
              <a:off x="2878138" y="1776413"/>
              <a:ext cx="3348038" cy="3349625"/>
            </a:xfrm>
            <a:custGeom>
              <a:avLst/>
              <a:gdLst>
                <a:gd name="T0" fmla="*/ 851 w 858"/>
                <a:gd name="T1" fmla="*/ 355 h 858"/>
                <a:gd name="T2" fmla="*/ 801 w 858"/>
                <a:gd name="T3" fmla="*/ 216 h 858"/>
                <a:gd name="T4" fmla="*/ 436 w 858"/>
                <a:gd name="T5" fmla="*/ 0 h 858"/>
                <a:gd name="T6" fmla="*/ 433 w 858"/>
                <a:gd name="T7" fmla="*/ 0 h 858"/>
                <a:gd name="T8" fmla="*/ 429 w 858"/>
                <a:gd name="T9" fmla="*/ 0 h 858"/>
                <a:gd name="T10" fmla="*/ 285 w 858"/>
                <a:gd name="T11" fmla="*/ 25 h 858"/>
                <a:gd name="T12" fmla="*/ 277 w 858"/>
                <a:gd name="T13" fmla="*/ 28 h 858"/>
                <a:gd name="T14" fmla="*/ 58 w 858"/>
                <a:gd name="T15" fmla="*/ 213 h 858"/>
                <a:gd name="T16" fmla="*/ 35 w 858"/>
                <a:gd name="T17" fmla="*/ 260 h 858"/>
                <a:gd name="T18" fmla="*/ 30 w 858"/>
                <a:gd name="T19" fmla="*/ 271 h 858"/>
                <a:gd name="T20" fmla="*/ 25 w 858"/>
                <a:gd name="T21" fmla="*/ 286 h 858"/>
                <a:gd name="T22" fmla="*/ 16 w 858"/>
                <a:gd name="T23" fmla="*/ 313 h 858"/>
                <a:gd name="T24" fmla="*/ 11 w 858"/>
                <a:gd name="T25" fmla="*/ 331 h 858"/>
                <a:gd name="T26" fmla="*/ 9 w 858"/>
                <a:gd name="T27" fmla="*/ 341 h 858"/>
                <a:gd name="T28" fmla="*/ 1 w 858"/>
                <a:gd name="T29" fmla="*/ 397 h 858"/>
                <a:gd name="T30" fmla="*/ 0 w 858"/>
                <a:gd name="T31" fmla="*/ 429 h 858"/>
                <a:gd name="T32" fmla="*/ 429 w 858"/>
                <a:gd name="T33" fmla="*/ 858 h 858"/>
                <a:gd name="T34" fmla="*/ 658 w 858"/>
                <a:gd name="T35" fmla="*/ 791 h 858"/>
                <a:gd name="T36" fmla="*/ 705 w 858"/>
                <a:gd name="T37" fmla="*/ 757 h 858"/>
                <a:gd name="T38" fmla="*/ 710 w 858"/>
                <a:gd name="T39" fmla="*/ 752 h 858"/>
                <a:gd name="T40" fmla="*/ 720 w 858"/>
                <a:gd name="T41" fmla="*/ 744 h 858"/>
                <a:gd name="T42" fmla="*/ 742 w 858"/>
                <a:gd name="T43" fmla="*/ 722 h 858"/>
                <a:gd name="T44" fmla="*/ 754 w 858"/>
                <a:gd name="T45" fmla="*/ 709 h 858"/>
                <a:gd name="T46" fmla="*/ 758 w 858"/>
                <a:gd name="T47" fmla="*/ 704 h 858"/>
                <a:gd name="T48" fmla="*/ 793 w 858"/>
                <a:gd name="T49" fmla="*/ 655 h 858"/>
                <a:gd name="T50" fmla="*/ 858 w 858"/>
                <a:gd name="T51" fmla="*/ 429 h 858"/>
                <a:gd name="T52" fmla="*/ 851 w 858"/>
                <a:gd name="T53" fmla="*/ 35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858">
                  <a:moveTo>
                    <a:pt x="851" y="355"/>
                  </a:moveTo>
                  <a:cubicBezTo>
                    <a:pt x="843" y="305"/>
                    <a:pt x="825" y="258"/>
                    <a:pt x="801" y="216"/>
                  </a:cubicBezTo>
                  <a:cubicBezTo>
                    <a:pt x="728" y="89"/>
                    <a:pt x="592" y="3"/>
                    <a:pt x="436" y="0"/>
                  </a:cubicBezTo>
                  <a:cubicBezTo>
                    <a:pt x="435" y="0"/>
                    <a:pt x="434" y="0"/>
                    <a:pt x="433" y="0"/>
                  </a:cubicBezTo>
                  <a:cubicBezTo>
                    <a:pt x="431" y="0"/>
                    <a:pt x="430" y="0"/>
                    <a:pt x="429" y="0"/>
                  </a:cubicBezTo>
                  <a:cubicBezTo>
                    <a:pt x="379" y="0"/>
                    <a:pt x="330" y="9"/>
                    <a:pt x="285" y="25"/>
                  </a:cubicBezTo>
                  <a:cubicBezTo>
                    <a:pt x="283" y="26"/>
                    <a:pt x="280" y="27"/>
                    <a:pt x="277" y="28"/>
                  </a:cubicBezTo>
                  <a:cubicBezTo>
                    <a:pt x="185" y="63"/>
                    <a:pt x="107" y="129"/>
                    <a:pt x="58" y="213"/>
                  </a:cubicBezTo>
                  <a:cubicBezTo>
                    <a:pt x="49" y="228"/>
                    <a:pt x="42" y="244"/>
                    <a:pt x="35" y="260"/>
                  </a:cubicBezTo>
                  <a:cubicBezTo>
                    <a:pt x="33" y="264"/>
                    <a:pt x="32" y="268"/>
                    <a:pt x="30" y="271"/>
                  </a:cubicBezTo>
                  <a:cubicBezTo>
                    <a:pt x="28" y="276"/>
                    <a:pt x="26" y="281"/>
                    <a:pt x="25" y="286"/>
                  </a:cubicBezTo>
                  <a:cubicBezTo>
                    <a:pt x="21" y="295"/>
                    <a:pt x="18" y="304"/>
                    <a:pt x="16" y="313"/>
                  </a:cubicBezTo>
                  <a:cubicBezTo>
                    <a:pt x="14" y="319"/>
                    <a:pt x="13" y="325"/>
                    <a:pt x="11" y="331"/>
                  </a:cubicBezTo>
                  <a:cubicBezTo>
                    <a:pt x="11" y="334"/>
                    <a:pt x="10" y="338"/>
                    <a:pt x="9" y="341"/>
                  </a:cubicBezTo>
                  <a:cubicBezTo>
                    <a:pt x="5" y="359"/>
                    <a:pt x="3" y="378"/>
                    <a:pt x="1" y="397"/>
                  </a:cubicBezTo>
                  <a:cubicBezTo>
                    <a:pt x="0" y="407"/>
                    <a:pt x="0" y="418"/>
                    <a:pt x="0" y="429"/>
                  </a:cubicBezTo>
                  <a:cubicBezTo>
                    <a:pt x="0" y="666"/>
                    <a:pt x="192" y="858"/>
                    <a:pt x="429" y="858"/>
                  </a:cubicBezTo>
                  <a:cubicBezTo>
                    <a:pt x="513" y="858"/>
                    <a:pt x="592" y="833"/>
                    <a:pt x="658" y="791"/>
                  </a:cubicBezTo>
                  <a:cubicBezTo>
                    <a:pt x="675" y="781"/>
                    <a:pt x="690" y="769"/>
                    <a:pt x="705" y="757"/>
                  </a:cubicBezTo>
                  <a:cubicBezTo>
                    <a:pt x="707" y="755"/>
                    <a:pt x="709" y="754"/>
                    <a:pt x="710" y="752"/>
                  </a:cubicBezTo>
                  <a:cubicBezTo>
                    <a:pt x="714" y="749"/>
                    <a:pt x="717" y="747"/>
                    <a:pt x="720" y="744"/>
                  </a:cubicBezTo>
                  <a:cubicBezTo>
                    <a:pt x="727" y="737"/>
                    <a:pt x="735" y="730"/>
                    <a:pt x="742" y="722"/>
                  </a:cubicBezTo>
                  <a:cubicBezTo>
                    <a:pt x="746" y="718"/>
                    <a:pt x="750" y="713"/>
                    <a:pt x="754" y="709"/>
                  </a:cubicBezTo>
                  <a:cubicBezTo>
                    <a:pt x="755" y="707"/>
                    <a:pt x="757" y="705"/>
                    <a:pt x="758" y="704"/>
                  </a:cubicBezTo>
                  <a:cubicBezTo>
                    <a:pt x="771" y="688"/>
                    <a:pt x="783" y="672"/>
                    <a:pt x="793" y="655"/>
                  </a:cubicBezTo>
                  <a:cubicBezTo>
                    <a:pt x="834" y="589"/>
                    <a:pt x="858" y="512"/>
                    <a:pt x="858" y="429"/>
                  </a:cubicBezTo>
                  <a:cubicBezTo>
                    <a:pt x="858" y="404"/>
                    <a:pt x="856" y="379"/>
                    <a:pt x="851" y="35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380"/>
            <p:cNvSpPr>
              <a:spLocks noChangeArrowheads="1"/>
            </p:cNvSpPr>
            <p:nvPr/>
          </p:nvSpPr>
          <p:spPr bwMode="auto">
            <a:xfrm>
              <a:off x="3019425" y="1917700"/>
              <a:ext cx="3067050" cy="3067050"/>
            </a:xfrm>
            <a:prstGeom prst="ellipse">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4" name="Title 446"/>
          <p:cNvSpPr txBox="1">
            <a:spLocks/>
          </p:cNvSpPr>
          <p:nvPr/>
        </p:nvSpPr>
        <p:spPr>
          <a:xfrm>
            <a:off x="-11654"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Types of Patient Information</a:t>
            </a:r>
          </a:p>
        </p:txBody>
      </p:sp>
      <p:grpSp>
        <p:nvGrpSpPr>
          <p:cNvPr id="11" name="Group 10"/>
          <p:cNvGrpSpPr/>
          <p:nvPr/>
        </p:nvGrpSpPr>
        <p:grpSpPr>
          <a:xfrm>
            <a:off x="1686800" y="272136"/>
            <a:ext cx="6464238" cy="7117577"/>
            <a:chOff x="1686800" y="272136"/>
            <a:chExt cx="6464238" cy="7117577"/>
          </a:xfrm>
        </p:grpSpPr>
        <p:sp>
          <p:nvSpPr>
            <p:cNvPr id="62" name="Freeform 14"/>
            <p:cNvSpPr>
              <a:spLocks/>
            </p:cNvSpPr>
            <p:nvPr/>
          </p:nvSpPr>
          <p:spPr bwMode="auto">
            <a:xfrm rot="20444280">
              <a:off x="2122196" y="896344"/>
              <a:ext cx="6028842" cy="6280555"/>
            </a:xfrm>
            <a:custGeom>
              <a:avLst/>
              <a:gdLst>
                <a:gd name="T0" fmla="*/ 515 w 982"/>
                <a:gd name="T1" fmla="*/ 0 h 1023"/>
                <a:gd name="T2" fmla="*/ 508 w 982"/>
                <a:gd name="T3" fmla="*/ 3 h 1023"/>
                <a:gd name="T4" fmla="*/ 0 w 982"/>
                <a:gd name="T5" fmla="*/ 669 h 1023"/>
                <a:gd name="T6" fmla="*/ 465 w 982"/>
                <a:gd name="T7" fmla="*/ 1023 h 1023"/>
                <a:gd name="T8" fmla="*/ 471 w 982"/>
                <a:gd name="T9" fmla="*/ 1020 h 1023"/>
                <a:gd name="T10" fmla="*/ 931 w 982"/>
                <a:gd name="T11" fmla="*/ 417 h 1023"/>
                <a:gd name="T12" fmla="*/ 934 w 982"/>
                <a:gd name="T13" fmla="*/ 419 h 1023"/>
                <a:gd name="T14" fmla="*/ 982 w 982"/>
                <a:gd name="T15" fmla="*/ 357 h 1023"/>
                <a:gd name="T16" fmla="*/ 515 w 982"/>
                <a:gd name="T17"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1023">
                  <a:moveTo>
                    <a:pt x="515" y="0"/>
                  </a:moveTo>
                  <a:lnTo>
                    <a:pt x="508" y="3"/>
                  </a:lnTo>
                  <a:lnTo>
                    <a:pt x="0" y="669"/>
                  </a:lnTo>
                  <a:lnTo>
                    <a:pt x="465" y="1023"/>
                  </a:lnTo>
                  <a:lnTo>
                    <a:pt x="471" y="1020"/>
                  </a:lnTo>
                  <a:lnTo>
                    <a:pt x="931" y="417"/>
                  </a:lnTo>
                  <a:lnTo>
                    <a:pt x="934" y="419"/>
                  </a:lnTo>
                  <a:lnTo>
                    <a:pt x="982" y="357"/>
                  </a:lnTo>
                  <a:lnTo>
                    <a:pt x="5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36"/>
            <p:cNvSpPr>
              <a:spLocks/>
            </p:cNvSpPr>
            <p:nvPr/>
          </p:nvSpPr>
          <p:spPr bwMode="auto">
            <a:xfrm rot="20444280">
              <a:off x="1708910" y="1103021"/>
              <a:ext cx="3217020" cy="6286692"/>
            </a:xfrm>
            <a:custGeom>
              <a:avLst/>
              <a:gdLst>
                <a:gd name="T0" fmla="*/ 464 w 524"/>
                <a:gd name="T1" fmla="*/ 1024 h 1024"/>
                <a:gd name="T2" fmla="*/ 0 w 524"/>
                <a:gd name="T3" fmla="*/ 669 h 1024"/>
                <a:gd name="T4" fmla="*/ 508 w 524"/>
                <a:gd name="T5" fmla="*/ 4 h 1024"/>
                <a:gd name="T6" fmla="*/ 514 w 524"/>
                <a:gd name="T7" fmla="*/ 0 h 1024"/>
                <a:gd name="T8" fmla="*/ 524 w 524"/>
                <a:gd name="T9" fmla="*/ 16 h 1024"/>
                <a:gd name="T10" fmla="*/ 27 w 524"/>
                <a:gd name="T11" fmla="*/ 666 h 1024"/>
                <a:gd name="T12" fmla="*/ 476 w 524"/>
                <a:gd name="T13" fmla="*/ 1008 h 1024"/>
                <a:gd name="T14" fmla="*/ 471 w 524"/>
                <a:gd name="T15" fmla="*/ 1021 h 1024"/>
                <a:gd name="T16" fmla="*/ 464 w 524"/>
                <a:gd name="T17"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1024">
                  <a:moveTo>
                    <a:pt x="464" y="1024"/>
                  </a:moveTo>
                  <a:lnTo>
                    <a:pt x="0" y="669"/>
                  </a:lnTo>
                  <a:lnTo>
                    <a:pt x="508" y="4"/>
                  </a:lnTo>
                  <a:lnTo>
                    <a:pt x="514" y="0"/>
                  </a:lnTo>
                  <a:lnTo>
                    <a:pt x="524" y="16"/>
                  </a:lnTo>
                  <a:lnTo>
                    <a:pt x="27" y="666"/>
                  </a:lnTo>
                  <a:lnTo>
                    <a:pt x="476" y="1008"/>
                  </a:lnTo>
                  <a:lnTo>
                    <a:pt x="471" y="1021"/>
                  </a:lnTo>
                  <a:lnTo>
                    <a:pt x="464" y="1024"/>
                  </a:lnTo>
                  <a:close/>
                </a:path>
              </a:pathLst>
            </a:custGeom>
            <a:solidFill>
              <a:srgbClr val="7E7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7"/>
            <p:cNvSpPr>
              <a:spLocks/>
            </p:cNvSpPr>
            <p:nvPr/>
          </p:nvSpPr>
          <p:spPr bwMode="auto">
            <a:xfrm rot="20444280">
              <a:off x="1716482" y="690257"/>
              <a:ext cx="5881498" cy="6182325"/>
            </a:xfrm>
            <a:custGeom>
              <a:avLst/>
              <a:gdLst>
                <a:gd name="T0" fmla="*/ 0 w 958"/>
                <a:gd name="T1" fmla="*/ 658 h 1007"/>
                <a:gd name="T2" fmla="*/ 456 w 958"/>
                <a:gd name="T3" fmla="*/ 1007 h 1007"/>
                <a:gd name="T4" fmla="*/ 958 w 958"/>
                <a:gd name="T5" fmla="*/ 349 h 1007"/>
                <a:gd name="T6" fmla="*/ 502 w 958"/>
                <a:gd name="T7" fmla="*/ 0 h 1007"/>
                <a:gd name="T8" fmla="*/ 0 w 958"/>
                <a:gd name="T9" fmla="*/ 658 h 1007"/>
              </a:gdLst>
              <a:ahLst/>
              <a:cxnLst>
                <a:cxn ang="0">
                  <a:pos x="T0" y="T1"/>
                </a:cxn>
                <a:cxn ang="0">
                  <a:pos x="T2" y="T3"/>
                </a:cxn>
                <a:cxn ang="0">
                  <a:pos x="T4" y="T5"/>
                </a:cxn>
                <a:cxn ang="0">
                  <a:pos x="T6" y="T7"/>
                </a:cxn>
                <a:cxn ang="0">
                  <a:pos x="T8" y="T9"/>
                </a:cxn>
              </a:cxnLst>
              <a:rect l="0" t="0" r="r" b="b"/>
              <a:pathLst>
                <a:path w="958" h="1007">
                  <a:moveTo>
                    <a:pt x="0" y="658"/>
                  </a:moveTo>
                  <a:lnTo>
                    <a:pt x="456" y="1007"/>
                  </a:lnTo>
                  <a:lnTo>
                    <a:pt x="958" y="349"/>
                  </a:lnTo>
                  <a:lnTo>
                    <a:pt x="502" y="0"/>
                  </a:lnTo>
                  <a:lnTo>
                    <a:pt x="0" y="658"/>
                  </a:lnTo>
                  <a:close/>
                </a:path>
              </a:pathLst>
            </a:custGeom>
            <a:solidFill>
              <a:srgbClr val="F7F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8"/>
            <p:cNvSpPr>
              <a:spLocks/>
            </p:cNvSpPr>
            <p:nvPr/>
          </p:nvSpPr>
          <p:spPr bwMode="auto">
            <a:xfrm rot="20444280">
              <a:off x="2523429" y="4941685"/>
              <a:ext cx="2811823" cy="2148772"/>
            </a:xfrm>
            <a:custGeom>
              <a:avLst/>
              <a:gdLst>
                <a:gd name="T0" fmla="*/ 456 w 458"/>
                <a:gd name="T1" fmla="*/ 350 h 350"/>
                <a:gd name="T2" fmla="*/ 0 w 458"/>
                <a:gd name="T3" fmla="*/ 1 h 350"/>
                <a:gd name="T4" fmla="*/ 2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1"/>
                  </a:lnTo>
                  <a:lnTo>
                    <a:pt x="2" y="0"/>
                  </a:lnTo>
                  <a:lnTo>
                    <a:pt x="458" y="348"/>
                  </a:lnTo>
                  <a:lnTo>
                    <a:pt x="456"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9"/>
            <p:cNvSpPr>
              <a:spLocks/>
            </p:cNvSpPr>
            <p:nvPr/>
          </p:nvSpPr>
          <p:spPr bwMode="auto">
            <a:xfrm rot="20444280">
              <a:off x="2587418" y="4730905"/>
              <a:ext cx="2811823" cy="2154913"/>
            </a:xfrm>
            <a:custGeom>
              <a:avLst/>
              <a:gdLst>
                <a:gd name="T0" fmla="*/ 456 w 458"/>
                <a:gd name="T1" fmla="*/ 351 h 351"/>
                <a:gd name="T2" fmla="*/ 0 w 458"/>
                <a:gd name="T3" fmla="*/ 3 h 351"/>
                <a:gd name="T4" fmla="*/ 2 w 458"/>
                <a:gd name="T5" fmla="*/ 0 h 351"/>
                <a:gd name="T6" fmla="*/ 458 w 458"/>
                <a:gd name="T7" fmla="*/ 349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3"/>
                  </a:lnTo>
                  <a:lnTo>
                    <a:pt x="2" y="0"/>
                  </a:lnTo>
                  <a:lnTo>
                    <a:pt x="458" y="349"/>
                  </a:lnTo>
                  <a:lnTo>
                    <a:pt x="456"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0"/>
            <p:cNvSpPr>
              <a:spLocks/>
            </p:cNvSpPr>
            <p:nvPr/>
          </p:nvSpPr>
          <p:spPr bwMode="auto">
            <a:xfrm rot="20444280">
              <a:off x="2653430" y="4532065"/>
              <a:ext cx="2811823" cy="2148772"/>
            </a:xfrm>
            <a:custGeom>
              <a:avLst/>
              <a:gdLst>
                <a:gd name="T0" fmla="*/ 457 w 458"/>
                <a:gd name="T1" fmla="*/ 350 h 350"/>
                <a:gd name="T2" fmla="*/ 0 w 458"/>
                <a:gd name="T3" fmla="*/ 2 h 350"/>
                <a:gd name="T4" fmla="*/ 2 w 458"/>
                <a:gd name="T5" fmla="*/ 0 h 350"/>
                <a:gd name="T6" fmla="*/ 458 w 458"/>
                <a:gd name="T7" fmla="*/ 349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2"/>
                  </a:lnTo>
                  <a:lnTo>
                    <a:pt x="2" y="0"/>
                  </a:lnTo>
                  <a:lnTo>
                    <a:pt x="458" y="349"/>
                  </a:lnTo>
                  <a:lnTo>
                    <a:pt x="457"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58"/>
            <p:cNvSpPr>
              <a:spLocks/>
            </p:cNvSpPr>
            <p:nvPr/>
          </p:nvSpPr>
          <p:spPr bwMode="auto">
            <a:xfrm rot="20444280">
              <a:off x="3852528" y="853756"/>
              <a:ext cx="2817964" cy="2148772"/>
            </a:xfrm>
            <a:custGeom>
              <a:avLst/>
              <a:gdLst>
                <a:gd name="T0" fmla="*/ 457 w 459"/>
                <a:gd name="T1" fmla="*/ 350 h 350"/>
                <a:gd name="T2" fmla="*/ 0 w 459"/>
                <a:gd name="T3" fmla="*/ 2 h 350"/>
                <a:gd name="T4" fmla="*/ 2 w 459"/>
                <a:gd name="T5" fmla="*/ 0 h 350"/>
                <a:gd name="T6" fmla="*/ 459 w 459"/>
                <a:gd name="T7" fmla="*/ 349 h 350"/>
                <a:gd name="T8" fmla="*/ 457 w 459"/>
                <a:gd name="T9" fmla="*/ 350 h 350"/>
              </a:gdLst>
              <a:ahLst/>
              <a:cxnLst>
                <a:cxn ang="0">
                  <a:pos x="T0" y="T1"/>
                </a:cxn>
                <a:cxn ang="0">
                  <a:pos x="T2" y="T3"/>
                </a:cxn>
                <a:cxn ang="0">
                  <a:pos x="T4" y="T5"/>
                </a:cxn>
                <a:cxn ang="0">
                  <a:pos x="T6" y="T7"/>
                </a:cxn>
                <a:cxn ang="0">
                  <a:pos x="T8" y="T9"/>
                </a:cxn>
              </a:cxnLst>
              <a:rect l="0" t="0" r="r" b="b"/>
              <a:pathLst>
                <a:path w="459" h="350">
                  <a:moveTo>
                    <a:pt x="457" y="350"/>
                  </a:moveTo>
                  <a:lnTo>
                    <a:pt x="0" y="2"/>
                  </a:lnTo>
                  <a:lnTo>
                    <a:pt x="2" y="0"/>
                  </a:lnTo>
                  <a:lnTo>
                    <a:pt x="459" y="349"/>
                  </a:lnTo>
                  <a:lnTo>
                    <a:pt x="457"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62"/>
            <p:cNvSpPr>
              <a:spLocks/>
            </p:cNvSpPr>
            <p:nvPr/>
          </p:nvSpPr>
          <p:spPr bwMode="auto">
            <a:xfrm rot="20444280">
              <a:off x="3859806" y="326548"/>
              <a:ext cx="3045118" cy="2461881"/>
            </a:xfrm>
            <a:custGeom>
              <a:avLst/>
              <a:gdLst>
                <a:gd name="T0" fmla="*/ 0 w 496"/>
                <a:gd name="T1" fmla="*/ 53 h 401"/>
                <a:gd name="T2" fmla="*/ 456 w 496"/>
                <a:gd name="T3" fmla="*/ 401 h 401"/>
                <a:gd name="T4" fmla="*/ 496 w 496"/>
                <a:gd name="T5" fmla="*/ 349 h 401"/>
                <a:gd name="T6" fmla="*/ 40 w 496"/>
                <a:gd name="T7" fmla="*/ 0 h 401"/>
                <a:gd name="T8" fmla="*/ 0 w 496"/>
                <a:gd name="T9" fmla="*/ 53 h 401"/>
              </a:gdLst>
              <a:ahLst/>
              <a:cxnLst>
                <a:cxn ang="0">
                  <a:pos x="T0" y="T1"/>
                </a:cxn>
                <a:cxn ang="0">
                  <a:pos x="T2" y="T3"/>
                </a:cxn>
                <a:cxn ang="0">
                  <a:pos x="T4" y="T5"/>
                </a:cxn>
                <a:cxn ang="0">
                  <a:pos x="T6" y="T7"/>
                </a:cxn>
                <a:cxn ang="0">
                  <a:pos x="T8" y="T9"/>
                </a:cxn>
              </a:cxnLst>
              <a:rect l="0" t="0" r="r" b="b"/>
              <a:pathLst>
                <a:path w="496" h="401">
                  <a:moveTo>
                    <a:pt x="0" y="53"/>
                  </a:moveTo>
                  <a:lnTo>
                    <a:pt x="456" y="401"/>
                  </a:lnTo>
                  <a:lnTo>
                    <a:pt x="496" y="349"/>
                  </a:lnTo>
                  <a:lnTo>
                    <a:pt x="40" y="0"/>
                  </a:lnTo>
                  <a:lnTo>
                    <a:pt x="0" y="53"/>
                  </a:lnTo>
                  <a:close/>
                </a:path>
              </a:pathLst>
            </a:custGeom>
            <a:solidFill>
              <a:srgbClr val="323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3"/>
            <p:cNvSpPr>
              <a:spLocks noEditPoints="1"/>
            </p:cNvSpPr>
            <p:nvPr/>
          </p:nvSpPr>
          <p:spPr bwMode="auto">
            <a:xfrm rot="20444280">
              <a:off x="3799598" y="272136"/>
              <a:ext cx="3161767" cy="2578526"/>
            </a:xfrm>
            <a:custGeom>
              <a:avLst/>
              <a:gdLst>
                <a:gd name="T0" fmla="*/ 468 w 515"/>
                <a:gd name="T1" fmla="*/ 420 h 420"/>
                <a:gd name="T2" fmla="*/ 0 w 515"/>
                <a:gd name="T3" fmla="*/ 63 h 420"/>
                <a:gd name="T4" fmla="*/ 48 w 515"/>
                <a:gd name="T5" fmla="*/ 0 h 420"/>
                <a:gd name="T6" fmla="*/ 515 w 515"/>
                <a:gd name="T7" fmla="*/ 357 h 420"/>
                <a:gd name="T8" fmla="*/ 468 w 515"/>
                <a:gd name="T9" fmla="*/ 420 h 420"/>
                <a:gd name="T10" fmla="*/ 19 w 515"/>
                <a:gd name="T11" fmla="*/ 60 h 420"/>
                <a:gd name="T12" fmla="*/ 465 w 515"/>
                <a:gd name="T13" fmla="*/ 401 h 420"/>
                <a:gd name="T14" fmla="*/ 497 w 515"/>
                <a:gd name="T15" fmla="*/ 359 h 420"/>
                <a:gd name="T16" fmla="*/ 51 w 515"/>
                <a:gd name="T17" fmla="*/ 19 h 420"/>
                <a:gd name="T18" fmla="*/ 19 w 515"/>
                <a:gd name="T19"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5" h="420">
                  <a:moveTo>
                    <a:pt x="468" y="420"/>
                  </a:moveTo>
                  <a:lnTo>
                    <a:pt x="0" y="63"/>
                  </a:lnTo>
                  <a:lnTo>
                    <a:pt x="48" y="0"/>
                  </a:lnTo>
                  <a:lnTo>
                    <a:pt x="515" y="357"/>
                  </a:lnTo>
                  <a:lnTo>
                    <a:pt x="468" y="420"/>
                  </a:lnTo>
                  <a:close/>
                  <a:moveTo>
                    <a:pt x="19" y="60"/>
                  </a:moveTo>
                  <a:lnTo>
                    <a:pt x="465" y="401"/>
                  </a:lnTo>
                  <a:lnTo>
                    <a:pt x="497" y="359"/>
                  </a:lnTo>
                  <a:lnTo>
                    <a:pt x="51" y="19"/>
                  </a:lnTo>
                  <a:lnTo>
                    <a:pt x="19" y="60"/>
                  </a:lnTo>
                  <a:close/>
                </a:path>
              </a:pathLst>
            </a:custGeom>
            <a:solidFill>
              <a:srgbClr val="323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41"/>
            <p:cNvSpPr>
              <a:spLocks/>
            </p:cNvSpPr>
            <p:nvPr/>
          </p:nvSpPr>
          <p:spPr bwMode="auto">
            <a:xfrm rot="20444280">
              <a:off x="2719274" y="4326069"/>
              <a:ext cx="2817964" cy="2154913"/>
            </a:xfrm>
            <a:custGeom>
              <a:avLst/>
              <a:gdLst>
                <a:gd name="T0" fmla="*/ 457 w 459"/>
                <a:gd name="T1" fmla="*/ 351 h 351"/>
                <a:gd name="T2" fmla="*/ 0 w 459"/>
                <a:gd name="T3" fmla="*/ 2 h 351"/>
                <a:gd name="T4" fmla="*/ 2 w 459"/>
                <a:gd name="T5" fmla="*/ 0 h 351"/>
                <a:gd name="T6" fmla="*/ 459 w 459"/>
                <a:gd name="T7" fmla="*/ 348 h 351"/>
                <a:gd name="T8" fmla="*/ 457 w 459"/>
                <a:gd name="T9" fmla="*/ 351 h 351"/>
              </a:gdLst>
              <a:ahLst/>
              <a:cxnLst>
                <a:cxn ang="0">
                  <a:pos x="T0" y="T1"/>
                </a:cxn>
                <a:cxn ang="0">
                  <a:pos x="T2" y="T3"/>
                </a:cxn>
                <a:cxn ang="0">
                  <a:pos x="T4" y="T5"/>
                </a:cxn>
                <a:cxn ang="0">
                  <a:pos x="T6" y="T7"/>
                </a:cxn>
                <a:cxn ang="0">
                  <a:pos x="T8" y="T9"/>
                </a:cxn>
              </a:cxnLst>
              <a:rect l="0" t="0" r="r" b="b"/>
              <a:pathLst>
                <a:path w="459" h="351">
                  <a:moveTo>
                    <a:pt x="457" y="351"/>
                  </a:moveTo>
                  <a:lnTo>
                    <a:pt x="0" y="2"/>
                  </a:lnTo>
                  <a:lnTo>
                    <a:pt x="2" y="0"/>
                  </a:lnTo>
                  <a:lnTo>
                    <a:pt x="459" y="348"/>
                  </a:lnTo>
                  <a:lnTo>
                    <a:pt x="457"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42"/>
            <p:cNvSpPr>
              <a:spLocks/>
            </p:cNvSpPr>
            <p:nvPr/>
          </p:nvSpPr>
          <p:spPr bwMode="auto">
            <a:xfrm rot="20444280">
              <a:off x="2784273" y="4121260"/>
              <a:ext cx="2817964" cy="2154913"/>
            </a:xfrm>
            <a:custGeom>
              <a:avLst/>
              <a:gdLst>
                <a:gd name="T0" fmla="*/ 458 w 459"/>
                <a:gd name="T1" fmla="*/ 351 h 351"/>
                <a:gd name="T2" fmla="*/ 0 w 459"/>
                <a:gd name="T3" fmla="*/ 2 h 351"/>
                <a:gd name="T4" fmla="*/ 2 w 459"/>
                <a:gd name="T5" fmla="*/ 0 h 351"/>
                <a:gd name="T6" fmla="*/ 459 w 459"/>
                <a:gd name="T7" fmla="*/ 348 h 351"/>
                <a:gd name="T8" fmla="*/ 458 w 459"/>
                <a:gd name="T9" fmla="*/ 351 h 351"/>
              </a:gdLst>
              <a:ahLst/>
              <a:cxnLst>
                <a:cxn ang="0">
                  <a:pos x="T0" y="T1"/>
                </a:cxn>
                <a:cxn ang="0">
                  <a:pos x="T2" y="T3"/>
                </a:cxn>
                <a:cxn ang="0">
                  <a:pos x="T4" y="T5"/>
                </a:cxn>
                <a:cxn ang="0">
                  <a:pos x="T6" y="T7"/>
                </a:cxn>
                <a:cxn ang="0">
                  <a:pos x="T8" y="T9"/>
                </a:cxn>
              </a:cxnLst>
              <a:rect l="0" t="0" r="r" b="b"/>
              <a:pathLst>
                <a:path w="459" h="351">
                  <a:moveTo>
                    <a:pt x="458" y="351"/>
                  </a:moveTo>
                  <a:lnTo>
                    <a:pt x="0" y="2"/>
                  </a:lnTo>
                  <a:lnTo>
                    <a:pt x="2" y="0"/>
                  </a:lnTo>
                  <a:lnTo>
                    <a:pt x="459" y="348"/>
                  </a:lnTo>
                  <a:lnTo>
                    <a:pt x="458"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43"/>
            <p:cNvSpPr>
              <a:spLocks/>
            </p:cNvSpPr>
            <p:nvPr/>
          </p:nvSpPr>
          <p:spPr bwMode="auto">
            <a:xfrm rot="20444280">
              <a:off x="2855241" y="3915438"/>
              <a:ext cx="2811823" cy="2154913"/>
            </a:xfrm>
            <a:custGeom>
              <a:avLst/>
              <a:gdLst>
                <a:gd name="T0" fmla="*/ 457 w 458"/>
                <a:gd name="T1" fmla="*/ 351 h 351"/>
                <a:gd name="T2" fmla="*/ 0 w 458"/>
                <a:gd name="T3" fmla="*/ 2 h 351"/>
                <a:gd name="T4" fmla="*/ 2 w 458"/>
                <a:gd name="T5" fmla="*/ 0 h 351"/>
                <a:gd name="T6" fmla="*/ 458 w 458"/>
                <a:gd name="T7" fmla="*/ 349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2"/>
                  </a:lnTo>
                  <a:lnTo>
                    <a:pt x="2" y="0"/>
                  </a:lnTo>
                  <a:lnTo>
                    <a:pt x="458" y="349"/>
                  </a:lnTo>
                  <a:lnTo>
                    <a:pt x="457"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44"/>
            <p:cNvSpPr>
              <a:spLocks/>
            </p:cNvSpPr>
            <p:nvPr/>
          </p:nvSpPr>
          <p:spPr bwMode="auto">
            <a:xfrm rot="20444280">
              <a:off x="2920243" y="3710627"/>
              <a:ext cx="2811823" cy="2154913"/>
            </a:xfrm>
            <a:custGeom>
              <a:avLst/>
              <a:gdLst>
                <a:gd name="T0" fmla="*/ 457 w 458"/>
                <a:gd name="T1" fmla="*/ 351 h 351"/>
                <a:gd name="T2" fmla="*/ 0 w 458"/>
                <a:gd name="T3" fmla="*/ 3 h 351"/>
                <a:gd name="T4" fmla="*/ 2 w 458"/>
                <a:gd name="T5" fmla="*/ 0 h 351"/>
                <a:gd name="T6" fmla="*/ 458 w 458"/>
                <a:gd name="T7" fmla="*/ 349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3"/>
                  </a:lnTo>
                  <a:lnTo>
                    <a:pt x="2" y="0"/>
                  </a:lnTo>
                  <a:lnTo>
                    <a:pt x="458" y="349"/>
                  </a:lnTo>
                  <a:lnTo>
                    <a:pt x="457"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45"/>
            <p:cNvSpPr>
              <a:spLocks/>
            </p:cNvSpPr>
            <p:nvPr/>
          </p:nvSpPr>
          <p:spPr bwMode="auto">
            <a:xfrm rot="20444280">
              <a:off x="2986254" y="3511783"/>
              <a:ext cx="2811823" cy="2148772"/>
            </a:xfrm>
            <a:custGeom>
              <a:avLst/>
              <a:gdLst>
                <a:gd name="T0" fmla="*/ 457 w 458"/>
                <a:gd name="T1" fmla="*/ 350 h 350"/>
                <a:gd name="T2" fmla="*/ 0 w 458"/>
                <a:gd name="T3" fmla="*/ 1 h 350"/>
                <a:gd name="T4" fmla="*/ 2 w 458"/>
                <a:gd name="T5" fmla="*/ 0 h 350"/>
                <a:gd name="T6" fmla="*/ 458 w 458"/>
                <a:gd name="T7" fmla="*/ 348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1"/>
                  </a:lnTo>
                  <a:lnTo>
                    <a:pt x="2" y="0"/>
                  </a:lnTo>
                  <a:lnTo>
                    <a:pt x="458" y="348"/>
                  </a:lnTo>
                  <a:lnTo>
                    <a:pt x="457"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46"/>
            <p:cNvSpPr>
              <a:spLocks/>
            </p:cNvSpPr>
            <p:nvPr/>
          </p:nvSpPr>
          <p:spPr bwMode="auto">
            <a:xfrm rot="20444280">
              <a:off x="3058235" y="3305789"/>
              <a:ext cx="2805685" cy="2154913"/>
            </a:xfrm>
            <a:custGeom>
              <a:avLst/>
              <a:gdLst>
                <a:gd name="T0" fmla="*/ 456 w 457"/>
                <a:gd name="T1" fmla="*/ 351 h 351"/>
                <a:gd name="T2" fmla="*/ 0 w 457"/>
                <a:gd name="T3" fmla="*/ 2 h 351"/>
                <a:gd name="T4" fmla="*/ 1 w 457"/>
                <a:gd name="T5" fmla="*/ 0 h 351"/>
                <a:gd name="T6" fmla="*/ 457 w 457"/>
                <a:gd name="T7" fmla="*/ 348 h 351"/>
                <a:gd name="T8" fmla="*/ 456 w 457"/>
                <a:gd name="T9" fmla="*/ 351 h 351"/>
              </a:gdLst>
              <a:ahLst/>
              <a:cxnLst>
                <a:cxn ang="0">
                  <a:pos x="T0" y="T1"/>
                </a:cxn>
                <a:cxn ang="0">
                  <a:pos x="T2" y="T3"/>
                </a:cxn>
                <a:cxn ang="0">
                  <a:pos x="T4" y="T5"/>
                </a:cxn>
                <a:cxn ang="0">
                  <a:pos x="T6" y="T7"/>
                </a:cxn>
                <a:cxn ang="0">
                  <a:pos x="T8" y="T9"/>
                </a:cxn>
              </a:cxnLst>
              <a:rect l="0" t="0" r="r" b="b"/>
              <a:pathLst>
                <a:path w="457" h="351">
                  <a:moveTo>
                    <a:pt x="456" y="351"/>
                  </a:moveTo>
                  <a:lnTo>
                    <a:pt x="0" y="2"/>
                  </a:lnTo>
                  <a:lnTo>
                    <a:pt x="1" y="0"/>
                  </a:lnTo>
                  <a:lnTo>
                    <a:pt x="457" y="348"/>
                  </a:lnTo>
                  <a:lnTo>
                    <a:pt x="456"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47"/>
            <p:cNvSpPr>
              <a:spLocks/>
            </p:cNvSpPr>
            <p:nvPr/>
          </p:nvSpPr>
          <p:spPr bwMode="auto">
            <a:xfrm rot="20444280">
              <a:off x="3123066" y="3099966"/>
              <a:ext cx="2811823" cy="2154913"/>
            </a:xfrm>
            <a:custGeom>
              <a:avLst/>
              <a:gdLst>
                <a:gd name="T0" fmla="*/ 457 w 458"/>
                <a:gd name="T1" fmla="*/ 351 h 351"/>
                <a:gd name="T2" fmla="*/ 0 w 458"/>
                <a:gd name="T3" fmla="*/ 2 h 351"/>
                <a:gd name="T4" fmla="*/ 1 w 458"/>
                <a:gd name="T5" fmla="*/ 0 h 351"/>
                <a:gd name="T6" fmla="*/ 458 w 458"/>
                <a:gd name="T7" fmla="*/ 348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2"/>
                  </a:lnTo>
                  <a:lnTo>
                    <a:pt x="1" y="0"/>
                  </a:lnTo>
                  <a:lnTo>
                    <a:pt x="458" y="348"/>
                  </a:lnTo>
                  <a:lnTo>
                    <a:pt x="457"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48"/>
            <p:cNvSpPr>
              <a:spLocks/>
            </p:cNvSpPr>
            <p:nvPr/>
          </p:nvSpPr>
          <p:spPr bwMode="auto">
            <a:xfrm rot="20444280">
              <a:off x="3187052" y="2895328"/>
              <a:ext cx="2811823" cy="2148772"/>
            </a:xfrm>
            <a:custGeom>
              <a:avLst/>
              <a:gdLst>
                <a:gd name="T0" fmla="*/ 457 w 458"/>
                <a:gd name="T1" fmla="*/ 350 h 350"/>
                <a:gd name="T2" fmla="*/ 0 w 458"/>
                <a:gd name="T3" fmla="*/ 2 h 350"/>
                <a:gd name="T4" fmla="*/ 2 w 458"/>
                <a:gd name="T5" fmla="*/ 0 h 350"/>
                <a:gd name="T6" fmla="*/ 458 w 458"/>
                <a:gd name="T7" fmla="*/ 349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2"/>
                  </a:lnTo>
                  <a:lnTo>
                    <a:pt x="2" y="0"/>
                  </a:lnTo>
                  <a:lnTo>
                    <a:pt x="458" y="349"/>
                  </a:lnTo>
                  <a:lnTo>
                    <a:pt x="457"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49"/>
            <p:cNvSpPr>
              <a:spLocks/>
            </p:cNvSpPr>
            <p:nvPr/>
          </p:nvSpPr>
          <p:spPr bwMode="auto">
            <a:xfrm rot="20444280">
              <a:off x="3258861" y="2688321"/>
              <a:ext cx="2811823" cy="2154913"/>
            </a:xfrm>
            <a:custGeom>
              <a:avLst/>
              <a:gdLst>
                <a:gd name="T0" fmla="*/ 456 w 458"/>
                <a:gd name="T1" fmla="*/ 351 h 351"/>
                <a:gd name="T2" fmla="*/ 0 w 458"/>
                <a:gd name="T3" fmla="*/ 3 h 351"/>
                <a:gd name="T4" fmla="*/ 1 w 458"/>
                <a:gd name="T5" fmla="*/ 0 h 351"/>
                <a:gd name="T6" fmla="*/ 458 w 458"/>
                <a:gd name="T7" fmla="*/ 349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3"/>
                  </a:lnTo>
                  <a:lnTo>
                    <a:pt x="1" y="0"/>
                  </a:lnTo>
                  <a:lnTo>
                    <a:pt x="458" y="349"/>
                  </a:lnTo>
                  <a:lnTo>
                    <a:pt x="456"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50"/>
            <p:cNvSpPr>
              <a:spLocks/>
            </p:cNvSpPr>
            <p:nvPr/>
          </p:nvSpPr>
          <p:spPr bwMode="auto">
            <a:xfrm rot="20444280">
              <a:off x="3324876" y="2489480"/>
              <a:ext cx="2811823" cy="2148772"/>
            </a:xfrm>
            <a:custGeom>
              <a:avLst/>
              <a:gdLst>
                <a:gd name="T0" fmla="*/ 456 w 458"/>
                <a:gd name="T1" fmla="*/ 350 h 350"/>
                <a:gd name="T2" fmla="*/ 0 w 458"/>
                <a:gd name="T3" fmla="*/ 1 h 350"/>
                <a:gd name="T4" fmla="*/ 1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1"/>
                  </a:lnTo>
                  <a:lnTo>
                    <a:pt x="1" y="0"/>
                  </a:lnTo>
                  <a:lnTo>
                    <a:pt x="458" y="348"/>
                  </a:lnTo>
                  <a:lnTo>
                    <a:pt x="456"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51"/>
            <p:cNvSpPr>
              <a:spLocks/>
            </p:cNvSpPr>
            <p:nvPr/>
          </p:nvSpPr>
          <p:spPr bwMode="auto">
            <a:xfrm rot="20444280">
              <a:off x="3390888" y="2284499"/>
              <a:ext cx="2811823" cy="2154913"/>
            </a:xfrm>
            <a:custGeom>
              <a:avLst/>
              <a:gdLst>
                <a:gd name="T0" fmla="*/ 456 w 458"/>
                <a:gd name="T1" fmla="*/ 351 h 351"/>
                <a:gd name="T2" fmla="*/ 0 w 458"/>
                <a:gd name="T3" fmla="*/ 2 h 351"/>
                <a:gd name="T4" fmla="*/ 1 w 458"/>
                <a:gd name="T5" fmla="*/ 0 h 351"/>
                <a:gd name="T6" fmla="*/ 458 w 458"/>
                <a:gd name="T7" fmla="*/ 348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2"/>
                  </a:lnTo>
                  <a:lnTo>
                    <a:pt x="1" y="0"/>
                  </a:lnTo>
                  <a:lnTo>
                    <a:pt x="458" y="348"/>
                  </a:lnTo>
                  <a:lnTo>
                    <a:pt x="456"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52"/>
            <p:cNvSpPr>
              <a:spLocks/>
            </p:cNvSpPr>
            <p:nvPr/>
          </p:nvSpPr>
          <p:spPr bwMode="auto">
            <a:xfrm rot="20444280">
              <a:off x="3454878" y="2079860"/>
              <a:ext cx="2811823" cy="2148772"/>
            </a:xfrm>
            <a:custGeom>
              <a:avLst/>
              <a:gdLst>
                <a:gd name="T0" fmla="*/ 456 w 458"/>
                <a:gd name="T1" fmla="*/ 350 h 350"/>
                <a:gd name="T2" fmla="*/ 0 w 458"/>
                <a:gd name="T3" fmla="*/ 2 h 350"/>
                <a:gd name="T4" fmla="*/ 1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2"/>
                  </a:lnTo>
                  <a:lnTo>
                    <a:pt x="1" y="0"/>
                  </a:lnTo>
                  <a:lnTo>
                    <a:pt x="458" y="348"/>
                  </a:lnTo>
                  <a:lnTo>
                    <a:pt x="456"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53"/>
            <p:cNvSpPr>
              <a:spLocks/>
            </p:cNvSpPr>
            <p:nvPr/>
          </p:nvSpPr>
          <p:spPr bwMode="auto">
            <a:xfrm rot="20444280">
              <a:off x="3519705" y="1874038"/>
              <a:ext cx="2817964" cy="2148772"/>
            </a:xfrm>
            <a:custGeom>
              <a:avLst/>
              <a:gdLst>
                <a:gd name="T0" fmla="*/ 457 w 459"/>
                <a:gd name="T1" fmla="*/ 350 h 350"/>
                <a:gd name="T2" fmla="*/ 0 w 459"/>
                <a:gd name="T3" fmla="*/ 2 h 350"/>
                <a:gd name="T4" fmla="*/ 2 w 459"/>
                <a:gd name="T5" fmla="*/ 0 h 350"/>
                <a:gd name="T6" fmla="*/ 459 w 459"/>
                <a:gd name="T7" fmla="*/ 349 h 350"/>
                <a:gd name="T8" fmla="*/ 457 w 459"/>
                <a:gd name="T9" fmla="*/ 350 h 350"/>
              </a:gdLst>
              <a:ahLst/>
              <a:cxnLst>
                <a:cxn ang="0">
                  <a:pos x="T0" y="T1"/>
                </a:cxn>
                <a:cxn ang="0">
                  <a:pos x="T2" y="T3"/>
                </a:cxn>
                <a:cxn ang="0">
                  <a:pos x="T4" y="T5"/>
                </a:cxn>
                <a:cxn ang="0">
                  <a:pos x="T6" y="T7"/>
                </a:cxn>
                <a:cxn ang="0">
                  <a:pos x="T8" y="T9"/>
                </a:cxn>
              </a:cxnLst>
              <a:rect l="0" t="0" r="r" b="b"/>
              <a:pathLst>
                <a:path w="459" h="350">
                  <a:moveTo>
                    <a:pt x="457" y="350"/>
                  </a:moveTo>
                  <a:lnTo>
                    <a:pt x="0" y="2"/>
                  </a:lnTo>
                  <a:lnTo>
                    <a:pt x="2" y="0"/>
                  </a:lnTo>
                  <a:lnTo>
                    <a:pt x="459" y="349"/>
                  </a:lnTo>
                  <a:lnTo>
                    <a:pt x="457"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54"/>
            <p:cNvSpPr>
              <a:spLocks/>
            </p:cNvSpPr>
            <p:nvPr/>
          </p:nvSpPr>
          <p:spPr bwMode="auto">
            <a:xfrm rot="20444280">
              <a:off x="3591686" y="1668043"/>
              <a:ext cx="2811823" cy="2154913"/>
            </a:xfrm>
            <a:custGeom>
              <a:avLst/>
              <a:gdLst>
                <a:gd name="T0" fmla="*/ 456 w 458"/>
                <a:gd name="T1" fmla="*/ 351 h 351"/>
                <a:gd name="T2" fmla="*/ 0 w 458"/>
                <a:gd name="T3" fmla="*/ 2 h 351"/>
                <a:gd name="T4" fmla="*/ 1 w 458"/>
                <a:gd name="T5" fmla="*/ 0 h 351"/>
                <a:gd name="T6" fmla="*/ 458 w 458"/>
                <a:gd name="T7" fmla="*/ 349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2"/>
                  </a:lnTo>
                  <a:lnTo>
                    <a:pt x="1" y="0"/>
                  </a:lnTo>
                  <a:lnTo>
                    <a:pt x="458" y="349"/>
                  </a:lnTo>
                  <a:lnTo>
                    <a:pt x="456"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55"/>
            <p:cNvSpPr>
              <a:spLocks/>
            </p:cNvSpPr>
            <p:nvPr/>
          </p:nvSpPr>
          <p:spPr bwMode="auto">
            <a:xfrm rot="20444280">
              <a:off x="3657700" y="1469198"/>
              <a:ext cx="2811823" cy="2148772"/>
            </a:xfrm>
            <a:custGeom>
              <a:avLst/>
              <a:gdLst>
                <a:gd name="T0" fmla="*/ 456 w 458"/>
                <a:gd name="T1" fmla="*/ 350 h 350"/>
                <a:gd name="T2" fmla="*/ 0 w 458"/>
                <a:gd name="T3" fmla="*/ 1 h 350"/>
                <a:gd name="T4" fmla="*/ 2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1"/>
                  </a:lnTo>
                  <a:lnTo>
                    <a:pt x="2" y="0"/>
                  </a:lnTo>
                  <a:lnTo>
                    <a:pt x="458" y="348"/>
                  </a:lnTo>
                  <a:lnTo>
                    <a:pt x="456"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56"/>
            <p:cNvSpPr>
              <a:spLocks/>
            </p:cNvSpPr>
            <p:nvPr/>
          </p:nvSpPr>
          <p:spPr bwMode="auto">
            <a:xfrm rot="20444280">
              <a:off x="3722699" y="1264389"/>
              <a:ext cx="2811823" cy="2148772"/>
            </a:xfrm>
            <a:custGeom>
              <a:avLst/>
              <a:gdLst>
                <a:gd name="T0" fmla="*/ 457 w 458"/>
                <a:gd name="T1" fmla="*/ 350 h 350"/>
                <a:gd name="T2" fmla="*/ 0 w 458"/>
                <a:gd name="T3" fmla="*/ 2 h 350"/>
                <a:gd name="T4" fmla="*/ 2 w 458"/>
                <a:gd name="T5" fmla="*/ 0 h 350"/>
                <a:gd name="T6" fmla="*/ 458 w 458"/>
                <a:gd name="T7" fmla="*/ 348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2"/>
                  </a:lnTo>
                  <a:lnTo>
                    <a:pt x="2" y="0"/>
                  </a:lnTo>
                  <a:lnTo>
                    <a:pt x="458" y="348"/>
                  </a:lnTo>
                  <a:lnTo>
                    <a:pt x="457" y="35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57"/>
            <p:cNvSpPr>
              <a:spLocks/>
            </p:cNvSpPr>
            <p:nvPr/>
          </p:nvSpPr>
          <p:spPr bwMode="auto">
            <a:xfrm rot="20444280">
              <a:off x="3786690" y="1053613"/>
              <a:ext cx="2811823" cy="2154913"/>
            </a:xfrm>
            <a:custGeom>
              <a:avLst/>
              <a:gdLst>
                <a:gd name="T0" fmla="*/ 457 w 458"/>
                <a:gd name="T1" fmla="*/ 351 h 351"/>
                <a:gd name="T2" fmla="*/ 0 w 458"/>
                <a:gd name="T3" fmla="*/ 3 h 351"/>
                <a:gd name="T4" fmla="*/ 2 w 458"/>
                <a:gd name="T5" fmla="*/ 0 h 351"/>
                <a:gd name="T6" fmla="*/ 458 w 458"/>
                <a:gd name="T7" fmla="*/ 349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3"/>
                  </a:lnTo>
                  <a:lnTo>
                    <a:pt x="2" y="0"/>
                  </a:lnTo>
                  <a:lnTo>
                    <a:pt x="458" y="349"/>
                  </a:lnTo>
                  <a:lnTo>
                    <a:pt x="457" y="35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p:cNvSpPr>
            <p:nvPr/>
          </p:nvSpPr>
          <p:spPr bwMode="auto">
            <a:xfrm rot="20444280">
              <a:off x="1693661" y="1296412"/>
              <a:ext cx="3100374" cy="4045832"/>
            </a:xfrm>
            <a:custGeom>
              <a:avLst/>
              <a:gdLst>
                <a:gd name="T0" fmla="*/ 3 w 505"/>
                <a:gd name="T1" fmla="*/ 659 h 659"/>
                <a:gd name="T2" fmla="*/ 0 w 505"/>
                <a:gd name="T3" fmla="*/ 657 h 659"/>
                <a:gd name="T4" fmla="*/ 502 w 505"/>
                <a:gd name="T5" fmla="*/ 0 h 659"/>
                <a:gd name="T6" fmla="*/ 505 w 505"/>
                <a:gd name="T7" fmla="*/ 2 h 659"/>
                <a:gd name="T8" fmla="*/ 3 w 505"/>
                <a:gd name="T9" fmla="*/ 659 h 659"/>
              </a:gdLst>
              <a:ahLst/>
              <a:cxnLst>
                <a:cxn ang="0">
                  <a:pos x="T0" y="T1"/>
                </a:cxn>
                <a:cxn ang="0">
                  <a:pos x="T2" y="T3"/>
                </a:cxn>
                <a:cxn ang="0">
                  <a:pos x="T4" y="T5"/>
                </a:cxn>
                <a:cxn ang="0">
                  <a:pos x="T6" y="T7"/>
                </a:cxn>
                <a:cxn ang="0">
                  <a:pos x="T8" y="T9"/>
                </a:cxn>
              </a:cxnLst>
              <a:rect l="0" t="0" r="r" b="b"/>
              <a:pathLst>
                <a:path w="505" h="659">
                  <a:moveTo>
                    <a:pt x="3" y="659"/>
                  </a:moveTo>
                  <a:lnTo>
                    <a:pt x="0" y="657"/>
                  </a:lnTo>
                  <a:lnTo>
                    <a:pt x="502" y="0"/>
                  </a:lnTo>
                  <a:lnTo>
                    <a:pt x="505" y="2"/>
                  </a:lnTo>
                  <a:lnTo>
                    <a:pt x="3" y="659"/>
                  </a:lnTo>
                  <a:close/>
                </a:path>
              </a:pathLst>
            </a:custGeom>
            <a:solidFill>
              <a:srgbClr val="E72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0"/>
            <p:cNvSpPr>
              <a:spLocks/>
            </p:cNvSpPr>
            <p:nvPr/>
          </p:nvSpPr>
          <p:spPr bwMode="auto">
            <a:xfrm rot="20444280">
              <a:off x="1826508" y="1335968"/>
              <a:ext cx="3094233" cy="4058111"/>
            </a:xfrm>
            <a:custGeom>
              <a:avLst/>
              <a:gdLst>
                <a:gd name="T0" fmla="*/ 3 w 504"/>
                <a:gd name="T1" fmla="*/ 661 h 661"/>
                <a:gd name="T2" fmla="*/ 0 w 504"/>
                <a:gd name="T3" fmla="*/ 658 h 661"/>
                <a:gd name="T4" fmla="*/ 502 w 504"/>
                <a:gd name="T5" fmla="*/ 0 h 661"/>
                <a:gd name="T6" fmla="*/ 504 w 504"/>
                <a:gd name="T7" fmla="*/ 2 h 661"/>
                <a:gd name="T8" fmla="*/ 3 w 504"/>
                <a:gd name="T9" fmla="*/ 661 h 661"/>
              </a:gdLst>
              <a:ahLst/>
              <a:cxnLst>
                <a:cxn ang="0">
                  <a:pos x="T0" y="T1"/>
                </a:cxn>
                <a:cxn ang="0">
                  <a:pos x="T2" y="T3"/>
                </a:cxn>
                <a:cxn ang="0">
                  <a:pos x="T4" y="T5"/>
                </a:cxn>
                <a:cxn ang="0">
                  <a:pos x="T6" y="T7"/>
                </a:cxn>
                <a:cxn ang="0">
                  <a:pos x="T8" y="T9"/>
                </a:cxn>
              </a:cxnLst>
              <a:rect l="0" t="0" r="r" b="b"/>
              <a:pathLst>
                <a:path w="504" h="661">
                  <a:moveTo>
                    <a:pt x="3" y="661"/>
                  </a:moveTo>
                  <a:lnTo>
                    <a:pt x="0" y="658"/>
                  </a:lnTo>
                  <a:lnTo>
                    <a:pt x="502" y="0"/>
                  </a:lnTo>
                  <a:lnTo>
                    <a:pt x="504" y="2"/>
                  </a:lnTo>
                  <a:lnTo>
                    <a:pt x="3" y="661"/>
                  </a:lnTo>
                  <a:close/>
                </a:path>
              </a:pathLst>
            </a:custGeom>
            <a:solidFill>
              <a:srgbClr val="E72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4"/>
            <p:cNvSpPr>
              <a:spLocks/>
            </p:cNvSpPr>
            <p:nvPr/>
          </p:nvSpPr>
          <p:spPr bwMode="auto">
            <a:xfrm rot="20444280">
              <a:off x="4915603" y="1185044"/>
              <a:ext cx="939323" cy="742863"/>
            </a:xfrm>
            <a:custGeom>
              <a:avLst/>
              <a:gdLst>
                <a:gd name="T0" fmla="*/ 153 w 153"/>
                <a:gd name="T1" fmla="*/ 113 h 121"/>
                <a:gd name="T2" fmla="*/ 6 w 153"/>
                <a:gd name="T3" fmla="*/ 0 h 121"/>
                <a:gd name="T4" fmla="*/ 0 w 153"/>
                <a:gd name="T5" fmla="*/ 10 h 121"/>
                <a:gd name="T6" fmla="*/ 146 w 153"/>
                <a:gd name="T7" fmla="*/ 121 h 121"/>
                <a:gd name="T8" fmla="*/ 153 w 153"/>
                <a:gd name="T9" fmla="*/ 113 h 121"/>
              </a:gdLst>
              <a:ahLst/>
              <a:cxnLst>
                <a:cxn ang="0">
                  <a:pos x="T0" y="T1"/>
                </a:cxn>
                <a:cxn ang="0">
                  <a:pos x="T2" y="T3"/>
                </a:cxn>
                <a:cxn ang="0">
                  <a:pos x="T4" y="T5"/>
                </a:cxn>
                <a:cxn ang="0">
                  <a:pos x="T6" y="T7"/>
                </a:cxn>
                <a:cxn ang="0">
                  <a:pos x="T8" y="T9"/>
                </a:cxn>
              </a:cxnLst>
              <a:rect l="0" t="0" r="r" b="b"/>
              <a:pathLst>
                <a:path w="153" h="121">
                  <a:moveTo>
                    <a:pt x="153" y="113"/>
                  </a:moveTo>
                  <a:lnTo>
                    <a:pt x="6" y="0"/>
                  </a:lnTo>
                  <a:lnTo>
                    <a:pt x="0" y="10"/>
                  </a:lnTo>
                  <a:lnTo>
                    <a:pt x="146" y="121"/>
                  </a:lnTo>
                  <a:lnTo>
                    <a:pt x="153" y="11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1686800" y="665527"/>
              <a:ext cx="5942891" cy="6237578"/>
              <a:chOff x="1686800" y="665527"/>
              <a:chExt cx="5942891" cy="6237578"/>
            </a:xfrm>
          </p:grpSpPr>
          <p:sp>
            <p:nvSpPr>
              <p:cNvPr id="88" name="Freeform 161"/>
              <p:cNvSpPr>
                <a:spLocks noEditPoints="1"/>
              </p:cNvSpPr>
              <p:nvPr/>
            </p:nvSpPr>
            <p:spPr bwMode="auto">
              <a:xfrm rot="20444280">
                <a:off x="1686800" y="665527"/>
                <a:ext cx="5942891" cy="6237578"/>
              </a:xfrm>
              <a:custGeom>
                <a:avLst/>
                <a:gdLst>
                  <a:gd name="T0" fmla="*/ 462 w 968"/>
                  <a:gd name="T1" fmla="*/ 1016 h 1016"/>
                  <a:gd name="T2" fmla="*/ 0 w 968"/>
                  <a:gd name="T3" fmla="*/ 663 h 1016"/>
                  <a:gd name="T4" fmla="*/ 506 w 968"/>
                  <a:gd name="T5" fmla="*/ 0 h 1016"/>
                  <a:gd name="T6" fmla="*/ 968 w 968"/>
                  <a:gd name="T7" fmla="*/ 352 h 1016"/>
                  <a:gd name="T8" fmla="*/ 462 w 968"/>
                  <a:gd name="T9" fmla="*/ 1016 h 1016"/>
                  <a:gd name="T10" fmla="*/ 9 w 968"/>
                  <a:gd name="T11" fmla="*/ 662 h 1016"/>
                  <a:gd name="T12" fmla="*/ 461 w 968"/>
                  <a:gd name="T13" fmla="*/ 1006 h 1016"/>
                  <a:gd name="T14" fmla="*/ 958 w 968"/>
                  <a:gd name="T15" fmla="*/ 354 h 1016"/>
                  <a:gd name="T16" fmla="*/ 507 w 968"/>
                  <a:gd name="T17" fmla="*/ 9 h 1016"/>
                  <a:gd name="T18" fmla="*/ 9 w 968"/>
                  <a:gd name="T19" fmla="*/ 662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8" h="1016">
                    <a:moveTo>
                      <a:pt x="462" y="1016"/>
                    </a:moveTo>
                    <a:lnTo>
                      <a:pt x="0" y="663"/>
                    </a:lnTo>
                    <a:lnTo>
                      <a:pt x="506" y="0"/>
                    </a:lnTo>
                    <a:lnTo>
                      <a:pt x="968" y="352"/>
                    </a:lnTo>
                    <a:lnTo>
                      <a:pt x="462" y="1016"/>
                    </a:lnTo>
                    <a:close/>
                    <a:moveTo>
                      <a:pt x="9" y="662"/>
                    </a:moveTo>
                    <a:lnTo>
                      <a:pt x="461" y="1006"/>
                    </a:lnTo>
                    <a:lnTo>
                      <a:pt x="958" y="354"/>
                    </a:lnTo>
                    <a:lnTo>
                      <a:pt x="507" y="9"/>
                    </a:lnTo>
                    <a:lnTo>
                      <a:pt x="9" y="662"/>
                    </a:lnTo>
                    <a:close/>
                  </a:path>
                </a:pathLst>
              </a:custGeom>
              <a:solidFill>
                <a:srgbClr val="D0C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3212863" y="1900558"/>
                <a:ext cx="3717875" cy="4450756"/>
                <a:chOff x="3212863" y="1900558"/>
                <a:chExt cx="3717875" cy="4450756"/>
              </a:xfrm>
            </p:grpSpPr>
            <p:sp>
              <p:nvSpPr>
                <p:cNvPr id="95" name="TextBox 94"/>
                <p:cNvSpPr txBox="1"/>
                <p:nvPr/>
              </p:nvSpPr>
              <p:spPr>
                <a:xfrm rot="1107165">
                  <a:off x="3212863" y="2294620"/>
                  <a:ext cx="2927530" cy="4056694"/>
                </a:xfrm>
                <a:prstGeom prst="rect">
                  <a:avLst/>
                </a:prstGeom>
                <a:noFill/>
              </p:spPr>
              <p:txBody>
                <a:bodyPr wrap="square" rtlCol="0">
                  <a:noAutofit/>
                </a:bodyPr>
                <a:lstStyle/>
                <a:p>
                  <a:pPr fontAlgn="base"/>
                  <a:r>
                    <a:rPr lang="en-US" sz="1400" b="1" dirty="0"/>
                    <a:t>Patient Information</a:t>
                  </a:r>
                </a:p>
                <a:p>
                  <a:pPr fontAlgn="base"/>
                  <a:r>
                    <a:rPr lang="en-US" sz="1400" dirty="0"/>
                    <a:t>1.) PHI, history</a:t>
                  </a:r>
                </a:p>
                <a:p>
                  <a:pPr fontAlgn="base"/>
                  <a:r>
                    <a:rPr lang="en-US" sz="1400" dirty="0"/>
                    <a:t>2.)Interviews with families</a:t>
                  </a:r>
                </a:p>
                <a:p>
                  <a:pPr fontAlgn="base"/>
                  <a:r>
                    <a:rPr lang="en-US" sz="1400" dirty="0"/>
                    <a:t>	Background</a:t>
                  </a:r>
                </a:p>
                <a:p>
                  <a:pPr fontAlgn="base"/>
                  <a:r>
                    <a:rPr lang="en-US" sz="1400" dirty="0"/>
                    <a:t>	Recurring info across 	cases, metadata</a:t>
                  </a:r>
                </a:p>
                <a:p>
                  <a:pPr fontAlgn="base"/>
                  <a:endParaRPr lang="en-US" sz="1400" dirty="0"/>
                </a:p>
                <a:p>
                  <a:pPr fontAlgn="base"/>
                  <a:r>
                    <a:rPr lang="en-US" sz="1400" b="1" dirty="0"/>
                    <a:t>Additional information </a:t>
                  </a:r>
                </a:p>
                <a:p>
                  <a:pPr fontAlgn="base"/>
                  <a:r>
                    <a:rPr lang="en-US" sz="1400" dirty="0"/>
                    <a:t>1.) Images, </a:t>
                  </a:r>
                  <a:r>
                    <a:rPr lang="en-US" sz="1400" dirty="0" err="1"/>
                    <a:t>xrays</a:t>
                  </a:r>
                  <a:endParaRPr lang="en-US" sz="1400" dirty="0"/>
                </a:p>
                <a:p>
                  <a:pPr fontAlgn="base"/>
                  <a:r>
                    <a:rPr lang="en-US" sz="1400" dirty="0"/>
                    <a:t>2.) Allow for dialogue between doctors; currently using </a:t>
                  </a:r>
                  <a:r>
                    <a:rPr lang="en-US" sz="1400" dirty="0" err="1"/>
                    <a:t>WhatsApp</a:t>
                  </a:r>
                  <a:endParaRPr lang="en-US" sz="1400" dirty="0"/>
                </a:p>
                <a:p>
                  <a:pPr fontAlgn="base"/>
                  <a:r>
                    <a:rPr lang="en-US" sz="1400" dirty="0"/>
                    <a:t>3.) Commentary from doctors</a:t>
                  </a:r>
                </a:p>
                <a:p>
                  <a:pPr fontAlgn="base"/>
                  <a:r>
                    <a:rPr lang="en-US" sz="1400" dirty="0"/>
                    <a:t>4.) Surgical follow-up</a:t>
                  </a:r>
                </a:p>
                <a:p>
                  <a:endParaRPr lang="en-US" sz="1400" b="1" dirty="0">
                    <a:solidFill>
                      <a:schemeClr val="tx1">
                        <a:lumMod val="75000"/>
                        <a:lumOff val="25000"/>
                      </a:schemeClr>
                    </a:solidFill>
                  </a:endParaRPr>
                </a:p>
              </p:txBody>
            </p:sp>
            <p:sp>
              <p:nvSpPr>
                <p:cNvPr id="96" name="TextBox 95"/>
                <p:cNvSpPr txBox="1"/>
                <p:nvPr/>
              </p:nvSpPr>
              <p:spPr>
                <a:xfrm rot="1080662">
                  <a:off x="3929675" y="1900558"/>
                  <a:ext cx="3001063" cy="457427"/>
                </a:xfrm>
                <a:prstGeom prst="rect">
                  <a:avLst/>
                </a:prstGeom>
                <a:noFill/>
              </p:spPr>
              <p:txBody>
                <a:bodyPr wrap="square" rtlCol="0">
                  <a:noAutofit/>
                </a:bodyPr>
                <a:lstStyle/>
                <a:p>
                  <a:pPr algn="ctr"/>
                  <a:r>
                    <a:rPr lang="en-US" b="1" dirty="0">
                      <a:solidFill>
                        <a:schemeClr val="tx1">
                          <a:lumMod val="75000"/>
                          <a:lumOff val="25000"/>
                        </a:schemeClr>
                      </a:solidFill>
                    </a:rPr>
                    <a:t>Types of Information</a:t>
                  </a:r>
                </a:p>
              </p:txBody>
            </p:sp>
          </p:grpSp>
        </p:grpSp>
      </p:grpSp>
      <p:sp>
        <p:nvSpPr>
          <p:cNvPr id="104" name="TextBox 103"/>
          <p:cNvSpPr txBox="1"/>
          <p:nvPr/>
        </p:nvSpPr>
        <p:spPr>
          <a:xfrm>
            <a:off x="7620000" y="5650468"/>
            <a:ext cx="1447800" cy="369332"/>
          </a:xfrm>
          <a:prstGeom prst="rect">
            <a:avLst/>
          </a:prstGeom>
          <a:noFill/>
        </p:spPr>
        <p:txBody>
          <a:bodyPr wrap="square" rtlCol="0">
            <a:spAutoFit/>
          </a:bodyPr>
          <a:lstStyle/>
          <a:p>
            <a:pPr algn="ctr"/>
            <a:r>
              <a:rPr lang="en-US" dirty="0"/>
              <a:t>Back Button</a:t>
            </a:r>
          </a:p>
        </p:txBody>
      </p:sp>
    </p:spTree>
    <p:extLst>
      <p:ext uri="{BB962C8B-B14F-4D97-AF65-F5344CB8AC3E}">
        <p14:creationId xmlns:p14="http://schemas.microsoft.com/office/powerpoint/2010/main" val="29802941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Group 189"/>
          <p:cNvGrpSpPr/>
          <p:nvPr/>
        </p:nvGrpSpPr>
        <p:grpSpPr>
          <a:xfrm>
            <a:off x="1996794" y="1143000"/>
            <a:ext cx="5150411" cy="5152852"/>
            <a:chOff x="2878138" y="1776413"/>
            <a:chExt cx="3348038" cy="3349625"/>
          </a:xfrm>
        </p:grpSpPr>
        <p:sp>
          <p:nvSpPr>
            <p:cNvPr id="191" name="Freeform 379"/>
            <p:cNvSpPr>
              <a:spLocks/>
            </p:cNvSpPr>
            <p:nvPr/>
          </p:nvSpPr>
          <p:spPr bwMode="auto">
            <a:xfrm>
              <a:off x="2878138" y="1776413"/>
              <a:ext cx="3348038" cy="3349625"/>
            </a:xfrm>
            <a:custGeom>
              <a:avLst/>
              <a:gdLst>
                <a:gd name="T0" fmla="*/ 851 w 858"/>
                <a:gd name="T1" fmla="*/ 355 h 858"/>
                <a:gd name="T2" fmla="*/ 801 w 858"/>
                <a:gd name="T3" fmla="*/ 216 h 858"/>
                <a:gd name="T4" fmla="*/ 436 w 858"/>
                <a:gd name="T5" fmla="*/ 0 h 858"/>
                <a:gd name="T6" fmla="*/ 433 w 858"/>
                <a:gd name="T7" fmla="*/ 0 h 858"/>
                <a:gd name="T8" fmla="*/ 429 w 858"/>
                <a:gd name="T9" fmla="*/ 0 h 858"/>
                <a:gd name="T10" fmla="*/ 285 w 858"/>
                <a:gd name="T11" fmla="*/ 25 h 858"/>
                <a:gd name="T12" fmla="*/ 277 w 858"/>
                <a:gd name="T13" fmla="*/ 28 h 858"/>
                <a:gd name="T14" fmla="*/ 58 w 858"/>
                <a:gd name="T15" fmla="*/ 213 h 858"/>
                <a:gd name="T16" fmla="*/ 35 w 858"/>
                <a:gd name="T17" fmla="*/ 260 h 858"/>
                <a:gd name="T18" fmla="*/ 30 w 858"/>
                <a:gd name="T19" fmla="*/ 271 h 858"/>
                <a:gd name="T20" fmla="*/ 25 w 858"/>
                <a:gd name="T21" fmla="*/ 286 h 858"/>
                <a:gd name="T22" fmla="*/ 16 w 858"/>
                <a:gd name="T23" fmla="*/ 313 h 858"/>
                <a:gd name="T24" fmla="*/ 11 w 858"/>
                <a:gd name="T25" fmla="*/ 331 h 858"/>
                <a:gd name="T26" fmla="*/ 9 w 858"/>
                <a:gd name="T27" fmla="*/ 341 h 858"/>
                <a:gd name="T28" fmla="*/ 1 w 858"/>
                <a:gd name="T29" fmla="*/ 397 h 858"/>
                <a:gd name="T30" fmla="*/ 0 w 858"/>
                <a:gd name="T31" fmla="*/ 429 h 858"/>
                <a:gd name="T32" fmla="*/ 429 w 858"/>
                <a:gd name="T33" fmla="*/ 858 h 858"/>
                <a:gd name="T34" fmla="*/ 658 w 858"/>
                <a:gd name="T35" fmla="*/ 791 h 858"/>
                <a:gd name="T36" fmla="*/ 705 w 858"/>
                <a:gd name="T37" fmla="*/ 757 h 858"/>
                <a:gd name="T38" fmla="*/ 710 w 858"/>
                <a:gd name="T39" fmla="*/ 752 h 858"/>
                <a:gd name="T40" fmla="*/ 720 w 858"/>
                <a:gd name="T41" fmla="*/ 744 h 858"/>
                <a:gd name="T42" fmla="*/ 742 w 858"/>
                <a:gd name="T43" fmla="*/ 722 h 858"/>
                <a:gd name="T44" fmla="*/ 754 w 858"/>
                <a:gd name="T45" fmla="*/ 709 h 858"/>
                <a:gd name="T46" fmla="*/ 758 w 858"/>
                <a:gd name="T47" fmla="*/ 704 h 858"/>
                <a:gd name="T48" fmla="*/ 793 w 858"/>
                <a:gd name="T49" fmla="*/ 655 h 858"/>
                <a:gd name="T50" fmla="*/ 858 w 858"/>
                <a:gd name="T51" fmla="*/ 429 h 858"/>
                <a:gd name="T52" fmla="*/ 851 w 858"/>
                <a:gd name="T53" fmla="*/ 35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858">
                  <a:moveTo>
                    <a:pt x="851" y="355"/>
                  </a:moveTo>
                  <a:cubicBezTo>
                    <a:pt x="843" y="305"/>
                    <a:pt x="825" y="258"/>
                    <a:pt x="801" y="216"/>
                  </a:cubicBezTo>
                  <a:cubicBezTo>
                    <a:pt x="728" y="89"/>
                    <a:pt x="592" y="3"/>
                    <a:pt x="436" y="0"/>
                  </a:cubicBezTo>
                  <a:cubicBezTo>
                    <a:pt x="435" y="0"/>
                    <a:pt x="434" y="0"/>
                    <a:pt x="433" y="0"/>
                  </a:cubicBezTo>
                  <a:cubicBezTo>
                    <a:pt x="431" y="0"/>
                    <a:pt x="430" y="0"/>
                    <a:pt x="429" y="0"/>
                  </a:cubicBezTo>
                  <a:cubicBezTo>
                    <a:pt x="379" y="0"/>
                    <a:pt x="330" y="9"/>
                    <a:pt x="285" y="25"/>
                  </a:cubicBezTo>
                  <a:cubicBezTo>
                    <a:pt x="283" y="26"/>
                    <a:pt x="280" y="27"/>
                    <a:pt x="277" y="28"/>
                  </a:cubicBezTo>
                  <a:cubicBezTo>
                    <a:pt x="185" y="63"/>
                    <a:pt x="107" y="129"/>
                    <a:pt x="58" y="213"/>
                  </a:cubicBezTo>
                  <a:cubicBezTo>
                    <a:pt x="49" y="228"/>
                    <a:pt x="42" y="244"/>
                    <a:pt x="35" y="260"/>
                  </a:cubicBezTo>
                  <a:cubicBezTo>
                    <a:pt x="33" y="264"/>
                    <a:pt x="32" y="268"/>
                    <a:pt x="30" y="271"/>
                  </a:cubicBezTo>
                  <a:cubicBezTo>
                    <a:pt x="28" y="276"/>
                    <a:pt x="26" y="281"/>
                    <a:pt x="25" y="286"/>
                  </a:cubicBezTo>
                  <a:cubicBezTo>
                    <a:pt x="21" y="295"/>
                    <a:pt x="18" y="304"/>
                    <a:pt x="16" y="313"/>
                  </a:cubicBezTo>
                  <a:cubicBezTo>
                    <a:pt x="14" y="319"/>
                    <a:pt x="13" y="325"/>
                    <a:pt x="11" y="331"/>
                  </a:cubicBezTo>
                  <a:cubicBezTo>
                    <a:pt x="11" y="334"/>
                    <a:pt x="10" y="338"/>
                    <a:pt x="9" y="341"/>
                  </a:cubicBezTo>
                  <a:cubicBezTo>
                    <a:pt x="5" y="359"/>
                    <a:pt x="3" y="378"/>
                    <a:pt x="1" y="397"/>
                  </a:cubicBezTo>
                  <a:cubicBezTo>
                    <a:pt x="0" y="407"/>
                    <a:pt x="0" y="418"/>
                    <a:pt x="0" y="429"/>
                  </a:cubicBezTo>
                  <a:cubicBezTo>
                    <a:pt x="0" y="666"/>
                    <a:pt x="192" y="858"/>
                    <a:pt x="429" y="858"/>
                  </a:cubicBezTo>
                  <a:cubicBezTo>
                    <a:pt x="513" y="858"/>
                    <a:pt x="592" y="833"/>
                    <a:pt x="658" y="791"/>
                  </a:cubicBezTo>
                  <a:cubicBezTo>
                    <a:pt x="675" y="781"/>
                    <a:pt x="690" y="769"/>
                    <a:pt x="705" y="757"/>
                  </a:cubicBezTo>
                  <a:cubicBezTo>
                    <a:pt x="707" y="755"/>
                    <a:pt x="709" y="754"/>
                    <a:pt x="710" y="752"/>
                  </a:cubicBezTo>
                  <a:cubicBezTo>
                    <a:pt x="714" y="749"/>
                    <a:pt x="717" y="747"/>
                    <a:pt x="720" y="744"/>
                  </a:cubicBezTo>
                  <a:cubicBezTo>
                    <a:pt x="727" y="737"/>
                    <a:pt x="735" y="730"/>
                    <a:pt x="742" y="722"/>
                  </a:cubicBezTo>
                  <a:cubicBezTo>
                    <a:pt x="746" y="718"/>
                    <a:pt x="750" y="713"/>
                    <a:pt x="754" y="709"/>
                  </a:cubicBezTo>
                  <a:cubicBezTo>
                    <a:pt x="755" y="707"/>
                    <a:pt x="757" y="705"/>
                    <a:pt x="758" y="704"/>
                  </a:cubicBezTo>
                  <a:cubicBezTo>
                    <a:pt x="771" y="688"/>
                    <a:pt x="783" y="672"/>
                    <a:pt x="793" y="655"/>
                  </a:cubicBezTo>
                  <a:cubicBezTo>
                    <a:pt x="834" y="589"/>
                    <a:pt x="858" y="512"/>
                    <a:pt x="858" y="429"/>
                  </a:cubicBezTo>
                  <a:cubicBezTo>
                    <a:pt x="858" y="404"/>
                    <a:pt x="856" y="379"/>
                    <a:pt x="851" y="35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80"/>
            <p:cNvSpPr>
              <a:spLocks noChangeArrowheads="1"/>
            </p:cNvSpPr>
            <p:nvPr/>
          </p:nvSpPr>
          <p:spPr bwMode="auto">
            <a:xfrm>
              <a:off x="3019425" y="1917700"/>
              <a:ext cx="3067050" cy="3067050"/>
            </a:xfrm>
            <a:prstGeom prst="ellipse">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57" name="Rectangle 45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Title 446"/>
          <p:cNvSpPr>
            <a:spLocks noGrp="1"/>
          </p:cNvSpPr>
          <p:nvPr>
            <p:ph type="title"/>
          </p:nvPr>
        </p:nvSpPr>
        <p:spPr>
          <a:xfrm>
            <a:off x="76200" y="-1905000"/>
            <a:ext cx="10439400" cy="457199"/>
          </a:xfrm>
        </p:spPr>
        <p:txBody>
          <a:bodyPr>
            <a:noAutofit/>
          </a:bodyPr>
          <a:lstStyle/>
          <a:p>
            <a:r>
              <a:rPr lang="en-US" sz="2000" dirty="0"/>
              <a:t>Meeting Notes #2 – Do not delete this text box - </a:t>
            </a:r>
            <a:r>
              <a:rPr lang="en-US" sz="2000" b="1" dirty="0"/>
              <a:t>used for hyperlinks</a:t>
            </a:r>
            <a:endParaRPr lang="en-US" sz="2000" dirty="0"/>
          </a:p>
        </p:txBody>
      </p:sp>
      <p:sp>
        <p:nvSpPr>
          <p:cNvPr id="62" name="Freeform 14"/>
          <p:cNvSpPr>
            <a:spLocks/>
          </p:cNvSpPr>
          <p:nvPr/>
        </p:nvSpPr>
        <p:spPr bwMode="auto">
          <a:xfrm rot="20444280">
            <a:off x="2122196" y="896344"/>
            <a:ext cx="6028842" cy="6280555"/>
          </a:xfrm>
          <a:custGeom>
            <a:avLst/>
            <a:gdLst>
              <a:gd name="T0" fmla="*/ 515 w 982"/>
              <a:gd name="T1" fmla="*/ 0 h 1023"/>
              <a:gd name="T2" fmla="*/ 508 w 982"/>
              <a:gd name="T3" fmla="*/ 3 h 1023"/>
              <a:gd name="T4" fmla="*/ 0 w 982"/>
              <a:gd name="T5" fmla="*/ 669 h 1023"/>
              <a:gd name="T6" fmla="*/ 465 w 982"/>
              <a:gd name="T7" fmla="*/ 1023 h 1023"/>
              <a:gd name="T8" fmla="*/ 471 w 982"/>
              <a:gd name="T9" fmla="*/ 1020 h 1023"/>
              <a:gd name="T10" fmla="*/ 931 w 982"/>
              <a:gd name="T11" fmla="*/ 417 h 1023"/>
              <a:gd name="T12" fmla="*/ 934 w 982"/>
              <a:gd name="T13" fmla="*/ 419 h 1023"/>
              <a:gd name="T14" fmla="*/ 982 w 982"/>
              <a:gd name="T15" fmla="*/ 357 h 1023"/>
              <a:gd name="T16" fmla="*/ 515 w 982"/>
              <a:gd name="T17"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1023">
                <a:moveTo>
                  <a:pt x="515" y="0"/>
                </a:moveTo>
                <a:lnTo>
                  <a:pt x="508" y="3"/>
                </a:lnTo>
                <a:lnTo>
                  <a:pt x="0" y="669"/>
                </a:lnTo>
                <a:lnTo>
                  <a:pt x="465" y="1023"/>
                </a:lnTo>
                <a:lnTo>
                  <a:pt x="471" y="1020"/>
                </a:lnTo>
                <a:lnTo>
                  <a:pt x="931" y="417"/>
                </a:lnTo>
                <a:lnTo>
                  <a:pt x="934" y="419"/>
                </a:lnTo>
                <a:lnTo>
                  <a:pt x="982" y="357"/>
                </a:lnTo>
                <a:lnTo>
                  <a:pt x="5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Identify Needs of CLESF</a:t>
            </a:r>
          </a:p>
        </p:txBody>
      </p:sp>
      <p:sp>
        <p:nvSpPr>
          <p:cNvPr id="189" name="Right Arrow 188">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96504" y="1064549"/>
            <a:ext cx="7950990" cy="5217922"/>
            <a:chOff x="596504" y="1064549"/>
            <a:chExt cx="7950990" cy="5217922"/>
          </a:xfrm>
        </p:grpSpPr>
        <p:grpSp>
          <p:nvGrpSpPr>
            <p:cNvPr id="128" name="Group 127"/>
            <p:cNvGrpSpPr/>
            <p:nvPr/>
          </p:nvGrpSpPr>
          <p:grpSpPr>
            <a:xfrm rot="788929">
              <a:off x="596504" y="1064549"/>
              <a:ext cx="7950990" cy="5217922"/>
              <a:chOff x="6913908" y="2119684"/>
              <a:chExt cx="2105444" cy="1381721"/>
            </a:xfrm>
          </p:grpSpPr>
          <p:sp>
            <p:nvSpPr>
              <p:cNvPr id="129" name="Freeform 97"/>
              <p:cNvSpPr>
                <a:spLocks/>
              </p:cNvSpPr>
              <p:nvPr/>
            </p:nvSpPr>
            <p:spPr bwMode="auto">
              <a:xfrm rot="20074232">
                <a:off x="7821053" y="2119684"/>
                <a:ext cx="933450" cy="493713"/>
              </a:xfrm>
              <a:custGeom>
                <a:avLst/>
                <a:gdLst>
                  <a:gd name="T0" fmla="*/ 220 w 840"/>
                  <a:gd name="T1" fmla="*/ 18 h 444"/>
                  <a:gd name="T2" fmla="*/ 821 w 840"/>
                  <a:gd name="T3" fmla="*/ 304 h 444"/>
                  <a:gd name="T4" fmla="*/ 813 w 840"/>
                  <a:gd name="T5" fmla="*/ 322 h 444"/>
                  <a:gd name="T6" fmla="*/ 832 w 840"/>
                  <a:gd name="T7" fmla="*/ 319 h 444"/>
                  <a:gd name="T8" fmla="*/ 836 w 840"/>
                  <a:gd name="T9" fmla="*/ 311 h 444"/>
                  <a:gd name="T10" fmla="*/ 828 w 840"/>
                  <a:gd name="T11" fmla="*/ 290 h 444"/>
                  <a:gd name="T12" fmla="*/ 227 w 840"/>
                  <a:gd name="T13" fmla="*/ 4 h 444"/>
                  <a:gd name="T14" fmla="*/ 206 w 840"/>
                  <a:gd name="T15" fmla="*/ 11 h 444"/>
                  <a:gd name="T16" fmla="*/ 0 w 840"/>
                  <a:gd name="T17" fmla="*/ 444 h 444"/>
                  <a:gd name="T18" fmla="*/ 19 w 840"/>
                  <a:gd name="T19" fmla="*/ 441 h 444"/>
                  <a:gd name="T20" fmla="*/ 220 w 840"/>
                  <a:gd name="T21" fmla="*/ 1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0" h="444">
                    <a:moveTo>
                      <a:pt x="220" y="18"/>
                    </a:moveTo>
                    <a:cubicBezTo>
                      <a:pt x="821" y="304"/>
                      <a:pt x="821" y="304"/>
                      <a:pt x="821" y="304"/>
                    </a:cubicBezTo>
                    <a:cubicBezTo>
                      <a:pt x="813" y="322"/>
                      <a:pt x="813" y="322"/>
                      <a:pt x="813" y="322"/>
                    </a:cubicBezTo>
                    <a:cubicBezTo>
                      <a:pt x="832" y="319"/>
                      <a:pt x="832" y="319"/>
                      <a:pt x="832" y="319"/>
                    </a:cubicBezTo>
                    <a:cubicBezTo>
                      <a:pt x="836" y="311"/>
                      <a:pt x="836" y="311"/>
                      <a:pt x="836" y="311"/>
                    </a:cubicBezTo>
                    <a:cubicBezTo>
                      <a:pt x="840" y="303"/>
                      <a:pt x="836" y="294"/>
                      <a:pt x="828" y="290"/>
                    </a:cubicBezTo>
                    <a:cubicBezTo>
                      <a:pt x="227" y="4"/>
                      <a:pt x="227" y="4"/>
                      <a:pt x="227" y="4"/>
                    </a:cubicBezTo>
                    <a:cubicBezTo>
                      <a:pt x="219" y="0"/>
                      <a:pt x="210" y="4"/>
                      <a:pt x="206" y="11"/>
                    </a:cubicBezTo>
                    <a:cubicBezTo>
                      <a:pt x="0" y="444"/>
                      <a:pt x="0" y="444"/>
                      <a:pt x="0" y="444"/>
                    </a:cubicBezTo>
                    <a:cubicBezTo>
                      <a:pt x="19" y="441"/>
                      <a:pt x="19" y="441"/>
                      <a:pt x="19" y="441"/>
                    </a:cubicBezTo>
                    <a:lnTo>
                      <a:pt x="220" y="18"/>
                    </a:lnTo>
                    <a:close/>
                  </a:path>
                </a:pathLst>
              </a:custGeom>
              <a:solidFill>
                <a:srgbClr val="39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8"/>
              <p:cNvSpPr>
                <a:spLocks/>
              </p:cNvSpPr>
              <p:nvPr/>
            </p:nvSpPr>
            <p:spPr bwMode="auto">
              <a:xfrm rot="20074232">
                <a:off x="7844602" y="2470532"/>
                <a:ext cx="1174750" cy="1004888"/>
              </a:xfrm>
              <a:custGeom>
                <a:avLst/>
                <a:gdLst>
                  <a:gd name="T0" fmla="*/ 11 w 1058"/>
                  <a:gd name="T1" fmla="*/ 614 h 904"/>
                  <a:gd name="T2" fmla="*/ 612 w 1058"/>
                  <a:gd name="T3" fmla="*/ 900 h 904"/>
                  <a:gd name="T4" fmla="*/ 634 w 1058"/>
                  <a:gd name="T5" fmla="*/ 892 h 904"/>
                  <a:gd name="T6" fmla="*/ 1058 w 1058"/>
                  <a:gd name="T7" fmla="*/ 0 h 904"/>
                  <a:gd name="T8" fmla="*/ 1039 w 1058"/>
                  <a:gd name="T9" fmla="*/ 3 h 904"/>
                  <a:gd name="T10" fmla="*/ 619 w 1058"/>
                  <a:gd name="T11" fmla="*/ 886 h 904"/>
                  <a:gd name="T12" fmla="*/ 18 w 1058"/>
                  <a:gd name="T13" fmla="*/ 600 h 904"/>
                  <a:gd name="T14" fmla="*/ 245 w 1058"/>
                  <a:gd name="T15" fmla="*/ 122 h 904"/>
                  <a:gd name="T16" fmla="*/ 226 w 1058"/>
                  <a:gd name="T17" fmla="*/ 125 h 904"/>
                  <a:gd name="T18" fmla="*/ 4 w 1058"/>
                  <a:gd name="T19" fmla="*/ 593 h 904"/>
                  <a:gd name="T20" fmla="*/ 11 w 1058"/>
                  <a:gd name="T21" fmla="*/ 614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8" h="904">
                    <a:moveTo>
                      <a:pt x="11" y="614"/>
                    </a:moveTo>
                    <a:cubicBezTo>
                      <a:pt x="612" y="900"/>
                      <a:pt x="612" y="900"/>
                      <a:pt x="612" y="900"/>
                    </a:cubicBezTo>
                    <a:cubicBezTo>
                      <a:pt x="620" y="904"/>
                      <a:pt x="630" y="900"/>
                      <a:pt x="634" y="892"/>
                    </a:cubicBezTo>
                    <a:cubicBezTo>
                      <a:pt x="1058" y="0"/>
                      <a:pt x="1058" y="0"/>
                      <a:pt x="1058" y="0"/>
                    </a:cubicBezTo>
                    <a:cubicBezTo>
                      <a:pt x="1039" y="3"/>
                      <a:pt x="1039" y="3"/>
                      <a:pt x="1039" y="3"/>
                    </a:cubicBezTo>
                    <a:cubicBezTo>
                      <a:pt x="619" y="886"/>
                      <a:pt x="619" y="886"/>
                      <a:pt x="619" y="886"/>
                    </a:cubicBezTo>
                    <a:cubicBezTo>
                      <a:pt x="18" y="600"/>
                      <a:pt x="18" y="600"/>
                      <a:pt x="18" y="600"/>
                    </a:cubicBezTo>
                    <a:cubicBezTo>
                      <a:pt x="245" y="122"/>
                      <a:pt x="245" y="122"/>
                      <a:pt x="245" y="122"/>
                    </a:cubicBezTo>
                    <a:cubicBezTo>
                      <a:pt x="226" y="125"/>
                      <a:pt x="226" y="125"/>
                      <a:pt x="226" y="125"/>
                    </a:cubicBezTo>
                    <a:cubicBezTo>
                      <a:pt x="4" y="593"/>
                      <a:pt x="4" y="593"/>
                      <a:pt x="4" y="593"/>
                    </a:cubicBezTo>
                    <a:cubicBezTo>
                      <a:pt x="0" y="601"/>
                      <a:pt x="3" y="610"/>
                      <a:pt x="11" y="614"/>
                    </a:cubicBezTo>
                    <a:close/>
                  </a:path>
                </a:pathLst>
              </a:custGeom>
              <a:solidFill>
                <a:srgbClr val="222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9"/>
              <p:cNvSpPr>
                <a:spLocks/>
              </p:cNvSpPr>
              <p:nvPr/>
            </p:nvSpPr>
            <p:spPr bwMode="auto">
              <a:xfrm rot="20074232">
                <a:off x="7845098" y="2137965"/>
                <a:ext cx="892175" cy="471488"/>
              </a:xfrm>
              <a:custGeom>
                <a:avLst/>
                <a:gdLst>
                  <a:gd name="T0" fmla="*/ 201 w 802"/>
                  <a:gd name="T1" fmla="*/ 0 h 423"/>
                  <a:gd name="T2" fmla="*/ 0 w 802"/>
                  <a:gd name="T3" fmla="*/ 423 h 423"/>
                  <a:gd name="T4" fmla="*/ 37 w 802"/>
                  <a:gd name="T5" fmla="*/ 418 h 423"/>
                  <a:gd name="T6" fmla="*/ 218 w 802"/>
                  <a:gd name="T7" fmla="*/ 39 h 423"/>
                  <a:gd name="T8" fmla="*/ 741 w 802"/>
                  <a:gd name="T9" fmla="*/ 287 h 423"/>
                  <a:gd name="T10" fmla="*/ 748 w 802"/>
                  <a:gd name="T11" fmla="*/ 309 h 423"/>
                  <a:gd name="T12" fmla="*/ 747 w 802"/>
                  <a:gd name="T13" fmla="*/ 311 h 423"/>
                  <a:gd name="T14" fmla="*/ 794 w 802"/>
                  <a:gd name="T15" fmla="*/ 304 h 423"/>
                  <a:gd name="T16" fmla="*/ 802 w 802"/>
                  <a:gd name="T17" fmla="*/ 286 h 423"/>
                  <a:gd name="T18" fmla="*/ 201 w 802"/>
                  <a:gd name="T19"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2" h="423">
                    <a:moveTo>
                      <a:pt x="201" y="0"/>
                    </a:moveTo>
                    <a:cubicBezTo>
                      <a:pt x="0" y="423"/>
                      <a:pt x="0" y="423"/>
                      <a:pt x="0" y="423"/>
                    </a:cubicBezTo>
                    <a:cubicBezTo>
                      <a:pt x="37" y="418"/>
                      <a:pt x="37" y="418"/>
                      <a:pt x="37" y="418"/>
                    </a:cubicBezTo>
                    <a:cubicBezTo>
                      <a:pt x="218" y="39"/>
                      <a:pt x="218" y="39"/>
                      <a:pt x="218" y="39"/>
                    </a:cubicBezTo>
                    <a:cubicBezTo>
                      <a:pt x="741" y="287"/>
                      <a:pt x="741" y="287"/>
                      <a:pt x="741" y="287"/>
                    </a:cubicBezTo>
                    <a:cubicBezTo>
                      <a:pt x="749" y="291"/>
                      <a:pt x="752" y="301"/>
                      <a:pt x="748" y="309"/>
                    </a:cubicBezTo>
                    <a:cubicBezTo>
                      <a:pt x="747" y="311"/>
                      <a:pt x="747" y="311"/>
                      <a:pt x="747" y="311"/>
                    </a:cubicBezTo>
                    <a:cubicBezTo>
                      <a:pt x="794" y="304"/>
                      <a:pt x="794" y="304"/>
                      <a:pt x="794" y="304"/>
                    </a:cubicBezTo>
                    <a:cubicBezTo>
                      <a:pt x="802" y="286"/>
                      <a:pt x="802" y="286"/>
                      <a:pt x="802" y="286"/>
                    </a:cubicBezTo>
                    <a:lnTo>
                      <a:pt x="201" y="0"/>
                    </a:ln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00"/>
              <p:cNvSpPr>
                <a:spLocks/>
              </p:cNvSpPr>
              <p:nvPr/>
            </p:nvSpPr>
            <p:spPr bwMode="auto">
              <a:xfrm rot="20074232">
                <a:off x="7860321" y="2474817"/>
                <a:ext cx="1135063" cy="982663"/>
              </a:xfrm>
              <a:custGeom>
                <a:avLst/>
                <a:gdLst>
                  <a:gd name="T0" fmla="*/ 591 w 1021"/>
                  <a:gd name="T1" fmla="*/ 812 h 883"/>
                  <a:gd name="T2" fmla="*/ 570 w 1021"/>
                  <a:gd name="T3" fmla="*/ 820 h 883"/>
                  <a:gd name="T4" fmla="*/ 47 w 1021"/>
                  <a:gd name="T5" fmla="*/ 571 h 883"/>
                  <a:gd name="T6" fmla="*/ 264 w 1021"/>
                  <a:gd name="T7" fmla="*/ 114 h 883"/>
                  <a:gd name="T8" fmla="*/ 227 w 1021"/>
                  <a:gd name="T9" fmla="*/ 119 h 883"/>
                  <a:gd name="T10" fmla="*/ 0 w 1021"/>
                  <a:gd name="T11" fmla="*/ 597 h 883"/>
                  <a:gd name="T12" fmla="*/ 601 w 1021"/>
                  <a:gd name="T13" fmla="*/ 883 h 883"/>
                  <a:gd name="T14" fmla="*/ 1021 w 1021"/>
                  <a:gd name="T15" fmla="*/ 0 h 883"/>
                  <a:gd name="T16" fmla="*/ 974 w 1021"/>
                  <a:gd name="T17" fmla="*/ 7 h 883"/>
                  <a:gd name="T18" fmla="*/ 591 w 1021"/>
                  <a:gd name="T19" fmla="*/ 812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1" h="883">
                    <a:moveTo>
                      <a:pt x="591" y="812"/>
                    </a:moveTo>
                    <a:cubicBezTo>
                      <a:pt x="587" y="820"/>
                      <a:pt x="578" y="824"/>
                      <a:pt x="570" y="820"/>
                    </a:cubicBezTo>
                    <a:cubicBezTo>
                      <a:pt x="47" y="571"/>
                      <a:pt x="47" y="571"/>
                      <a:pt x="47" y="571"/>
                    </a:cubicBezTo>
                    <a:cubicBezTo>
                      <a:pt x="264" y="114"/>
                      <a:pt x="264" y="114"/>
                      <a:pt x="264" y="114"/>
                    </a:cubicBezTo>
                    <a:cubicBezTo>
                      <a:pt x="227" y="119"/>
                      <a:pt x="227" y="119"/>
                      <a:pt x="227" y="119"/>
                    </a:cubicBezTo>
                    <a:cubicBezTo>
                      <a:pt x="0" y="597"/>
                      <a:pt x="0" y="597"/>
                      <a:pt x="0" y="597"/>
                    </a:cubicBezTo>
                    <a:cubicBezTo>
                      <a:pt x="601" y="883"/>
                      <a:pt x="601" y="883"/>
                      <a:pt x="601" y="883"/>
                    </a:cubicBezTo>
                    <a:cubicBezTo>
                      <a:pt x="1021" y="0"/>
                      <a:pt x="1021" y="0"/>
                      <a:pt x="1021" y="0"/>
                    </a:cubicBezTo>
                    <a:cubicBezTo>
                      <a:pt x="974" y="7"/>
                      <a:pt x="974" y="7"/>
                      <a:pt x="974" y="7"/>
                    </a:cubicBezTo>
                    <a:lnTo>
                      <a:pt x="591" y="812"/>
                    </a:lnTo>
                    <a:close/>
                  </a:path>
                </a:pathLst>
              </a:custGeom>
              <a:solidFill>
                <a:srgbClr val="3E51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01"/>
              <p:cNvSpPr>
                <a:spLocks/>
              </p:cNvSpPr>
              <p:nvPr/>
            </p:nvSpPr>
            <p:spPr bwMode="auto">
              <a:xfrm rot="20074232">
                <a:off x="7895246" y="2183637"/>
                <a:ext cx="795338" cy="420688"/>
              </a:xfrm>
              <a:custGeom>
                <a:avLst/>
                <a:gdLst>
                  <a:gd name="T0" fmla="*/ 711 w 715"/>
                  <a:gd name="T1" fmla="*/ 270 h 379"/>
                  <a:gd name="T2" fmla="*/ 704 w 715"/>
                  <a:gd name="T3" fmla="*/ 248 h 379"/>
                  <a:gd name="T4" fmla="*/ 181 w 715"/>
                  <a:gd name="T5" fmla="*/ 0 h 379"/>
                  <a:gd name="T6" fmla="*/ 0 w 715"/>
                  <a:gd name="T7" fmla="*/ 379 h 379"/>
                  <a:gd name="T8" fmla="*/ 710 w 715"/>
                  <a:gd name="T9" fmla="*/ 272 h 379"/>
                  <a:gd name="T10" fmla="*/ 711 w 715"/>
                  <a:gd name="T11" fmla="*/ 270 h 379"/>
                </a:gdLst>
                <a:ahLst/>
                <a:cxnLst>
                  <a:cxn ang="0">
                    <a:pos x="T0" y="T1"/>
                  </a:cxn>
                  <a:cxn ang="0">
                    <a:pos x="T2" y="T3"/>
                  </a:cxn>
                  <a:cxn ang="0">
                    <a:pos x="T4" y="T5"/>
                  </a:cxn>
                  <a:cxn ang="0">
                    <a:pos x="T6" y="T7"/>
                  </a:cxn>
                  <a:cxn ang="0">
                    <a:pos x="T8" y="T9"/>
                  </a:cxn>
                  <a:cxn ang="0">
                    <a:pos x="T10" y="T11"/>
                  </a:cxn>
                </a:cxnLst>
                <a:rect l="0" t="0" r="r" b="b"/>
                <a:pathLst>
                  <a:path w="715" h="379">
                    <a:moveTo>
                      <a:pt x="711" y="270"/>
                    </a:moveTo>
                    <a:cubicBezTo>
                      <a:pt x="715" y="262"/>
                      <a:pt x="712" y="252"/>
                      <a:pt x="704" y="248"/>
                    </a:cubicBezTo>
                    <a:cubicBezTo>
                      <a:pt x="181" y="0"/>
                      <a:pt x="181" y="0"/>
                      <a:pt x="181" y="0"/>
                    </a:cubicBezTo>
                    <a:cubicBezTo>
                      <a:pt x="0" y="379"/>
                      <a:pt x="0" y="379"/>
                      <a:pt x="0" y="379"/>
                    </a:cubicBezTo>
                    <a:cubicBezTo>
                      <a:pt x="710" y="272"/>
                      <a:pt x="710" y="272"/>
                      <a:pt x="710" y="272"/>
                    </a:cubicBezTo>
                    <a:lnTo>
                      <a:pt x="711" y="270"/>
                    </a:lnTo>
                    <a:close/>
                  </a:path>
                </a:pathLst>
              </a:custGeom>
              <a:solidFill>
                <a:srgbClr val="F4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02"/>
              <p:cNvSpPr>
                <a:spLocks/>
              </p:cNvSpPr>
              <p:nvPr/>
            </p:nvSpPr>
            <p:spPr bwMode="auto">
              <a:xfrm rot="20074232">
                <a:off x="7900097" y="2485600"/>
                <a:ext cx="1030288" cy="908050"/>
              </a:xfrm>
              <a:custGeom>
                <a:avLst/>
                <a:gdLst>
                  <a:gd name="T0" fmla="*/ 523 w 927"/>
                  <a:gd name="T1" fmla="*/ 813 h 817"/>
                  <a:gd name="T2" fmla="*/ 544 w 927"/>
                  <a:gd name="T3" fmla="*/ 805 h 817"/>
                  <a:gd name="T4" fmla="*/ 927 w 927"/>
                  <a:gd name="T5" fmla="*/ 0 h 817"/>
                  <a:gd name="T6" fmla="*/ 217 w 927"/>
                  <a:gd name="T7" fmla="*/ 107 h 817"/>
                  <a:gd name="T8" fmla="*/ 0 w 927"/>
                  <a:gd name="T9" fmla="*/ 564 h 817"/>
                  <a:gd name="T10" fmla="*/ 523 w 927"/>
                  <a:gd name="T11" fmla="*/ 813 h 817"/>
                </a:gdLst>
                <a:ahLst/>
                <a:cxnLst>
                  <a:cxn ang="0">
                    <a:pos x="T0" y="T1"/>
                  </a:cxn>
                  <a:cxn ang="0">
                    <a:pos x="T2" y="T3"/>
                  </a:cxn>
                  <a:cxn ang="0">
                    <a:pos x="T4" y="T5"/>
                  </a:cxn>
                  <a:cxn ang="0">
                    <a:pos x="T6" y="T7"/>
                  </a:cxn>
                  <a:cxn ang="0">
                    <a:pos x="T8" y="T9"/>
                  </a:cxn>
                  <a:cxn ang="0">
                    <a:pos x="T10" y="T11"/>
                  </a:cxn>
                </a:cxnLst>
                <a:rect l="0" t="0" r="r" b="b"/>
                <a:pathLst>
                  <a:path w="927" h="817">
                    <a:moveTo>
                      <a:pt x="523" y="813"/>
                    </a:moveTo>
                    <a:cubicBezTo>
                      <a:pt x="531" y="817"/>
                      <a:pt x="540" y="813"/>
                      <a:pt x="544" y="805"/>
                    </a:cubicBezTo>
                    <a:cubicBezTo>
                      <a:pt x="927" y="0"/>
                      <a:pt x="927" y="0"/>
                      <a:pt x="927" y="0"/>
                    </a:cubicBezTo>
                    <a:cubicBezTo>
                      <a:pt x="217" y="107"/>
                      <a:pt x="217" y="107"/>
                      <a:pt x="217" y="107"/>
                    </a:cubicBezTo>
                    <a:cubicBezTo>
                      <a:pt x="0" y="564"/>
                      <a:pt x="0" y="564"/>
                      <a:pt x="0" y="564"/>
                    </a:cubicBezTo>
                    <a:lnTo>
                      <a:pt x="523" y="813"/>
                    </a:lnTo>
                    <a:close/>
                  </a:path>
                </a:pathLst>
              </a:custGeom>
              <a:solidFill>
                <a:srgbClr val="ECE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03"/>
              <p:cNvSpPr>
                <a:spLocks/>
              </p:cNvSpPr>
              <p:nvPr/>
            </p:nvSpPr>
            <p:spPr bwMode="auto">
              <a:xfrm rot="20074232">
                <a:off x="6913908" y="2144235"/>
                <a:ext cx="1163638" cy="976313"/>
              </a:xfrm>
              <a:custGeom>
                <a:avLst/>
                <a:gdLst>
                  <a:gd name="T0" fmla="*/ 426 w 1046"/>
                  <a:gd name="T1" fmla="*/ 18 h 878"/>
                  <a:gd name="T2" fmla="*/ 1027 w 1046"/>
                  <a:gd name="T3" fmla="*/ 304 h 878"/>
                  <a:gd name="T4" fmla="*/ 813 w 1046"/>
                  <a:gd name="T5" fmla="*/ 756 h 878"/>
                  <a:gd name="T6" fmla="*/ 832 w 1046"/>
                  <a:gd name="T7" fmla="*/ 753 h 878"/>
                  <a:gd name="T8" fmla="*/ 1042 w 1046"/>
                  <a:gd name="T9" fmla="*/ 311 h 878"/>
                  <a:gd name="T10" fmla="*/ 1034 w 1046"/>
                  <a:gd name="T11" fmla="*/ 290 h 878"/>
                  <a:gd name="T12" fmla="*/ 433 w 1046"/>
                  <a:gd name="T13" fmla="*/ 4 h 878"/>
                  <a:gd name="T14" fmla="*/ 412 w 1046"/>
                  <a:gd name="T15" fmla="*/ 12 h 878"/>
                  <a:gd name="T16" fmla="*/ 0 w 1046"/>
                  <a:gd name="T17" fmla="*/ 878 h 878"/>
                  <a:gd name="T18" fmla="*/ 19 w 1046"/>
                  <a:gd name="T19" fmla="*/ 875 h 878"/>
                  <a:gd name="T20" fmla="*/ 426 w 1046"/>
                  <a:gd name="T21" fmla="*/ 1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6" h="878">
                    <a:moveTo>
                      <a:pt x="426" y="18"/>
                    </a:moveTo>
                    <a:cubicBezTo>
                      <a:pt x="1027" y="304"/>
                      <a:pt x="1027" y="304"/>
                      <a:pt x="1027" y="304"/>
                    </a:cubicBezTo>
                    <a:cubicBezTo>
                      <a:pt x="813" y="756"/>
                      <a:pt x="813" y="756"/>
                      <a:pt x="813" y="756"/>
                    </a:cubicBezTo>
                    <a:cubicBezTo>
                      <a:pt x="832" y="753"/>
                      <a:pt x="832" y="753"/>
                      <a:pt x="832" y="753"/>
                    </a:cubicBezTo>
                    <a:cubicBezTo>
                      <a:pt x="1042" y="311"/>
                      <a:pt x="1042" y="311"/>
                      <a:pt x="1042" y="311"/>
                    </a:cubicBezTo>
                    <a:cubicBezTo>
                      <a:pt x="1046" y="303"/>
                      <a:pt x="1042" y="294"/>
                      <a:pt x="1034" y="290"/>
                    </a:cubicBezTo>
                    <a:cubicBezTo>
                      <a:pt x="433" y="4"/>
                      <a:pt x="433" y="4"/>
                      <a:pt x="433" y="4"/>
                    </a:cubicBezTo>
                    <a:cubicBezTo>
                      <a:pt x="425" y="0"/>
                      <a:pt x="416" y="4"/>
                      <a:pt x="412" y="12"/>
                    </a:cubicBezTo>
                    <a:cubicBezTo>
                      <a:pt x="0" y="878"/>
                      <a:pt x="0" y="878"/>
                      <a:pt x="0" y="878"/>
                    </a:cubicBezTo>
                    <a:cubicBezTo>
                      <a:pt x="19" y="875"/>
                      <a:pt x="19" y="875"/>
                      <a:pt x="19" y="875"/>
                    </a:cubicBezTo>
                    <a:lnTo>
                      <a:pt x="426" y="18"/>
                    </a:lnTo>
                    <a:close/>
                  </a:path>
                </a:pathLst>
              </a:custGeom>
              <a:solidFill>
                <a:srgbClr val="39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4"/>
              <p:cNvSpPr>
                <a:spLocks/>
              </p:cNvSpPr>
              <p:nvPr/>
            </p:nvSpPr>
            <p:spPr bwMode="auto">
              <a:xfrm rot="20074232">
                <a:off x="7166739" y="2979117"/>
                <a:ext cx="947738" cy="522288"/>
              </a:xfrm>
              <a:custGeom>
                <a:avLst/>
                <a:gdLst>
                  <a:gd name="T0" fmla="*/ 11 w 852"/>
                  <a:gd name="T1" fmla="*/ 180 h 470"/>
                  <a:gd name="T2" fmla="*/ 612 w 852"/>
                  <a:gd name="T3" fmla="*/ 466 h 470"/>
                  <a:gd name="T4" fmla="*/ 633 w 852"/>
                  <a:gd name="T5" fmla="*/ 458 h 470"/>
                  <a:gd name="T6" fmla="*/ 852 w 852"/>
                  <a:gd name="T7" fmla="*/ 0 h 470"/>
                  <a:gd name="T8" fmla="*/ 833 w 852"/>
                  <a:gd name="T9" fmla="*/ 3 h 470"/>
                  <a:gd name="T10" fmla="*/ 619 w 852"/>
                  <a:gd name="T11" fmla="*/ 452 h 470"/>
                  <a:gd name="T12" fmla="*/ 18 w 852"/>
                  <a:gd name="T13" fmla="*/ 166 h 470"/>
                  <a:gd name="T14" fmla="*/ 39 w 852"/>
                  <a:gd name="T15" fmla="*/ 122 h 470"/>
                  <a:gd name="T16" fmla="*/ 20 w 852"/>
                  <a:gd name="T17" fmla="*/ 125 h 470"/>
                  <a:gd name="T18" fmla="*/ 3 w 852"/>
                  <a:gd name="T19" fmla="*/ 159 h 470"/>
                  <a:gd name="T20" fmla="*/ 11 w 852"/>
                  <a:gd name="T21" fmla="*/ 1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470">
                    <a:moveTo>
                      <a:pt x="11" y="180"/>
                    </a:moveTo>
                    <a:cubicBezTo>
                      <a:pt x="612" y="466"/>
                      <a:pt x="612" y="466"/>
                      <a:pt x="612" y="466"/>
                    </a:cubicBezTo>
                    <a:cubicBezTo>
                      <a:pt x="620" y="470"/>
                      <a:pt x="630" y="466"/>
                      <a:pt x="633" y="458"/>
                    </a:cubicBezTo>
                    <a:cubicBezTo>
                      <a:pt x="852" y="0"/>
                      <a:pt x="852" y="0"/>
                      <a:pt x="852" y="0"/>
                    </a:cubicBezTo>
                    <a:cubicBezTo>
                      <a:pt x="833" y="3"/>
                      <a:pt x="833" y="3"/>
                      <a:pt x="833" y="3"/>
                    </a:cubicBezTo>
                    <a:cubicBezTo>
                      <a:pt x="619" y="452"/>
                      <a:pt x="619" y="452"/>
                      <a:pt x="619" y="452"/>
                    </a:cubicBezTo>
                    <a:cubicBezTo>
                      <a:pt x="18" y="166"/>
                      <a:pt x="18" y="166"/>
                      <a:pt x="18" y="166"/>
                    </a:cubicBezTo>
                    <a:cubicBezTo>
                      <a:pt x="39" y="122"/>
                      <a:pt x="39" y="122"/>
                      <a:pt x="39" y="122"/>
                    </a:cubicBezTo>
                    <a:cubicBezTo>
                      <a:pt x="20" y="125"/>
                      <a:pt x="20" y="125"/>
                      <a:pt x="20" y="125"/>
                    </a:cubicBezTo>
                    <a:cubicBezTo>
                      <a:pt x="3" y="159"/>
                      <a:pt x="3" y="159"/>
                      <a:pt x="3" y="159"/>
                    </a:cubicBezTo>
                    <a:cubicBezTo>
                      <a:pt x="0" y="167"/>
                      <a:pt x="3" y="176"/>
                      <a:pt x="11" y="180"/>
                    </a:cubicBezTo>
                    <a:close/>
                  </a:path>
                </a:pathLst>
              </a:custGeom>
              <a:solidFill>
                <a:srgbClr val="222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5"/>
              <p:cNvSpPr>
                <a:spLocks/>
              </p:cNvSpPr>
              <p:nvPr/>
            </p:nvSpPr>
            <p:spPr bwMode="auto">
              <a:xfrm rot="20074232">
                <a:off x="6939805" y="2163686"/>
                <a:ext cx="1120775" cy="952500"/>
              </a:xfrm>
              <a:custGeom>
                <a:avLst/>
                <a:gdLst>
                  <a:gd name="T0" fmla="*/ 407 w 1008"/>
                  <a:gd name="T1" fmla="*/ 0 h 857"/>
                  <a:gd name="T2" fmla="*/ 0 w 1008"/>
                  <a:gd name="T3" fmla="*/ 857 h 857"/>
                  <a:gd name="T4" fmla="*/ 47 w 1008"/>
                  <a:gd name="T5" fmla="*/ 850 h 857"/>
                  <a:gd name="T6" fmla="*/ 424 w 1008"/>
                  <a:gd name="T7" fmla="*/ 56 h 857"/>
                  <a:gd name="T8" fmla="*/ 445 w 1008"/>
                  <a:gd name="T9" fmla="*/ 49 h 857"/>
                  <a:gd name="T10" fmla="*/ 968 w 1008"/>
                  <a:gd name="T11" fmla="*/ 298 h 857"/>
                  <a:gd name="T12" fmla="*/ 756 w 1008"/>
                  <a:gd name="T13" fmla="*/ 743 h 857"/>
                  <a:gd name="T14" fmla="*/ 794 w 1008"/>
                  <a:gd name="T15" fmla="*/ 738 h 857"/>
                  <a:gd name="T16" fmla="*/ 1008 w 1008"/>
                  <a:gd name="T17" fmla="*/ 286 h 857"/>
                  <a:gd name="T18" fmla="*/ 407 w 1008"/>
                  <a:gd name="T19" fmla="*/ 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8" h="857">
                    <a:moveTo>
                      <a:pt x="407" y="0"/>
                    </a:moveTo>
                    <a:cubicBezTo>
                      <a:pt x="0" y="857"/>
                      <a:pt x="0" y="857"/>
                      <a:pt x="0" y="857"/>
                    </a:cubicBezTo>
                    <a:cubicBezTo>
                      <a:pt x="47" y="850"/>
                      <a:pt x="47" y="850"/>
                      <a:pt x="47" y="850"/>
                    </a:cubicBezTo>
                    <a:cubicBezTo>
                      <a:pt x="424" y="56"/>
                      <a:pt x="424" y="56"/>
                      <a:pt x="424" y="56"/>
                    </a:cubicBezTo>
                    <a:cubicBezTo>
                      <a:pt x="428" y="48"/>
                      <a:pt x="437" y="45"/>
                      <a:pt x="445" y="49"/>
                    </a:cubicBezTo>
                    <a:cubicBezTo>
                      <a:pt x="968" y="298"/>
                      <a:pt x="968" y="298"/>
                      <a:pt x="968" y="298"/>
                    </a:cubicBezTo>
                    <a:cubicBezTo>
                      <a:pt x="756" y="743"/>
                      <a:pt x="756" y="743"/>
                      <a:pt x="756" y="743"/>
                    </a:cubicBezTo>
                    <a:cubicBezTo>
                      <a:pt x="794" y="738"/>
                      <a:pt x="794" y="738"/>
                      <a:pt x="794" y="738"/>
                    </a:cubicBezTo>
                    <a:cubicBezTo>
                      <a:pt x="1008" y="286"/>
                      <a:pt x="1008" y="286"/>
                      <a:pt x="1008" y="286"/>
                    </a:cubicBezTo>
                    <a:lnTo>
                      <a:pt x="407" y="0"/>
                    </a:ln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6"/>
              <p:cNvSpPr>
                <a:spLocks/>
              </p:cNvSpPr>
              <p:nvPr/>
            </p:nvSpPr>
            <p:spPr bwMode="auto">
              <a:xfrm rot="20074232">
                <a:off x="7183628" y="2983138"/>
                <a:ext cx="906463" cy="498475"/>
              </a:xfrm>
              <a:custGeom>
                <a:avLst/>
                <a:gdLst>
                  <a:gd name="T0" fmla="*/ 591 w 815"/>
                  <a:gd name="T1" fmla="*/ 396 h 449"/>
                  <a:gd name="T2" fmla="*/ 68 w 815"/>
                  <a:gd name="T3" fmla="*/ 147 h 449"/>
                  <a:gd name="T4" fmla="*/ 61 w 815"/>
                  <a:gd name="T5" fmla="*/ 126 h 449"/>
                  <a:gd name="T6" fmla="*/ 68 w 815"/>
                  <a:gd name="T7" fmla="*/ 112 h 449"/>
                  <a:gd name="T8" fmla="*/ 21 w 815"/>
                  <a:gd name="T9" fmla="*/ 119 h 449"/>
                  <a:gd name="T10" fmla="*/ 0 w 815"/>
                  <a:gd name="T11" fmla="*/ 163 h 449"/>
                  <a:gd name="T12" fmla="*/ 601 w 815"/>
                  <a:gd name="T13" fmla="*/ 449 h 449"/>
                  <a:gd name="T14" fmla="*/ 815 w 815"/>
                  <a:gd name="T15" fmla="*/ 0 h 449"/>
                  <a:gd name="T16" fmla="*/ 777 w 815"/>
                  <a:gd name="T17" fmla="*/ 5 h 449"/>
                  <a:gd name="T18" fmla="*/ 591 w 815"/>
                  <a:gd name="T19" fmla="*/ 396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5" h="449">
                    <a:moveTo>
                      <a:pt x="591" y="396"/>
                    </a:moveTo>
                    <a:cubicBezTo>
                      <a:pt x="68" y="147"/>
                      <a:pt x="68" y="147"/>
                      <a:pt x="68" y="147"/>
                    </a:cubicBezTo>
                    <a:cubicBezTo>
                      <a:pt x="60" y="144"/>
                      <a:pt x="57" y="134"/>
                      <a:pt x="61" y="126"/>
                    </a:cubicBezTo>
                    <a:cubicBezTo>
                      <a:pt x="68" y="112"/>
                      <a:pt x="68" y="112"/>
                      <a:pt x="68" y="112"/>
                    </a:cubicBezTo>
                    <a:cubicBezTo>
                      <a:pt x="21" y="119"/>
                      <a:pt x="21" y="119"/>
                      <a:pt x="21" y="119"/>
                    </a:cubicBezTo>
                    <a:cubicBezTo>
                      <a:pt x="0" y="163"/>
                      <a:pt x="0" y="163"/>
                      <a:pt x="0" y="163"/>
                    </a:cubicBezTo>
                    <a:cubicBezTo>
                      <a:pt x="601" y="449"/>
                      <a:pt x="601" y="449"/>
                      <a:pt x="601" y="449"/>
                    </a:cubicBezTo>
                    <a:cubicBezTo>
                      <a:pt x="815" y="0"/>
                      <a:pt x="815" y="0"/>
                      <a:pt x="815" y="0"/>
                    </a:cubicBezTo>
                    <a:cubicBezTo>
                      <a:pt x="777" y="5"/>
                      <a:pt x="777" y="5"/>
                      <a:pt x="777" y="5"/>
                    </a:cubicBezTo>
                    <a:lnTo>
                      <a:pt x="591" y="396"/>
                    </a:lnTo>
                    <a:close/>
                  </a:path>
                </a:pathLst>
              </a:custGeom>
              <a:solidFill>
                <a:srgbClr val="3E51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7"/>
              <p:cNvSpPr>
                <a:spLocks/>
              </p:cNvSpPr>
              <p:nvPr/>
            </p:nvSpPr>
            <p:spPr bwMode="auto">
              <a:xfrm rot="20074232">
                <a:off x="7001012" y="2210705"/>
                <a:ext cx="1023938" cy="893763"/>
              </a:xfrm>
              <a:custGeom>
                <a:avLst/>
                <a:gdLst>
                  <a:gd name="T0" fmla="*/ 921 w 921"/>
                  <a:gd name="T1" fmla="*/ 253 h 805"/>
                  <a:gd name="T2" fmla="*/ 398 w 921"/>
                  <a:gd name="T3" fmla="*/ 4 h 805"/>
                  <a:gd name="T4" fmla="*/ 377 w 921"/>
                  <a:gd name="T5" fmla="*/ 11 h 805"/>
                  <a:gd name="T6" fmla="*/ 0 w 921"/>
                  <a:gd name="T7" fmla="*/ 805 h 805"/>
                  <a:gd name="T8" fmla="*/ 709 w 921"/>
                  <a:gd name="T9" fmla="*/ 698 h 805"/>
                  <a:gd name="T10" fmla="*/ 921 w 921"/>
                  <a:gd name="T11" fmla="*/ 253 h 805"/>
                </a:gdLst>
                <a:ahLst/>
                <a:cxnLst>
                  <a:cxn ang="0">
                    <a:pos x="T0" y="T1"/>
                  </a:cxn>
                  <a:cxn ang="0">
                    <a:pos x="T2" y="T3"/>
                  </a:cxn>
                  <a:cxn ang="0">
                    <a:pos x="T4" y="T5"/>
                  </a:cxn>
                  <a:cxn ang="0">
                    <a:pos x="T6" y="T7"/>
                  </a:cxn>
                  <a:cxn ang="0">
                    <a:pos x="T8" y="T9"/>
                  </a:cxn>
                  <a:cxn ang="0">
                    <a:pos x="T10" y="T11"/>
                  </a:cxn>
                </a:cxnLst>
                <a:rect l="0" t="0" r="r" b="b"/>
                <a:pathLst>
                  <a:path w="921" h="805">
                    <a:moveTo>
                      <a:pt x="921" y="253"/>
                    </a:moveTo>
                    <a:cubicBezTo>
                      <a:pt x="398" y="4"/>
                      <a:pt x="398" y="4"/>
                      <a:pt x="398" y="4"/>
                    </a:cubicBezTo>
                    <a:cubicBezTo>
                      <a:pt x="390" y="0"/>
                      <a:pt x="381" y="3"/>
                      <a:pt x="377" y="11"/>
                    </a:cubicBezTo>
                    <a:cubicBezTo>
                      <a:pt x="0" y="805"/>
                      <a:pt x="0" y="805"/>
                      <a:pt x="0" y="805"/>
                    </a:cubicBezTo>
                    <a:cubicBezTo>
                      <a:pt x="709" y="698"/>
                      <a:pt x="709" y="698"/>
                      <a:pt x="709" y="698"/>
                    </a:cubicBezTo>
                    <a:lnTo>
                      <a:pt x="921" y="253"/>
                    </a:lnTo>
                    <a:close/>
                  </a:path>
                </a:pathLst>
              </a:custGeom>
              <a:solidFill>
                <a:srgbClr val="F4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8"/>
              <p:cNvSpPr>
                <a:spLocks/>
              </p:cNvSpPr>
              <p:nvPr/>
            </p:nvSpPr>
            <p:spPr bwMode="auto">
              <a:xfrm rot="20074232">
                <a:off x="7234539" y="2986084"/>
                <a:ext cx="800100" cy="434975"/>
              </a:xfrm>
              <a:custGeom>
                <a:avLst/>
                <a:gdLst>
                  <a:gd name="T0" fmla="*/ 11 w 720"/>
                  <a:gd name="T1" fmla="*/ 142 h 391"/>
                  <a:gd name="T2" fmla="*/ 534 w 720"/>
                  <a:gd name="T3" fmla="*/ 391 h 391"/>
                  <a:gd name="T4" fmla="*/ 720 w 720"/>
                  <a:gd name="T5" fmla="*/ 0 h 391"/>
                  <a:gd name="T6" fmla="*/ 11 w 720"/>
                  <a:gd name="T7" fmla="*/ 107 h 391"/>
                  <a:gd name="T8" fmla="*/ 4 w 720"/>
                  <a:gd name="T9" fmla="*/ 121 h 391"/>
                  <a:gd name="T10" fmla="*/ 11 w 720"/>
                  <a:gd name="T11" fmla="*/ 142 h 391"/>
                </a:gdLst>
                <a:ahLst/>
                <a:cxnLst>
                  <a:cxn ang="0">
                    <a:pos x="T0" y="T1"/>
                  </a:cxn>
                  <a:cxn ang="0">
                    <a:pos x="T2" y="T3"/>
                  </a:cxn>
                  <a:cxn ang="0">
                    <a:pos x="T4" y="T5"/>
                  </a:cxn>
                  <a:cxn ang="0">
                    <a:pos x="T6" y="T7"/>
                  </a:cxn>
                  <a:cxn ang="0">
                    <a:pos x="T8" y="T9"/>
                  </a:cxn>
                  <a:cxn ang="0">
                    <a:pos x="T10" y="T11"/>
                  </a:cxn>
                </a:cxnLst>
                <a:rect l="0" t="0" r="r" b="b"/>
                <a:pathLst>
                  <a:path w="720" h="391">
                    <a:moveTo>
                      <a:pt x="11" y="142"/>
                    </a:moveTo>
                    <a:cubicBezTo>
                      <a:pt x="534" y="391"/>
                      <a:pt x="534" y="391"/>
                      <a:pt x="534" y="391"/>
                    </a:cubicBezTo>
                    <a:cubicBezTo>
                      <a:pt x="720" y="0"/>
                      <a:pt x="720" y="0"/>
                      <a:pt x="720" y="0"/>
                    </a:cubicBezTo>
                    <a:cubicBezTo>
                      <a:pt x="11" y="107"/>
                      <a:pt x="11" y="107"/>
                      <a:pt x="11" y="107"/>
                    </a:cubicBezTo>
                    <a:cubicBezTo>
                      <a:pt x="4" y="121"/>
                      <a:pt x="4" y="121"/>
                      <a:pt x="4" y="121"/>
                    </a:cubicBezTo>
                    <a:cubicBezTo>
                      <a:pt x="0" y="129"/>
                      <a:pt x="3" y="139"/>
                      <a:pt x="11" y="142"/>
                    </a:cubicBezTo>
                    <a:close/>
                  </a:path>
                </a:pathLst>
              </a:custGeom>
              <a:solidFill>
                <a:srgbClr val="ECE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7"/>
              <p:cNvSpPr>
                <a:spLocks/>
              </p:cNvSpPr>
              <p:nvPr/>
            </p:nvSpPr>
            <p:spPr bwMode="auto">
              <a:xfrm rot="20074232">
                <a:off x="8029698" y="2318761"/>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9" y="0"/>
                      <a:pt x="27" y="4"/>
                    </a:cubicBezTo>
                    <a:cubicBezTo>
                      <a:pt x="36"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8"/>
              <p:cNvSpPr>
                <a:spLocks/>
              </p:cNvSpPr>
              <p:nvPr/>
            </p:nvSpPr>
            <p:spPr bwMode="auto">
              <a:xfrm rot="20074232">
                <a:off x="8029114" y="2384077"/>
                <a:ext cx="42863" cy="42863"/>
              </a:xfrm>
              <a:custGeom>
                <a:avLst/>
                <a:gdLst>
                  <a:gd name="T0" fmla="*/ 4 w 39"/>
                  <a:gd name="T1" fmla="*/ 13 h 39"/>
                  <a:gd name="T2" fmla="*/ 27 w 39"/>
                  <a:gd name="T3" fmla="*/ 4 h 39"/>
                  <a:gd name="T4" fmla="*/ 35 w 39"/>
                  <a:gd name="T5" fmla="*/ 27 h 39"/>
                  <a:gd name="T6" fmla="*/ 12 w 39"/>
                  <a:gd name="T7" fmla="*/ 35 h 39"/>
                  <a:gd name="T8" fmla="*/ 4 w 39"/>
                  <a:gd name="T9" fmla="*/ 13 h 39"/>
                </a:gdLst>
                <a:ahLst/>
                <a:cxnLst>
                  <a:cxn ang="0">
                    <a:pos x="T0" y="T1"/>
                  </a:cxn>
                  <a:cxn ang="0">
                    <a:pos x="T2" y="T3"/>
                  </a:cxn>
                  <a:cxn ang="0">
                    <a:pos x="T4" y="T5"/>
                  </a:cxn>
                  <a:cxn ang="0">
                    <a:pos x="T6" y="T7"/>
                  </a:cxn>
                  <a:cxn ang="0">
                    <a:pos x="T8" y="T9"/>
                  </a:cxn>
                </a:cxnLst>
                <a:rect l="0" t="0" r="r" b="b"/>
                <a:pathLst>
                  <a:path w="39" h="39">
                    <a:moveTo>
                      <a:pt x="4" y="13"/>
                    </a:moveTo>
                    <a:cubicBezTo>
                      <a:pt x="8" y="4"/>
                      <a:pt x="18" y="0"/>
                      <a:pt x="27" y="4"/>
                    </a:cubicBezTo>
                    <a:cubicBezTo>
                      <a:pt x="35" y="8"/>
                      <a:pt x="39" y="19"/>
                      <a:pt x="35" y="27"/>
                    </a:cubicBezTo>
                    <a:cubicBezTo>
                      <a:pt x="31" y="36"/>
                      <a:pt x="21" y="39"/>
                      <a:pt x="12" y="35"/>
                    </a:cubicBezTo>
                    <a:cubicBezTo>
                      <a:pt x="4" y="31"/>
                      <a:pt x="0" y="21"/>
                      <a:pt x="4" y="13"/>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9"/>
              <p:cNvSpPr>
                <a:spLocks/>
              </p:cNvSpPr>
              <p:nvPr/>
            </p:nvSpPr>
            <p:spPr bwMode="auto">
              <a:xfrm rot="20074232">
                <a:off x="8029211" y="2450827"/>
                <a:ext cx="42863" cy="42863"/>
              </a:xfrm>
              <a:custGeom>
                <a:avLst/>
                <a:gdLst>
                  <a:gd name="T0" fmla="*/ 5 w 39"/>
                  <a:gd name="T1" fmla="*/ 12 h 39"/>
                  <a:gd name="T2" fmla="*/ 27 w 39"/>
                  <a:gd name="T3" fmla="*/ 4 h 39"/>
                  <a:gd name="T4" fmla="*/ 35 w 39"/>
                  <a:gd name="T5" fmla="*/ 27 h 39"/>
                  <a:gd name="T6" fmla="*/ 13 w 39"/>
                  <a:gd name="T7" fmla="*/ 35 h 39"/>
                  <a:gd name="T8" fmla="*/ 5 w 39"/>
                  <a:gd name="T9" fmla="*/ 12 h 39"/>
                </a:gdLst>
                <a:ahLst/>
                <a:cxnLst>
                  <a:cxn ang="0">
                    <a:pos x="T0" y="T1"/>
                  </a:cxn>
                  <a:cxn ang="0">
                    <a:pos x="T2" y="T3"/>
                  </a:cxn>
                  <a:cxn ang="0">
                    <a:pos x="T4" y="T5"/>
                  </a:cxn>
                  <a:cxn ang="0">
                    <a:pos x="T6" y="T7"/>
                  </a:cxn>
                  <a:cxn ang="0">
                    <a:pos x="T8" y="T9"/>
                  </a:cxn>
                </a:cxnLst>
                <a:rect l="0" t="0" r="r" b="b"/>
                <a:pathLst>
                  <a:path w="39" h="39">
                    <a:moveTo>
                      <a:pt x="5" y="12"/>
                    </a:moveTo>
                    <a:cubicBezTo>
                      <a:pt x="9" y="3"/>
                      <a:pt x="19" y="0"/>
                      <a:pt x="27" y="4"/>
                    </a:cubicBezTo>
                    <a:cubicBezTo>
                      <a:pt x="36" y="8"/>
                      <a:pt x="39" y="18"/>
                      <a:pt x="35" y="27"/>
                    </a:cubicBezTo>
                    <a:cubicBezTo>
                      <a:pt x="31" y="35"/>
                      <a:pt x="21" y="39"/>
                      <a:pt x="13" y="35"/>
                    </a:cubicBezTo>
                    <a:cubicBezTo>
                      <a:pt x="4" y="31"/>
                      <a:pt x="0" y="20"/>
                      <a:pt x="5"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0"/>
              <p:cNvSpPr>
                <a:spLocks/>
              </p:cNvSpPr>
              <p:nvPr/>
            </p:nvSpPr>
            <p:spPr bwMode="auto">
              <a:xfrm rot="20074232">
                <a:off x="8028549" y="2515804"/>
                <a:ext cx="44450"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41"/>
              <p:cNvSpPr>
                <a:spLocks/>
              </p:cNvSpPr>
              <p:nvPr/>
            </p:nvSpPr>
            <p:spPr bwMode="auto">
              <a:xfrm rot="20074232">
                <a:off x="8029816" y="2582290"/>
                <a:ext cx="42863" cy="41275"/>
              </a:xfrm>
              <a:custGeom>
                <a:avLst/>
                <a:gdLst>
                  <a:gd name="T0" fmla="*/ 4 w 39"/>
                  <a:gd name="T1" fmla="*/ 12 h 38"/>
                  <a:gd name="T2" fmla="*/ 26 w 39"/>
                  <a:gd name="T3" fmla="*/ 4 h 38"/>
                  <a:gd name="T4" fmla="*/ 35 w 39"/>
                  <a:gd name="T5" fmla="*/ 26 h 38"/>
                  <a:gd name="T6" fmla="*/ 12 w 39"/>
                  <a:gd name="T7" fmla="*/ 34 h 38"/>
                  <a:gd name="T8" fmla="*/ 4 w 39"/>
                  <a:gd name="T9" fmla="*/ 12 h 38"/>
                </a:gdLst>
                <a:ahLst/>
                <a:cxnLst>
                  <a:cxn ang="0">
                    <a:pos x="T0" y="T1"/>
                  </a:cxn>
                  <a:cxn ang="0">
                    <a:pos x="T2" y="T3"/>
                  </a:cxn>
                  <a:cxn ang="0">
                    <a:pos x="T4" y="T5"/>
                  </a:cxn>
                  <a:cxn ang="0">
                    <a:pos x="T6" y="T7"/>
                  </a:cxn>
                  <a:cxn ang="0">
                    <a:pos x="T8" y="T9"/>
                  </a:cxn>
                </a:cxnLst>
                <a:rect l="0" t="0" r="r" b="b"/>
                <a:pathLst>
                  <a:path w="39" h="38">
                    <a:moveTo>
                      <a:pt x="4" y="12"/>
                    </a:moveTo>
                    <a:cubicBezTo>
                      <a:pt x="8" y="3"/>
                      <a:pt x="18" y="0"/>
                      <a:pt x="26" y="4"/>
                    </a:cubicBezTo>
                    <a:cubicBezTo>
                      <a:pt x="35" y="8"/>
                      <a:pt x="39" y="18"/>
                      <a:pt x="35" y="26"/>
                    </a:cubicBezTo>
                    <a:cubicBezTo>
                      <a:pt x="31" y="35"/>
                      <a:pt x="20" y="38"/>
                      <a:pt x="12" y="34"/>
                    </a:cubicBezTo>
                    <a:cubicBezTo>
                      <a:pt x="3" y="30"/>
                      <a:pt x="0" y="20"/>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2"/>
              <p:cNvSpPr>
                <a:spLocks/>
              </p:cNvSpPr>
              <p:nvPr/>
            </p:nvSpPr>
            <p:spPr bwMode="auto">
              <a:xfrm rot="20074232">
                <a:off x="8029573" y="2647530"/>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9" y="0"/>
                      <a:pt x="27" y="4"/>
                    </a:cubicBezTo>
                    <a:cubicBezTo>
                      <a:pt x="36"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p:cNvSpPr>
              <p:nvPr/>
            </p:nvSpPr>
            <p:spPr bwMode="auto">
              <a:xfrm rot="20074232">
                <a:off x="8028988" y="2712847"/>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9"/>
                      <a:pt x="35" y="27"/>
                    </a:cubicBezTo>
                    <a:cubicBezTo>
                      <a:pt x="31" y="36"/>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4"/>
              <p:cNvSpPr>
                <a:spLocks/>
              </p:cNvSpPr>
              <p:nvPr/>
            </p:nvSpPr>
            <p:spPr bwMode="auto">
              <a:xfrm rot="20074232">
                <a:off x="8030595" y="2779257"/>
                <a:ext cx="41275" cy="42863"/>
              </a:xfrm>
              <a:custGeom>
                <a:avLst/>
                <a:gdLst>
                  <a:gd name="T0" fmla="*/ 4 w 38"/>
                  <a:gd name="T1" fmla="*/ 12 h 39"/>
                  <a:gd name="T2" fmla="*/ 26 w 38"/>
                  <a:gd name="T3" fmla="*/ 4 h 39"/>
                  <a:gd name="T4" fmla="*/ 34 w 38"/>
                  <a:gd name="T5" fmla="*/ 27 h 39"/>
                  <a:gd name="T6" fmla="*/ 12 w 38"/>
                  <a:gd name="T7" fmla="*/ 35 h 39"/>
                  <a:gd name="T8" fmla="*/ 4 w 38"/>
                  <a:gd name="T9" fmla="*/ 12 h 39"/>
                </a:gdLst>
                <a:ahLst/>
                <a:cxnLst>
                  <a:cxn ang="0">
                    <a:pos x="T0" y="T1"/>
                  </a:cxn>
                  <a:cxn ang="0">
                    <a:pos x="T2" y="T3"/>
                  </a:cxn>
                  <a:cxn ang="0">
                    <a:pos x="T4" y="T5"/>
                  </a:cxn>
                  <a:cxn ang="0">
                    <a:pos x="T6" y="T7"/>
                  </a:cxn>
                  <a:cxn ang="0">
                    <a:pos x="T8" y="T9"/>
                  </a:cxn>
                </a:cxnLst>
                <a:rect l="0" t="0" r="r" b="b"/>
                <a:pathLst>
                  <a:path w="38" h="39">
                    <a:moveTo>
                      <a:pt x="4" y="12"/>
                    </a:moveTo>
                    <a:cubicBezTo>
                      <a:pt x="8" y="3"/>
                      <a:pt x="18" y="0"/>
                      <a:pt x="26" y="4"/>
                    </a:cubicBezTo>
                    <a:cubicBezTo>
                      <a:pt x="35" y="8"/>
                      <a:pt x="38" y="18"/>
                      <a:pt x="34" y="27"/>
                    </a:cubicBezTo>
                    <a:cubicBezTo>
                      <a:pt x="30" y="35"/>
                      <a:pt x="20" y="39"/>
                      <a:pt x="12" y="35"/>
                    </a:cubicBezTo>
                    <a:cubicBezTo>
                      <a:pt x="3" y="31"/>
                      <a:pt x="0" y="20"/>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5"/>
              <p:cNvSpPr>
                <a:spLocks/>
              </p:cNvSpPr>
              <p:nvPr/>
            </p:nvSpPr>
            <p:spPr bwMode="auto">
              <a:xfrm rot="20074232">
                <a:off x="8028423" y="2844573"/>
                <a:ext cx="44450"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6"/>
              <p:cNvSpPr>
                <a:spLocks/>
              </p:cNvSpPr>
              <p:nvPr/>
            </p:nvSpPr>
            <p:spPr bwMode="auto">
              <a:xfrm rot="20074232">
                <a:off x="8029349" y="2909549"/>
                <a:ext cx="42863" cy="42863"/>
              </a:xfrm>
              <a:custGeom>
                <a:avLst/>
                <a:gdLst>
                  <a:gd name="T0" fmla="*/ 4 w 39"/>
                  <a:gd name="T1" fmla="*/ 13 h 39"/>
                  <a:gd name="T2" fmla="*/ 27 w 39"/>
                  <a:gd name="T3" fmla="*/ 5 h 39"/>
                  <a:gd name="T4" fmla="*/ 35 w 39"/>
                  <a:gd name="T5" fmla="*/ 27 h 39"/>
                  <a:gd name="T6" fmla="*/ 12 w 39"/>
                  <a:gd name="T7" fmla="*/ 35 h 39"/>
                  <a:gd name="T8" fmla="*/ 4 w 39"/>
                  <a:gd name="T9" fmla="*/ 13 h 39"/>
                </a:gdLst>
                <a:ahLst/>
                <a:cxnLst>
                  <a:cxn ang="0">
                    <a:pos x="T0" y="T1"/>
                  </a:cxn>
                  <a:cxn ang="0">
                    <a:pos x="T2" y="T3"/>
                  </a:cxn>
                  <a:cxn ang="0">
                    <a:pos x="T4" y="T5"/>
                  </a:cxn>
                  <a:cxn ang="0">
                    <a:pos x="T6" y="T7"/>
                  </a:cxn>
                  <a:cxn ang="0">
                    <a:pos x="T8" y="T9"/>
                  </a:cxn>
                </a:cxnLst>
                <a:rect l="0" t="0" r="r" b="b"/>
                <a:pathLst>
                  <a:path w="39" h="39">
                    <a:moveTo>
                      <a:pt x="4" y="13"/>
                    </a:moveTo>
                    <a:cubicBezTo>
                      <a:pt x="8" y="4"/>
                      <a:pt x="18" y="0"/>
                      <a:pt x="27" y="5"/>
                    </a:cubicBezTo>
                    <a:cubicBezTo>
                      <a:pt x="35" y="9"/>
                      <a:pt x="39" y="19"/>
                      <a:pt x="35" y="27"/>
                    </a:cubicBezTo>
                    <a:cubicBezTo>
                      <a:pt x="31" y="36"/>
                      <a:pt x="20" y="39"/>
                      <a:pt x="12" y="35"/>
                    </a:cubicBezTo>
                    <a:cubicBezTo>
                      <a:pt x="3" y="31"/>
                      <a:pt x="0" y="21"/>
                      <a:pt x="4" y="13"/>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7"/>
              <p:cNvSpPr>
                <a:spLocks/>
              </p:cNvSpPr>
              <p:nvPr/>
            </p:nvSpPr>
            <p:spPr bwMode="auto">
              <a:xfrm rot="20074232">
                <a:off x="8029446" y="2976300"/>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3"/>
                      <a:pt x="19" y="0"/>
                      <a:pt x="27" y="4"/>
                    </a:cubicBezTo>
                    <a:cubicBezTo>
                      <a:pt x="36"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48"/>
              <p:cNvSpPr>
                <a:spLocks/>
              </p:cNvSpPr>
              <p:nvPr/>
            </p:nvSpPr>
            <p:spPr bwMode="auto">
              <a:xfrm rot="20074232">
                <a:off x="8028861" y="3041616"/>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9"/>
                      <a:pt x="35" y="27"/>
                    </a:cubicBezTo>
                    <a:cubicBezTo>
                      <a:pt x="31" y="36"/>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49"/>
              <p:cNvSpPr>
                <a:spLocks/>
              </p:cNvSpPr>
              <p:nvPr/>
            </p:nvSpPr>
            <p:spPr bwMode="auto">
              <a:xfrm rot="20074232">
                <a:off x="8028958" y="3108367"/>
                <a:ext cx="42863" cy="42863"/>
              </a:xfrm>
              <a:custGeom>
                <a:avLst/>
                <a:gdLst>
                  <a:gd name="T0" fmla="*/ 5 w 39"/>
                  <a:gd name="T1" fmla="*/ 12 h 39"/>
                  <a:gd name="T2" fmla="*/ 27 w 39"/>
                  <a:gd name="T3" fmla="*/ 4 h 39"/>
                  <a:gd name="T4" fmla="*/ 35 w 39"/>
                  <a:gd name="T5" fmla="*/ 26 h 39"/>
                  <a:gd name="T6" fmla="*/ 13 w 39"/>
                  <a:gd name="T7" fmla="*/ 35 h 39"/>
                  <a:gd name="T8" fmla="*/ 5 w 39"/>
                  <a:gd name="T9" fmla="*/ 12 h 39"/>
                </a:gdLst>
                <a:ahLst/>
                <a:cxnLst>
                  <a:cxn ang="0">
                    <a:pos x="T0" y="T1"/>
                  </a:cxn>
                  <a:cxn ang="0">
                    <a:pos x="T2" y="T3"/>
                  </a:cxn>
                  <a:cxn ang="0">
                    <a:pos x="T4" y="T5"/>
                  </a:cxn>
                  <a:cxn ang="0">
                    <a:pos x="T6" y="T7"/>
                  </a:cxn>
                  <a:cxn ang="0">
                    <a:pos x="T8" y="T9"/>
                  </a:cxn>
                </a:cxnLst>
                <a:rect l="0" t="0" r="r" b="b"/>
                <a:pathLst>
                  <a:path w="39" h="39">
                    <a:moveTo>
                      <a:pt x="5" y="12"/>
                    </a:moveTo>
                    <a:cubicBezTo>
                      <a:pt x="9" y="3"/>
                      <a:pt x="19" y="0"/>
                      <a:pt x="27" y="4"/>
                    </a:cubicBezTo>
                    <a:cubicBezTo>
                      <a:pt x="36" y="8"/>
                      <a:pt x="39" y="18"/>
                      <a:pt x="35" y="26"/>
                    </a:cubicBezTo>
                    <a:cubicBezTo>
                      <a:pt x="31" y="35"/>
                      <a:pt x="21" y="39"/>
                      <a:pt x="13" y="35"/>
                    </a:cubicBezTo>
                    <a:cubicBezTo>
                      <a:pt x="4" y="30"/>
                      <a:pt x="0" y="20"/>
                      <a:pt x="5"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p:cNvSpPr>
              <p:nvPr/>
            </p:nvSpPr>
            <p:spPr bwMode="auto">
              <a:xfrm rot="20074232">
                <a:off x="8028297" y="3173343"/>
                <a:ext cx="44450"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0"/>
              <p:cNvSpPr>
                <a:spLocks/>
              </p:cNvSpPr>
              <p:nvPr/>
            </p:nvSpPr>
            <p:spPr bwMode="auto">
              <a:xfrm rot="20074232">
                <a:off x="7855724" y="2318862"/>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3"/>
                      <a:pt x="4" y="12"/>
                    </a:cubicBezTo>
                    <a:cubicBezTo>
                      <a:pt x="0" y="20"/>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1"/>
              <p:cNvSpPr>
                <a:spLocks/>
              </p:cNvSpPr>
              <p:nvPr/>
            </p:nvSpPr>
            <p:spPr bwMode="auto">
              <a:xfrm rot="20074232">
                <a:off x="7873545" y="2293717"/>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2 h 84"/>
                  <a:gd name="T10" fmla="*/ 157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1"/>
                      <a:pt x="2" y="5"/>
                    </a:cubicBezTo>
                    <a:cubicBezTo>
                      <a:pt x="0" y="9"/>
                      <a:pt x="2" y="14"/>
                      <a:pt x="6" y="16"/>
                    </a:cubicBezTo>
                    <a:cubicBezTo>
                      <a:pt x="146" y="82"/>
                      <a:pt x="146" y="82"/>
                      <a:pt x="146" y="82"/>
                    </a:cubicBezTo>
                    <a:cubicBezTo>
                      <a:pt x="150" y="84"/>
                      <a:pt x="155" y="83"/>
                      <a:pt x="157"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82"/>
              <p:cNvSpPr>
                <a:spLocks/>
              </p:cNvSpPr>
              <p:nvPr/>
            </p:nvSpPr>
            <p:spPr bwMode="auto">
              <a:xfrm rot="20074232">
                <a:off x="7855063" y="2383838"/>
                <a:ext cx="44450"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3" y="31"/>
                      <a:pt x="12" y="35"/>
                    </a:cubicBezTo>
                    <a:cubicBezTo>
                      <a:pt x="20" y="39"/>
                      <a:pt x="31" y="36"/>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83"/>
              <p:cNvSpPr>
                <a:spLocks/>
              </p:cNvSpPr>
              <p:nvPr/>
            </p:nvSpPr>
            <p:spPr bwMode="auto">
              <a:xfrm rot="20074232">
                <a:off x="7874471" y="2358693"/>
                <a:ext cx="174625" cy="93663"/>
              </a:xfrm>
              <a:custGeom>
                <a:avLst/>
                <a:gdLst>
                  <a:gd name="T0" fmla="*/ 152 w 158"/>
                  <a:gd name="T1" fmla="*/ 69 h 85"/>
                  <a:gd name="T2" fmla="*/ 12 w 158"/>
                  <a:gd name="T3" fmla="*/ 2 h 85"/>
                  <a:gd name="T4" fmla="*/ 2 w 158"/>
                  <a:gd name="T5" fmla="*/ 6 h 85"/>
                  <a:gd name="T6" fmla="*/ 6 w 158"/>
                  <a:gd name="T7" fmla="*/ 16 h 85"/>
                  <a:gd name="T8" fmla="*/ 146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2" y="14"/>
                      <a:pt x="6" y="16"/>
                    </a:cubicBezTo>
                    <a:cubicBezTo>
                      <a:pt x="146" y="83"/>
                      <a:pt x="146" y="83"/>
                      <a:pt x="146" y="83"/>
                    </a:cubicBezTo>
                    <a:cubicBezTo>
                      <a:pt x="150" y="85"/>
                      <a:pt x="154" y="83"/>
                      <a:pt x="156" y="79"/>
                    </a:cubicBezTo>
                    <a:cubicBezTo>
                      <a:pt x="158" y="75"/>
                      <a:pt x="156" y="70"/>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84"/>
              <p:cNvSpPr>
                <a:spLocks/>
              </p:cNvSpPr>
              <p:nvPr/>
            </p:nvSpPr>
            <p:spPr bwMode="auto">
              <a:xfrm rot="20074232">
                <a:off x="7855237" y="2450930"/>
                <a:ext cx="42863" cy="42863"/>
              </a:xfrm>
              <a:custGeom>
                <a:avLst/>
                <a:gdLst>
                  <a:gd name="T0" fmla="*/ 35 w 39"/>
                  <a:gd name="T1" fmla="*/ 26 h 39"/>
                  <a:gd name="T2" fmla="*/ 27 w 39"/>
                  <a:gd name="T3" fmla="*/ 4 h 39"/>
                  <a:gd name="T4" fmla="*/ 4 w 39"/>
                  <a:gd name="T5" fmla="*/ 12 h 39"/>
                  <a:gd name="T6" fmla="*/ 12 w 39"/>
                  <a:gd name="T7" fmla="*/ 34 h 39"/>
                  <a:gd name="T8" fmla="*/ 35 w 39"/>
                  <a:gd name="T9" fmla="*/ 26 h 39"/>
                </a:gdLst>
                <a:ahLst/>
                <a:cxnLst>
                  <a:cxn ang="0">
                    <a:pos x="T0" y="T1"/>
                  </a:cxn>
                  <a:cxn ang="0">
                    <a:pos x="T2" y="T3"/>
                  </a:cxn>
                  <a:cxn ang="0">
                    <a:pos x="T4" y="T5"/>
                  </a:cxn>
                  <a:cxn ang="0">
                    <a:pos x="T6" y="T7"/>
                  </a:cxn>
                  <a:cxn ang="0">
                    <a:pos x="T8" y="T9"/>
                  </a:cxn>
                </a:cxnLst>
                <a:rect l="0" t="0" r="r" b="b"/>
                <a:pathLst>
                  <a:path w="39" h="39">
                    <a:moveTo>
                      <a:pt x="35" y="26"/>
                    </a:moveTo>
                    <a:cubicBezTo>
                      <a:pt x="39" y="18"/>
                      <a:pt x="36" y="8"/>
                      <a:pt x="27" y="4"/>
                    </a:cubicBezTo>
                    <a:cubicBezTo>
                      <a:pt x="19" y="0"/>
                      <a:pt x="8" y="3"/>
                      <a:pt x="4" y="12"/>
                    </a:cubicBezTo>
                    <a:cubicBezTo>
                      <a:pt x="0" y="20"/>
                      <a:pt x="4" y="30"/>
                      <a:pt x="12" y="34"/>
                    </a:cubicBezTo>
                    <a:cubicBezTo>
                      <a:pt x="21" y="39"/>
                      <a:pt x="31" y="35"/>
                      <a:pt x="35" y="26"/>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85"/>
              <p:cNvSpPr>
                <a:spLocks/>
              </p:cNvSpPr>
              <p:nvPr/>
            </p:nvSpPr>
            <p:spPr bwMode="auto">
              <a:xfrm rot="20074232">
                <a:off x="7874491" y="2425102"/>
                <a:ext cx="176213" cy="93663"/>
              </a:xfrm>
              <a:custGeom>
                <a:avLst/>
                <a:gdLst>
                  <a:gd name="T0" fmla="*/ 152 w 158"/>
                  <a:gd name="T1" fmla="*/ 68 h 84"/>
                  <a:gd name="T2" fmla="*/ 12 w 158"/>
                  <a:gd name="T3" fmla="*/ 1 h 84"/>
                  <a:gd name="T4" fmla="*/ 1 w 158"/>
                  <a:gd name="T5" fmla="*/ 5 h 84"/>
                  <a:gd name="T6" fmla="*/ 1 w 158"/>
                  <a:gd name="T7" fmla="*/ 5 h 84"/>
                  <a:gd name="T8" fmla="*/ 5 w 158"/>
                  <a:gd name="T9" fmla="*/ 16 h 84"/>
                  <a:gd name="T10" fmla="*/ 145 w 158"/>
                  <a:gd name="T11" fmla="*/ 82 h 84"/>
                  <a:gd name="T12" fmla="*/ 156 w 158"/>
                  <a:gd name="T13" fmla="*/ 78 h 84"/>
                  <a:gd name="T14" fmla="*/ 156 w 158"/>
                  <a:gd name="T15" fmla="*/ 78 h 84"/>
                  <a:gd name="T16" fmla="*/ 152 w 158"/>
                  <a:gd name="T17"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84">
                    <a:moveTo>
                      <a:pt x="152" y="68"/>
                    </a:moveTo>
                    <a:cubicBezTo>
                      <a:pt x="12" y="1"/>
                      <a:pt x="12" y="1"/>
                      <a:pt x="12" y="1"/>
                    </a:cubicBezTo>
                    <a:cubicBezTo>
                      <a:pt x="8" y="0"/>
                      <a:pt x="3" y="1"/>
                      <a:pt x="1" y="5"/>
                    </a:cubicBezTo>
                    <a:cubicBezTo>
                      <a:pt x="1" y="5"/>
                      <a:pt x="1" y="5"/>
                      <a:pt x="1" y="5"/>
                    </a:cubicBezTo>
                    <a:cubicBezTo>
                      <a:pt x="0" y="9"/>
                      <a:pt x="1" y="14"/>
                      <a:pt x="5" y="16"/>
                    </a:cubicBezTo>
                    <a:cubicBezTo>
                      <a:pt x="145" y="82"/>
                      <a:pt x="145" y="82"/>
                      <a:pt x="145" y="82"/>
                    </a:cubicBezTo>
                    <a:cubicBezTo>
                      <a:pt x="149" y="84"/>
                      <a:pt x="154" y="82"/>
                      <a:pt x="156" y="78"/>
                    </a:cubicBezTo>
                    <a:cubicBezTo>
                      <a:pt x="156" y="78"/>
                      <a:pt x="156" y="78"/>
                      <a:pt x="156" y="78"/>
                    </a:cubicBezTo>
                    <a:cubicBezTo>
                      <a:pt x="158" y="75"/>
                      <a:pt x="156" y="70"/>
                      <a:pt x="152"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86"/>
              <p:cNvSpPr>
                <a:spLocks/>
              </p:cNvSpPr>
              <p:nvPr/>
            </p:nvSpPr>
            <p:spPr bwMode="auto">
              <a:xfrm rot="20074232">
                <a:off x="7856085" y="2515564"/>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87"/>
              <p:cNvSpPr>
                <a:spLocks/>
              </p:cNvSpPr>
              <p:nvPr/>
            </p:nvSpPr>
            <p:spPr bwMode="auto">
              <a:xfrm rot="20074232">
                <a:off x="7873906" y="2490420"/>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3 h 84"/>
                  <a:gd name="T10" fmla="*/ 156 w 158"/>
                  <a:gd name="T11" fmla="*/ 79 h 84"/>
                  <a:gd name="T12" fmla="*/ 156 w 158"/>
                  <a:gd name="T13" fmla="*/ 79 h 84"/>
                  <a:gd name="T14" fmla="*/ 153 w 158"/>
                  <a:gd name="T15" fmla="*/ 68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84">
                    <a:moveTo>
                      <a:pt x="153" y="68"/>
                    </a:moveTo>
                    <a:cubicBezTo>
                      <a:pt x="13" y="2"/>
                      <a:pt x="13" y="2"/>
                      <a:pt x="13" y="2"/>
                    </a:cubicBezTo>
                    <a:cubicBezTo>
                      <a:pt x="9" y="0"/>
                      <a:pt x="4" y="2"/>
                      <a:pt x="2" y="5"/>
                    </a:cubicBezTo>
                    <a:cubicBezTo>
                      <a:pt x="0" y="9"/>
                      <a:pt x="2" y="14"/>
                      <a:pt x="6" y="16"/>
                    </a:cubicBezTo>
                    <a:cubicBezTo>
                      <a:pt x="146" y="83"/>
                      <a:pt x="146" y="83"/>
                      <a:pt x="146" y="83"/>
                    </a:cubicBezTo>
                    <a:cubicBezTo>
                      <a:pt x="150" y="84"/>
                      <a:pt x="154" y="83"/>
                      <a:pt x="156" y="79"/>
                    </a:cubicBezTo>
                    <a:cubicBezTo>
                      <a:pt x="156" y="79"/>
                      <a:pt x="156" y="79"/>
                      <a:pt x="156"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88"/>
              <p:cNvSpPr>
                <a:spLocks/>
              </p:cNvSpPr>
              <p:nvPr/>
            </p:nvSpPr>
            <p:spPr bwMode="auto">
              <a:xfrm rot="20074232">
                <a:off x="7855501" y="2580882"/>
                <a:ext cx="42863" cy="42863"/>
              </a:xfrm>
              <a:custGeom>
                <a:avLst/>
                <a:gdLst>
                  <a:gd name="T0" fmla="*/ 34 w 38"/>
                  <a:gd name="T1" fmla="*/ 27 h 39"/>
                  <a:gd name="T2" fmla="*/ 26 w 38"/>
                  <a:gd name="T3" fmla="*/ 4 h 39"/>
                  <a:gd name="T4" fmla="*/ 4 w 38"/>
                  <a:gd name="T5" fmla="*/ 13 h 39"/>
                  <a:gd name="T6" fmla="*/ 12 w 38"/>
                  <a:gd name="T7" fmla="*/ 35 h 39"/>
                  <a:gd name="T8" fmla="*/ 34 w 38"/>
                  <a:gd name="T9" fmla="*/ 27 h 39"/>
                </a:gdLst>
                <a:ahLst/>
                <a:cxnLst>
                  <a:cxn ang="0">
                    <a:pos x="T0" y="T1"/>
                  </a:cxn>
                  <a:cxn ang="0">
                    <a:pos x="T2" y="T3"/>
                  </a:cxn>
                  <a:cxn ang="0">
                    <a:pos x="T4" y="T5"/>
                  </a:cxn>
                  <a:cxn ang="0">
                    <a:pos x="T6" y="T7"/>
                  </a:cxn>
                  <a:cxn ang="0">
                    <a:pos x="T8" y="T9"/>
                  </a:cxn>
                </a:cxnLst>
                <a:rect l="0" t="0" r="r" b="b"/>
                <a:pathLst>
                  <a:path w="38" h="39">
                    <a:moveTo>
                      <a:pt x="34" y="27"/>
                    </a:moveTo>
                    <a:cubicBezTo>
                      <a:pt x="38" y="19"/>
                      <a:pt x="35" y="8"/>
                      <a:pt x="26" y="4"/>
                    </a:cubicBezTo>
                    <a:cubicBezTo>
                      <a:pt x="18" y="0"/>
                      <a:pt x="8" y="4"/>
                      <a:pt x="4" y="13"/>
                    </a:cubicBezTo>
                    <a:cubicBezTo>
                      <a:pt x="0" y="21"/>
                      <a:pt x="3" y="31"/>
                      <a:pt x="12" y="35"/>
                    </a:cubicBezTo>
                    <a:cubicBezTo>
                      <a:pt x="20" y="39"/>
                      <a:pt x="30" y="36"/>
                      <a:pt x="34"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9"/>
              <p:cNvSpPr>
                <a:spLocks/>
              </p:cNvSpPr>
              <p:nvPr/>
            </p:nvSpPr>
            <p:spPr bwMode="auto">
              <a:xfrm rot="20074232">
                <a:off x="7873322" y="2555736"/>
                <a:ext cx="176213" cy="93663"/>
              </a:xfrm>
              <a:custGeom>
                <a:avLst/>
                <a:gdLst>
                  <a:gd name="T0" fmla="*/ 152 w 158"/>
                  <a:gd name="T1" fmla="*/ 69 h 85"/>
                  <a:gd name="T2" fmla="*/ 12 w 158"/>
                  <a:gd name="T3" fmla="*/ 2 h 85"/>
                  <a:gd name="T4" fmla="*/ 2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2" y="15"/>
                      <a:pt x="5" y="16"/>
                    </a:cubicBezTo>
                    <a:cubicBezTo>
                      <a:pt x="145" y="83"/>
                      <a:pt x="145" y="83"/>
                      <a:pt x="145" y="83"/>
                    </a:cubicBezTo>
                    <a:cubicBezTo>
                      <a:pt x="149" y="85"/>
                      <a:pt x="154" y="83"/>
                      <a:pt x="156" y="79"/>
                    </a:cubicBezTo>
                    <a:cubicBezTo>
                      <a:pt x="158" y="75"/>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90"/>
              <p:cNvSpPr>
                <a:spLocks/>
              </p:cNvSpPr>
              <p:nvPr/>
            </p:nvSpPr>
            <p:spPr bwMode="auto">
              <a:xfrm rot="20074232">
                <a:off x="7855598" y="2647632"/>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3"/>
                      <a:pt x="4" y="12"/>
                    </a:cubicBezTo>
                    <a:cubicBezTo>
                      <a:pt x="0" y="20"/>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1"/>
              <p:cNvSpPr>
                <a:spLocks/>
              </p:cNvSpPr>
              <p:nvPr/>
            </p:nvSpPr>
            <p:spPr bwMode="auto">
              <a:xfrm rot="20074232">
                <a:off x="7873419" y="2622486"/>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2 h 84"/>
                  <a:gd name="T10" fmla="*/ 157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1"/>
                      <a:pt x="2" y="5"/>
                    </a:cubicBezTo>
                    <a:cubicBezTo>
                      <a:pt x="0" y="9"/>
                      <a:pt x="2" y="14"/>
                      <a:pt x="6" y="16"/>
                    </a:cubicBezTo>
                    <a:cubicBezTo>
                      <a:pt x="146" y="82"/>
                      <a:pt x="146" y="82"/>
                      <a:pt x="146" y="82"/>
                    </a:cubicBezTo>
                    <a:cubicBezTo>
                      <a:pt x="150" y="84"/>
                      <a:pt x="155" y="83"/>
                      <a:pt x="157"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92"/>
              <p:cNvSpPr>
                <a:spLocks/>
              </p:cNvSpPr>
              <p:nvPr/>
            </p:nvSpPr>
            <p:spPr bwMode="auto">
              <a:xfrm rot="20074232">
                <a:off x="7854936" y="2712608"/>
                <a:ext cx="44450"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3" y="31"/>
                      <a:pt x="12" y="35"/>
                    </a:cubicBezTo>
                    <a:cubicBezTo>
                      <a:pt x="20"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93"/>
              <p:cNvSpPr>
                <a:spLocks/>
              </p:cNvSpPr>
              <p:nvPr/>
            </p:nvSpPr>
            <p:spPr bwMode="auto">
              <a:xfrm rot="20074232">
                <a:off x="7874345" y="2687463"/>
                <a:ext cx="174625" cy="93663"/>
              </a:xfrm>
              <a:custGeom>
                <a:avLst/>
                <a:gdLst>
                  <a:gd name="T0" fmla="*/ 152 w 158"/>
                  <a:gd name="T1" fmla="*/ 69 h 85"/>
                  <a:gd name="T2" fmla="*/ 12 w 158"/>
                  <a:gd name="T3" fmla="*/ 2 h 85"/>
                  <a:gd name="T4" fmla="*/ 2 w 158"/>
                  <a:gd name="T5" fmla="*/ 6 h 85"/>
                  <a:gd name="T6" fmla="*/ 6 w 158"/>
                  <a:gd name="T7" fmla="*/ 16 h 85"/>
                  <a:gd name="T8" fmla="*/ 146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2" y="14"/>
                      <a:pt x="6" y="16"/>
                    </a:cubicBezTo>
                    <a:cubicBezTo>
                      <a:pt x="146" y="83"/>
                      <a:pt x="146" y="83"/>
                      <a:pt x="146" y="83"/>
                    </a:cubicBezTo>
                    <a:cubicBezTo>
                      <a:pt x="150" y="85"/>
                      <a:pt x="154" y="83"/>
                      <a:pt x="156" y="79"/>
                    </a:cubicBezTo>
                    <a:cubicBezTo>
                      <a:pt x="158" y="75"/>
                      <a:pt x="156" y="70"/>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94"/>
              <p:cNvSpPr>
                <a:spLocks/>
              </p:cNvSpPr>
              <p:nvPr/>
            </p:nvSpPr>
            <p:spPr bwMode="auto">
              <a:xfrm rot="20074232">
                <a:off x="7854769" y="2779776"/>
                <a:ext cx="42863" cy="41275"/>
              </a:xfrm>
              <a:custGeom>
                <a:avLst/>
                <a:gdLst>
                  <a:gd name="T0" fmla="*/ 35 w 39"/>
                  <a:gd name="T1" fmla="*/ 26 h 38"/>
                  <a:gd name="T2" fmla="*/ 27 w 39"/>
                  <a:gd name="T3" fmla="*/ 4 h 38"/>
                  <a:gd name="T4" fmla="*/ 4 w 39"/>
                  <a:gd name="T5" fmla="*/ 12 h 38"/>
                  <a:gd name="T6" fmla="*/ 12 w 39"/>
                  <a:gd name="T7" fmla="*/ 34 h 38"/>
                  <a:gd name="T8" fmla="*/ 35 w 39"/>
                  <a:gd name="T9" fmla="*/ 26 h 38"/>
                </a:gdLst>
                <a:ahLst/>
                <a:cxnLst>
                  <a:cxn ang="0">
                    <a:pos x="T0" y="T1"/>
                  </a:cxn>
                  <a:cxn ang="0">
                    <a:pos x="T2" y="T3"/>
                  </a:cxn>
                  <a:cxn ang="0">
                    <a:pos x="T4" y="T5"/>
                  </a:cxn>
                  <a:cxn ang="0">
                    <a:pos x="T6" y="T7"/>
                  </a:cxn>
                  <a:cxn ang="0">
                    <a:pos x="T8" y="T9"/>
                  </a:cxn>
                </a:cxnLst>
                <a:rect l="0" t="0" r="r" b="b"/>
                <a:pathLst>
                  <a:path w="39" h="38">
                    <a:moveTo>
                      <a:pt x="35" y="26"/>
                    </a:moveTo>
                    <a:cubicBezTo>
                      <a:pt x="39" y="18"/>
                      <a:pt x="36" y="8"/>
                      <a:pt x="27" y="4"/>
                    </a:cubicBezTo>
                    <a:cubicBezTo>
                      <a:pt x="19" y="0"/>
                      <a:pt x="8" y="3"/>
                      <a:pt x="4" y="12"/>
                    </a:cubicBezTo>
                    <a:cubicBezTo>
                      <a:pt x="0" y="20"/>
                      <a:pt x="4" y="30"/>
                      <a:pt x="12" y="34"/>
                    </a:cubicBezTo>
                    <a:cubicBezTo>
                      <a:pt x="21" y="38"/>
                      <a:pt x="31" y="35"/>
                      <a:pt x="35" y="26"/>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95"/>
              <p:cNvSpPr>
                <a:spLocks/>
              </p:cNvSpPr>
              <p:nvPr/>
            </p:nvSpPr>
            <p:spPr bwMode="auto">
              <a:xfrm rot="20074232">
                <a:off x="7874024" y="2752361"/>
                <a:ext cx="176213" cy="95250"/>
              </a:xfrm>
              <a:custGeom>
                <a:avLst/>
                <a:gdLst>
                  <a:gd name="T0" fmla="*/ 152 w 158"/>
                  <a:gd name="T1" fmla="*/ 69 h 85"/>
                  <a:gd name="T2" fmla="*/ 12 w 158"/>
                  <a:gd name="T3" fmla="*/ 2 h 85"/>
                  <a:gd name="T4" fmla="*/ 1 w 158"/>
                  <a:gd name="T5" fmla="*/ 6 h 85"/>
                  <a:gd name="T6" fmla="*/ 5 w 158"/>
                  <a:gd name="T7" fmla="*/ 17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3" y="2"/>
                      <a:pt x="1" y="6"/>
                    </a:cubicBezTo>
                    <a:cubicBezTo>
                      <a:pt x="0" y="10"/>
                      <a:pt x="1" y="15"/>
                      <a:pt x="5" y="17"/>
                    </a:cubicBezTo>
                    <a:cubicBezTo>
                      <a:pt x="145" y="83"/>
                      <a:pt x="145" y="83"/>
                      <a:pt x="145" y="83"/>
                    </a:cubicBezTo>
                    <a:cubicBezTo>
                      <a:pt x="149" y="85"/>
                      <a:pt x="154" y="83"/>
                      <a:pt x="156" y="79"/>
                    </a:cubicBezTo>
                    <a:cubicBezTo>
                      <a:pt x="158" y="76"/>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96"/>
              <p:cNvSpPr>
                <a:spLocks/>
              </p:cNvSpPr>
              <p:nvPr/>
            </p:nvSpPr>
            <p:spPr bwMode="auto">
              <a:xfrm rot="20074232">
                <a:off x="7855960" y="2844334"/>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97"/>
              <p:cNvSpPr>
                <a:spLocks/>
              </p:cNvSpPr>
              <p:nvPr/>
            </p:nvSpPr>
            <p:spPr bwMode="auto">
              <a:xfrm rot="20074232">
                <a:off x="7873780" y="2819189"/>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3 h 84"/>
                  <a:gd name="T10" fmla="*/ 156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2"/>
                      <a:pt x="2" y="5"/>
                    </a:cubicBezTo>
                    <a:cubicBezTo>
                      <a:pt x="0" y="9"/>
                      <a:pt x="2" y="14"/>
                      <a:pt x="6" y="16"/>
                    </a:cubicBezTo>
                    <a:cubicBezTo>
                      <a:pt x="146" y="83"/>
                      <a:pt x="146" y="83"/>
                      <a:pt x="146" y="83"/>
                    </a:cubicBezTo>
                    <a:cubicBezTo>
                      <a:pt x="150" y="84"/>
                      <a:pt x="154" y="83"/>
                      <a:pt x="156" y="79"/>
                    </a:cubicBezTo>
                    <a:cubicBezTo>
                      <a:pt x="158" y="75"/>
                      <a:pt x="156"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98"/>
              <p:cNvSpPr>
                <a:spLocks/>
              </p:cNvSpPr>
              <p:nvPr/>
            </p:nvSpPr>
            <p:spPr bwMode="auto">
              <a:xfrm rot="20074232">
                <a:off x="7855375" y="2909651"/>
                <a:ext cx="42863" cy="42863"/>
              </a:xfrm>
              <a:custGeom>
                <a:avLst/>
                <a:gdLst>
                  <a:gd name="T0" fmla="*/ 34 w 38"/>
                  <a:gd name="T1" fmla="*/ 27 h 39"/>
                  <a:gd name="T2" fmla="*/ 26 w 38"/>
                  <a:gd name="T3" fmla="*/ 4 h 39"/>
                  <a:gd name="T4" fmla="*/ 4 w 38"/>
                  <a:gd name="T5" fmla="*/ 12 h 39"/>
                  <a:gd name="T6" fmla="*/ 12 w 38"/>
                  <a:gd name="T7" fmla="*/ 35 h 39"/>
                  <a:gd name="T8" fmla="*/ 34 w 38"/>
                  <a:gd name="T9" fmla="*/ 27 h 39"/>
                </a:gdLst>
                <a:ahLst/>
                <a:cxnLst>
                  <a:cxn ang="0">
                    <a:pos x="T0" y="T1"/>
                  </a:cxn>
                  <a:cxn ang="0">
                    <a:pos x="T2" y="T3"/>
                  </a:cxn>
                  <a:cxn ang="0">
                    <a:pos x="T4" y="T5"/>
                  </a:cxn>
                  <a:cxn ang="0">
                    <a:pos x="T6" y="T7"/>
                  </a:cxn>
                  <a:cxn ang="0">
                    <a:pos x="T8" y="T9"/>
                  </a:cxn>
                </a:cxnLst>
                <a:rect l="0" t="0" r="r" b="b"/>
                <a:pathLst>
                  <a:path w="38" h="39">
                    <a:moveTo>
                      <a:pt x="34" y="27"/>
                    </a:moveTo>
                    <a:cubicBezTo>
                      <a:pt x="38" y="19"/>
                      <a:pt x="35" y="8"/>
                      <a:pt x="26" y="4"/>
                    </a:cubicBezTo>
                    <a:cubicBezTo>
                      <a:pt x="18" y="0"/>
                      <a:pt x="8" y="4"/>
                      <a:pt x="4" y="12"/>
                    </a:cubicBezTo>
                    <a:cubicBezTo>
                      <a:pt x="0" y="21"/>
                      <a:pt x="3" y="31"/>
                      <a:pt x="12" y="35"/>
                    </a:cubicBezTo>
                    <a:cubicBezTo>
                      <a:pt x="20" y="39"/>
                      <a:pt x="30" y="36"/>
                      <a:pt x="34"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9"/>
              <p:cNvSpPr>
                <a:spLocks/>
              </p:cNvSpPr>
              <p:nvPr/>
            </p:nvSpPr>
            <p:spPr bwMode="auto">
              <a:xfrm rot="20074232">
                <a:off x="7873196" y="2884506"/>
                <a:ext cx="176213" cy="93663"/>
              </a:xfrm>
              <a:custGeom>
                <a:avLst/>
                <a:gdLst>
                  <a:gd name="T0" fmla="*/ 152 w 158"/>
                  <a:gd name="T1" fmla="*/ 69 h 85"/>
                  <a:gd name="T2" fmla="*/ 12 w 158"/>
                  <a:gd name="T3" fmla="*/ 2 h 85"/>
                  <a:gd name="T4" fmla="*/ 2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1" y="14"/>
                      <a:pt x="5" y="16"/>
                    </a:cubicBezTo>
                    <a:cubicBezTo>
                      <a:pt x="145" y="83"/>
                      <a:pt x="145" y="83"/>
                      <a:pt x="145" y="83"/>
                    </a:cubicBezTo>
                    <a:cubicBezTo>
                      <a:pt x="149" y="85"/>
                      <a:pt x="154" y="83"/>
                      <a:pt x="156" y="79"/>
                    </a:cubicBezTo>
                    <a:cubicBezTo>
                      <a:pt x="158" y="75"/>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00"/>
              <p:cNvSpPr>
                <a:spLocks/>
              </p:cNvSpPr>
              <p:nvPr/>
            </p:nvSpPr>
            <p:spPr bwMode="auto">
              <a:xfrm rot="20074232">
                <a:off x="7855472" y="2976401"/>
                <a:ext cx="42863" cy="42863"/>
              </a:xfrm>
              <a:custGeom>
                <a:avLst/>
                <a:gdLst>
                  <a:gd name="T0" fmla="*/ 35 w 39"/>
                  <a:gd name="T1" fmla="*/ 26 h 39"/>
                  <a:gd name="T2" fmla="*/ 27 w 39"/>
                  <a:gd name="T3" fmla="*/ 4 h 39"/>
                  <a:gd name="T4" fmla="*/ 4 w 39"/>
                  <a:gd name="T5" fmla="*/ 12 h 39"/>
                  <a:gd name="T6" fmla="*/ 12 w 39"/>
                  <a:gd name="T7" fmla="*/ 35 h 39"/>
                  <a:gd name="T8" fmla="*/ 35 w 39"/>
                  <a:gd name="T9" fmla="*/ 26 h 39"/>
                </a:gdLst>
                <a:ahLst/>
                <a:cxnLst>
                  <a:cxn ang="0">
                    <a:pos x="T0" y="T1"/>
                  </a:cxn>
                  <a:cxn ang="0">
                    <a:pos x="T2" y="T3"/>
                  </a:cxn>
                  <a:cxn ang="0">
                    <a:pos x="T4" y="T5"/>
                  </a:cxn>
                  <a:cxn ang="0">
                    <a:pos x="T6" y="T7"/>
                  </a:cxn>
                  <a:cxn ang="0">
                    <a:pos x="T8" y="T9"/>
                  </a:cxn>
                </a:cxnLst>
                <a:rect l="0" t="0" r="r" b="b"/>
                <a:pathLst>
                  <a:path w="39" h="39">
                    <a:moveTo>
                      <a:pt x="35" y="26"/>
                    </a:moveTo>
                    <a:cubicBezTo>
                      <a:pt x="39" y="18"/>
                      <a:pt x="35" y="8"/>
                      <a:pt x="27" y="4"/>
                    </a:cubicBezTo>
                    <a:cubicBezTo>
                      <a:pt x="18" y="0"/>
                      <a:pt x="8" y="3"/>
                      <a:pt x="4" y="12"/>
                    </a:cubicBezTo>
                    <a:cubicBezTo>
                      <a:pt x="0" y="20"/>
                      <a:pt x="4" y="31"/>
                      <a:pt x="12" y="35"/>
                    </a:cubicBezTo>
                    <a:cubicBezTo>
                      <a:pt x="21" y="39"/>
                      <a:pt x="31" y="35"/>
                      <a:pt x="35" y="26"/>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01"/>
              <p:cNvSpPr>
                <a:spLocks/>
              </p:cNvSpPr>
              <p:nvPr/>
            </p:nvSpPr>
            <p:spPr bwMode="auto">
              <a:xfrm rot="20074232">
                <a:off x="7873293" y="2951256"/>
                <a:ext cx="176213" cy="93663"/>
              </a:xfrm>
              <a:custGeom>
                <a:avLst/>
                <a:gdLst>
                  <a:gd name="T0" fmla="*/ 153 w 158"/>
                  <a:gd name="T1" fmla="*/ 68 h 84"/>
                  <a:gd name="T2" fmla="*/ 13 w 158"/>
                  <a:gd name="T3" fmla="*/ 1 h 84"/>
                  <a:gd name="T4" fmla="*/ 2 w 158"/>
                  <a:gd name="T5" fmla="*/ 5 h 84"/>
                  <a:gd name="T6" fmla="*/ 2 w 158"/>
                  <a:gd name="T7" fmla="*/ 5 h 84"/>
                  <a:gd name="T8" fmla="*/ 6 w 158"/>
                  <a:gd name="T9" fmla="*/ 16 h 84"/>
                  <a:gd name="T10" fmla="*/ 146 w 158"/>
                  <a:gd name="T11" fmla="*/ 82 h 84"/>
                  <a:gd name="T12" fmla="*/ 157 w 158"/>
                  <a:gd name="T13" fmla="*/ 79 h 84"/>
                  <a:gd name="T14" fmla="*/ 157 w 158"/>
                  <a:gd name="T15" fmla="*/ 79 h 84"/>
                  <a:gd name="T16" fmla="*/ 153 w 158"/>
                  <a:gd name="T17"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84">
                    <a:moveTo>
                      <a:pt x="153" y="68"/>
                    </a:moveTo>
                    <a:cubicBezTo>
                      <a:pt x="13" y="1"/>
                      <a:pt x="13" y="1"/>
                      <a:pt x="13" y="1"/>
                    </a:cubicBezTo>
                    <a:cubicBezTo>
                      <a:pt x="9" y="0"/>
                      <a:pt x="4" y="1"/>
                      <a:pt x="2" y="5"/>
                    </a:cubicBezTo>
                    <a:cubicBezTo>
                      <a:pt x="2" y="5"/>
                      <a:pt x="2" y="5"/>
                      <a:pt x="2" y="5"/>
                    </a:cubicBezTo>
                    <a:cubicBezTo>
                      <a:pt x="0" y="9"/>
                      <a:pt x="2" y="14"/>
                      <a:pt x="6" y="16"/>
                    </a:cubicBezTo>
                    <a:cubicBezTo>
                      <a:pt x="146" y="82"/>
                      <a:pt x="146" y="82"/>
                      <a:pt x="146" y="82"/>
                    </a:cubicBezTo>
                    <a:cubicBezTo>
                      <a:pt x="150" y="84"/>
                      <a:pt x="155" y="82"/>
                      <a:pt x="157" y="79"/>
                    </a:cubicBezTo>
                    <a:cubicBezTo>
                      <a:pt x="157" y="79"/>
                      <a:pt x="157" y="79"/>
                      <a:pt x="157"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02"/>
              <p:cNvSpPr>
                <a:spLocks/>
              </p:cNvSpPr>
              <p:nvPr/>
            </p:nvSpPr>
            <p:spPr bwMode="auto">
              <a:xfrm rot="20074232">
                <a:off x="7854811" y="3041378"/>
                <a:ext cx="44450"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3" y="31"/>
                      <a:pt x="12" y="35"/>
                    </a:cubicBezTo>
                    <a:cubicBezTo>
                      <a:pt x="20"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03"/>
              <p:cNvSpPr>
                <a:spLocks/>
              </p:cNvSpPr>
              <p:nvPr/>
            </p:nvSpPr>
            <p:spPr bwMode="auto">
              <a:xfrm rot="20074232">
                <a:off x="7874218" y="3016232"/>
                <a:ext cx="174625" cy="93663"/>
              </a:xfrm>
              <a:custGeom>
                <a:avLst/>
                <a:gdLst>
                  <a:gd name="T0" fmla="*/ 152 w 158"/>
                  <a:gd name="T1" fmla="*/ 68 h 85"/>
                  <a:gd name="T2" fmla="*/ 12 w 158"/>
                  <a:gd name="T3" fmla="*/ 2 h 85"/>
                  <a:gd name="T4" fmla="*/ 2 w 158"/>
                  <a:gd name="T5" fmla="*/ 6 h 85"/>
                  <a:gd name="T6" fmla="*/ 6 w 158"/>
                  <a:gd name="T7" fmla="*/ 16 h 85"/>
                  <a:gd name="T8" fmla="*/ 146 w 158"/>
                  <a:gd name="T9" fmla="*/ 83 h 85"/>
                  <a:gd name="T10" fmla="*/ 156 w 158"/>
                  <a:gd name="T11" fmla="*/ 79 h 85"/>
                  <a:gd name="T12" fmla="*/ 152 w 158"/>
                  <a:gd name="T13" fmla="*/ 68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8"/>
                    </a:moveTo>
                    <a:cubicBezTo>
                      <a:pt x="12" y="2"/>
                      <a:pt x="12" y="2"/>
                      <a:pt x="12" y="2"/>
                    </a:cubicBezTo>
                    <a:cubicBezTo>
                      <a:pt x="8" y="0"/>
                      <a:pt x="4" y="2"/>
                      <a:pt x="2" y="6"/>
                    </a:cubicBezTo>
                    <a:cubicBezTo>
                      <a:pt x="0" y="10"/>
                      <a:pt x="2" y="14"/>
                      <a:pt x="6" y="16"/>
                    </a:cubicBezTo>
                    <a:cubicBezTo>
                      <a:pt x="146" y="83"/>
                      <a:pt x="146" y="83"/>
                      <a:pt x="146" y="83"/>
                    </a:cubicBezTo>
                    <a:cubicBezTo>
                      <a:pt x="150" y="85"/>
                      <a:pt x="154" y="83"/>
                      <a:pt x="156" y="79"/>
                    </a:cubicBezTo>
                    <a:cubicBezTo>
                      <a:pt x="158" y="75"/>
                      <a:pt x="156" y="70"/>
                      <a:pt x="152"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04"/>
              <p:cNvSpPr>
                <a:spLocks/>
              </p:cNvSpPr>
              <p:nvPr/>
            </p:nvSpPr>
            <p:spPr bwMode="auto">
              <a:xfrm rot="20074232">
                <a:off x="7854226" y="3106694"/>
                <a:ext cx="44450" cy="42863"/>
              </a:xfrm>
              <a:custGeom>
                <a:avLst/>
                <a:gdLst>
                  <a:gd name="T0" fmla="*/ 35 w 39"/>
                  <a:gd name="T1" fmla="*/ 27 h 39"/>
                  <a:gd name="T2" fmla="*/ 27 w 39"/>
                  <a:gd name="T3" fmla="*/ 5 h 39"/>
                  <a:gd name="T4" fmla="*/ 4 w 39"/>
                  <a:gd name="T5" fmla="*/ 13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9"/>
                      <a:pt x="36" y="9"/>
                      <a:pt x="27" y="5"/>
                    </a:cubicBezTo>
                    <a:cubicBezTo>
                      <a:pt x="19" y="0"/>
                      <a:pt x="8" y="4"/>
                      <a:pt x="4" y="13"/>
                    </a:cubicBezTo>
                    <a:cubicBezTo>
                      <a:pt x="0" y="21"/>
                      <a:pt x="4" y="31"/>
                      <a:pt x="12" y="35"/>
                    </a:cubicBezTo>
                    <a:cubicBezTo>
                      <a:pt x="21" y="39"/>
                      <a:pt x="31" y="36"/>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06"/>
              <p:cNvSpPr>
                <a:spLocks/>
              </p:cNvSpPr>
              <p:nvPr/>
            </p:nvSpPr>
            <p:spPr bwMode="auto">
              <a:xfrm rot="20074232">
                <a:off x="7873897" y="3081131"/>
                <a:ext cx="176213" cy="95250"/>
              </a:xfrm>
              <a:custGeom>
                <a:avLst/>
                <a:gdLst>
                  <a:gd name="T0" fmla="*/ 152 w 158"/>
                  <a:gd name="T1" fmla="*/ 69 h 85"/>
                  <a:gd name="T2" fmla="*/ 12 w 158"/>
                  <a:gd name="T3" fmla="*/ 2 h 85"/>
                  <a:gd name="T4" fmla="*/ 1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3" y="2"/>
                      <a:pt x="1" y="6"/>
                    </a:cubicBezTo>
                    <a:cubicBezTo>
                      <a:pt x="0" y="10"/>
                      <a:pt x="1" y="15"/>
                      <a:pt x="5" y="16"/>
                    </a:cubicBezTo>
                    <a:cubicBezTo>
                      <a:pt x="145" y="83"/>
                      <a:pt x="145" y="83"/>
                      <a:pt x="145" y="83"/>
                    </a:cubicBezTo>
                    <a:cubicBezTo>
                      <a:pt x="149" y="85"/>
                      <a:pt x="154" y="83"/>
                      <a:pt x="156" y="79"/>
                    </a:cubicBezTo>
                    <a:cubicBezTo>
                      <a:pt x="158" y="75"/>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07"/>
              <p:cNvSpPr>
                <a:spLocks/>
              </p:cNvSpPr>
              <p:nvPr/>
            </p:nvSpPr>
            <p:spPr bwMode="auto">
              <a:xfrm rot="20074232">
                <a:off x="7855833" y="3173104"/>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3"/>
                      <a:pt x="4" y="12"/>
                    </a:cubicBezTo>
                    <a:cubicBezTo>
                      <a:pt x="0" y="21"/>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08"/>
              <p:cNvSpPr>
                <a:spLocks/>
              </p:cNvSpPr>
              <p:nvPr/>
            </p:nvSpPr>
            <p:spPr bwMode="auto">
              <a:xfrm rot="20074232">
                <a:off x="7873654" y="3147958"/>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2 h 84"/>
                  <a:gd name="T10" fmla="*/ 156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1"/>
                      <a:pt x="2" y="5"/>
                    </a:cubicBezTo>
                    <a:cubicBezTo>
                      <a:pt x="0" y="9"/>
                      <a:pt x="2" y="14"/>
                      <a:pt x="6" y="16"/>
                    </a:cubicBezTo>
                    <a:cubicBezTo>
                      <a:pt x="146" y="82"/>
                      <a:pt x="146" y="82"/>
                      <a:pt x="146" y="82"/>
                    </a:cubicBezTo>
                    <a:cubicBezTo>
                      <a:pt x="150" y="84"/>
                      <a:pt x="154" y="83"/>
                      <a:pt x="156" y="79"/>
                    </a:cubicBezTo>
                    <a:cubicBezTo>
                      <a:pt x="158" y="75"/>
                      <a:pt x="156"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09"/>
              <p:cNvSpPr>
                <a:spLocks/>
              </p:cNvSpPr>
              <p:nvPr/>
            </p:nvSpPr>
            <p:spPr bwMode="auto">
              <a:xfrm rot="20074232">
                <a:off x="7855248" y="3238420"/>
                <a:ext cx="42863" cy="42863"/>
              </a:xfrm>
              <a:custGeom>
                <a:avLst/>
                <a:gdLst>
                  <a:gd name="T0" fmla="*/ 34 w 38"/>
                  <a:gd name="T1" fmla="*/ 27 h 39"/>
                  <a:gd name="T2" fmla="*/ 26 w 38"/>
                  <a:gd name="T3" fmla="*/ 4 h 39"/>
                  <a:gd name="T4" fmla="*/ 4 w 38"/>
                  <a:gd name="T5" fmla="*/ 12 h 39"/>
                  <a:gd name="T6" fmla="*/ 12 w 38"/>
                  <a:gd name="T7" fmla="*/ 35 h 39"/>
                  <a:gd name="T8" fmla="*/ 34 w 38"/>
                  <a:gd name="T9" fmla="*/ 27 h 39"/>
                </a:gdLst>
                <a:ahLst/>
                <a:cxnLst>
                  <a:cxn ang="0">
                    <a:pos x="T0" y="T1"/>
                  </a:cxn>
                  <a:cxn ang="0">
                    <a:pos x="T2" y="T3"/>
                  </a:cxn>
                  <a:cxn ang="0">
                    <a:pos x="T4" y="T5"/>
                  </a:cxn>
                  <a:cxn ang="0">
                    <a:pos x="T6" y="T7"/>
                  </a:cxn>
                  <a:cxn ang="0">
                    <a:pos x="T8" y="T9"/>
                  </a:cxn>
                </a:cxnLst>
                <a:rect l="0" t="0" r="r" b="b"/>
                <a:pathLst>
                  <a:path w="38" h="39">
                    <a:moveTo>
                      <a:pt x="34" y="27"/>
                    </a:moveTo>
                    <a:cubicBezTo>
                      <a:pt x="38" y="19"/>
                      <a:pt x="35" y="8"/>
                      <a:pt x="26" y="4"/>
                    </a:cubicBezTo>
                    <a:cubicBezTo>
                      <a:pt x="18" y="0"/>
                      <a:pt x="8" y="4"/>
                      <a:pt x="4" y="12"/>
                    </a:cubicBezTo>
                    <a:cubicBezTo>
                      <a:pt x="0" y="21"/>
                      <a:pt x="3" y="31"/>
                      <a:pt x="12" y="35"/>
                    </a:cubicBezTo>
                    <a:cubicBezTo>
                      <a:pt x="20" y="39"/>
                      <a:pt x="30" y="36"/>
                      <a:pt x="34"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10"/>
              <p:cNvSpPr>
                <a:spLocks/>
              </p:cNvSpPr>
              <p:nvPr/>
            </p:nvSpPr>
            <p:spPr bwMode="auto">
              <a:xfrm rot="20074232">
                <a:off x="7874580" y="3212934"/>
                <a:ext cx="174625" cy="93663"/>
              </a:xfrm>
              <a:custGeom>
                <a:avLst/>
                <a:gdLst>
                  <a:gd name="T0" fmla="*/ 152 w 158"/>
                  <a:gd name="T1" fmla="*/ 69 h 85"/>
                  <a:gd name="T2" fmla="*/ 12 w 158"/>
                  <a:gd name="T3" fmla="*/ 2 h 85"/>
                  <a:gd name="T4" fmla="*/ 2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1" y="14"/>
                      <a:pt x="5" y="16"/>
                    </a:cubicBezTo>
                    <a:cubicBezTo>
                      <a:pt x="145" y="83"/>
                      <a:pt x="145" y="83"/>
                      <a:pt x="145" y="83"/>
                    </a:cubicBezTo>
                    <a:cubicBezTo>
                      <a:pt x="149" y="85"/>
                      <a:pt x="154" y="83"/>
                      <a:pt x="156" y="79"/>
                    </a:cubicBezTo>
                    <a:cubicBezTo>
                      <a:pt x="158" y="75"/>
                      <a:pt x="156" y="70"/>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11"/>
              <p:cNvSpPr>
                <a:spLocks/>
              </p:cNvSpPr>
              <p:nvPr/>
            </p:nvSpPr>
            <p:spPr bwMode="auto">
              <a:xfrm rot="20074232">
                <a:off x="8293910" y="2288882"/>
                <a:ext cx="517525" cy="1047750"/>
              </a:xfrm>
              <a:custGeom>
                <a:avLst/>
                <a:gdLst>
                  <a:gd name="T0" fmla="*/ 0 w 326"/>
                  <a:gd name="T1" fmla="*/ 652 h 660"/>
                  <a:gd name="T2" fmla="*/ 15 w 326"/>
                  <a:gd name="T3" fmla="*/ 660 h 660"/>
                  <a:gd name="T4" fmla="*/ 326 w 326"/>
                  <a:gd name="T5" fmla="*/ 8 h 660"/>
                  <a:gd name="T6" fmla="*/ 310 w 326"/>
                  <a:gd name="T7" fmla="*/ 0 h 660"/>
                  <a:gd name="T8" fmla="*/ 0 w 326"/>
                  <a:gd name="T9" fmla="*/ 652 h 660"/>
                </a:gdLst>
                <a:ahLst/>
                <a:cxnLst>
                  <a:cxn ang="0">
                    <a:pos x="T0" y="T1"/>
                  </a:cxn>
                  <a:cxn ang="0">
                    <a:pos x="T2" y="T3"/>
                  </a:cxn>
                  <a:cxn ang="0">
                    <a:pos x="T4" y="T5"/>
                  </a:cxn>
                  <a:cxn ang="0">
                    <a:pos x="T6" y="T7"/>
                  </a:cxn>
                  <a:cxn ang="0">
                    <a:pos x="T8" y="T9"/>
                  </a:cxn>
                </a:cxnLst>
                <a:rect l="0" t="0" r="r" b="b"/>
                <a:pathLst>
                  <a:path w="326" h="660">
                    <a:moveTo>
                      <a:pt x="0" y="652"/>
                    </a:moveTo>
                    <a:lnTo>
                      <a:pt x="15" y="660"/>
                    </a:lnTo>
                    <a:lnTo>
                      <a:pt x="326" y="8"/>
                    </a:lnTo>
                    <a:lnTo>
                      <a:pt x="310" y="0"/>
                    </a:lnTo>
                    <a:lnTo>
                      <a:pt x="0" y="652"/>
                    </a:ln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1806900" y="1475289"/>
              <a:ext cx="2781718" cy="3734964"/>
              <a:chOff x="1806900" y="1475289"/>
              <a:chExt cx="2781718" cy="3734964"/>
            </a:xfrm>
          </p:grpSpPr>
          <p:sp>
            <p:nvSpPr>
              <p:cNvPr id="193" name="TextBox 192"/>
              <p:cNvSpPr txBox="1"/>
              <p:nvPr/>
            </p:nvSpPr>
            <p:spPr>
              <a:xfrm rot="813589">
                <a:off x="1806900" y="1933730"/>
                <a:ext cx="2347342" cy="3276523"/>
              </a:xfrm>
              <a:prstGeom prst="rect">
                <a:avLst/>
              </a:prstGeom>
              <a:noFill/>
            </p:spPr>
            <p:txBody>
              <a:bodyPr wrap="square" rtlCol="0">
                <a:noAutofit/>
              </a:bodyPr>
              <a:lstStyle/>
              <a:p>
                <a:r>
                  <a:rPr lang="en-US" sz="1400" b="1" dirty="0">
                    <a:solidFill>
                      <a:schemeClr val="tx1">
                        <a:lumMod val="75000"/>
                        <a:lumOff val="25000"/>
                      </a:schemeClr>
                    </a:solidFill>
                  </a:rPr>
                  <a:t>1.) Protected Health Information</a:t>
                </a:r>
              </a:p>
              <a:p>
                <a:endParaRPr lang="en-US" sz="1400" b="1" dirty="0">
                  <a:solidFill>
                    <a:schemeClr val="tx1">
                      <a:lumMod val="75000"/>
                      <a:lumOff val="25000"/>
                    </a:schemeClr>
                  </a:solidFill>
                </a:endParaRPr>
              </a:p>
              <a:p>
                <a:r>
                  <a:rPr lang="en-US" sz="1400" b="1" dirty="0">
                    <a:solidFill>
                      <a:schemeClr val="tx1">
                        <a:lumMod val="75000"/>
                        <a:lumOff val="25000"/>
                      </a:schemeClr>
                    </a:solidFill>
                  </a:rPr>
                  <a:t>2.) Storage/Security</a:t>
                </a:r>
              </a:p>
              <a:p>
                <a:endParaRPr lang="en-US" sz="1400" b="1" dirty="0">
                  <a:solidFill>
                    <a:schemeClr val="tx1">
                      <a:lumMod val="75000"/>
                      <a:lumOff val="25000"/>
                    </a:schemeClr>
                  </a:solidFill>
                </a:endParaRPr>
              </a:p>
              <a:p>
                <a:r>
                  <a:rPr lang="en-US" sz="1400" b="1" dirty="0">
                    <a:solidFill>
                      <a:schemeClr val="tx1">
                        <a:lumMod val="75000"/>
                        <a:lumOff val="25000"/>
                      </a:schemeClr>
                    </a:solidFill>
                  </a:rPr>
                  <a:t>3.) Data Governance</a:t>
                </a:r>
              </a:p>
              <a:p>
                <a:endParaRPr lang="en-US" sz="1400" b="1" dirty="0">
                  <a:solidFill>
                    <a:schemeClr val="tx1">
                      <a:lumMod val="75000"/>
                      <a:lumOff val="25000"/>
                    </a:schemeClr>
                  </a:solidFill>
                </a:endParaRPr>
              </a:p>
              <a:p>
                <a:r>
                  <a:rPr lang="en-US" sz="1400" b="1" dirty="0">
                    <a:solidFill>
                      <a:schemeClr val="tx1">
                        <a:lumMod val="75000"/>
                        <a:lumOff val="25000"/>
                      </a:schemeClr>
                    </a:solidFill>
                  </a:rPr>
                  <a:t>4.) Data Capture</a:t>
                </a:r>
              </a:p>
              <a:p>
                <a:endParaRPr lang="en-US" sz="1400" b="1" dirty="0">
                  <a:solidFill>
                    <a:schemeClr val="tx1">
                      <a:lumMod val="75000"/>
                      <a:lumOff val="25000"/>
                    </a:schemeClr>
                  </a:solidFill>
                </a:endParaRPr>
              </a:p>
              <a:p>
                <a:r>
                  <a:rPr lang="en-US" sz="1400" b="1" dirty="0">
                    <a:solidFill>
                      <a:schemeClr val="tx1">
                        <a:lumMod val="75000"/>
                        <a:lumOff val="25000"/>
                      </a:schemeClr>
                    </a:solidFill>
                  </a:rPr>
                  <a:t>5.) Search Function</a:t>
                </a:r>
              </a:p>
              <a:p>
                <a:endParaRPr lang="en-US" sz="1400" b="1" dirty="0">
                  <a:solidFill>
                    <a:schemeClr val="tx1">
                      <a:lumMod val="75000"/>
                      <a:lumOff val="25000"/>
                    </a:schemeClr>
                  </a:solidFill>
                </a:endParaRPr>
              </a:p>
              <a:p>
                <a:r>
                  <a:rPr lang="en-US" sz="1400" b="1" dirty="0">
                    <a:solidFill>
                      <a:schemeClr val="tx1">
                        <a:lumMod val="75000"/>
                        <a:lumOff val="25000"/>
                      </a:schemeClr>
                    </a:solidFill>
                  </a:rPr>
                  <a:t>6.) Reporting/Analysis</a:t>
                </a:r>
              </a:p>
              <a:p>
                <a:endParaRPr lang="en-US" sz="1400" b="1" dirty="0">
                  <a:solidFill>
                    <a:schemeClr val="tx1">
                      <a:lumMod val="75000"/>
                      <a:lumOff val="25000"/>
                    </a:schemeClr>
                  </a:solidFill>
                </a:endParaRPr>
              </a:p>
              <a:p>
                <a:r>
                  <a:rPr lang="en-US" sz="1400" b="1" dirty="0">
                    <a:solidFill>
                      <a:schemeClr val="tx1">
                        <a:lumMod val="75000"/>
                        <a:lumOff val="25000"/>
                      </a:schemeClr>
                    </a:solidFill>
                  </a:rPr>
                  <a:t>7.) Administrative Tool</a:t>
                </a:r>
              </a:p>
              <a:p>
                <a:endParaRPr lang="en-US" sz="1400" b="1" dirty="0">
                  <a:solidFill>
                    <a:schemeClr val="tx1">
                      <a:lumMod val="75000"/>
                      <a:lumOff val="25000"/>
                    </a:schemeClr>
                  </a:solidFill>
                </a:endParaRPr>
              </a:p>
            </p:txBody>
          </p:sp>
          <p:sp>
            <p:nvSpPr>
              <p:cNvPr id="194" name="TextBox 193"/>
              <p:cNvSpPr txBox="1"/>
              <p:nvPr/>
            </p:nvSpPr>
            <p:spPr>
              <a:xfrm rot="787086">
                <a:off x="2332718" y="1475289"/>
                <a:ext cx="2255900" cy="457427"/>
              </a:xfrm>
              <a:prstGeom prst="rect">
                <a:avLst/>
              </a:prstGeom>
              <a:noFill/>
            </p:spPr>
            <p:txBody>
              <a:bodyPr wrap="square" rtlCol="0">
                <a:noAutofit/>
              </a:bodyPr>
              <a:lstStyle/>
              <a:p>
                <a:pPr algn="ctr"/>
                <a:r>
                  <a:rPr lang="en-US" b="1" dirty="0">
                    <a:solidFill>
                      <a:schemeClr val="tx1">
                        <a:lumMod val="75000"/>
                        <a:lumOff val="25000"/>
                      </a:schemeClr>
                    </a:solidFill>
                  </a:rPr>
                  <a:t>Requirements</a:t>
                </a:r>
              </a:p>
            </p:txBody>
          </p:sp>
        </p:grpSp>
      </p:grpSp>
      <p:sp>
        <p:nvSpPr>
          <p:cNvPr id="195" name="TextBox 194"/>
          <p:cNvSpPr txBox="1"/>
          <p:nvPr/>
        </p:nvSpPr>
        <p:spPr>
          <a:xfrm>
            <a:off x="7620000" y="5650468"/>
            <a:ext cx="1447800" cy="369332"/>
          </a:xfrm>
          <a:prstGeom prst="rect">
            <a:avLst/>
          </a:prstGeom>
          <a:noFill/>
        </p:spPr>
        <p:txBody>
          <a:bodyPr wrap="square" rtlCol="0">
            <a:spAutoFit/>
          </a:bodyPr>
          <a:lstStyle/>
          <a:p>
            <a:pPr algn="ctr"/>
            <a:r>
              <a:rPr lang="en-US" dirty="0"/>
              <a:t>Back Button</a:t>
            </a:r>
          </a:p>
        </p:txBody>
      </p:sp>
    </p:spTree>
    <p:extLst>
      <p:ext uri="{BB962C8B-B14F-4D97-AF65-F5344CB8AC3E}">
        <p14:creationId xmlns:p14="http://schemas.microsoft.com/office/powerpoint/2010/main" val="14674476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Group 189"/>
          <p:cNvGrpSpPr/>
          <p:nvPr/>
        </p:nvGrpSpPr>
        <p:grpSpPr>
          <a:xfrm>
            <a:off x="1524000" y="1155893"/>
            <a:ext cx="5699406" cy="5702107"/>
            <a:chOff x="2878138" y="1776413"/>
            <a:chExt cx="3348038" cy="3349625"/>
          </a:xfrm>
        </p:grpSpPr>
        <p:sp>
          <p:nvSpPr>
            <p:cNvPr id="191" name="Freeform 379"/>
            <p:cNvSpPr>
              <a:spLocks/>
            </p:cNvSpPr>
            <p:nvPr/>
          </p:nvSpPr>
          <p:spPr bwMode="auto">
            <a:xfrm>
              <a:off x="2878138" y="1776413"/>
              <a:ext cx="3348038" cy="3349625"/>
            </a:xfrm>
            <a:custGeom>
              <a:avLst/>
              <a:gdLst>
                <a:gd name="T0" fmla="*/ 851 w 858"/>
                <a:gd name="T1" fmla="*/ 355 h 858"/>
                <a:gd name="T2" fmla="*/ 801 w 858"/>
                <a:gd name="T3" fmla="*/ 216 h 858"/>
                <a:gd name="T4" fmla="*/ 436 w 858"/>
                <a:gd name="T5" fmla="*/ 0 h 858"/>
                <a:gd name="T6" fmla="*/ 433 w 858"/>
                <a:gd name="T7" fmla="*/ 0 h 858"/>
                <a:gd name="T8" fmla="*/ 429 w 858"/>
                <a:gd name="T9" fmla="*/ 0 h 858"/>
                <a:gd name="T10" fmla="*/ 285 w 858"/>
                <a:gd name="T11" fmla="*/ 25 h 858"/>
                <a:gd name="T12" fmla="*/ 277 w 858"/>
                <a:gd name="T13" fmla="*/ 28 h 858"/>
                <a:gd name="T14" fmla="*/ 58 w 858"/>
                <a:gd name="T15" fmla="*/ 213 h 858"/>
                <a:gd name="T16" fmla="*/ 35 w 858"/>
                <a:gd name="T17" fmla="*/ 260 h 858"/>
                <a:gd name="T18" fmla="*/ 30 w 858"/>
                <a:gd name="T19" fmla="*/ 271 h 858"/>
                <a:gd name="T20" fmla="*/ 25 w 858"/>
                <a:gd name="T21" fmla="*/ 286 h 858"/>
                <a:gd name="T22" fmla="*/ 16 w 858"/>
                <a:gd name="T23" fmla="*/ 313 h 858"/>
                <a:gd name="T24" fmla="*/ 11 w 858"/>
                <a:gd name="T25" fmla="*/ 331 h 858"/>
                <a:gd name="T26" fmla="*/ 9 w 858"/>
                <a:gd name="T27" fmla="*/ 341 h 858"/>
                <a:gd name="T28" fmla="*/ 1 w 858"/>
                <a:gd name="T29" fmla="*/ 397 h 858"/>
                <a:gd name="T30" fmla="*/ 0 w 858"/>
                <a:gd name="T31" fmla="*/ 429 h 858"/>
                <a:gd name="T32" fmla="*/ 429 w 858"/>
                <a:gd name="T33" fmla="*/ 858 h 858"/>
                <a:gd name="T34" fmla="*/ 658 w 858"/>
                <a:gd name="T35" fmla="*/ 791 h 858"/>
                <a:gd name="T36" fmla="*/ 705 w 858"/>
                <a:gd name="T37" fmla="*/ 757 h 858"/>
                <a:gd name="T38" fmla="*/ 710 w 858"/>
                <a:gd name="T39" fmla="*/ 752 h 858"/>
                <a:gd name="T40" fmla="*/ 720 w 858"/>
                <a:gd name="T41" fmla="*/ 744 h 858"/>
                <a:gd name="T42" fmla="*/ 742 w 858"/>
                <a:gd name="T43" fmla="*/ 722 h 858"/>
                <a:gd name="T44" fmla="*/ 754 w 858"/>
                <a:gd name="T45" fmla="*/ 709 h 858"/>
                <a:gd name="T46" fmla="*/ 758 w 858"/>
                <a:gd name="T47" fmla="*/ 704 h 858"/>
                <a:gd name="T48" fmla="*/ 793 w 858"/>
                <a:gd name="T49" fmla="*/ 655 h 858"/>
                <a:gd name="T50" fmla="*/ 858 w 858"/>
                <a:gd name="T51" fmla="*/ 429 h 858"/>
                <a:gd name="T52" fmla="*/ 851 w 858"/>
                <a:gd name="T53" fmla="*/ 35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858">
                  <a:moveTo>
                    <a:pt x="851" y="355"/>
                  </a:moveTo>
                  <a:cubicBezTo>
                    <a:pt x="843" y="305"/>
                    <a:pt x="825" y="258"/>
                    <a:pt x="801" y="216"/>
                  </a:cubicBezTo>
                  <a:cubicBezTo>
                    <a:pt x="728" y="89"/>
                    <a:pt x="592" y="3"/>
                    <a:pt x="436" y="0"/>
                  </a:cubicBezTo>
                  <a:cubicBezTo>
                    <a:pt x="435" y="0"/>
                    <a:pt x="434" y="0"/>
                    <a:pt x="433" y="0"/>
                  </a:cubicBezTo>
                  <a:cubicBezTo>
                    <a:pt x="431" y="0"/>
                    <a:pt x="430" y="0"/>
                    <a:pt x="429" y="0"/>
                  </a:cubicBezTo>
                  <a:cubicBezTo>
                    <a:pt x="379" y="0"/>
                    <a:pt x="330" y="9"/>
                    <a:pt x="285" y="25"/>
                  </a:cubicBezTo>
                  <a:cubicBezTo>
                    <a:pt x="283" y="26"/>
                    <a:pt x="280" y="27"/>
                    <a:pt x="277" y="28"/>
                  </a:cubicBezTo>
                  <a:cubicBezTo>
                    <a:pt x="185" y="63"/>
                    <a:pt x="107" y="129"/>
                    <a:pt x="58" y="213"/>
                  </a:cubicBezTo>
                  <a:cubicBezTo>
                    <a:pt x="49" y="228"/>
                    <a:pt x="42" y="244"/>
                    <a:pt x="35" y="260"/>
                  </a:cubicBezTo>
                  <a:cubicBezTo>
                    <a:pt x="33" y="264"/>
                    <a:pt x="32" y="268"/>
                    <a:pt x="30" y="271"/>
                  </a:cubicBezTo>
                  <a:cubicBezTo>
                    <a:pt x="28" y="276"/>
                    <a:pt x="26" y="281"/>
                    <a:pt x="25" y="286"/>
                  </a:cubicBezTo>
                  <a:cubicBezTo>
                    <a:pt x="21" y="295"/>
                    <a:pt x="18" y="304"/>
                    <a:pt x="16" y="313"/>
                  </a:cubicBezTo>
                  <a:cubicBezTo>
                    <a:pt x="14" y="319"/>
                    <a:pt x="13" y="325"/>
                    <a:pt x="11" y="331"/>
                  </a:cubicBezTo>
                  <a:cubicBezTo>
                    <a:pt x="11" y="334"/>
                    <a:pt x="10" y="338"/>
                    <a:pt x="9" y="341"/>
                  </a:cubicBezTo>
                  <a:cubicBezTo>
                    <a:pt x="5" y="359"/>
                    <a:pt x="3" y="378"/>
                    <a:pt x="1" y="397"/>
                  </a:cubicBezTo>
                  <a:cubicBezTo>
                    <a:pt x="0" y="407"/>
                    <a:pt x="0" y="418"/>
                    <a:pt x="0" y="429"/>
                  </a:cubicBezTo>
                  <a:cubicBezTo>
                    <a:pt x="0" y="666"/>
                    <a:pt x="192" y="858"/>
                    <a:pt x="429" y="858"/>
                  </a:cubicBezTo>
                  <a:cubicBezTo>
                    <a:pt x="513" y="858"/>
                    <a:pt x="592" y="833"/>
                    <a:pt x="658" y="791"/>
                  </a:cubicBezTo>
                  <a:cubicBezTo>
                    <a:pt x="675" y="781"/>
                    <a:pt x="690" y="769"/>
                    <a:pt x="705" y="757"/>
                  </a:cubicBezTo>
                  <a:cubicBezTo>
                    <a:pt x="707" y="755"/>
                    <a:pt x="709" y="754"/>
                    <a:pt x="710" y="752"/>
                  </a:cubicBezTo>
                  <a:cubicBezTo>
                    <a:pt x="714" y="749"/>
                    <a:pt x="717" y="747"/>
                    <a:pt x="720" y="744"/>
                  </a:cubicBezTo>
                  <a:cubicBezTo>
                    <a:pt x="727" y="737"/>
                    <a:pt x="735" y="730"/>
                    <a:pt x="742" y="722"/>
                  </a:cubicBezTo>
                  <a:cubicBezTo>
                    <a:pt x="746" y="718"/>
                    <a:pt x="750" y="713"/>
                    <a:pt x="754" y="709"/>
                  </a:cubicBezTo>
                  <a:cubicBezTo>
                    <a:pt x="755" y="707"/>
                    <a:pt x="757" y="705"/>
                    <a:pt x="758" y="704"/>
                  </a:cubicBezTo>
                  <a:cubicBezTo>
                    <a:pt x="771" y="688"/>
                    <a:pt x="783" y="672"/>
                    <a:pt x="793" y="655"/>
                  </a:cubicBezTo>
                  <a:cubicBezTo>
                    <a:pt x="834" y="589"/>
                    <a:pt x="858" y="512"/>
                    <a:pt x="858" y="429"/>
                  </a:cubicBezTo>
                  <a:cubicBezTo>
                    <a:pt x="858" y="404"/>
                    <a:pt x="856" y="379"/>
                    <a:pt x="851" y="35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80"/>
            <p:cNvSpPr>
              <a:spLocks noChangeArrowheads="1"/>
            </p:cNvSpPr>
            <p:nvPr/>
          </p:nvSpPr>
          <p:spPr bwMode="auto">
            <a:xfrm>
              <a:off x="3019425" y="1917700"/>
              <a:ext cx="3067050" cy="3067050"/>
            </a:xfrm>
            <a:prstGeom prst="ellipse">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57" name="Rectangle 45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Title 446"/>
          <p:cNvSpPr>
            <a:spLocks noGrp="1"/>
          </p:cNvSpPr>
          <p:nvPr>
            <p:ph type="title"/>
          </p:nvPr>
        </p:nvSpPr>
        <p:spPr>
          <a:xfrm>
            <a:off x="76200" y="-1905000"/>
            <a:ext cx="9677400" cy="457199"/>
          </a:xfrm>
        </p:spPr>
        <p:txBody>
          <a:bodyPr>
            <a:noAutofit/>
          </a:bodyPr>
          <a:lstStyle/>
          <a:p>
            <a:r>
              <a:rPr lang="en-US" sz="2000" dirty="0"/>
              <a:t>Meeting Notes #3 – Do not delete this text box - </a:t>
            </a:r>
            <a:r>
              <a:rPr lang="en-US" sz="2000" b="1" dirty="0"/>
              <a:t>used for hyperlinks</a:t>
            </a:r>
            <a:endParaRPr lang="en-US" sz="2000" dirty="0"/>
          </a:p>
        </p:txBody>
      </p:sp>
      <p:sp>
        <p:nvSpPr>
          <p:cNvPr id="186"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err="1"/>
              <a:t>REDCap</a:t>
            </a:r>
            <a:r>
              <a:rPr lang="en-US" b="1" dirty="0"/>
              <a:t> Statistics</a:t>
            </a:r>
          </a:p>
        </p:txBody>
      </p:sp>
      <p:sp>
        <p:nvSpPr>
          <p:cNvPr id="189" name="Right Arrow 188">
            <a:hlinkClick r:id="rId2" action="ppaction://hlinksldjump"/>
          </p:cNvPr>
          <p:cNvSpPr/>
          <p:nvPr/>
        </p:nvSpPr>
        <p:spPr>
          <a:xfrm>
            <a:off x="8382000" y="6096000"/>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649768" y="0"/>
            <a:ext cx="5738334" cy="6884400"/>
            <a:chOff x="1295400" y="685801"/>
            <a:chExt cx="5738334" cy="6884400"/>
          </a:xfrm>
          <a:effectLst>
            <a:outerShdw sx="102000" sy="102000" algn="ctr" rotWithShape="0">
              <a:prstClr val="black">
                <a:alpha val="40000"/>
              </a:prstClr>
            </a:outerShdw>
          </a:effectLst>
        </p:grpSpPr>
        <p:grpSp>
          <p:nvGrpSpPr>
            <p:cNvPr id="3" name="Group 2"/>
            <p:cNvGrpSpPr/>
            <p:nvPr/>
          </p:nvGrpSpPr>
          <p:grpSpPr>
            <a:xfrm rot="20214436">
              <a:off x="1295400" y="685801"/>
              <a:ext cx="5738334" cy="6884400"/>
              <a:chOff x="1953383" y="578717"/>
              <a:chExt cx="5099918" cy="6118479"/>
            </a:xfrm>
          </p:grpSpPr>
          <p:sp>
            <p:nvSpPr>
              <p:cNvPr id="69" name="Freeform 363"/>
              <p:cNvSpPr>
                <a:spLocks/>
              </p:cNvSpPr>
              <p:nvPr/>
            </p:nvSpPr>
            <p:spPr bwMode="auto">
              <a:xfrm rot="2139865">
                <a:off x="2028323" y="1128579"/>
                <a:ext cx="4785068" cy="5568617"/>
              </a:xfrm>
              <a:custGeom>
                <a:avLst/>
                <a:gdLst>
                  <a:gd name="T0" fmla="*/ 209 w 971"/>
                  <a:gd name="T1" fmla="*/ 1130 h 1130"/>
                  <a:gd name="T2" fmla="*/ 971 w 971"/>
                  <a:gd name="T3" fmla="*/ 963 h 1130"/>
                  <a:gd name="T4" fmla="*/ 762 w 971"/>
                  <a:gd name="T5" fmla="*/ 0 h 1130"/>
                  <a:gd name="T6" fmla="*/ 0 w 971"/>
                  <a:gd name="T7" fmla="*/ 166 h 1130"/>
                  <a:gd name="T8" fmla="*/ 209 w 971"/>
                  <a:gd name="T9" fmla="*/ 1130 h 1130"/>
                </a:gdLst>
                <a:ahLst/>
                <a:cxnLst>
                  <a:cxn ang="0">
                    <a:pos x="T0" y="T1"/>
                  </a:cxn>
                  <a:cxn ang="0">
                    <a:pos x="T2" y="T3"/>
                  </a:cxn>
                  <a:cxn ang="0">
                    <a:pos x="T4" y="T5"/>
                  </a:cxn>
                  <a:cxn ang="0">
                    <a:pos x="T6" y="T7"/>
                  </a:cxn>
                  <a:cxn ang="0">
                    <a:pos x="T8" y="T9"/>
                  </a:cxn>
                </a:cxnLst>
                <a:rect l="0" t="0" r="r" b="b"/>
                <a:pathLst>
                  <a:path w="971" h="1130">
                    <a:moveTo>
                      <a:pt x="209" y="1130"/>
                    </a:moveTo>
                    <a:lnTo>
                      <a:pt x="971" y="963"/>
                    </a:lnTo>
                    <a:lnTo>
                      <a:pt x="762" y="0"/>
                    </a:lnTo>
                    <a:lnTo>
                      <a:pt x="0" y="166"/>
                    </a:lnTo>
                    <a:lnTo>
                      <a:pt x="209" y="1130"/>
                    </a:lnTo>
                    <a:close/>
                  </a:path>
                </a:pathLst>
              </a:custGeom>
              <a:solidFill>
                <a:srgbClr val="EFF2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64"/>
              <p:cNvSpPr>
                <a:spLocks/>
              </p:cNvSpPr>
              <p:nvPr/>
            </p:nvSpPr>
            <p:spPr bwMode="auto">
              <a:xfrm rot="2139865">
                <a:off x="2268234" y="1205754"/>
                <a:ext cx="4785067" cy="4745646"/>
              </a:xfrm>
              <a:custGeom>
                <a:avLst/>
                <a:gdLst>
                  <a:gd name="T0" fmla="*/ 971 w 971"/>
                  <a:gd name="T1" fmla="*/ 963 h 963"/>
                  <a:gd name="T2" fmla="*/ 762 w 971"/>
                  <a:gd name="T3" fmla="*/ 0 h 963"/>
                  <a:gd name="T4" fmla="*/ 0 w 971"/>
                  <a:gd name="T5" fmla="*/ 166 h 963"/>
                  <a:gd name="T6" fmla="*/ 971 w 971"/>
                  <a:gd name="T7" fmla="*/ 963 h 963"/>
                </a:gdLst>
                <a:ahLst/>
                <a:cxnLst>
                  <a:cxn ang="0">
                    <a:pos x="T0" y="T1"/>
                  </a:cxn>
                  <a:cxn ang="0">
                    <a:pos x="T2" y="T3"/>
                  </a:cxn>
                  <a:cxn ang="0">
                    <a:pos x="T4" y="T5"/>
                  </a:cxn>
                  <a:cxn ang="0">
                    <a:pos x="T6" y="T7"/>
                  </a:cxn>
                </a:cxnLst>
                <a:rect l="0" t="0" r="r" b="b"/>
                <a:pathLst>
                  <a:path w="971" h="963">
                    <a:moveTo>
                      <a:pt x="971" y="963"/>
                    </a:moveTo>
                    <a:lnTo>
                      <a:pt x="762" y="0"/>
                    </a:lnTo>
                    <a:lnTo>
                      <a:pt x="0" y="166"/>
                    </a:lnTo>
                    <a:lnTo>
                      <a:pt x="971" y="9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65"/>
              <p:cNvSpPr>
                <a:spLocks/>
              </p:cNvSpPr>
              <p:nvPr/>
            </p:nvSpPr>
            <p:spPr bwMode="auto">
              <a:xfrm rot="2139865">
                <a:off x="3292541" y="706260"/>
                <a:ext cx="744126" cy="778621"/>
              </a:xfrm>
              <a:custGeom>
                <a:avLst/>
                <a:gdLst>
                  <a:gd name="T0" fmla="*/ 88 w 151"/>
                  <a:gd name="T1" fmla="*/ 0 h 158"/>
                  <a:gd name="T2" fmla="*/ 0 w 151"/>
                  <a:gd name="T3" fmla="*/ 108 h 158"/>
                  <a:gd name="T4" fmla="*/ 67 w 151"/>
                  <a:gd name="T5" fmla="*/ 158 h 158"/>
                  <a:gd name="T6" fmla="*/ 151 w 151"/>
                  <a:gd name="T7" fmla="*/ 56 h 158"/>
                  <a:gd name="T8" fmla="*/ 88 w 151"/>
                  <a:gd name="T9" fmla="*/ 0 h 158"/>
                </a:gdLst>
                <a:ahLst/>
                <a:cxnLst>
                  <a:cxn ang="0">
                    <a:pos x="T0" y="T1"/>
                  </a:cxn>
                  <a:cxn ang="0">
                    <a:pos x="T2" y="T3"/>
                  </a:cxn>
                  <a:cxn ang="0">
                    <a:pos x="T4" y="T5"/>
                  </a:cxn>
                  <a:cxn ang="0">
                    <a:pos x="T6" y="T7"/>
                  </a:cxn>
                  <a:cxn ang="0">
                    <a:pos x="T8" y="T9"/>
                  </a:cxn>
                </a:cxnLst>
                <a:rect l="0" t="0" r="r" b="b"/>
                <a:pathLst>
                  <a:path w="151" h="158">
                    <a:moveTo>
                      <a:pt x="88" y="0"/>
                    </a:moveTo>
                    <a:lnTo>
                      <a:pt x="0" y="108"/>
                    </a:lnTo>
                    <a:lnTo>
                      <a:pt x="67" y="158"/>
                    </a:lnTo>
                    <a:lnTo>
                      <a:pt x="151" y="56"/>
                    </a:lnTo>
                    <a:lnTo>
                      <a:pt x="8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66"/>
              <p:cNvSpPr>
                <a:spLocks/>
              </p:cNvSpPr>
              <p:nvPr/>
            </p:nvSpPr>
            <p:spPr bwMode="auto">
              <a:xfrm rot="2139865">
                <a:off x="3167947" y="578717"/>
                <a:ext cx="936316" cy="901822"/>
              </a:xfrm>
              <a:custGeom>
                <a:avLst/>
                <a:gdLst>
                  <a:gd name="T0" fmla="*/ 166 w 285"/>
                  <a:gd name="T1" fmla="*/ 262 h 274"/>
                  <a:gd name="T2" fmla="*/ 161 w 285"/>
                  <a:gd name="T3" fmla="*/ 267 h 274"/>
                  <a:gd name="T4" fmla="*/ 155 w 285"/>
                  <a:gd name="T5" fmla="*/ 274 h 274"/>
                  <a:gd name="T6" fmla="*/ 149 w 285"/>
                  <a:gd name="T7" fmla="*/ 269 h 274"/>
                  <a:gd name="T8" fmla="*/ 155 w 285"/>
                  <a:gd name="T9" fmla="*/ 262 h 274"/>
                  <a:gd name="T10" fmla="*/ 160 w 285"/>
                  <a:gd name="T11" fmla="*/ 244 h 274"/>
                  <a:gd name="T12" fmla="*/ 73 w 285"/>
                  <a:gd name="T13" fmla="*/ 134 h 274"/>
                  <a:gd name="T14" fmla="*/ 65 w 285"/>
                  <a:gd name="T15" fmla="*/ 125 h 274"/>
                  <a:gd name="T16" fmla="*/ 40 w 285"/>
                  <a:gd name="T17" fmla="*/ 121 h 274"/>
                  <a:gd name="T18" fmla="*/ 3 w 285"/>
                  <a:gd name="T19" fmla="*/ 101 h 274"/>
                  <a:gd name="T20" fmla="*/ 28 w 285"/>
                  <a:gd name="T21" fmla="*/ 38 h 274"/>
                  <a:gd name="T22" fmla="*/ 85 w 285"/>
                  <a:gd name="T23" fmla="*/ 1 h 274"/>
                  <a:gd name="T24" fmla="*/ 111 w 285"/>
                  <a:gd name="T25" fmla="*/ 33 h 274"/>
                  <a:gd name="T26" fmla="*/ 121 w 285"/>
                  <a:gd name="T27" fmla="*/ 57 h 274"/>
                  <a:gd name="T28" fmla="*/ 129 w 285"/>
                  <a:gd name="T29" fmla="*/ 61 h 274"/>
                  <a:gd name="T30" fmla="*/ 256 w 285"/>
                  <a:gd name="T31" fmla="*/ 126 h 274"/>
                  <a:gd name="T32" fmla="*/ 273 w 285"/>
                  <a:gd name="T33" fmla="*/ 117 h 274"/>
                  <a:gd name="T34" fmla="*/ 279 w 285"/>
                  <a:gd name="T35" fmla="*/ 110 h 274"/>
                  <a:gd name="T36" fmla="*/ 285 w 285"/>
                  <a:gd name="T37" fmla="*/ 114 h 274"/>
                  <a:gd name="T38" fmla="*/ 280 w 285"/>
                  <a:gd name="T39" fmla="*/ 121 h 274"/>
                  <a:gd name="T40" fmla="*/ 253 w 285"/>
                  <a:gd name="T41" fmla="*/ 132 h 274"/>
                  <a:gd name="T42" fmla="*/ 126 w 285"/>
                  <a:gd name="T43" fmla="*/ 68 h 274"/>
                  <a:gd name="T44" fmla="*/ 118 w 285"/>
                  <a:gd name="T45" fmla="*/ 64 h 274"/>
                  <a:gd name="T46" fmla="*/ 104 w 285"/>
                  <a:gd name="T47" fmla="*/ 34 h 274"/>
                  <a:gd name="T48" fmla="*/ 85 w 285"/>
                  <a:gd name="T49" fmla="*/ 9 h 274"/>
                  <a:gd name="T50" fmla="*/ 34 w 285"/>
                  <a:gd name="T51" fmla="*/ 43 h 274"/>
                  <a:gd name="T52" fmla="*/ 11 w 285"/>
                  <a:gd name="T53" fmla="*/ 100 h 274"/>
                  <a:gd name="T54" fmla="*/ 39 w 285"/>
                  <a:gd name="T55" fmla="*/ 113 h 274"/>
                  <a:gd name="T56" fmla="*/ 71 w 285"/>
                  <a:gd name="T57" fmla="*/ 121 h 274"/>
                  <a:gd name="T58" fmla="*/ 78 w 285"/>
                  <a:gd name="T59" fmla="*/ 130 h 274"/>
                  <a:gd name="T60" fmla="*/ 166 w 285"/>
                  <a:gd name="T61" fmla="*/ 239 h 274"/>
                  <a:gd name="T62" fmla="*/ 166 w 285"/>
                  <a:gd name="T63" fmla="*/ 26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 h="274">
                    <a:moveTo>
                      <a:pt x="166" y="262"/>
                    </a:moveTo>
                    <a:cubicBezTo>
                      <a:pt x="164" y="264"/>
                      <a:pt x="162" y="266"/>
                      <a:pt x="161" y="267"/>
                    </a:cubicBezTo>
                    <a:cubicBezTo>
                      <a:pt x="159" y="269"/>
                      <a:pt x="157" y="272"/>
                      <a:pt x="155" y="274"/>
                    </a:cubicBezTo>
                    <a:cubicBezTo>
                      <a:pt x="149" y="269"/>
                      <a:pt x="149" y="269"/>
                      <a:pt x="149" y="269"/>
                    </a:cubicBezTo>
                    <a:cubicBezTo>
                      <a:pt x="151" y="267"/>
                      <a:pt x="153" y="264"/>
                      <a:pt x="155" y="262"/>
                    </a:cubicBezTo>
                    <a:cubicBezTo>
                      <a:pt x="164" y="253"/>
                      <a:pt x="166" y="250"/>
                      <a:pt x="160" y="244"/>
                    </a:cubicBezTo>
                    <a:cubicBezTo>
                      <a:pt x="151" y="233"/>
                      <a:pt x="96" y="164"/>
                      <a:pt x="73" y="134"/>
                    </a:cubicBezTo>
                    <a:cubicBezTo>
                      <a:pt x="65" y="125"/>
                      <a:pt x="65" y="125"/>
                      <a:pt x="65" y="125"/>
                    </a:cubicBezTo>
                    <a:cubicBezTo>
                      <a:pt x="60" y="119"/>
                      <a:pt x="51" y="120"/>
                      <a:pt x="40" y="121"/>
                    </a:cubicBezTo>
                    <a:cubicBezTo>
                      <a:pt x="25" y="122"/>
                      <a:pt x="7" y="124"/>
                      <a:pt x="3" y="101"/>
                    </a:cubicBezTo>
                    <a:cubicBezTo>
                      <a:pt x="0" y="81"/>
                      <a:pt x="14" y="56"/>
                      <a:pt x="28" y="38"/>
                    </a:cubicBezTo>
                    <a:cubicBezTo>
                      <a:pt x="42" y="21"/>
                      <a:pt x="65" y="2"/>
                      <a:pt x="85" y="1"/>
                    </a:cubicBezTo>
                    <a:cubicBezTo>
                      <a:pt x="108" y="0"/>
                      <a:pt x="110" y="19"/>
                      <a:pt x="111" y="33"/>
                    </a:cubicBezTo>
                    <a:cubicBezTo>
                      <a:pt x="112" y="44"/>
                      <a:pt x="114" y="54"/>
                      <a:pt x="121" y="57"/>
                    </a:cubicBezTo>
                    <a:cubicBezTo>
                      <a:pt x="129" y="61"/>
                      <a:pt x="129" y="61"/>
                      <a:pt x="129" y="61"/>
                    </a:cubicBezTo>
                    <a:cubicBezTo>
                      <a:pt x="160" y="77"/>
                      <a:pt x="244" y="118"/>
                      <a:pt x="256" y="126"/>
                    </a:cubicBezTo>
                    <a:cubicBezTo>
                      <a:pt x="264" y="130"/>
                      <a:pt x="266" y="127"/>
                      <a:pt x="273" y="117"/>
                    </a:cubicBezTo>
                    <a:cubicBezTo>
                      <a:pt x="275" y="115"/>
                      <a:pt x="277" y="112"/>
                      <a:pt x="279" y="110"/>
                    </a:cubicBezTo>
                    <a:cubicBezTo>
                      <a:pt x="285" y="114"/>
                      <a:pt x="285" y="114"/>
                      <a:pt x="285" y="114"/>
                    </a:cubicBezTo>
                    <a:cubicBezTo>
                      <a:pt x="283" y="117"/>
                      <a:pt x="281" y="119"/>
                      <a:pt x="280" y="121"/>
                    </a:cubicBezTo>
                    <a:cubicBezTo>
                      <a:pt x="274" y="130"/>
                      <a:pt x="266" y="140"/>
                      <a:pt x="253" y="132"/>
                    </a:cubicBezTo>
                    <a:cubicBezTo>
                      <a:pt x="240" y="125"/>
                      <a:pt x="157" y="84"/>
                      <a:pt x="126" y="68"/>
                    </a:cubicBezTo>
                    <a:cubicBezTo>
                      <a:pt x="118" y="64"/>
                      <a:pt x="118" y="64"/>
                      <a:pt x="118" y="64"/>
                    </a:cubicBezTo>
                    <a:cubicBezTo>
                      <a:pt x="107" y="58"/>
                      <a:pt x="105" y="45"/>
                      <a:pt x="104" y="34"/>
                    </a:cubicBezTo>
                    <a:cubicBezTo>
                      <a:pt x="102" y="17"/>
                      <a:pt x="100" y="8"/>
                      <a:pt x="85" y="9"/>
                    </a:cubicBezTo>
                    <a:cubicBezTo>
                      <a:pt x="71" y="9"/>
                      <a:pt x="50" y="23"/>
                      <a:pt x="34" y="43"/>
                    </a:cubicBezTo>
                    <a:cubicBezTo>
                      <a:pt x="17" y="63"/>
                      <a:pt x="8" y="86"/>
                      <a:pt x="11" y="100"/>
                    </a:cubicBezTo>
                    <a:cubicBezTo>
                      <a:pt x="13" y="115"/>
                      <a:pt x="23" y="115"/>
                      <a:pt x="39" y="113"/>
                    </a:cubicBezTo>
                    <a:cubicBezTo>
                      <a:pt x="51" y="112"/>
                      <a:pt x="64" y="111"/>
                      <a:pt x="71" y="121"/>
                    </a:cubicBezTo>
                    <a:cubicBezTo>
                      <a:pt x="78" y="130"/>
                      <a:pt x="78" y="130"/>
                      <a:pt x="78" y="130"/>
                    </a:cubicBezTo>
                    <a:cubicBezTo>
                      <a:pt x="100" y="157"/>
                      <a:pt x="156" y="229"/>
                      <a:pt x="166" y="239"/>
                    </a:cubicBezTo>
                    <a:cubicBezTo>
                      <a:pt x="174" y="248"/>
                      <a:pt x="171" y="255"/>
                      <a:pt x="166" y="262"/>
                    </a:cubicBezTo>
                    <a:close/>
                  </a:path>
                </a:pathLst>
              </a:custGeom>
              <a:solidFill>
                <a:srgbClr val="CCC7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67"/>
              <p:cNvSpPr>
                <a:spLocks/>
              </p:cNvSpPr>
              <p:nvPr/>
            </p:nvSpPr>
            <p:spPr bwMode="auto">
              <a:xfrm rot="2139865">
                <a:off x="3445548" y="999261"/>
                <a:ext cx="556863" cy="635711"/>
              </a:xfrm>
              <a:custGeom>
                <a:avLst/>
                <a:gdLst>
                  <a:gd name="T0" fmla="*/ 63 w 113"/>
                  <a:gd name="T1" fmla="*/ 32 h 129"/>
                  <a:gd name="T2" fmla="*/ 69 w 113"/>
                  <a:gd name="T3" fmla="*/ 37 h 129"/>
                  <a:gd name="T4" fmla="*/ 65 w 113"/>
                  <a:gd name="T5" fmla="*/ 42 h 129"/>
                  <a:gd name="T6" fmla="*/ 59 w 113"/>
                  <a:gd name="T7" fmla="*/ 38 h 129"/>
                  <a:gd name="T8" fmla="*/ 31 w 113"/>
                  <a:gd name="T9" fmla="*/ 73 h 129"/>
                  <a:gd name="T10" fmla="*/ 36 w 113"/>
                  <a:gd name="T11" fmla="*/ 77 h 129"/>
                  <a:gd name="T12" fmla="*/ 31 w 113"/>
                  <a:gd name="T13" fmla="*/ 82 h 129"/>
                  <a:gd name="T14" fmla="*/ 26 w 113"/>
                  <a:gd name="T15" fmla="*/ 78 h 129"/>
                  <a:gd name="T16" fmla="*/ 0 w 113"/>
                  <a:gd name="T17" fmla="*/ 110 h 129"/>
                  <a:gd name="T18" fmla="*/ 5 w 113"/>
                  <a:gd name="T19" fmla="*/ 115 h 129"/>
                  <a:gd name="T20" fmla="*/ 11 w 113"/>
                  <a:gd name="T21" fmla="*/ 119 h 129"/>
                  <a:gd name="T22" fmla="*/ 23 w 113"/>
                  <a:gd name="T23" fmla="*/ 129 h 129"/>
                  <a:gd name="T24" fmla="*/ 113 w 113"/>
                  <a:gd name="T25" fmla="*/ 19 h 129"/>
                  <a:gd name="T26" fmla="*/ 100 w 113"/>
                  <a:gd name="T27" fmla="*/ 9 h 129"/>
                  <a:gd name="T28" fmla="*/ 95 w 113"/>
                  <a:gd name="T29" fmla="*/ 4 h 129"/>
                  <a:gd name="T30" fmla="*/ 89 w 113"/>
                  <a:gd name="T31" fmla="*/ 0 h 129"/>
                  <a:gd name="T32" fmla="*/ 63 w 113"/>
                  <a:gd name="T33" fmla="*/ 3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29">
                    <a:moveTo>
                      <a:pt x="63" y="32"/>
                    </a:moveTo>
                    <a:lnTo>
                      <a:pt x="69" y="37"/>
                    </a:lnTo>
                    <a:lnTo>
                      <a:pt x="65" y="42"/>
                    </a:lnTo>
                    <a:lnTo>
                      <a:pt x="59" y="38"/>
                    </a:lnTo>
                    <a:lnTo>
                      <a:pt x="31" y="73"/>
                    </a:lnTo>
                    <a:lnTo>
                      <a:pt x="36" y="77"/>
                    </a:lnTo>
                    <a:lnTo>
                      <a:pt x="31" y="82"/>
                    </a:lnTo>
                    <a:lnTo>
                      <a:pt x="26" y="78"/>
                    </a:lnTo>
                    <a:lnTo>
                      <a:pt x="0" y="110"/>
                    </a:lnTo>
                    <a:lnTo>
                      <a:pt x="5" y="115"/>
                    </a:lnTo>
                    <a:lnTo>
                      <a:pt x="11" y="119"/>
                    </a:lnTo>
                    <a:lnTo>
                      <a:pt x="23" y="129"/>
                    </a:lnTo>
                    <a:lnTo>
                      <a:pt x="113" y="19"/>
                    </a:lnTo>
                    <a:lnTo>
                      <a:pt x="100" y="9"/>
                    </a:lnTo>
                    <a:lnTo>
                      <a:pt x="95" y="4"/>
                    </a:lnTo>
                    <a:lnTo>
                      <a:pt x="89" y="0"/>
                    </a:lnTo>
                    <a:lnTo>
                      <a:pt x="63" y="32"/>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75"/>
              <p:cNvSpPr>
                <a:spLocks/>
              </p:cNvSpPr>
              <p:nvPr/>
            </p:nvSpPr>
            <p:spPr bwMode="auto">
              <a:xfrm rot="2139865">
                <a:off x="3112766" y="2661498"/>
                <a:ext cx="547007" cy="162625"/>
              </a:xfrm>
              <a:custGeom>
                <a:avLst/>
                <a:gdLst>
                  <a:gd name="T0" fmla="*/ 109 w 111"/>
                  <a:gd name="T1" fmla="*/ 0 h 33"/>
                  <a:gd name="T2" fmla="*/ 0 w 111"/>
                  <a:gd name="T3" fmla="*/ 24 h 33"/>
                  <a:gd name="T4" fmla="*/ 2 w 111"/>
                  <a:gd name="T5" fmla="*/ 33 h 33"/>
                  <a:gd name="T6" fmla="*/ 111 w 111"/>
                  <a:gd name="T7" fmla="*/ 9 h 33"/>
                  <a:gd name="T8" fmla="*/ 109 w 111"/>
                  <a:gd name="T9" fmla="*/ 0 h 33"/>
                </a:gdLst>
                <a:ahLst/>
                <a:cxnLst>
                  <a:cxn ang="0">
                    <a:pos x="T0" y="T1"/>
                  </a:cxn>
                  <a:cxn ang="0">
                    <a:pos x="T2" y="T3"/>
                  </a:cxn>
                  <a:cxn ang="0">
                    <a:pos x="T4" y="T5"/>
                  </a:cxn>
                  <a:cxn ang="0">
                    <a:pos x="T6" y="T7"/>
                  </a:cxn>
                  <a:cxn ang="0">
                    <a:pos x="T8" y="T9"/>
                  </a:cxn>
                </a:cxnLst>
                <a:rect l="0" t="0" r="r" b="b"/>
                <a:pathLst>
                  <a:path w="111" h="33">
                    <a:moveTo>
                      <a:pt x="109" y="0"/>
                    </a:moveTo>
                    <a:lnTo>
                      <a:pt x="0" y="24"/>
                    </a:lnTo>
                    <a:lnTo>
                      <a:pt x="2" y="33"/>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76"/>
              <p:cNvSpPr>
                <a:spLocks/>
              </p:cNvSpPr>
              <p:nvPr/>
            </p:nvSpPr>
            <p:spPr bwMode="auto">
              <a:xfrm rot="2139865">
                <a:off x="3112766" y="2661498"/>
                <a:ext cx="547007" cy="162625"/>
              </a:xfrm>
              <a:custGeom>
                <a:avLst/>
                <a:gdLst>
                  <a:gd name="T0" fmla="*/ 109 w 111"/>
                  <a:gd name="T1" fmla="*/ 0 h 33"/>
                  <a:gd name="T2" fmla="*/ 0 w 111"/>
                  <a:gd name="T3" fmla="*/ 24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09" y="0"/>
                    </a:moveTo>
                    <a:lnTo>
                      <a:pt x="0" y="24"/>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77"/>
              <p:cNvSpPr>
                <a:spLocks/>
              </p:cNvSpPr>
              <p:nvPr/>
            </p:nvSpPr>
            <p:spPr bwMode="auto">
              <a:xfrm rot="2139865">
                <a:off x="3041054" y="2839959"/>
                <a:ext cx="547007" cy="157695"/>
              </a:xfrm>
              <a:custGeom>
                <a:avLst/>
                <a:gdLst>
                  <a:gd name="T0" fmla="*/ 109 w 111"/>
                  <a:gd name="T1" fmla="*/ 0 h 32"/>
                  <a:gd name="T2" fmla="*/ 0 w 111"/>
                  <a:gd name="T3" fmla="*/ 24 h 32"/>
                  <a:gd name="T4" fmla="*/ 1 w 111"/>
                  <a:gd name="T5" fmla="*/ 32 h 32"/>
                  <a:gd name="T6" fmla="*/ 111 w 111"/>
                  <a:gd name="T7" fmla="*/ 9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4"/>
                    </a:lnTo>
                    <a:lnTo>
                      <a:pt x="1" y="32"/>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78"/>
              <p:cNvSpPr>
                <a:spLocks/>
              </p:cNvSpPr>
              <p:nvPr/>
            </p:nvSpPr>
            <p:spPr bwMode="auto">
              <a:xfrm rot="2139865">
                <a:off x="3041054" y="2839959"/>
                <a:ext cx="547007" cy="157695"/>
              </a:xfrm>
              <a:custGeom>
                <a:avLst/>
                <a:gdLst>
                  <a:gd name="T0" fmla="*/ 109 w 111"/>
                  <a:gd name="T1" fmla="*/ 0 h 32"/>
                  <a:gd name="T2" fmla="*/ 0 w 111"/>
                  <a:gd name="T3" fmla="*/ 24 h 32"/>
                  <a:gd name="T4" fmla="*/ 1 w 111"/>
                  <a:gd name="T5" fmla="*/ 32 h 32"/>
                  <a:gd name="T6" fmla="*/ 111 w 111"/>
                  <a:gd name="T7" fmla="*/ 9 h 32"/>
                </a:gdLst>
                <a:ahLst/>
                <a:cxnLst>
                  <a:cxn ang="0">
                    <a:pos x="T0" y="T1"/>
                  </a:cxn>
                  <a:cxn ang="0">
                    <a:pos x="T2" y="T3"/>
                  </a:cxn>
                  <a:cxn ang="0">
                    <a:pos x="T4" y="T5"/>
                  </a:cxn>
                  <a:cxn ang="0">
                    <a:pos x="T6" y="T7"/>
                  </a:cxn>
                </a:cxnLst>
                <a:rect l="0" t="0" r="r" b="b"/>
                <a:pathLst>
                  <a:path w="111" h="32">
                    <a:moveTo>
                      <a:pt x="109" y="0"/>
                    </a:moveTo>
                    <a:lnTo>
                      <a:pt x="0" y="24"/>
                    </a:lnTo>
                    <a:lnTo>
                      <a:pt x="1" y="32"/>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79"/>
              <p:cNvSpPr>
                <a:spLocks/>
              </p:cNvSpPr>
              <p:nvPr/>
            </p:nvSpPr>
            <p:spPr bwMode="auto">
              <a:xfrm rot="2139865">
                <a:off x="2963902" y="3015086"/>
                <a:ext cx="547007" cy="157695"/>
              </a:xfrm>
              <a:custGeom>
                <a:avLst/>
                <a:gdLst>
                  <a:gd name="T0" fmla="*/ 109 w 111"/>
                  <a:gd name="T1" fmla="*/ 0 h 32"/>
                  <a:gd name="T2" fmla="*/ 0 w 111"/>
                  <a:gd name="T3" fmla="*/ 24 h 32"/>
                  <a:gd name="T4" fmla="*/ 2 w 111"/>
                  <a:gd name="T5" fmla="*/ 32 h 32"/>
                  <a:gd name="T6" fmla="*/ 111 w 111"/>
                  <a:gd name="T7" fmla="*/ 8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4"/>
                    </a:lnTo>
                    <a:lnTo>
                      <a:pt x="2" y="32"/>
                    </a:lnTo>
                    <a:lnTo>
                      <a:pt x="111"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80"/>
              <p:cNvSpPr>
                <a:spLocks/>
              </p:cNvSpPr>
              <p:nvPr/>
            </p:nvSpPr>
            <p:spPr bwMode="auto">
              <a:xfrm rot="2139865">
                <a:off x="2963902" y="3015086"/>
                <a:ext cx="547007" cy="157695"/>
              </a:xfrm>
              <a:custGeom>
                <a:avLst/>
                <a:gdLst>
                  <a:gd name="T0" fmla="*/ 109 w 111"/>
                  <a:gd name="T1" fmla="*/ 0 h 32"/>
                  <a:gd name="T2" fmla="*/ 0 w 111"/>
                  <a:gd name="T3" fmla="*/ 24 h 32"/>
                  <a:gd name="T4" fmla="*/ 2 w 111"/>
                  <a:gd name="T5" fmla="*/ 32 h 32"/>
                  <a:gd name="T6" fmla="*/ 111 w 111"/>
                  <a:gd name="T7" fmla="*/ 8 h 32"/>
                </a:gdLst>
                <a:ahLst/>
                <a:cxnLst>
                  <a:cxn ang="0">
                    <a:pos x="T0" y="T1"/>
                  </a:cxn>
                  <a:cxn ang="0">
                    <a:pos x="T2" y="T3"/>
                  </a:cxn>
                  <a:cxn ang="0">
                    <a:pos x="T4" y="T5"/>
                  </a:cxn>
                  <a:cxn ang="0">
                    <a:pos x="T6" y="T7"/>
                  </a:cxn>
                </a:cxnLst>
                <a:rect l="0" t="0" r="r" b="b"/>
                <a:pathLst>
                  <a:path w="111" h="32">
                    <a:moveTo>
                      <a:pt x="109" y="0"/>
                    </a:moveTo>
                    <a:lnTo>
                      <a:pt x="0" y="24"/>
                    </a:lnTo>
                    <a:lnTo>
                      <a:pt x="2" y="32"/>
                    </a:lnTo>
                    <a:lnTo>
                      <a:pt x="11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81"/>
              <p:cNvSpPr>
                <a:spLocks/>
              </p:cNvSpPr>
              <p:nvPr/>
            </p:nvSpPr>
            <p:spPr bwMode="auto">
              <a:xfrm rot="2139865">
                <a:off x="2886751" y="3190213"/>
                <a:ext cx="547007" cy="157695"/>
              </a:xfrm>
              <a:custGeom>
                <a:avLst/>
                <a:gdLst>
                  <a:gd name="T0" fmla="*/ 109 w 111"/>
                  <a:gd name="T1" fmla="*/ 0 h 32"/>
                  <a:gd name="T2" fmla="*/ 0 w 111"/>
                  <a:gd name="T3" fmla="*/ 24 h 32"/>
                  <a:gd name="T4" fmla="*/ 2 w 111"/>
                  <a:gd name="T5" fmla="*/ 32 h 32"/>
                  <a:gd name="T6" fmla="*/ 111 w 111"/>
                  <a:gd name="T7" fmla="*/ 8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4"/>
                    </a:lnTo>
                    <a:lnTo>
                      <a:pt x="2" y="32"/>
                    </a:lnTo>
                    <a:lnTo>
                      <a:pt x="111"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82"/>
              <p:cNvSpPr>
                <a:spLocks/>
              </p:cNvSpPr>
              <p:nvPr/>
            </p:nvSpPr>
            <p:spPr bwMode="auto">
              <a:xfrm rot="2139865">
                <a:off x="2886751" y="3190213"/>
                <a:ext cx="547007" cy="157695"/>
              </a:xfrm>
              <a:custGeom>
                <a:avLst/>
                <a:gdLst>
                  <a:gd name="T0" fmla="*/ 109 w 111"/>
                  <a:gd name="T1" fmla="*/ 0 h 32"/>
                  <a:gd name="T2" fmla="*/ 0 w 111"/>
                  <a:gd name="T3" fmla="*/ 24 h 32"/>
                  <a:gd name="T4" fmla="*/ 2 w 111"/>
                  <a:gd name="T5" fmla="*/ 32 h 32"/>
                  <a:gd name="T6" fmla="*/ 111 w 111"/>
                  <a:gd name="T7" fmla="*/ 8 h 32"/>
                </a:gdLst>
                <a:ahLst/>
                <a:cxnLst>
                  <a:cxn ang="0">
                    <a:pos x="T0" y="T1"/>
                  </a:cxn>
                  <a:cxn ang="0">
                    <a:pos x="T2" y="T3"/>
                  </a:cxn>
                  <a:cxn ang="0">
                    <a:pos x="T4" y="T5"/>
                  </a:cxn>
                  <a:cxn ang="0">
                    <a:pos x="T6" y="T7"/>
                  </a:cxn>
                </a:cxnLst>
                <a:rect l="0" t="0" r="r" b="b"/>
                <a:pathLst>
                  <a:path w="111" h="32">
                    <a:moveTo>
                      <a:pt x="109" y="0"/>
                    </a:moveTo>
                    <a:lnTo>
                      <a:pt x="0" y="24"/>
                    </a:lnTo>
                    <a:lnTo>
                      <a:pt x="2" y="32"/>
                    </a:lnTo>
                    <a:lnTo>
                      <a:pt x="11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83"/>
              <p:cNvSpPr>
                <a:spLocks/>
              </p:cNvSpPr>
              <p:nvPr/>
            </p:nvSpPr>
            <p:spPr bwMode="auto">
              <a:xfrm rot="2139865">
                <a:off x="2814066" y="3366777"/>
                <a:ext cx="542078" cy="157695"/>
              </a:xfrm>
              <a:custGeom>
                <a:avLst/>
                <a:gdLst>
                  <a:gd name="T0" fmla="*/ 108 w 110"/>
                  <a:gd name="T1" fmla="*/ 0 h 32"/>
                  <a:gd name="T2" fmla="*/ 0 w 110"/>
                  <a:gd name="T3" fmla="*/ 23 h 32"/>
                  <a:gd name="T4" fmla="*/ 1 w 110"/>
                  <a:gd name="T5" fmla="*/ 32 h 32"/>
                  <a:gd name="T6" fmla="*/ 110 w 110"/>
                  <a:gd name="T7" fmla="*/ 8 h 32"/>
                  <a:gd name="T8" fmla="*/ 108 w 110"/>
                  <a:gd name="T9" fmla="*/ 0 h 32"/>
                </a:gdLst>
                <a:ahLst/>
                <a:cxnLst>
                  <a:cxn ang="0">
                    <a:pos x="T0" y="T1"/>
                  </a:cxn>
                  <a:cxn ang="0">
                    <a:pos x="T2" y="T3"/>
                  </a:cxn>
                  <a:cxn ang="0">
                    <a:pos x="T4" y="T5"/>
                  </a:cxn>
                  <a:cxn ang="0">
                    <a:pos x="T6" y="T7"/>
                  </a:cxn>
                  <a:cxn ang="0">
                    <a:pos x="T8" y="T9"/>
                  </a:cxn>
                </a:cxnLst>
                <a:rect l="0" t="0" r="r" b="b"/>
                <a:pathLst>
                  <a:path w="110" h="32">
                    <a:moveTo>
                      <a:pt x="108" y="0"/>
                    </a:moveTo>
                    <a:lnTo>
                      <a:pt x="0" y="23"/>
                    </a:lnTo>
                    <a:lnTo>
                      <a:pt x="1" y="32"/>
                    </a:lnTo>
                    <a:lnTo>
                      <a:pt x="110" y="8"/>
                    </a:lnTo>
                    <a:lnTo>
                      <a:pt x="108"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84"/>
              <p:cNvSpPr>
                <a:spLocks/>
              </p:cNvSpPr>
              <p:nvPr/>
            </p:nvSpPr>
            <p:spPr bwMode="auto">
              <a:xfrm rot="2139865">
                <a:off x="2814066" y="3366777"/>
                <a:ext cx="542078" cy="157695"/>
              </a:xfrm>
              <a:custGeom>
                <a:avLst/>
                <a:gdLst>
                  <a:gd name="T0" fmla="*/ 108 w 110"/>
                  <a:gd name="T1" fmla="*/ 0 h 32"/>
                  <a:gd name="T2" fmla="*/ 0 w 110"/>
                  <a:gd name="T3" fmla="*/ 23 h 32"/>
                  <a:gd name="T4" fmla="*/ 1 w 110"/>
                  <a:gd name="T5" fmla="*/ 32 h 32"/>
                  <a:gd name="T6" fmla="*/ 110 w 110"/>
                  <a:gd name="T7" fmla="*/ 8 h 32"/>
                </a:gdLst>
                <a:ahLst/>
                <a:cxnLst>
                  <a:cxn ang="0">
                    <a:pos x="T0" y="T1"/>
                  </a:cxn>
                  <a:cxn ang="0">
                    <a:pos x="T2" y="T3"/>
                  </a:cxn>
                  <a:cxn ang="0">
                    <a:pos x="T4" y="T5"/>
                  </a:cxn>
                  <a:cxn ang="0">
                    <a:pos x="T6" y="T7"/>
                  </a:cxn>
                </a:cxnLst>
                <a:rect l="0" t="0" r="r" b="b"/>
                <a:pathLst>
                  <a:path w="110" h="32">
                    <a:moveTo>
                      <a:pt x="108" y="0"/>
                    </a:moveTo>
                    <a:lnTo>
                      <a:pt x="0" y="23"/>
                    </a:lnTo>
                    <a:lnTo>
                      <a:pt x="1" y="32"/>
                    </a:lnTo>
                    <a:lnTo>
                      <a:pt x="11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85"/>
              <p:cNvSpPr>
                <a:spLocks/>
              </p:cNvSpPr>
              <p:nvPr/>
            </p:nvSpPr>
            <p:spPr bwMode="auto">
              <a:xfrm rot="2139865">
                <a:off x="2738352" y="3537436"/>
                <a:ext cx="542078" cy="162625"/>
              </a:xfrm>
              <a:custGeom>
                <a:avLst/>
                <a:gdLst>
                  <a:gd name="T0" fmla="*/ 108 w 110"/>
                  <a:gd name="T1" fmla="*/ 0 h 33"/>
                  <a:gd name="T2" fmla="*/ 0 w 110"/>
                  <a:gd name="T3" fmla="*/ 24 h 33"/>
                  <a:gd name="T4" fmla="*/ 2 w 110"/>
                  <a:gd name="T5" fmla="*/ 33 h 33"/>
                  <a:gd name="T6" fmla="*/ 110 w 110"/>
                  <a:gd name="T7" fmla="*/ 9 h 33"/>
                  <a:gd name="T8" fmla="*/ 108 w 110"/>
                  <a:gd name="T9" fmla="*/ 0 h 33"/>
                </a:gdLst>
                <a:ahLst/>
                <a:cxnLst>
                  <a:cxn ang="0">
                    <a:pos x="T0" y="T1"/>
                  </a:cxn>
                  <a:cxn ang="0">
                    <a:pos x="T2" y="T3"/>
                  </a:cxn>
                  <a:cxn ang="0">
                    <a:pos x="T4" y="T5"/>
                  </a:cxn>
                  <a:cxn ang="0">
                    <a:pos x="T6" y="T7"/>
                  </a:cxn>
                  <a:cxn ang="0">
                    <a:pos x="T8" y="T9"/>
                  </a:cxn>
                </a:cxnLst>
                <a:rect l="0" t="0" r="r" b="b"/>
                <a:pathLst>
                  <a:path w="110" h="33">
                    <a:moveTo>
                      <a:pt x="108" y="0"/>
                    </a:moveTo>
                    <a:lnTo>
                      <a:pt x="0" y="24"/>
                    </a:lnTo>
                    <a:lnTo>
                      <a:pt x="2" y="33"/>
                    </a:lnTo>
                    <a:lnTo>
                      <a:pt x="110" y="9"/>
                    </a:lnTo>
                    <a:lnTo>
                      <a:pt x="108"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86"/>
              <p:cNvSpPr>
                <a:spLocks/>
              </p:cNvSpPr>
              <p:nvPr/>
            </p:nvSpPr>
            <p:spPr bwMode="auto">
              <a:xfrm rot="2139865">
                <a:off x="2738352" y="3537436"/>
                <a:ext cx="542078" cy="162625"/>
              </a:xfrm>
              <a:custGeom>
                <a:avLst/>
                <a:gdLst>
                  <a:gd name="T0" fmla="*/ 108 w 110"/>
                  <a:gd name="T1" fmla="*/ 0 h 33"/>
                  <a:gd name="T2" fmla="*/ 0 w 110"/>
                  <a:gd name="T3" fmla="*/ 24 h 33"/>
                  <a:gd name="T4" fmla="*/ 2 w 110"/>
                  <a:gd name="T5" fmla="*/ 33 h 33"/>
                  <a:gd name="T6" fmla="*/ 110 w 110"/>
                  <a:gd name="T7" fmla="*/ 9 h 33"/>
                </a:gdLst>
                <a:ahLst/>
                <a:cxnLst>
                  <a:cxn ang="0">
                    <a:pos x="T0" y="T1"/>
                  </a:cxn>
                  <a:cxn ang="0">
                    <a:pos x="T2" y="T3"/>
                  </a:cxn>
                  <a:cxn ang="0">
                    <a:pos x="T4" y="T5"/>
                  </a:cxn>
                  <a:cxn ang="0">
                    <a:pos x="T6" y="T7"/>
                  </a:cxn>
                </a:cxnLst>
                <a:rect l="0" t="0" r="r" b="b"/>
                <a:pathLst>
                  <a:path w="110" h="33">
                    <a:moveTo>
                      <a:pt x="108" y="0"/>
                    </a:moveTo>
                    <a:lnTo>
                      <a:pt x="0" y="24"/>
                    </a:lnTo>
                    <a:lnTo>
                      <a:pt x="2" y="33"/>
                    </a:lnTo>
                    <a:lnTo>
                      <a:pt x="11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87"/>
              <p:cNvSpPr>
                <a:spLocks/>
              </p:cNvSpPr>
              <p:nvPr/>
            </p:nvSpPr>
            <p:spPr bwMode="auto">
              <a:xfrm rot="2139865">
                <a:off x="2662637" y="3713025"/>
                <a:ext cx="542078" cy="157695"/>
              </a:xfrm>
              <a:custGeom>
                <a:avLst/>
                <a:gdLst>
                  <a:gd name="T0" fmla="*/ 108 w 110"/>
                  <a:gd name="T1" fmla="*/ 0 h 32"/>
                  <a:gd name="T2" fmla="*/ 0 w 110"/>
                  <a:gd name="T3" fmla="*/ 23 h 32"/>
                  <a:gd name="T4" fmla="*/ 2 w 110"/>
                  <a:gd name="T5" fmla="*/ 32 h 32"/>
                  <a:gd name="T6" fmla="*/ 110 w 110"/>
                  <a:gd name="T7" fmla="*/ 9 h 32"/>
                  <a:gd name="T8" fmla="*/ 108 w 110"/>
                  <a:gd name="T9" fmla="*/ 0 h 32"/>
                </a:gdLst>
                <a:ahLst/>
                <a:cxnLst>
                  <a:cxn ang="0">
                    <a:pos x="T0" y="T1"/>
                  </a:cxn>
                  <a:cxn ang="0">
                    <a:pos x="T2" y="T3"/>
                  </a:cxn>
                  <a:cxn ang="0">
                    <a:pos x="T4" y="T5"/>
                  </a:cxn>
                  <a:cxn ang="0">
                    <a:pos x="T6" y="T7"/>
                  </a:cxn>
                  <a:cxn ang="0">
                    <a:pos x="T8" y="T9"/>
                  </a:cxn>
                </a:cxnLst>
                <a:rect l="0" t="0" r="r" b="b"/>
                <a:pathLst>
                  <a:path w="110" h="32">
                    <a:moveTo>
                      <a:pt x="108" y="0"/>
                    </a:moveTo>
                    <a:lnTo>
                      <a:pt x="0" y="23"/>
                    </a:lnTo>
                    <a:lnTo>
                      <a:pt x="2" y="32"/>
                    </a:lnTo>
                    <a:lnTo>
                      <a:pt x="110" y="9"/>
                    </a:lnTo>
                    <a:lnTo>
                      <a:pt x="108"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88"/>
              <p:cNvSpPr>
                <a:spLocks/>
              </p:cNvSpPr>
              <p:nvPr/>
            </p:nvSpPr>
            <p:spPr bwMode="auto">
              <a:xfrm rot="2139865">
                <a:off x="2662637" y="3713025"/>
                <a:ext cx="542078" cy="157695"/>
              </a:xfrm>
              <a:custGeom>
                <a:avLst/>
                <a:gdLst>
                  <a:gd name="T0" fmla="*/ 108 w 110"/>
                  <a:gd name="T1" fmla="*/ 0 h 32"/>
                  <a:gd name="T2" fmla="*/ 0 w 110"/>
                  <a:gd name="T3" fmla="*/ 23 h 32"/>
                  <a:gd name="T4" fmla="*/ 2 w 110"/>
                  <a:gd name="T5" fmla="*/ 32 h 32"/>
                  <a:gd name="T6" fmla="*/ 110 w 110"/>
                  <a:gd name="T7" fmla="*/ 9 h 32"/>
                </a:gdLst>
                <a:ahLst/>
                <a:cxnLst>
                  <a:cxn ang="0">
                    <a:pos x="T0" y="T1"/>
                  </a:cxn>
                  <a:cxn ang="0">
                    <a:pos x="T2" y="T3"/>
                  </a:cxn>
                  <a:cxn ang="0">
                    <a:pos x="T4" y="T5"/>
                  </a:cxn>
                  <a:cxn ang="0">
                    <a:pos x="T6" y="T7"/>
                  </a:cxn>
                </a:cxnLst>
                <a:rect l="0" t="0" r="r" b="b"/>
                <a:pathLst>
                  <a:path w="110" h="32">
                    <a:moveTo>
                      <a:pt x="108" y="0"/>
                    </a:moveTo>
                    <a:lnTo>
                      <a:pt x="0" y="23"/>
                    </a:lnTo>
                    <a:lnTo>
                      <a:pt x="2" y="32"/>
                    </a:lnTo>
                    <a:lnTo>
                      <a:pt x="11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89"/>
              <p:cNvSpPr>
                <a:spLocks/>
              </p:cNvSpPr>
              <p:nvPr/>
            </p:nvSpPr>
            <p:spPr bwMode="auto">
              <a:xfrm rot="2139865">
                <a:off x="2585486" y="3888152"/>
                <a:ext cx="542078" cy="157695"/>
              </a:xfrm>
              <a:custGeom>
                <a:avLst/>
                <a:gdLst>
                  <a:gd name="T0" fmla="*/ 109 w 110"/>
                  <a:gd name="T1" fmla="*/ 0 h 32"/>
                  <a:gd name="T2" fmla="*/ 0 w 110"/>
                  <a:gd name="T3" fmla="*/ 24 h 32"/>
                  <a:gd name="T4" fmla="*/ 2 w 110"/>
                  <a:gd name="T5" fmla="*/ 32 h 32"/>
                  <a:gd name="T6" fmla="*/ 110 w 110"/>
                  <a:gd name="T7" fmla="*/ 8 h 32"/>
                  <a:gd name="T8" fmla="*/ 109 w 110"/>
                  <a:gd name="T9" fmla="*/ 0 h 32"/>
                </a:gdLst>
                <a:ahLst/>
                <a:cxnLst>
                  <a:cxn ang="0">
                    <a:pos x="T0" y="T1"/>
                  </a:cxn>
                  <a:cxn ang="0">
                    <a:pos x="T2" y="T3"/>
                  </a:cxn>
                  <a:cxn ang="0">
                    <a:pos x="T4" y="T5"/>
                  </a:cxn>
                  <a:cxn ang="0">
                    <a:pos x="T6" y="T7"/>
                  </a:cxn>
                  <a:cxn ang="0">
                    <a:pos x="T8" y="T9"/>
                  </a:cxn>
                </a:cxnLst>
                <a:rect l="0" t="0" r="r" b="b"/>
                <a:pathLst>
                  <a:path w="110" h="32">
                    <a:moveTo>
                      <a:pt x="109" y="0"/>
                    </a:moveTo>
                    <a:lnTo>
                      <a:pt x="0" y="24"/>
                    </a:lnTo>
                    <a:lnTo>
                      <a:pt x="2" y="32"/>
                    </a:lnTo>
                    <a:lnTo>
                      <a:pt x="110"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90"/>
              <p:cNvSpPr>
                <a:spLocks/>
              </p:cNvSpPr>
              <p:nvPr/>
            </p:nvSpPr>
            <p:spPr bwMode="auto">
              <a:xfrm rot="2139865">
                <a:off x="2585486" y="3888152"/>
                <a:ext cx="542078" cy="157695"/>
              </a:xfrm>
              <a:custGeom>
                <a:avLst/>
                <a:gdLst>
                  <a:gd name="T0" fmla="*/ 109 w 110"/>
                  <a:gd name="T1" fmla="*/ 0 h 32"/>
                  <a:gd name="T2" fmla="*/ 0 w 110"/>
                  <a:gd name="T3" fmla="*/ 24 h 32"/>
                  <a:gd name="T4" fmla="*/ 2 w 110"/>
                  <a:gd name="T5" fmla="*/ 32 h 32"/>
                  <a:gd name="T6" fmla="*/ 110 w 110"/>
                  <a:gd name="T7" fmla="*/ 8 h 32"/>
                </a:gdLst>
                <a:ahLst/>
                <a:cxnLst>
                  <a:cxn ang="0">
                    <a:pos x="T0" y="T1"/>
                  </a:cxn>
                  <a:cxn ang="0">
                    <a:pos x="T2" y="T3"/>
                  </a:cxn>
                  <a:cxn ang="0">
                    <a:pos x="T4" y="T5"/>
                  </a:cxn>
                  <a:cxn ang="0">
                    <a:pos x="T6" y="T7"/>
                  </a:cxn>
                </a:cxnLst>
                <a:rect l="0" t="0" r="r" b="b"/>
                <a:pathLst>
                  <a:path w="110" h="32">
                    <a:moveTo>
                      <a:pt x="109" y="0"/>
                    </a:moveTo>
                    <a:lnTo>
                      <a:pt x="0" y="24"/>
                    </a:lnTo>
                    <a:lnTo>
                      <a:pt x="2" y="32"/>
                    </a:lnTo>
                    <a:lnTo>
                      <a:pt x="11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91"/>
              <p:cNvSpPr>
                <a:spLocks/>
              </p:cNvSpPr>
              <p:nvPr/>
            </p:nvSpPr>
            <p:spPr bwMode="auto">
              <a:xfrm rot="2139865">
                <a:off x="2507872" y="4064716"/>
                <a:ext cx="547007" cy="157695"/>
              </a:xfrm>
              <a:custGeom>
                <a:avLst/>
                <a:gdLst>
                  <a:gd name="T0" fmla="*/ 109 w 111"/>
                  <a:gd name="T1" fmla="*/ 0 h 32"/>
                  <a:gd name="T2" fmla="*/ 0 w 111"/>
                  <a:gd name="T3" fmla="*/ 23 h 32"/>
                  <a:gd name="T4" fmla="*/ 2 w 111"/>
                  <a:gd name="T5" fmla="*/ 32 h 32"/>
                  <a:gd name="T6" fmla="*/ 111 w 111"/>
                  <a:gd name="T7" fmla="*/ 8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3"/>
                    </a:lnTo>
                    <a:lnTo>
                      <a:pt x="2" y="32"/>
                    </a:lnTo>
                    <a:lnTo>
                      <a:pt x="111"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92"/>
              <p:cNvSpPr>
                <a:spLocks/>
              </p:cNvSpPr>
              <p:nvPr/>
            </p:nvSpPr>
            <p:spPr bwMode="auto">
              <a:xfrm rot="2139865">
                <a:off x="2507872" y="4064716"/>
                <a:ext cx="547007" cy="157695"/>
              </a:xfrm>
              <a:custGeom>
                <a:avLst/>
                <a:gdLst>
                  <a:gd name="T0" fmla="*/ 109 w 111"/>
                  <a:gd name="T1" fmla="*/ 0 h 32"/>
                  <a:gd name="T2" fmla="*/ 0 w 111"/>
                  <a:gd name="T3" fmla="*/ 23 h 32"/>
                  <a:gd name="T4" fmla="*/ 2 w 111"/>
                  <a:gd name="T5" fmla="*/ 32 h 32"/>
                  <a:gd name="T6" fmla="*/ 111 w 111"/>
                  <a:gd name="T7" fmla="*/ 8 h 32"/>
                </a:gdLst>
                <a:ahLst/>
                <a:cxnLst>
                  <a:cxn ang="0">
                    <a:pos x="T0" y="T1"/>
                  </a:cxn>
                  <a:cxn ang="0">
                    <a:pos x="T2" y="T3"/>
                  </a:cxn>
                  <a:cxn ang="0">
                    <a:pos x="T4" y="T5"/>
                  </a:cxn>
                  <a:cxn ang="0">
                    <a:pos x="T6" y="T7"/>
                  </a:cxn>
                </a:cxnLst>
                <a:rect l="0" t="0" r="r" b="b"/>
                <a:pathLst>
                  <a:path w="111" h="32">
                    <a:moveTo>
                      <a:pt x="109" y="0"/>
                    </a:moveTo>
                    <a:lnTo>
                      <a:pt x="0" y="23"/>
                    </a:lnTo>
                    <a:lnTo>
                      <a:pt x="2" y="32"/>
                    </a:lnTo>
                    <a:lnTo>
                      <a:pt x="11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93"/>
              <p:cNvSpPr>
                <a:spLocks/>
              </p:cNvSpPr>
              <p:nvPr/>
            </p:nvSpPr>
            <p:spPr bwMode="auto">
              <a:xfrm rot="2139865">
                <a:off x="2432155" y="4235378"/>
                <a:ext cx="547007" cy="162625"/>
              </a:xfrm>
              <a:custGeom>
                <a:avLst/>
                <a:gdLst>
                  <a:gd name="T0" fmla="*/ 109 w 111"/>
                  <a:gd name="T1" fmla="*/ 0 h 33"/>
                  <a:gd name="T2" fmla="*/ 0 w 111"/>
                  <a:gd name="T3" fmla="*/ 24 h 33"/>
                  <a:gd name="T4" fmla="*/ 2 w 111"/>
                  <a:gd name="T5" fmla="*/ 33 h 33"/>
                  <a:gd name="T6" fmla="*/ 111 w 111"/>
                  <a:gd name="T7" fmla="*/ 9 h 33"/>
                  <a:gd name="T8" fmla="*/ 109 w 111"/>
                  <a:gd name="T9" fmla="*/ 0 h 33"/>
                </a:gdLst>
                <a:ahLst/>
                <a:cxnLst>
                  <a:cxn ang="0">
                    <a:pos x="T0" y="T1"/>
                  </a:cxn>
                  <a:cxn ang="0">
                    <a:pos x="T2" y="T3"/>
                  </a:cxn>
                  <a:cxn ang="0">
                    <a:pos x="T4" y="T5"/>
                  </a:cxn>
                  <a:cxn ang="0">
                    <a:pos x="T6" y="T7"/>
                  </a:cxn>
                  <a:cxn ang="0">
                    <a:pos x="T8" y="T9"/>
                  </a:cxn>
                </a:cxnLst>
                <a:rect l="0" t="0" r="r" b="b"/>
                <a:pathLst>
                  <a:path w="111" h="33">
                    <a:moveTo>
                      <a:pt x="109" y="0"/>
                    </a:moveTo>
                    <a:lnTo>
                      <a:pt x="0" y="24"/>
                    </a:lnTo>
                    <a:lnTo>
                      <a:pt x="2" y="33"/>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94"/>
              <p:cNvSpPr>
                <a:spLocks/>
              </p:cNvSpPr>
              <p:nvPr/>
            </p:nvSpPr>
            <p:spPr bwMode="auto">
              <a:xfrm rot="2139865">
                <a:off x="2432155" y="4235378"/>
                <a:ext cx="547007" cy="162625"/>
              </a:xfrm>
              <a:custGeom>
                <a:avLst/>
                <a:gdLst>
                  <a:gd name="T0" fmla="*/ 109 w 111"/>
                  <a:gd name="T1" fmla="*/ 0 h 33"/>
                  <a:gd name="T2" fmla="*/ 0 w 111"/>
                  <a:gd name="T3" fmla="*/ 24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09" y="0"/>
                    </a:moveTo>
                    <a:lnTo>
                      <a:pt x="0" y="24"/>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95"/>
              <p:cNvSpPr>
                <a:spLocks/>
              </p:cNvSpPr>
              <p:nvPr/>
            </p:nvSpPr>
            <p:spPr bwMode="auto">
              <a:xfrm rot="2139865">
                <a:off x="2355004" y="4410504"/>
                <a:ext cx="547007" cy="162625"/>
              </a:xfrm>
              <a:custGeom>
                <a:avLst/>
                <a:gdLst>
                  <a:gd name="T0" fmla="*/ 110 w 111"/>
                  <a:gd name="T1" fmla="*/ 0 h 33"/>
                  <a:gd name="T2" fmla="*/ 0 w 111"/>
                  <a:gd name="T3" fmla="*/ 23 h 33"/>
                  <a:gd name="T4" fmla="*/ 2 w 111"/>
                  <a:gd name="T5" fmla="*/ 33 h 33"/>
                  <a:gd name="T6" fmla="*/ 111 w 111"/>
                  <a:gd name="T7" fmla="*/ 9 h 33"/>
                  <a:gd name="T8" fmla="*/ 110 w 111"/>
                  <a:gd name="T9" fmla="*/ 0 h 33"/>
                </a:gdLst>
                <a:ahLst/>
                <a:cxnLst>
                  <a:cxn ang="0">
                    <a:pos x="T0" y="T1"/>
                  </a:cxn>
                  <a:cxn ang="0">
                    <a:pos x="T2" y="T3"/>
                  </a:cxn>
                  <a:cxn ang="0">
                    <a:pos x="T4" y="T5"/>
                  </a:cxn>
                  <a:cxn ang="0">
                    <a:pos x="T6" y="T7"/>
                  </a:cxn>
                  <a:cxn ang="0">
                    <a:pos x="T8" y="T9"/>
                  </a:cxn>
                </a:cxnLst>
                <a:rect l="0" t="0" r="r" b="b"/>
                <a:pathLst>
                  <a:path w="111" h="33">
                    <a:moveTo>
                      <a:pt x="110" y="0"/>
                    </a:moveTo>
                    <a:lnTo>
                      <a:pt x="0" y="23"/>
                    </a:lnTo>
                    <a:lnTo>
                      <a:pt x="2" y="33"/>
                    </a:lnTo>
                    <a:lnTo>
                      <a:pt x="111" y="9"/>
                    </a:lnTo>
                    <a:lnTo>
                      <a:pt x="110"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96"/>
              <p:cNvSpPr>
                <a:spLocks/>
              </p:cNvSpPr>
              <p:nvPr/>
            </p:nvSpPr>
            <p:spPr bwMode="auto">
              <a:xfrm rot="2139865">
                <a:off x="2355004" y="4410504"/>
                <a:ext cx="547007" cy="162625"/>
              </a:xfrm>
              <a:custGeom>
                <a:avLst/>
                <a:gdLst>
                  <a:gd name="T0" fmla="*/ 110 w 111"/>
                  <a:gd name="T1" fmla="*/ 0 h 33"/>
                  <a:gd name="T2" fmla="*/ 0 w 111"/>
                  <a:gd name="T3" fmla="*/ 23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10" y="0"/>
                    </a:moveTo>
                    <a:lnTo>
                      <a:pt x="0" y="23"/>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7"/>
              <p:cNvSpPr>
                <a:spLocks/>
              </p:cNvSpPr>
              <p:nvPr/>
            </p:nvSpPr>
            <p:spPr bwMode="auto">
              <a:xfrm rot="2139865">
                <a:off x="2283292" y="4588966"/>
                <a:ext cx="547007" cy="157695"/>
              </a:xfrm>
              <a:custGeom>
                <a:avLst/>
                <a:gdLst>
                  <a:gd name="T0" fmla="*/ 109 w 111"/>
                  <a:gd name="T1" fmla="*/ 0 h 32"/>
                  <a:gd name="T2" fmla="*/ 0 w 111"/>
                  <a:gd name="T3" fmla="*/ 23 h 32"/>
                  <a:gd name="T4" fmla="*/ 2 w 111"/>
                  <a:gd name="T5" fmla="*/ 32 h 32"/>
                  <a:gd name="T6" fmla="*/ 111 w 111"/>
                  <a:gd name="T7" fmla="*/ 9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3"/>
                    </a:lnTo>
                    <a:lnTo>
                      <a:pt x="2" y="32"/>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98"/>
              <p:cNvSpPr>
                <a:spLocks/>
              </p:cNvSpPr>
              <p:nvPr/>
            </p:nvSpPr>
            <p:spPr bwMode="auto">
              <a:xfrm rot="2139865">
                <a:off x="2283292" y="4588966"/>
                <a:ext cx="547007" cy="157695"/>
              </a:xfrm>
              <a:custGeom>
                <a:avLst/>
                <a:gdLst>
                  <a:gd name="T0" fmla="*/ 109 w 111"/>
                  <a:gd name="T1" fmla="*/ 0 h 32"/>
                  <a:gd name="T2" fmla="*/ 0 w 111"/>
                  <a:gd name="T3" fmla="*/ 23 h 32"/>
                  <a:gd name="T4" fmla="*/ 2 w 111"/>
                  <a:gd name="T5" fmla="*/ 32 h 32"/>
                  <a:gd name="T6" fmla="*/ 111 w 111"/>
                  <a:gd name="T7" fmla="*/ 9 h 32"/>
                </a:gdLst>
                <a:ahLst/>
                <a:cxnLst>
                  <a:cxn ang="0">
                    <a:pos x="T0" y="T1"/>
                  </a:cxn>
                  <a:cxn ang="0">
                    <a:pos x="T2" y="T3"/>
                  </a:cxn>
                  <a:cxn ang="0">
                    <a:pos x="T4" y="T5"/>
                  </a:cxn>
                  <a:cxn ang="0">
                    <a:pos x="T6" y="T7"/>
                  </a:cxn>
                </a:cxnLst>
                <a:rect l="0" t="0" r="r" b="b"/>
                <a:pathLst>
                  <a:path w="111" h="32">
                    <a:moveTo>
                      <a:pt x="109" y="0"/>
                    </a:moveTo>
                    <a:lnTo>
                      <a:pt x="0" y="23"/>
                    </a:lnTo>
                    <a:lnTo>
                      <a:pt x="2" y="32"/>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99"/>
              <p:cNvSpPr>
                <a:spLocks/>
              </p:cNvSpPr>
              <p:nvPr/>
            </p:nvSpPr>
            <p:spPr bwMode="auto">
              <a:xfrm rot="2139865">
                <a:off x="2207577" y="4759625"/>
                <a:ext cx="547007" cy="162625"/>
              </a:xfrm>
              <a:custGeom>
                <a:avLst/>
                <a:gdLst>
                  <a:gd name="T0" fmla="*/ 109 w 111"/>
                  <a:gd name="T1" fmla="*/ 0 h 33"/>
                  <a:gd name="T2" fmla="*/ 0 w 111"/>
                  <a:gd name="T3" fmla="*/ 24 h 33"/>
                  <a:gd name="T4" fmla="*/ 2 w 111"/>
                  <a:gd name="T5" fmla="*/ 33 h 33"/>
                  <a:gd name="T6" fmla="*/ 111 w 111"/>
                  <a:gd name="T7" fmla="*/ 9 h 33"/>
                  <a:gd name="T8" fmla="*/ 109 w 111"/>
                  <a:gd name="T9" fmla="*/ 0 h 33"/>
                </a:gdLst>
                <a:ahLst/>
                <a:cxnLst>
                  <a:cxn ang="0">
                    <a:pos x="T0" y="T1"/>
                  </a:cxn>
                  <a:cxn ang="0">
                    <a:pos x="T2" y="T3"/>
                  </a:cxn>
                  <a:cxn ang="0">
                    <a:pos x="T4" y="T5"/>
                  </a:cxn>
                  <a:cxn ang="0">
                    <a:pos x="T6" y="T7"/>
                  </a:cxn>
                  <a:cxn ang="0">
                    <a:pos x="T8" y="T9"/>
                  </a:cxn>
                </a:cxnLst>
                <a:rect l="0" t="0" r="r" b="b"/>
                <a:pathLst>
                  <a:path w="111" h="33">
                    <a:moveTo>
                      <a:pt x="109" y="0"/>
                    </a:moveTo>
                    <a:lnTo>
                      <a:pt x="0" y="24"/>
                    </a:lnTo>
                    <a:lnTo>
                      <a:pt x="2" y="33"/>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00"/>
              <p:cNvSpPr>
                <a:spLocks/>
              </p:cNvSpPr>
              <p:nvPr/>
            </p:nvSpPr>
            <p:spPr bwMode="auto">
              <a:xfrm rot="2139865">
                <a:off x="2207577" y="4759625"/>
                <a:ext cx="547007" cy="162625"/>
              </a:xfrm>
              <a:custGeom>
                <a:avLst/>
                <a:gdLst>
                  <a:gd name="T0" fmla="*/ 109 w 111"/>
                  <a:gd name="T1" fmla="*/ 0 h 33"/>
                  <a:gd name="T2" fmla="*/ 0 w 111"/>
                  <a:gd name="T3" fmla="*/ 24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09" y="0"/>
                    </a:moveTo>
                    <a:lnTo>
                      <a:pt x="0" y="24"/>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01"/>
              <p:cNvSpPr>
                <a:spLocks/>
              </p:cNvSpPr>
              <p:nvPr/>
            </p:nvSpPr>
            <p:spPr bwMode="auto">
              <a:xfrm rot="2139865">
                <a:off x="1953383" y="5216436"/>
                <a:ext cx="3415090" cy="778621"/>
              </a:xfrm>
              <a:custGeom>
                <a:avLst/>
                <a:gdLst>
                  <a:gd name="T0" fmla="*/ 691 w 693"/>
                  <a:gd name="T1" fmla="*/ 0 h 158"/>
                  <a:gd name="T2" fmla="*/ 0 w 693"/>
                  <a:gd name="T3" fmla="*/ 150 h 158"/>
                  <a:gd name="T4" fmla="*/ 2 w 693"/>
                  <a:gd name="T5" fmla="*/ 158 h 158"/>
                  <a:gd name="T6" fmla="*/ 693 w 693"/>
                  <a:gd name="T7" fmla="*/ 8 h 158"/>
                  <a:gd name="T8" fmla="*/ 691 w 693"/>
                  <a:gd name="T9" fmla="*/ 0 h 158"/>
                </a:gdLst>
                <a:ahLst/>
                <a:cxnLst>
                  <a:cxn ang="0">
                    <a:pos x="T0" y="T1"/>
                  </a:cxn>
                  <a:cxn ang="0">
                    <a:pos x="T2" y="T3"/>
                  </a:cxn>
                  <a:cxn ang="0">
                    <a:pos x="T4" y="T5"/>
                  </a:cxn>
                  <a:cxn ang="0">
                    <a:pos x="T6" y="T7"/>
                  </a:cxn>
                  <a:cxn ang="0">
                    <a:pos x="T8" y="T9"/>
                  </a:cxn>
                </a:cxnLst>
                <a:rect l="0" t="0" r="r" b="b"/>
                <a:pathLst>
                  <a:path w="693" h="158">
                    <a:moveTo>
                      <a:pt x="691" y="0"/>
                    </a:moveTo>
                    <a:lnTo>
                      <a:pt x="0" y="150"/>
                    </a:lnTo>
                    <a:lnTo>
                      <a:pt x="2" y="158"/>
                    </a:lnTo>
                    <a:lnTo>
                      <a:pt x="693" y="8"/>
                    </a:lnTo>
                    <a:lnTo>
                      <a:pt x="691"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02"/>
              <p:cNvSpPr>
                <a:spLocks/>
              </p:cNvSpPr>
              <p:nvPr/>
            </p:nvSpPr>
            <p:spPr bwMode="auto">
              <a:xfrm rot="2139865">
                <a:off x="1953383" y="5216436"/>
                <a:ext cx="3415090" cy="778621"/>
              </a:xfrm>
              <a:custGeom>
                <a:avLst/>
                <a:gdLst>
                  <a:gd name="T0" fmla="*/ 691 w 693"/>
                  <a:gd name="T1" fmla="*/ 0 h 158"/>
                  <a:gd name="T2" fmla="*/ 0 w 693"/>
                  <a:gd name="T3" fmla="*/ 150 h 158"/>
                  <a:gd name="T4" fmla="*/ 2 w 693"/>
                  <a:gd name="T5" fmla="*/ 158 h 158"/>
                  <a:gd name="T6" fmla="*/ 693 w 693"/>
                  <a:gd name="T7" fmla="*/ 8 h 158"/>
                </a:gdLst>
                <a:ahLst/>
                <a:cxnLst>
                  <a:cxn ang="0">
                    <a:pos x="T0" y="T1"/>
                  </a:cxn>
                  <a:cxn ang="0">
                    <a:pos x="T2" y="T3"/>
                  </a:cxn>
                  <a:cxn ang="0">
                    <a:pos x="T4" y="T5"/>
                  </a:cxn>
                  <a:cxn ang="0">
                    <a:pos x="T6" y="T7"/>
                  </a:cxn>
                </a:cxnLst>
                <a:rect l="0" t="0" r="r" b="b"/>
                <a:pathLst>
                  <a:path w="693" h="158">
                    <a:moveTo>
                      <a:pt x="691" y="0"/>
                    </a:moveTo>
                    <a:lnTo>
                      <a:pt x="0" y="150"/>
                    </a:lnTo>
                    <a:lnTo>
                      <a:pt x="2" y="158"/>
                    </a:lnTo>
                    <a:lnTo>
                      <a:pt x="69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03"/>
              <p:cNvSpPr>
                <a:spLocks/>
              </p:cNvSpPr>
              <p:nvPr/>
            </p:nvSpPr>
            <p:spPr bwMode="auto">
              <a:xfrm rot="2139865">
                <a:off x="3121263" y="2503002"/>
                <a:ext cx="3420016" cy="788477"/>
              </a:xfrm>
              <a:custGeom>
                <a:avLst/>
                <a:gdLst>
                  <a:gd name="T0" fmla="*/ 692 w 694"/>
                  <a:gd name="T1" fmla="*/ 0 h 160"/>
                  <a:gd name="T2" fmla="*/ 0 w 694"/>
                  <a:gd name="T3" fmla="*/ 151 h 160"/>
                  <a:gd name="T4" fmla="*/ 2 w 694"/>
                  <a:gd name="T5" fmla="*/ 160 h 160"/>
                  <a:gd name="T6" fmla="*/ 694 w 694"/>
                  <a:gd name="T7" fmla="*/ 9 h 160"/>
                  <a:gd name="T8" fmla="*/ 692 w 694"/>
                  <a:gd name="T9" fmla="*/ 0 h 160"/>
                </a:gdLst>
                <a:ahLst/>
                <a:cxnLst>
                  <a:cxn ang="0">
                    <a:pos x="T0" y="T1"/>
                  </a:cxn>
                  <a:cxn ang="0">
                    <a:pos x="T2" y="T3"/>
                  </a:cxn>
                  <a:cxn ang="0">
                    <a:pos x="T4" y="T5"/>
                  </a:cxn>
                  <a:cxn ang="0">
                    <a:pos x="T6" y="T7"/>
                  </a:cxn>
                  <a:cxn ang="0">
                    <a:pos x="T8" y="T9"/>
                  </a:cxn>
                </a:cxnLst>
                <a:rect l="0" t="0" r="r" b="b"/>
                <a:pathLst>
                  <a:path w="694" h="160">
                    <a:moveTo>
                      <a:pt x="692" y="0"/>
                    </a:moveTo>
                    <a:lnTo>
                      <a:pt x="0" y="151"/>
                    </a:lnTo>
                    <a:lnTo>
                      <a:pt x="2" y="160"/>
                    </a:lnTo>
                    <a:lnTo>
                      <a:pt x="694" y="9"/>
                    </a:lnTo>
                    <a:lnTo>
                      <a:pt x="692"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04"/>
              <p:cNvSpPr>
                <a:spLocks/>
              </p:cNvSpPr>
              <p:nvPr/>
            </p:nvSpPr>
            <p:spPr bwMode="auto">
              <a:xfrm rot="2139865">
                <a:off x="3121263" y="2503002"/>
                <a:ext cx="3420016" cy="788477"/>
              </a:xfrm>
              <a:custGeom>
                <a:avLst/>
                <a:gdLst>
                  <a:gd name="T0" fmla="*/ 692 w 694"/>
                  <a:gd name="T1" fmla="*/ 0 h 160"/>
                  <a:gd name="T2" fmla="*/ 0 w 694"/>
                  <a:gd name="T3" fmla="*/ 151 h 160"/>
                  <a:gd name="T4" fmla="*/ 2 w 694"/>
                  <a:gd name="T5" fmla="*/ 160 h 160"/>
                  <a:gd name="T6" fmla="*/ 694 w 694"/>
                  <a:gd name="T7" fmla="*/ 9 h 160"/>
                </a:gdLst>
                <a:ahLst/>
                <a:cxnLst>
                  <a:cxn ang="0">
                    <a:pos x="T0" y="T1"/>
                  </a:cxn>
                  <a:cxn ang="0">
                    <a:pos x="T2" y="T3"/>
                  </a:cxn>
                  <a:cxn ang="0">
                    <a:pos x="T4" y="T5"/>
                  </a:cxn>
                  <a:cxn ang="0">
                    <a:pos x="T6" y="T7"/>
                  </a:cxn>
                </a:cxnLst>
                <a:rect l="0" t="0" r="r" b="b"/>
                <a:pathLst>
                  <a:path w="694" h="160">
                    <a:moveTo>
                      <a:pt x="692" y="0"/>
                    </a:moveTo>
                    <a:lnTo>
                      <a:pt x="0" y="151"/>
                    </a:lnTo>
                    <a:lnTo>
                      <a:pt x="2" y="160"/>
                    </a:lnTo>
                    <a:lnTo>
                      <a:pt x="694"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05"/>
              <p:cNvSpPr>
                <a:spLocks/>
              </p:cNvSpPr>
              <p:nvPr/>
            </p:nvSpPr>
            <p:spPr bwMode="auto">
              <a:xfrm rot="2139865">
                <a:off x="3330180" y="2048959"/>
                <a:ext cx="192193" cy="177407"/>
              </a:xfrm>
              <a:custGeom>
                <a:avLst/>
                <a:gdLst>
                  <a:gd name="T0" fmla="*/ 39 w 39"/>
                  <a:gd name="T1" fmla="*/ 29 h 36"/>
                  <a:gd name="T2" fmla="*/ 6 w 39"/>
                  <a:gd name="T3" fmla="*/ 36 h 36"/>
                  <a:gd name="T4" fmla="*/ 0 w 39"/>
                  <a:gd name="T5" fmla="*/ 7 h 36"/>
                  <a:gd name="T6" fmla="*/ 33 w 39"/>
                  <a:gd name="T7" fmla="*/ 0 h 36"/>
                  <a:gd name="T8" fmla="*/ 39 w 39"/>
                  <a:gd name="T9" fmla="*/ 29 h 36"/>
                </a:gdLst>
                <a:ahLst/>
                <a:cxnLst>
                  <a:cxn ang="0">
                    <a:pos x="T0" y="T1"/>
                  </a:cxn>
                  <a:cxn ang="0">
                    <a:pos x="T2" y="T3"/>
                  </a:cxn>
                  <a:cxn ang="0">
                    <a:pos x="T4" y="T5"/>
                  </a:cxn>
                  <a:cxn ang="0">
                    <a:pos x="T6" y="T7"/>
                  </a:cxn>
                  <a:cxn ang="0">
                    <a:pos x="T8" y="T9"/>
                  </a:cxn>
                </a:cxnLst>
                <a:rect l="0" t="0" r="r" b="b"/>
                <a:pathLst>
                  <a:path w="39" h="36">
                    <a:moveTo>
                      <a:pt x="39" y="29"/>
                    </a:moveTo>
                    <a:lnTo>
                      <a:pt x="6" y="36"/>
                    </a:lnTo>
                    <a:lnTo>
                      <a:pt x="0" y="7"/>
                    </a:lnTo>
                    <a:lnTo>
                      <a:pt x="33" y="0"/>
                    </a:lnTo>
                    <a:lnTo>
                      <a:pt x="39" y="2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07"/>
              <p:cNvSpPr>
                <a:spLocks/>
              </p:cNvSpPr>
              <p:nvPr/>
            </p:nvSpPr>
            <p:spPr bwMode="auto">
              <a:xfrm rot="2139865">
                <a:off x="3557505" y="2147139"/>
                <a:ext cx="197119" cy="177407"/>
              </a:xfrm>
              <a:custGeom>
                <a:avLst/>
                <a:gdLst>
                  <a:gd name="T0" fmla="*/ 40 w 40"/>
                  <a:gd name="T1" fmla="*/ 29 h 36"/>
                  <a:gd name="T2" fmla="*/ 6 w 40"/>
                  <a:gd name="T3" fmla="*/ 36 h 36"/>
                  <a:gd name="T4" fmla="*/ 0 w 40"/>
                  <a:gd name="T5" fmla="*/ 8 h 36"/>
                  <a:gd name="T6" fmla="*/ 34 w 40"/>
                  <a:gd name="T7" fmla="*/ 0 h 36"/>
                  <a:gd name="T8" fmla="*/ 40 w 40"/>
                  <a:gd name="T9" fmla="*/ 29 h 36"/>
                </a:gdLst>
                <a:ahLst/>
                <a:cxnLst>
                  <a:cxn ang="0">
                    <a:pos x="T0" y="T1"/>
                  </a:cxn>
                  <a:cxn ang="0">
                    <a:pos x="T2" y="T3"/>
                  </a:cxn>
                  <a:cxn ang="0">
                    <a:pos x="T4" y="T5"/>
                  </a:cxn>
                  <a:cxn ang="0">
                    <a:pos x="T6" y="T7"/>
                  </a:cxn>
                  <a:cxn ang="0">
                    <a:pos x="T8" y="T9"/>
                  </a:cxn>
                </a:cxnLst>
                <a:rect l="0" t="0" r="r" b="b"/>
                <a:pathLst>
                  <a:path w="40" h="36">
                    <a:moveTo>
                      <a:pt x="40" y="29"/>
                    </a:moveTo>
                    <a:lnTo>
                      <a:pt x="6" y="36"/>
                    </a:lnTo>
                    <a:lnTo>
                      <a:pt x="0" y="8"/>
                    </a:lnTo>
                    <a:lnTo>
                      <a:pt x="34" y="0"/>
                    </a:lnTo>
                    <a:lnTo>
                      <a:pt x="40" y="29"/>
                    </a:lnTo>
                    <a:close/>
                  </a:path>
                </a:pathLst>
              </a:custGeom>
              <a:solidFill>
                <a:srgbClr val="BB2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13" name="Freeform 408"/>
              <p:cNvSpPr>
                <a:spLocks/>
              </p:cNvSpPr>
              <p:nvPr/>
            </p:nvSpPr>
            <p:spPr bwMode="auto">
              <a:xfrm rot="2139865">
                <a:off x="3786884" y="2249325"/>
                <a:ext cx="192193" cy="177407"/>
              </a:xfrm>
              <a:custGeom>
                <a:avLst/>
                <a:gdLst>
                  <a:gd name="T0" fmla="*/ 39 w 39"/>
                  <a:gd name="T1" fmla="*/ 28 h 36"/>
                  <a:gd name="T2" fmla="*/ 6 w 39"/>
                  <a:gd name="T3" fmla="*/ 36 h 36"/>
                  <a:gd name="T4" fmla="*/ 0 w 39"/>
                  <a:gd name="T5" fmla="*/ 7 h 36"/>
                  <a:gd name="T6" fmla="*/ 33 w 39"/>
                  <a:gd name="T7" fmla="*/ 0 h 36"/>
                  <a:gd name="T8" fmla="*/ 39 w 39"/>
                  <a:gd name="T9" fmla="*/ 28 h 36"/>
                </a:gdLst>
                <a:ahLst/>
                <a:cxnLst>
                  <a:cxn ang="0">
                    <a:pos x="T0" y="T1"/>
                  </a:cxn>
                  <a:cxn ang="0">
                    <a:pos x="T2" y="T3"/>
                  </a:cxn>
                  <a:cxn ang="0">
                    <a:pos x="T4" y="T5"/>
                  </a:cxn>
                  <a:cxn ang="0">
                    <a:pos x="T6" y="T7"/>
                  </a:cxn>
                  <a:cxn ang="0">
                    <a:pos x="T8" y="T9"/>
                  </a:cxn>
                </a:cxnLst>
                <a:rect l="0" t="0" r="r" b="b"/>
                <a:pathLst>
                  <a:path w="39" h="36">
                    <a:moveTo>
                      <a:pt x="39" y="28"/>
                    </a:moveTo>
                    <a:lnTo>
                      <a:pt x="6" y="36"/>
                    </a:lnTo>
                    <a:lnTo>
                      <a:pt x="0" y="7"/>
                    </a:lnTo>
                    <a:lnTo>
                      <a:pt x="33" y="0"/>
                    </a:lnTo>
                    <a:lnTo>
                      <a:pt x="39" y="2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7" name="Title 446"/>
            <p:cNvSpPr txBox="1">
              <a:spLocks/>
            </p:cNvSpPr>
            <p:nvPr/>
          </p:nvSpPr>
          <p:spPr>
            <a:xfrm>
              <a:off x="2362200" y="2133600"/>
              <a:ext cx="38100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2400" b="1" dirty="0" err="1"/>
                <a:t>Prevalance</a:t>
              </a:r>
              <a:r>
                <a:rPr lang="en-US" sz="2400" b="1" dirty="0"/>
                <a:t> of </a:t>
              </a:r>
              <a:r>
                <a:rPr lang="en-US" sz="2400" b="1" dirty="0" err="1"/>
                <a:t>REDCap</a:t>
              </a:r>
              <a:endParaRPr lang="en-US" sz="2400" b="1" dirty="0"/>
            </a:p>
          </p:txBody>
        </p:sp>
      </p:grpSp>
      <p:sp>
        <p:nvSpPr>
          <p:cNvPr id="62" name="Freeform 14"/>
          <p:cNvSpPr>
            <a:spLocks/>
          </p:cNvSpPr>
          <p:nvPr/>
        </p:nvSpPr>
        <p:spPr bwMode="auto">
          <a:xfrm rot="20444280">
            <a:off x="2171764" y="673214"/>
            <a:ext cx="6028842" cy="6280555"/>
          </a:xfrm>
          <a:custGeom>
            <a:avLst/>
            <a:gdLst>
              <a:gd name="T0" fmla="*/ 515 w 982"/>
              <a:gd name="T1" fmla="*/ 0 h 1023"/>
              <a:gd name="T2" fmla="*/ 508 w 982"/>
              <a:gd name="T3" fmla="*/ 3 h 1023"/>
              <a:gd name="T4" fmla="*/ 0 w 982"/>
              <a:gd name="T5" fmla="*/ 669 h 1023"/>
              <a:gd name="T6" fmla="*/ 465 w 982"/>
              <a:gd name="T7" fmla="*/ 1023 h 1023"/>
              <a:gd name="T8" fmla="*/ 471 w 982"/>
              <a:gd name="T9" fmla="*/ 1020 h 1023"/>
              <a:gd name="T10" fmla="*/ 931 w 982"/>
              <a:gd name="T11" fmla="*/ 417 h 1023"/>
              <a:gd name="T12" fmla="*/ 934 w 982"/>
              <a:gd name="T13" fmla="*/ 419 h 1023"/>
              <a:gd name="T14" fmla="*/ 982 w 982"/>
              <a:gd name="T15" fmla="*/ 357 h 1023"/>
              <a:gd name="T16" fmla="*/ 515 w 982"/>
              <a:gd name="T17"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1023">
                <a:moveTo>
                  <a:pt x="515" y="0"/>
                </a:moveTo>
                <a:lnTo>
                  <a:pt x="508" y="3"/>
                </a:lnTo>
                <a:lnTo>
                  <a:pt x="0" y="669"/>
                </a:lnTo>
                <a:lnTo>
                  <a:pt x="465" y="1023"/>
                </a:lnTo>
                <a:lnTo>
                  <a:pt x="471" y="1020"/>
                </a:lnTo>
                <a:lnTo>
                  <a:pt x="931" y="417"/>
                </a:lnTo>
                <a:lnTo>
                  <a:pt x="934" y="419"/>
                </a:lnTo>
                <a:lnTo>
                  <a:pt x="982" y="357"/>
                </a:lnTo>
                <a:lnTo>
                  <a:pt x="5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620000" y="5650468"/>
            <a:ext cx="1447800" cy="369332"/>
          </a:xfrm>
          <a:prstGeom prst="rect">
            <a:avLst/>
          </a:prstGeom>
          <a:noFill/>
        </p:spPr>
        <p:txBody>
          <a:bodyPr wrap="square" rtlCol="0">
            <a:spAutoFit/>
          </a:bodyPr>
          <a:lstStyle/>
          <a:p>
            <a:pPr algn="ctr"/>
            <a:r>
              <a:rPr lang="en-US" dirty="0"/>
              <a:t>Back Button</a:t>
            </a:r>
          </a:p>
        </p:txBody>
      </p:sp>
      <p:sp>
        <p:nvSpPr>
          <p:cNvPr id="55" name="TextBox 54"/>
          <p:cNvSpPr txBox="1"/>
          <p:nvPr/>
        </p:nvSpPr>
        <p:spPr>
          <a:xfrm>
            <a:off x="3505200" y="2819401"/>
            <a:ext cx="2667000" cy="2800767"/>
          </a:xfrm>
          <a:prstGeom prst="rect">
            <a:avLst/>
          </a:prstGeom>
          <a:noFill/>
        </p:spPr>
        <p:txBody>
          <a:bodyPr wrap="square" rtlCol="0">
            <a:spAutoFit/>
          </a:bodyPr>
          <a:lstStyle/>
          <a:p>
            <a:r>
              <a:rPr lang="en-US" sz="1600" b="1" dirty="0"/>
              <a:t>2264</a:t>
            </a:r>
            <a:r>
              <a:rPr lang="en-US" sz="1600" dirty="0"/>
              <a:t> </a:t>
            </a:r>
            <a:r>
              <a:rPr lang="en-US" sz="1600" i="1" dirty="0"/>
              <a:t>Institutions</a:t>
            </a:r>
            <a:r>
              <a:rPr lang="en-US" sz="1600" dirty="0"/>
              <a:t> Use </a:t>
            </a:r>
            <a:r>
              <a:rPr lang="en-US" sz="1600" dirty="0" err="1"/>
              <a:t>REDCap</a:t>
            </a:r>
            <a:endParaRPr lang="en-US" sz="1600" dirty="0"/>
          </a:p>
          <a:p>
            <a:endParaRPr lang="en-US" sz="1600" dirty="0"/>
          </a:p>
          <a:p>
            <a:r>
              <a:rPr lang="en-US" sz="1600" dirty="0" err="1"/>
              <a:t>REDCap</a:t>
            </a:r>
            <a:r>
              <a:rPr lang="en-US" sz="1600" dirty="0"/>
              <a:t> is available in </a:t>
            </a:r>
            <a:r>
              <a:rPr lang="en-US" sz="1600" b="1" dirty="0"/>
              <a:t>108</a:t>
            </a:r>
            <a:r>
              <a:rPr lang="en-US" sz="1600" dirty="0"/>
              <a:t> </a:t>
            </a:r>
            <a:r>
              <a:rPr lang="en-US" sz="1600" i="1" dirty="0"/>
              <a:t>countries</a:t>
            </a:r>
          </a:p>
          <a:p>
            <a:endParaRPr lang="en-US" sz="1600" dirty="0"/>
          </a:p>
          <a:p>
            <a:r>
              <a:rPr lang="en-US" sz="1600" dirty="0"/>
              <a:t>There are ~ </a:t>
            </a:r>
            <a:r>
              <a:rPr lang="en-US" sz="1600" b="1" dirty="0"/>
              <a:t>372,000</a:t>
            </a:r>
            <a:r>
              <a:rPr lang="en-US" sz="1600" dirty="0"/>
              <a:t> </a:t>
            </a:r>
            <a:r>
              <a:rPr lang="en-US" sz="1600" dirty="0" err="1"/>
              <a:t>REDCap</a:t>
            </a:r>
            <a:r>
              <a:rPr lang="en-US" sz="1600" dirty="0"/>
              <a:t> </a:t>
            </a:r>
            <a:r>
              <a:rPr lang="en-US" sz="1600" i="1" dirty="0"/>
              <a:t>projects</a:t>
            </a:r>
            <a:r>
              <a:rPr lang="en-US" sz="1600" dirty="0"/>
              <a:t> with </a:t>
            </a:r>
            <a:r>
              <a:rPr lang="en-US" sz="1600" b="1" dirty="0"/>
              <a:t>476,000</a:t>
            </a:r>
            <a:r>
              <a:rPr lang="en-US" sz="1600" dirty="0"/>
              <a:t> </a:t>
            </a:r>
            <a:r>
              <a:rPr lang="en-US" sz="1600" i="1" dirty="0"/>
              <a:t>users</a:t>
            </a:r>
          </a:p>
          <a:p>
            <a:endParaRPr lang="en-US" sz="1600" dirty="0"/>
          </a:p>
          <a:p>
            <a:r>
              <a:rPr lang="en-US" sz="1600" dirty="0"/>
              <a:t>To date there are </a:t>
            </a:r>
            <a:r>
              <a:rPr lang="en-US" sz="1600" b="1" dirty="0"/>
              <a:t>3,170</a:t>
            </a:r>
            <a:r>
              <a:rPr lang="en-US" sz="1600" dirty="0"/>
              <a:t> scholarly </a:t>
            </a:r>
            <a:r>
              <a:rPr lang="en-US" sz="1600" i="1" dirty="0"/>
              <a:t>articles</a:t>
            </a:r>
            <a:r>
              <a:rPr lang="en-US" sz="1600" dirty="0"/>
              <a:t> that cite </a:t>
            </a:r>
            <a:r>
              <a:rPr lang="en-US" sz="1600" dirty="0" err="1"/>
              <a:t>REDCap</a:t>
            </a:r>
            <a:r>
              <a:rPr lang="en-US" sz="1600" dirty="0"/>
              <a:t> </a:t>
            </a:r>
          </a:p>
        </p:txBody>
      </p:sp>
    </p:spTree>
    <p:extLst>
      <p:ext uri="{BB962C8B-B14F-4D97-AF65-F5344CB8AC3E}">
        <p14:creationId xmlns:p14="http://schemas.microsoft.com/office/powerpoint/2010/main" val="24908247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chemeClr val="bg1">
                <a:lumMod val="85000"/>
              </a:schemeClr>
            </a:gs>
            <a:gs pos="100000">
              <a:srgbClr val="E0E0E0"/>
            </a:gs>
            <a:gs pos="43000">
              <a:schemeClr val="bg1">
                <a:lumMod val="67000"/>
                <a:lumOff val="33000"/>
              </a:schemeClr>
            </a:gs>
          </a:gsLst>
          <a:lin ang="5400000" scaled="0"/>
          <a:tileRect/>
        </a:gradFill>
        <a:effectLst/>
      </p:bgPr>
    </p:bg>
    <p:spTree>
      <p:nvGrpSpPr>
        <p:cNvPr id="1" name=""/>
        <p:cNvGrpSpPr/>
        <p:nvPr/>
      </p:nvGrpSpPr>
      <p:grpSpPr>
        <a:xfrm>
          <a:off x="0" y="0"/>
          <a:ext cx="0" cy="0"/>
          <a:chOff x="0" y="0"/>
          <a:chExt cx="0" cy="0"/>
        </a:xfrm>
      </p:grpSpPr>
      <p:sp>
        <p:nvSpPr>
          <p:cNvPr id="5" name="Freeform 8"/>
          <p:cNvSpPr>
            <a:spLocks noEditPoints="1"/>
          </p:cNvSpPr>
          <p:nvPr/>
        </p:nvSpPr>
        <p:spPr bwMode="auto">
          <a:xfrm>
            <a:off x="0" y="-457200"/>
            <a:ext cx="7482392" cy="7482392"/>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37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4" name="Freeform 3"/>
          <p:cNvSpPr>
            <a:spLocks/>
          </p:cNvSpPr>
          <p:nvPr/>
        </p:nvSpPr>
        <p:spPr bwMode="auto">
          <a:xfrm rot="16200000">
            <a:off x="44170" y="1644369"/>
            <a:ext cx="5044582" cy="370627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6" name="Flowchart: Alternate Process 5"/>
          <p:cNvSpPr/>
          <p:nvPr/>
        </p:nvSpPr>
        <p:spPr>
          <a:xfrm>
            <a:off x="5041164" y="1143000"/>
            <a:ext cx="3807641" cy="4876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85000" lnSpcReduction="10000"/>
          </a:bodyPr>
          <a:lstStyle/>
          <a:p>
            <a:r>
              <a:rPr lang="en-US" dirty="0">
                <a:solidFill>
                  <a:schemeClr val="tx1"/>
                </a:solidFill>
              </a:rPr>
              <a:t>With such a small practice, the logical step for CLESF would be to create a consent form for medical treatment that includes future use of data for research and/or treatment, payment, operations, and quality improvement. </a:t>
            </a:r>
          </a:p>
          <a:p>
            <a:endParaRPr lang="en-US" dirty="0">
              <a:solidFill>
                <a:schemeClr val="tx1"/>
              </a:solidFill>
            </a:endParaRPr>
          </a:p>
          <a:p>
            <a:r>
              <a:rPr lang="en-US" dirty="0">
                <a:solidFill>
                  <a:schemeClr val="tx1"/>
                </a:solidFill>
              </a:rPr>
              <a:t>The old data is likely approved for quality control but not research, so you would need a different IRB to approve the use of already collected data for collection in a registry.  </a:t>
            </a:r>
          </a:p>
          <a:p>
            <a:endParaRPr lang="en-US" dirty="0">
              <a:solidFill>
                <a:schemeClr val="tx1"/>
              </a:solidFill>
            </a:endParaRPr>
          </a:p>
          <a:p>
            <a:r>
              <a:rPr lang="en-US" dirty="0">
                <a:solidFill>
                  <a:schemeClr val="tx1"/>
                </a:solidFill>
              </a:rPr>
              <a:t>In essence, the new consent form would allow for the data to be stored in the registry, and the IRB protocol would allow for the retrospective data to be stored in the registry.  Each new research question would need IRB approval to use the registry.  </a:t>
            </a:r>
          </a:p>
          <a:p>
            <a:r>
              <a:rPr lang="en-US" dirty="0">
                <a:solidFill>
                  <a:schemeClr val="tx1"/>
                </a:solidFill>
              </a:rPr>
              <a:t>- Credit Julie Johnson (IRB Advisor)</a:t>
            </a:r>
          </a:p>
          <a:p>
            <a:endParaRPr lang="en-US" dirty="0">
              <a:solidFill>
                <a:schemeClr val="tx1"/>
              </a:solidFill>
            </a:endParaRP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Project Pipeline: IRB Approval</a:t>
            </a:r>
          </a:p>
        </p:txBody>
      </p:sp>
      <p:sp>
        <p:nvSpPr>
          <p:cNvPr id="9" name="Right Arrow 8">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hlinkClick r:id="rId3" action="ppaction://hlinksldjump"/>
          </p:cNvPr>
          <p:cNvSpPr>
            <a:spLocks/>
          </p:cNvSpPr>
          <p:nvPr/>
        </p:nvSpPr>
        <p:spPr bwMode="auto">
          <a:xfrm rot="16200000">
            <a:off x="7196331" y="6205728"/>
            <a:ext cx="576316" cy="42342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2" name="Freeform 11">
            <a:hlinkClick r:id="rId4" action="ppaction://hlinksldjump"/>
          </p:cNvPr>
          <p:cNvSpPr>
            <a:spLocks/>
          </p:cNvSpPr>
          <p:nvPr/>
        </p:nvSpPr>
        <p:spPr bwMode="auto">
          <a:xfrm rot="16200000">
            <a:off x="6122231" y="6205728"/>
            <a:ext cx="576319" cy="423424"/>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3" name="Freeform 12">
            <a:hlinkClick r:id="rId5" action="ppaction://hlinksldjump"/>
          </p:cNvPr>
          <p:cNvSpPr>
            <a:spLocks/>
          </p:cNvSpPr>
          <p:nvPr/>
        </p:nvSpPr>
        <p:spPr bwMode="auto">
          <a:xfrm rot="16200000">
            <a:off x="6659282" y="6194781"/>
            <a:ext cx="576316" cy="44531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496321173"/>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2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gradFill>
            <a:gsLst>
              <a:gs pos="3000">
                <a:schemeClr val="bg1">
                  <a:lumMod val="85000"/>
                </a:schemeClr>
              </a:gs>
              <a:gs pos="100000">
                <a:srgbClr val="E0E0E0"/>
              </a:gs>
              <a:gs pos="43000">
                <a:schemeClr val="bg1">
                  <a:lumMod val="67000"/>
                  <a:lumOff val="3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8"/>
          <p:cNvSpPr>
            <a:spLocks noEditPoints="1"/>
          </p:cNvSpPr>
          <p:nvPr/>
        </p:nvSpPr>
        <p:spPr bwMode="auto">
          <a:xfrm>
            <a:off x="0" y="-457200"/>
            <a:ext cx="7482392" cy="7482392"/>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37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6200" y="-1981200"/>
            <a:ext cx="9906000" cy="609600"/>
          </a:xfrm>
        </p:spPr>
        <p:txBody>
          <a:bodyPr vert="horz" lIns="91440" tIns="45720" rIns="91440" bIns="45720" rtlCol="0" anchor="ctr">
            <a:noAutofit/>
          </a:bodyPr>
          <a:lstStyle/>
          <a:p>
            <a:r>
              <a:rPr lang="en-US" sz="2000" dirty="0"/>
              <a:t>Product Piece 2 – Do not delete this text box - </a:t>
            </a:r>
            <a:r>
              <a:rPr lang="en-US" sz="2000" b="1" dirty="0"/>
              <a:t>used for hyperlinks</a:t>
            </a:r>
            <a:endParaRPr lang="en-US" sz="2000" dirty="0"/>
          </a:p>
        </p:txBody>
      </p:sp>
      <p:sp>
        <p:nvSpPr>
          <p:cNvPr id="4" name="Freeform 3"/>
          <p:cNvSpPr>
            <a:spLocks/>
          </p:cNvSpPr>
          <p:nvPr/>
        </p:nvSpPr>
        <p:spPr bwMode="auto">
          <a:xfrm rot="16200000">
            <a:off x="44170" y="1644369"/>
            <a:ext cx="5044582" cy="370627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6" name="Flowchart: Alternate Process 5"/>
          <p:cNvSpPr/>
          <p:nvPr/>
        </p:nvSpPr>
        <p:spPr>
          <a:xfrm>
            <a:off x="5041164" y="1143000"/>
            <a:ext cx="3807641" cy="4876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endParaRPr lang="en-US" dirty="0">
              <a:solidFill>
                <a:schemeClr val="tx1"/>
              </a:solidFill>
            </a:endParaRPr>
          </a:p>
          <a:p>
            <a:r>
              <a:rPr lang="en-US" dirty="0" err="1">
                <a:solidFill>
                  <a:schemeClr val="tx1"/>
                </a:solidFill>
              </a:rPr>
              <a:t>REDCap</a:t>
            </a:r>
            <a:r>
              <a:rPr lang="en-US" dirty="0">
                <a:solidFill>
                  <a:schemeClr val="tx1"/>
                </a:solidFill>
              </a:rPr>
              <a:t> database hosted by CRI, identify data ownership, management, and governance. We need to be clear on CLESF’s IP rights at CRI.</a:t>
            </a:r>
          </a:p>
          <a:p>
            <a:endParaRPr lang="en-US" dirty="0">
              <a:solidFill>
                <a:schemeClr val="tx1"/>
              </a:solidFill>
            </a:endParaRPr>
          </a:p>
          <a:p>
            <a:r>
              <a:rPr lang="en-US" dirty="0">
                <a:solidFill>
                  <a:schemeClr val="tx1"/>
                </a:solidFill>
              </a:rPr>
              <a:t>Many legal aspects of this project are still being discovered. Until we have a better understanding of the consents/waivers, it is hard to make a thorough assessment of using University of Chicago Center for Research Informatics as web-host.</a:t>
            </a: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77724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Project Pipeline: Web-hosting Service CRI </a:t>
            </a:r>
          </a:p>
        </p:txBody>
      </p:sp>
      <p:sp>
        <p:nvSpPr>
          <p:cNvPr id="9" name="Right Arrow 8">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hlinkClick r:id="rId3" action="ppaction://hlinksldjump"/>
          </p:cNvPr>
          <p:cNvSpPr>
            <a:spLocks/>
          </p:cNvSpPr>
          <p:nvPr/>
        </p:nvSpPr>
        <p:spPr bwMode="auto">
          <a:xfrm rot="16200000">
            <a:off x="7196331" y="6205728"/>
            <a:ext cx="576316" cy="42342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2" name="Freeform 11">
            <a:hlinkClick r:id="rId4" action="ppaction://hlinksldjump"/>
          </p:cNvPr>
          <p:cNvSpPr>
            <a:spLocks/>
          </p:cNvSpPr>
          <p:nvPr/>
        </p:nvSpPr>
        <p:spPr bwMode="auto">
          <a:xfrm rot="16200000">
            <a:off x="6122231" y="6205728"/>
            <a:ext cx="576319" cy="423424"/>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3" name="Freeform 12">
            <a:hlinkClick r:id="rId5" action="ppaction://hlinksldjump"/>
          </p:cNvPr>
          <p:cNvSpPr>
            <a:spLocks/>
          </p:cNvSpPr>
          <p:nvPr/>
        </p:nvSpPr>
        <p:spPr bwMode="auto">
          <a:xfrm rot="16200000">
            <a:off x="6659282" y="6194781"/>
            <a:ext cx="576316" cy="44531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35816263"/>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2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gradFill>
            <a:gsLst>
              <a:gs pos="3000">
                <a:schemeClr val="bg1">
                  <a:lumMod val="85000"/>
                </a:schemeClr>
              </a:gs>
              <a:gs pos="100000">
                <a:srgbClr val="E0E0E0"/>
              </a:gs>
              <a:gs pos="43000">
                <a:schemeClr val="bg1">
                  <a:lumMod val="67000"/>
                  <a:lumOff val="3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8"/>
          <p:cNvSpPr>
            <a:spLocks noEditPoints="1"/>
          </p:cNvSpPr>
          <p:nvPr/>
        </p:nvSpPr>
        <p:spPr bwMode="auto">
          <a:xfrm>
            <a:off x="0" y="-457200"/>
            <a:ext cx="7482392" cy="7482392"/>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37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6200" y="-1981200"/>
            <a:ext cx="8763000" cy="609600"/>
          </a:xfrm>
        </p:spPr>
        <p:txBody>
          <a:bodyPr vert="horz" lIns="91440" tIns="45720" rIns="91440" bIns="45720" rtlCol="0" anchor="ctr">
            <a:noAutofit/>
          </a:bodyPr>
          <a:lstStyle/>
          <a:p>
            <a:r>
              <a:rPr lang="en-US" sz="2000" dirty="0"/>
              <a:t>Product Piece 3 – Do not delete this text box - </a:t>
            </a:r>
            <a:r>
              <a:rPr lang="en-US" sz="2000" b="1" dirty="0"/>
              <a:t>used for hyperlinks</a:t>
            </a:r>
            <a:endParaRPr lang="en-US" sz="2000" dirty="0"/>
          </a:p>
        </p:txBody>
      </p:sp>
      <p:sp>
        <p:nvSpPr>
          <p:cNvPr id="4" name="Freeform 3"/>
          <p:cNvSpPr>
            <a:spLocks/>
          </p:cNvSpPr>
          <p:nvPr/>
        </p:nvSpPr>
        <p:spPr bwMode="auto">
          <a:xfrm rot="16200000">
            <a:off x="44170" y="1644369"/>
            <a:ext cx="5044582" cy="370627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6" name="Flowchart: Alternate Process 5"/>
          <p:cNvSpPr/>
          <p:nvPr/>
        </p:nvSpPr>
        <p:spPr>
          <a:xfrm>
            <a:off x="5041164" y="1143000"/>
            <a:ext cx="3807641" cy="4876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dirty="0">
                <a:solidFill>
                  <a:schemeClr val="tx1">
                    <a:lumMod val="95000"/>
                    <a:lumOff val="5000"/>
                  </a:schemeClr>
                </a:solidFill>
              </a:rPr>
              <a:t>1.) Historical Information</a:t>
            </a:r>
          </a:p>
          <a:p>
            <a:endParaRPr lang="en-US" dirty="0">
              <a:solidFill>
                <a:schemeClr val="tx1">
                  <a:lumMod val="95000"/>
                  <a:lumOff val="5000"/>
                </a:schemeClr>
              </a:solidFill>
            </a:endParaRPr>
          </a:p>
          <a:p>
            <a:r>
              <a:rPr lang="en-US" dirty="0">
                <a:solidFill>
                  <a:schemeClr val="tx1">
                    <a:lumMod val="95000"/>
                    <a:lumOff val="5000"/>
                  </a:schemeClr>
                </a:solidFill>
              </a:rPr>
              <a:t>2.) Patient Information</a:t>
            </a:r>
          </a:p>
          <a:p>
            <a:endParaRPr lang="en-US" dirty="0">
              <a:solidFill>
                <a:schemeClr val="tx1">
                  <a:lumMod val="95000"/>
                  <a:lumOff val="5000"/>
                </a:schemeClr>
              </a:solidFill>
            </a:endParaRPr>
          </a:p>
          <a:p>
            <a:r>
              <a:rPr lang="en-US" dirty="0">
                <a:solidFill>
                  <a:schemeClr val="tx1">
                    <a:lumMod val="95000"/>
                    <a:lumOff val="5000"/>
                  </a:schemeClr>
                </a:solidFill>
              </a:rPr>
              <a:t>3.) Images/X-Rays</a:t>
            </a:r>
          </a:p>
          <a:p>
            <a:endParaRPr lang="en-US" dirty="0">
              <a:solidFill>
                <a:schemeClr val="tx1">
                  <a:lumMod val="95000"/>
                  <a:lumOff val="5000"/>
                </a:schemeClr>
              </a:solidFill>
            </a:endParaRPr>
          </a:p>
          <a:p>
            <a:r>
              <a:rPr lang="en-US" dirty="0">
                <a:solidFill>
                  <a:schemeClr val="tx1">
                    <a:lumMod val="95000"/>
                    <a:lumOff val="5000"/>
                  </a:schemeClr>
                </a:solidFill>
              </a:rPr>
              <a:t>4.) Costs associated with surgeries</a:t>
            </a:r>
          </a:p>
          <a:p>
            <a:endParaRPr lang="en-US" dirty="0">
              <a:solidFill>
                <a:schemeClr val="tx1">
                  <a:lumMod val="95000"/>
                  <a:lumOff val="5000"/>
                </a:schemeClr>
              </a:solidFill>
            </a:endParaRPr>
          </a:p>
          <a:p>
            <a:r>
              <a:rPr lang="en-US" dirty="0">
                <a:solidFill>
                  <a:schemeClr val="tx1">
                    <a:lumMod val="95000"/>
                    <a:lumOff val="5000"/>
                  </a:schemeClr>
                </a:solidFill>
              </a:rPr>
              <a:t>5.) Socio-economic information</a:t>
            </a:r>
          </a:p>
          <a:p>
            <a:endParaRPr lang="en-US" dirty="0">
              <a:solidFill>
                <a:schemeClr val="tx1">
                  <a:lumMod val="95000"/>
                  <a:lumOff val="5000"/>
                </a:schemeClr>
              </a:solidFill>
            </a:endParaRPr>
          </a:p>
          <a:p>
            <a:r>
              <a:rPr lang="en-US" dirty="0">
                <a:solidFill>
                  <a:schemeClr val="tx1">
                    <a:lumMod val="95000"/>
                    <a:lumOff val="5000"/>
                  </a:schemeClr>
                </a:solidFill>
              </a:rPr>
              <a:t>6.) Login Security</a:t>
            </a:r>
          </a:p>
          <a:p>
            <a:endParaRPr lang="en-US" dirty="0">
              <a:solidFill>
                <a:schemeClr val="tx1">
                  <a:lumMod val="95000"/>
                  <a:lumOff val="5000"/>
                </a:schemeClr>
              </a:solidFill>
            </a:endParaRPr>
          </a:p>
          <a:p>
            <a:r>
              <a:rPr lang="en-US" dirty="0">
                <a:solidFill>
                  <a:schemeClr val="tx1">
                    <a:lumMod val="95000"/>
                    <a:lumOff val="5000"/>
                  </a:schemeClr>
                </a:solidFill>
              </a:rPr>
              <a:t>7.) Forms in both English and Spanish</a:t>
            </a:r>
          </a:p>
          <a:p>
            <a:endParaRPr lang="en-US" dirty="0">
              <a:solidFill>
                <a:schemeClr val="tx1">
                  <a:lumMod val="95000"/>
                  <a:lumOff val="5000"/>
                </a:schemeClr>
              </a:solidFill>
            </a:endParaRPr>
          </a:p>
          <a:p>
            <a:r>
              <a:rPr lang="en-US" dirty="0">
                <a:solidFill>
                  <a:schemeClr val="tx1">
                    <a:lumMod val="95000"/>
                    <a:lumOff val="5000"/>
                  </a:schemeClr>
                </a:solidFill>
              </a:rPr>
              <a:t>8.) Web-portal &amp; Smart phone app</a:t>
            </a: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77724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Project Pipeline: </a:t>
            </a:r>
            <a:r>
              <a:rPr lang="en-US" b="1" dirty="0" err="1"/>
              <a:t>REDCap</a:t>
            </a:r>
            <a:r>
              <a:rPr lang="en-US" b="1" dirty="0"/>
              <a:t> Template Design</a:t>
            </a:r>
          </a:p>
        </p:txBody>
      </p:sp>
      <p:sp>
        <p:nvSpPr>
          <p:cNvPr id="9" name="Right Arrow 8">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hlinkClick r:id="rId3" action="ppaction://hlinksldjump"/>
          </p:cNvPr>
          <p:cNvSpPr>
            <a:spLocks/>
          </p:cNvSpPr>
          <p:nvPr/>
        </p:nvSpPr>
        <p:spPr bwMode="auto">
          <a:xfrm rot="16200000">
            <a:off x="7196331" y="6205728"/>
            <a:ext cx="576316" cy="42342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12" name="Freeform 11">
            <a:hlinkClick r:id="rId4" action="ppaction://hlinksldjump"/>
          </p:cNvPr>
          <p:cNvSpPr>
            <a:spLocks/>
          </p:cNvSpPr>
          <p:nvPr/>
        </p:nvSpPr>
        <p:spPr bwMode="auto">
          <a:xfrm rot="16200000">
            <a:off x="6122231" y="6205728"/>
            <a:ext cx="576319" cy="423424"/>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3" name="Freeform 12">
            <a:hlinkClick r:id="rId5" action="ppaction://hlinksldjump"/>
          </p:cNvPr>
          <p:cNvSpPr>
            <a:spLocks/>
          </p:cNvSpPr>
          <p:nvPr/>
        </p:nvSpPr>
        <p:spPr bwMode="auto">
          <a:xfrm rot="16200000">
            <a:off x="6659282" y="6194781"/>
            <a:ext cx="576316" cy="44531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2256531"/>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2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gradFill>
            <a:gsLst>
              <a:gs pos="3000">
                <a:schemeClr val="bg1">
                  <a:lumMod val="85000"/>
                </a:schemeClr>
              </a:gs>
              <a:gs pos="100000">
                <a:srgbClr val="E0E0E0"/>
              </a:gs>
              <a:gs pos="43000">
                <a:schemeClr val="bg1">
                  <a:lumMod val="67000"/>
                  <a:lumOff val="3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8"/>
          <p:cNvSpPr>
            <a:spLocks noEditPoints="1"/>
          </p:cNvSpPr>
          <p:nvPr/>
        </p:nvSpPr>
        <p:spPr bwMode="auto">
          <a:xfrm>
            <a:off x="0" y="-457200"/>
            <a:ext cx="7482392" cy="7482392"/>
          </a:xfrm>
          <a:custGeom>
            <a:avLst/>
            <a:gdLst>
              <a:gd name="T0" fmla="*/ 255 w 280"/>
              <a:gd name="T1" fmla="*/ 110 h 280"/>
              <a:gd name="T2" fmla="*/ 240 w 280"/>
              <a:gd name="T3" fmla="*/ 94 h 280"/>
              <a:gd name="T4" fmla="*/ 252 w 280"/>
              <a:gd name="T5" fmla="*/ 71 h 280"/>
              <a:gd name="T6" fmla="*/ 227 w 280"/>
              <a:gd name="T7" fmla="*/ 28 h 280"/>
              <a:gd name="T8" fmla="*/ 200 w 280"/>
              <a:gd name="T9" fmla="*/ 38 h 280"/>
              <a:gd name="T10" fmla="*/ 178 w 280"/>
              <a:gd name="T11" fmla="*/ 37 h 280"/>
              <a:gd name="T12" fmla="*/ 170 w 280"/>
              <a:gd name="T13" fmla="*/ 12 h 280"/>
              <a:gd name="T14" fmla="*/ 122 w 280"/>
              <a:gd name="T15" fmla="*/ 0 h 280"/>
              <a:gd name="T16" fmla="*/ 110 w 280"/>
              <a:gd name="T17" fmla="*/ 25 h 280"/>
              <a:gd name="T18" fmla="*/ 94 w 280"/>
              <a:gd name="T19" fmla="*/ 40 h 280"/>
              <a:gd name="T20" fmla="*/ 71 w 280"/>
              <a:gd name="T21" fmla="*/ 28 h 280"/>
              <a:gd name="T22" fmla="*/ 29 w 280"/>
              <a:gd name="T23" fmla="*/ 54 h 280"/>
              <a:gd name="T24" fmla="*/ 38 w 280"/>
              <a:gd name="T25" fmla="*/ 80 h 280"/>
              <a:gd name="T26" fmla="*/ 37 w 280"/>
              <a:gd name="T27" fmla="*/ 102 h 280"/>
              <a:gd name="T28" fmla="*/ 12 w 280"/>
              <a:gd name="T29" fmla="*/ 110 h 280"/>
              <a:gd name="T30" fmla="*/ 0 w 280"/>
              <a:gd name="T31" fmla="*/ 158 h 280"/>
              <a:gd name="T32" fmla="*/ 26 w 280"/>
              <a:gd name="T33" fmla="*/ 170 h 280"/>
              <a:gd name="T34" fmla="*/ 41 w 280"/>
              <a:gd name="T35" fmla="*/ 186 h 280"/>
              <a:gd name="T36" fmla="*/ 29 w 280"/>
              <a:gd name="T37" fmla="*/ 209 h 280"/>
              <a:gd name="T38" fmla="*/ 54 w 280"/>
              <a:gd name="T39" fmla="*/ 252 h 280"/>
              <a:gd name="T40" fmla="*/ 81 w 280"/>
              <a:gd name="T41" fmla="*/ 242 h 280"/>
              <a:gd name="T42" fmla="*/ 102 w 280"/>
              <a:gd name="T43" fmla="*/ 243 h 280"/>
              <a:gd name="T44" fmla="*/ 110 w 280"/>
              <a:gd name="T45" fmla="*/ 268 h 280"/>
              <a:gd name="T46" fmla="*/ 158 w 280"/>
              <a:gd name="T47" fmla="*/ 280 h 280"/>
              <a:gd name="T48" fmla="*/ 170 w 280"/>
              <a:gd name="T49" fmla="*/ 255 h 280"/>
              <a:gd name="T50" fmla="*/ 187 w 280"/>
              <a:gd name="T51" fmla="*/ 240 h 280"/>
              <a:gd name="T52" fmla="*/ 210 w 280"/>
              <a:gd name="T53" fmla="*/ 252 h 280"/>
              <a:gd name="T54" fmla="*/ 252 w 280"/>
              <a:gd name="T55" fmla="*/ 226 h 280"/>
              <a:gd name="T56" fmla="*/ 243 w 280"/>
              <a:gd name="T57" fmla="*/ 200 h 280"/>
              <a:gd name="T58" fmla="*/ 244 w 280"/>
              <a:gd name="T59" fmla="*/ 178 h 280"/>
              <a:gd name="T60" fmla="*/ 268 w 280"/>
              <a:gd name="T61" fmla="*/ 170 h 280"/>
              <a:gd name="T62" fmla="*/ 280 w 280"/>
              <a:gd name="T63" fmla="*/ 122 h 280"/>
              <a:gd name="T64" fmla="*/ 140 w 280"/>
              <a:gd name="T65" fmla="*/ 200 h 280"/>
              <a:gd name="T66" fmla="*/ 140 w 280"/>
              <a:gd name="T67" fmla="*/ 80 h 280"/>
              <a:gd name="T68" fmla="*/ 140 w 280"/>
              <a:gd name="T69"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80">
                <a:moveTo>
                  <a:pt x="268" y="110"/>
                </a:moveTo>
                <a:cubicBezTo>
                  <a:pt x="255" y="110"/>
                  <a:pt x="255" y="110"/>
                  <a:pt x="255" y="110"/>
                </a:cubicBezTo>
                <a:cubicBezTo>
                  <a:pt x="250" y="110"/>
                  <a:pt x="245" y="107"/>
                  <a:pt x="244" y="102"/>
                </a:cubicBezTo>
                <a:cubicBezTo>
                  <a:pt x="243" y="99"/>
                  <a:pt x="241" y="97"/>
                  <a:pt x="240" y="94"/>
                </a:cubicBezTo>
                <a:cubicBezTo>
                  <a:pt x="238" y="89"/>
                  <a:pt x="239" y="84"/>
                  <a:pt x="243" y="80"/>
                </a:cubicBezTo>
                <a:cubicBezTo>
                  <a:pt x="252" y="71"/>
                  <a:pt x="252" y="71"/>
                  <a:pt x="252" y="71"/>
                </a:cubicBezTo>
                <a:cubicBezTo>
                  <a:pt x="257" y="66"/>
                  <a:pt x="257" y="58"/>
                  <a:pt x="252" y="54"/>
                </a:cubicBezTo>
                <a:cubicBezTo>
                  <a:pt x="227" y="28"/>
                  <a:pt x="227" y="28"/>
                  <a:pt x="227" y="28"/>
                </a:cubicBezTo>
                <a:cubicBezTo>
                  <a:pt x="222" y="24"/>
                  <a:pt x="214" y="24"/>
                  <a:pt x="210" y="28"/>
                </a:cubicBezTo>
                <a:cubicBezTo>
                  <a:pt x="200" y="38"/>
                  <a:pt x="200" y="38"/>
                  <a:pt x="200" y="38"/>
                </a:cubicBezTo>
                <a:cubicBezTo>
                  <a:pt x="197" y="41"/>
                  <a:pt x="191" y="42"/>
                  <a:pt x="187" y="40"/>
                </a:cubicBezTo>
                <a:cubicBezTo>
                  <a:pt x="184" y="39"/>
                  <a:pt x="181" y="38"/>
                  <a:pt x="178" y="37"/>
                </a:cubicBezTo>
                <a:cubicBezTo>
                  <a:pt x="174" y="35"/>
                  <a:pt x="170" y="31"/>
                  <a:pt x="170" y="25"/>
                </a:cubicBezTo>
                <a:cubicBezTo>
                  <a:pt x="170" y="12"/>
                  <a:pt x="170" y="12"/>
                  <a:pt x="170" y="12"/>
                </a:cubicBezTo>
                <a:cubicBezTo>
                  <a:pt x="170" y="5"/>
                  <a:pt x="165" y="0"/>
                  <a:pt x="158" y="0"/>
                </a:cubicBezTo>
                <a:cubicBezTo>
                  <a:pt x="122" y="0"/>
                  <a:pt x="122" y="0"/>
                  <a:pt x="122" y="0"/>
                </a:cubicBezTo>
                <a:cubicBezTo>
                  <a:pt x="116" y="0"/>
                  <a:pt x="110" y="5"/>
                  <a:pt x="110" y="12"/>
                </a:cubicBezTo>
                <a:cubicBezTo>
                  <a:pt x="110" y="25"/>
                  <a:pt x="110" y="25"/>
                  <a:pt x="110" y="25"/>
                </a:cubicBezTo>
                <a:cubicBezTo>
                  <a:pt x="110" y="31"/>
                  <a:pt x="107" y="35"/>
                  <a:pt x="102" y="37"/>
                </a:cubicBezTo>
                <a:cubicBezTo>
                  <a:pt x="100" y="38"/>
                  <a:pt x="97" y="39"/>
                  <a:pt x="94" y="40"/>
                </a:cubicBezTo>
                <a:cubicBezTo>
                  <a:pt x="90" y="42"/>
                  <a:pt x="84" y="41"/>
                  <a:pt x="81" y="38"/>
                </a:cubicBezTo>
                <a:cubicBezTo>
                  <a:pt x="71" y="28"/>
                  <a:pt x="71" y="28"/>
                  <a:pt x="71" y="28"/>
                </a:cubicBezTo>
                <a:cubicBezTo>
                  <a:pt x="66" y="24"/>
                  <a:pt x="59" y="24"/>
                  <a:pt x="54" y="28"/>
                </a:cubicBezTo>
                <a:cubicBezTo>
                  <a:pt x="29" y="54"/>
                  <a:pt x="29" y="54"/>
                  <a:pt x="29" y="54"/>
                </a:cubicBezTo>
                <a:cubicBezTo>
                  <a:pt x="24" y="58"/>
                  <a:pt x="24" y="66"/>
                  <a:pt x="29" y="71"/>
                </a:cubicBezTo>
                <a:cubicBezTo>
                  <a:pt x="38" y="80"/>
                  <a:pt x="38" y="80"/>
                  <a:pt x="38" y="80"/>
                </a:cubicBezTo>
                <a:cubicBezTo>
                  <a:pt x="42" y="84"/>
                  <a:pt x="43" y="89"/>
                  <a:pt x="41" y="94"/>
                </a:cubicBezTo>
                <a:cubicBezTo>
                  <a:pt x="39" y="97"/>
                  <a:pt x="38" y="99"/>
                  <a:pt x="37" y="102"/>
                </a:cubicBezTo>
                <a:cubicBezTo>
                  <a:pt x="35" y="107"/>
                  <a:pt x="31" y="110"/>
                  <a:pt x="26" y="110"/>
                </a:cubicBezTo>
                <a:cubicBezTo>
                  <a:pt x="12" y="110"/>
                  <a:pt x="12" y="110"/>
                  <a:pt x="12" y="110"/>
                </a:cubicBezTo>
                <a:cubicBezTo>
                  <a:pt x="6" y="110"/>
                  <a:pt x="0" y="115"/>
                  <a:pt x="0" y="122"/>
                </a:cubicBezTo>
                <a:cubicBezTo>
                  <a:pt x="0" y="158"/>
                  <a:pt x="0" y="158"/>
                  <a:pt x="0" y="158"/>
                </a:cubicBezTo>
                <a:cubicBezTo>
                  <a:pt x="0" y="165"/>
                  <a:pt x="6" y="170"/>
                  <a:pt x="12" y="170"/>
                </a:cubicBezTo>
                <a:cubicBezTo>
                  <a:pt x="26" y="170"/>
                  <a:pt x="26" y="170"/>
                  <a:pt x="26" y="170"/>
                </a:cubicBezTo>
                <a:cubicBezTo>
                  <a:pt x="31" y="170"/>
                  <a:pt x="35" y="173"/>
                  <a:pt x="37" y="178"/>
                </a:cubicBezTo>
                <a:cubicBezTo>
                  <a:pt x="38" y="181"/>
                  <a:pt x="39" y="183"/>
                  <a:pt x="41" y="186"/>
                </a:cubicBezTo>
                <a:cubicBezTo>
                  <a:pt x="43" y="191"/>
                  <a:pt x="42" y="196"/>
                  <a:pt x="38" y="200"/>
                </a:cubicBezTo>
                <a:cubicBezTo>
                  <a:pt x="29" y="209"/>
                  <a:pt x="29" y="209"/>
                  <a:pt x="29" y="209"/>
                </a:cubicBezTo>
                <a:cubicBezTo>
                  <a:pt x="24" y="214"/>
                  <a:pt x="24" y="222"/>
                  <a:pt x="29" y="226"/>
                </a:cubicBezTo>
                <a:cubicBezTo>
                  <a:pt x="54" y="252"/>
                  <a:pt x="54" y="252"/>
                  <a:pt x="54" y="252"/>
                </a:cubicBezTo>
                <a:cubicBezTo>
                  <a:pt x="59" y="256"/>
                  <a:pt x="66" y="256"/>
                  <a:pt x="71" y="252"/>
                </a:cubicBezTo>
                <a:cubicBezTo>
                  <a:pt x="81" y="242"/>
                  <a:pt x="81" y="242"/>
                  <a:pt x="81" y="242"/>
                </a:cubicBezTo>
                <a:cubicBezTo>
                  <a:pt x="84" y="239"/>
                  <a:pt x="90" y="238"/>
                  <a:pt x="94" y="240"/>
                </a:cubicBezTo>
                <a:cubicBezTo>
                  <a:pt x="97" y="241"/>
                  <a:pt x="100" y="242"/>
                  <a:pt x="102" y="243"/>
                </a:cubicBezTo>
                <a:cubicBezTo>
                  <a:pt x="107" y="245"/>
                  <a:pt x="110" y="249"/>
                  <a:pt x="110" y="255"/>
                </a:cubicBezTo>
                <a:cubicBezTo>
                  <a:pt x="110" y="268"/>
                  <a:pt x="110" y="268"/>
                  <a:pt x="110" y="268"/>
                </a:cubicBezTo>
                <a:cubicBezTo>
                  <a:pt x="110" y="275"/>
                  <a:pt x="116" y="280"/>
                  <a:pt x="122" y="280"/>
                </a:cubicBezTo>
                <a:cubicBezTo>
                  <a:pt x="158" y="280"/>
                  <a:pt x="158" y="280"/>
                  <a:pt x="158" y="280"/>
                </a:cubicBezTo>
                <a:cubicBezTo>
                  <a:pt x="165" y="280"/>
                  <a:pt x="170" y="275"/>
                  <a:pt x="170" y="268"/>
                </a:cubicBezTo>
                <a:cubicBezTo>
                  <a:pt x="170" y="255"/>
                  <a:pt x="170" y="255"/>
                  <a:pt x="170" y="255"/>
                </a:cubicBezTo>
                <a:cubicBezTo>
                  <a:pt x="170" y="249"/>
                  <a:pt x="174" y="245"/>
                  <a:pt x="178" y="243"/>
                </a:cubicBezTo>
                <a:cubicBezTo>
                  <a:pt x="181" y="242"/>
                  <a:pt x="184" y="241"/>
                  <a:pt x="187" y="240"/>
                </a:cubicBezTo>
                <a:cubicBezTo>
                  <a:pt x="191" y="238"/>
                  <a:pt x="197" y="239"/>
                  <a:pt x="200" y="242"/>
                </a:cubicBezTo>
                <a:cubicBezTo>
                  <a:pt x="210" y="252"/>
                  <a:pt x="210" y="252"/>
                  <a:pt x="210" y="252"/>
                </a:cubicBezTo>
                <a:cubicBezTo>
                  <a:pt x="214" y="256"/>
                  <a:pt x="222" y="256"/>
                  <a:pt x="227" y="252"/>
                </a:cubicBezTo>
                <a:cubicBezTo>
                  <a:pt x="252" y="226"/>
                  <a:pt x="252" y="226"/>
                  <a:pt x="252" y="226"/>
                </a:cubicBezTo>
                <a:cubicBezTo>
                  <a:pt x="257" y="222"/>
                  <a:pt x="257" y="214"/>
                  <a:pt x="252" y="209"/>
                </a:cubicBezTo>
                <a:cubicBezTo>
                  <a:pt x="243" y="200"/>
                  <a:pt x="243" y="200"/>
                  <a:pt x="243" y="200"/>
                </a:cubicBezTo>
                <a:cubicBezTo>
                  <a:pt x="239" y="196"/>
                  <a:pt x="238" y="191"/>
                  <a:pt x="240" y="186"/>
                </a:cubicBezTo>
                <a:cubicBezTo>
                  <a:pt x="241" y="183"/>
                  <a:pt x="243" y="181"/>
                  <a:pt x="244" y="178"/>
                </a:cubicBezTo>
                <a:cubicBezTo>
                  <a:pt x="245" y="173"/>
                  <a:pt x="250" y="170"/>
                  <a:pt x="255" y="170"/>
                </a:cubicBezTo>
                <a:cubicBezTo>
                  <a:pt x="268" y="170"/>
                  <a:pt x="268" y="170"/>
                  <a:pt x="268" y="170"/>
                </a:cubicBezTo>
                <a:cubicBezTo>
                  <a:pt x="275" y="170"/>
                  <a:pt x="280" y="165"/>
                  <a:pt x="280" y="158"/>
                </a:cubicBezTo>
                <a:cubicBezTo>
                  <a:pt x="280" y="122"/>
                  <a:pt x="280" y="122"/>
                  <a:pt x="280" y="122"/>
                </a:cubicBezTo>
                <a:cubicBezTo>
                  <a:pt x="280" y="115"/>
                  <a:pt x="275" y="110"/>
                  <a:pt x="268" y="110"/>
                </a:cubicBezTo>
                <a:close/>
                <a:moveTo>
                  <a:pt x="140" y="200"/>
                </a:moveTo>
                <a:cubicBezTo>
                  <a:pt x="107" y="200"/>
                  <a:pt x="80" y="173"/>
                  <a:pt x="80" y="140"/>
                </a:cubicBezTo>
                <a:cubicBezTo>
                  <a:pt x="80" y="107"/>
                  <a:pt x="107" y="80"/>
                  <a:pt x="140" y="80"/>
                </a:cubicBezTo>
                <a:cubicBezTo>
                  <a:pt x="174" y="80"/>
                  <a:pt x="200" y="107"/>
                  <a:pt x="200" y="140"/>
                </a:cubicBezTo>
                <a:cubicBezTo>
                  <a:pt x="200" y="173"/>
                  <a:pt x="174" y="200"/>
                  <a:pt x="140" y="200"/>
                </a:cubicBezTo>
                <a:close/>
              </a:path>
            </a:pathLst>
          </a:custGeom>
          <a:solidFill>
            <a:schemeClr val="bg1">
              <a:lumMod val="85000"/>
              <a:alpha val="37000"/>
            </a:schemeClr>
          </a:solidFill>
          <a:ln w="31750">
            <a:noFill/>
            <a:tailEnd type="triangle" w="lg" len="lg"/>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6200" y="-1981200"/>
            <a:ext cx="10058400" cy="609600"/>
          </a:xfrm>
        </p:spPr>
        <p:txBody>
          <a:bodyPr vert="horz" lIns="91440" tIns="45720" rIns="91440" bIns="45720" rtlCol="0" anchor="ctr">
            <a:noAutofit/>
          </a:bodyPr>
          <a:lstStyle/>
          <a:p>
            <a:r>
              <a:rPr lang="en-US" sz="2000" dirty="0"/>
              <a:t>Product Piece 4 – Do not delete this text box  - </a:t>
            </a:r>
            <a:r>
              <a:rPr lang="en-US" sz="2000" b="1" dirty="0"/>
              <a:t>used for hyperlinks</a:t>
            </a:r>
            <a:endParaRPr lang="en-US" sz="2000" dirty="0"/>
          </a:p>
        </p:txBody>
      </p:sp>
      <p:sp>
        <p:nvSpPr>
          <p:cNvPr id="4" name="Freeform 3"/>
          <p:cNvSpPr>
            <a:spLocks/>
          </p:cNvSpPr>
          <p:nvPr/>
        </p:nvSpPr>
        <p:spPr bwMode="auto">
          <a:xfrm rot="16200000">
            <a:off x="44170" y="1644369"/>
            <a:ext cx="5044582" cy="3706277"/>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6" name="Flowchart: Alternate Process 5"/>
          <p:cNvSpPr/>
          <p:nvPr/>
        </p:nvSpPr>
        <p:spPr>
          <a:xfrm>
            <a:off x="5041164" y="1143000"/>
            <a:ext cx="3807641" cy="4876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dirty="0">
                <a:solidFill>
                  <a:schemeClr val="tx1"/>
                </a:solidFill>
              </a:rPr>
              <a:t>- There have been130 patients in last 10 years, primarily within Latin America</a:t>
            </a:r>
          </a:p>
          <a:p>
            <a:r>
              <a:rPr lang="en-US" dirty="0">
                <a:solidFill>
                  <a:schemeClr val="tx1"/>
                </a:solidFill>
              </a:rPr>
              <a:t>- Data collected on paper or via PDF by doctors and sent to CLESF</a:t>
            </a:r>
          </a:p>
          <a:p>
            <a:r>
              <a:rPr lang="en-US" dirty="0">
                <a:solidFill>
                  <a:schemeClr val="tx1"/>
                </a:solidFill>
              </a:rPr>
              <a:t>CLESF created form but not frequently used Require upload/input of historical data for reference &amp; search</a:t>
            </a:r>
          </a:p>
          <a:p>
            <a:endParaRPr lang="en-US" dirty="0">
              <a:solidFill>
                <a:schemeClr val="tx1"/>
              </a:solidFill>
            </a:endParaRPr>
          </a:p>
          <a:p>
            <a:r>
              <a:rPr lang="en-US" dirty="0">
                <a:solidFill>
                  <a:schemeClr val="tx1"/>
                </a:solidFill>
              </a:rPr>
              <a:t>- </a:t>
            </a:r>
            <a:r>
              <a:rPr lang="en-US" dirty="0" err="1">
                <a:solidFill>
                  <a:schemeClr val="tx1"/>
                </a:solidFill>
              </a:rPr>
              <a:t>REDCap</a:t>
            </a:r>
            <a:r>
              <a:rPr lang="en-US" dirty="0">
                <a:solidFill>
                  <a:schemeClr val="tx1"/>
                </a:solidFill>
              </a:rPr>
              <a:t> exports data to excel. We may have the opportunity to run linear regression to model explanatory variables.</a:t>
            </a: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87630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Project Pipeline: Data Integration/Analysis</a:t>
            </a:r>
          </a:p>
        </p:txBody>
      </p:sp>
      <p:sp>
        <p:nvSpPr>
          <p:cNvPr id="9" name="Right Arrow 8">
            <a:hlinkClick r:id="rId2" action="ppaction://hlinksldjump"/>
          </p:cNvPr>
          <p:cNvSpPr/>
          <p:nvPr/>
        </p:nvSpPr>
        <p:spPr>
          <a:xfrm>
            <a:off x="8438445" y="6183488"/>
            <a:ext cx="609600" cy="5334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hlinkClick r:id="rId3" action="ppaction://hlinksldjump"/>
          </p:cNvPr>
          <p:cNvSpPr>
            <a:spLocks/>
          </p:cNvSpPr>
          <p:nvPr/>
        </p:nvSpPr>
        <p:spPr bwMode="auto">
          <a:xfrm rot="16200000">
            <a:off x="7196331" y="6205728"/>
            <a:ext cx="576316" cy="42342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2" name="Freeform 11">
            <a:hlinkClick r:id="rId4" action="ppaction://hlinksldjump"/>
          </p:cNvPr>
          <p:cNvSpPr>
            <a:spLocks/>
          </p:cNvSpPr>
          <p:nvPr/>
        </p:nvSpPr>
        <p:spPr bwMode="auto">
          <a:xfrm rot="16200000">
            <a:off x="6122231" y="6205728"/>
            <a:ext cx="576319" cy="423424"/>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3" name="Freeform 12">
            <a:hlinkClick r:id="rId5" action="ppaction://hlinksldjump"/>
          </p:cNvPr>
          <p:cNvSpPr>
            <a:spLocks/>
          </p:cNvSpPr>
          <p:nvPr/>
        </p:nvSpPr>
        <p:spPr bwMode="auto">
          <a:xfrm rot="16200000">
            <a:off x="6659282" y="6194781"/>
            <a:ext cx="576316" cy="44531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1992592"/>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2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6" name="Flowchart: Alternate Process 5"/>
          <p:cNvSpPr/>
          <p:nvPr/>
        </p:nvSpPr>
        <p:spPr>
          <a:xfrm>
            <a:off x="4648200" y="1143000"/>
            <a:ext cx="4200605" cy="4114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20000"/>
          </a:bodyPr>
          <a:lstStyle/>
          <a:p>
            <a:r>
              <a:rPr lang="en-US" dirty="0">
                <a:solidFill>
                  <a:schemeClr val="tx1"/>
                </a:solidFill>
              </a:rPr>
              <a:t>Objectives</a:t>
            </a:r>
          </a:p>
          <a:p>
            <a:endParaRPr lang="en-US" dirty="0">
              <a:solidFill>
                <a:schemeClr val="tx1"/>
              </a:solidFill>
            </a:endParaRPr>
          </a:p>
          <a:p>
            <a:pPr lvl="0" fontAlgn="base"/>
            <a:r>
              <a:rPr lang="en-US" dirty="0">
                <a:solidFill>
                  <a:schemeClr val="tx1"/>
                </a:solidFill>
              </a:rPr>
              <a:t>1.) Develop an online registry system to track non-profit organization’s medical mission patient profiles and outcomes. </a:t>
            </a:r>
          </a:p>
          <a:p>
            <a:pPr lvl="0" fontAlgn="base"/>
            <a:endParaRPr lang="en-US" dirty="0">
              <a:solidFill>
                <a:schemeClr val="tx1"/>
              </a:solidFill>
            </a:endParaRPr>
          </a:p>
          <a:p>
            <a:pPr lvl="0" fontAlgn="base"/>
            <a:r>
              <a:rPr lang="en-US" dirty="0">
                <a:solidFill>
                  <a:schemeClr val="tx1"/>
                </a:solidFill>
              </a:rPr>
              <a:t>2.) Registry should be integrated and web-based to effectively document medical mission cases including patient profile, conditions, pre-/intra/post-operative condition and procedures, as well as patient follow up.</a:t>
            </a:r>
          </a:p>
          <a:p>
            <a:pPr lvl="0" fontAlgn="base"/>
            <a:endParaRPr lang="en-US" dirty="0">
              <a:solidFill>
                <a:schemeClr val="tx1"/>
              </a:solidFill>
            </a:endParaRPr>
          </a:p>
          <a:p>
            <a:pPr lvl="0" fontAlgn="base"/>
            <a:r>
              <a:rPr lang="en-US" dirty="0">
                <a:solidFill>
                  <a:schemeClr val="tx1"/>
                </a:solidFill>
              </a:rPr>
              <a:t>3.) System must provide at a minimum a baseline level of analytical capability to assess tendencies in treatment and patient outcomes.</a:t>
            </a:r>
          </a:p>
          <a:p>
            <a:endParaRPr lang="en-US" dirty="0">
              <a:solidFill>
                <a:schemeClr val="tx1"/>
              </a:solidFill>
            </a:endParaRP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Scope of Capstone Project</a:t>
            </a:r>
          </a:p>
        </p:txBody>
      </p:sp>
      <p:sp>
        <p:nvSpPr>
          <p:cNvPr id="9" name="Flowchart: Alternate Process 8"/>
          <p:cNvSpPr/>
          <p:nvPr/>
        </p:nvSpPr>
        <p:spPr>
          <a:xfrm>
            <a:off x="228601" y="1066800"/>
            <a:ext cx="3352800" cy="4114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20000"/>
          </a:bodyPr>
          <a:lstStyle/>
          <a:p>
            <a:r>
              <a:rPr lang="en-US" dirty="0">
                <a:solidFill>
                  <a:schemeClr val="tx1"/>
                </a:solidFill>
              </a:rPr>
              <a:t>Problem Statement</a:t>
            </a:r>
          </a:p>
          <a:p>
            <a:endParaRPr lang="en-US" dirty="0">
              <a:solidFill>
                <a:schemeClr val="tx1"/>
              </a:solidFill>
            </a:endParaRPr>
          </a:p>
          <a:p>
            <a:r>
              <a:rPr lang="en-US" dirty="0">
                <a:solidFill>
                  <a:schemeClr val="tx1"/>
                </a:solidFill>
              </a:rPr>
              <a:t>To date, CLESF has been using very basic methods to document patients from the medical mission. Once CLESF’s U.S. team departs Latin America, follow up and tracking of the patients becomes more challenging, as Latin American doctors return to their full-time employment. CLESF needs an efficient way to document and track patients for both U.S. and L.A. doctors who work on the cases.</a:t>
            </a:r>
          </a:p>
          <a:p>
            <a:endParaRPr lang="en-US" dirty="0">
              <a:solidFill>
                <a:schemeClr val="tx1"/>
              </a:solidFill>
            </a:endParaRPr>
          </a:p>
        </p:txBody>
      </p:sp>
      <p:sp>
        <p:nvSpPr>
          <p:cNvPr id="10" name="Right Arrow 9"/>
          <p:cNvSpPr/>
          <p:nvPr/>
        </p:nvSpPr>
        <p:spPr>
          <a:xfrm>
            <a:off x="3733800" y="2895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jumbled paper medical records"/>
          <p:cNvPicPr>
            <a:picLocks noChangeAspect="1" noChangeArrowheads="1"/>
          </p:cNvPicPr>
          <p:nvPr/>
        </p:nvPicPr>
        <p:blipFill>
          <a:blip r:embed="rId2" cstate="print"/>
          <a:srcRect/>
          <a:stretch>
            <a:fillRect/>
          </a:stretch>
        </p:blipFill>
        <p:spPr bwMode="auto">
          <a:xfrm>
            <a:off x="457200" y="5562600"/>
            <a:ext cx="2333625" cy="1112960"/>
          </a:xfrm>
          <a:prstGeom prst="rect">
            <a:avLst/>
          </a:prstGeom>
          <a:noFill/>
        </p:spPr>
      </p:pic>
      <p:sp>
        <p:nvSpPr>
          <p:cNvPr id="12" name="Right Arrow 11"/>
          <p:cNvSpPr/>
          <p:nvPr/>
        </p:nvSpPr>
        <p:spPr>
          <a:xfrm>
            <a:off x="3810000" y="57150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redcap database"/>
          <p:cNvPicPr>
            <a:picLocks noChangeAspect="1" noChangeArrowheads="1"/>
          </p:cNvPicPr>
          <p:nvPr/>
        </p:nvPicPr>
        <p:blipFill>
          <a:blip r:embed="rId3" cstate="print"/>
          <a:srcRect/>
          <a:stretch>
            <a:fillRect/>
          </a:stretch>
        </p:blipFill>
        <p:spPr bwMode="auto">
          <a:xfrm>
            <a:off x="5791200" y="5410200"/>
            <a:ext cx="1828800" cy="1165860"/>
          </a:xfrm>
          <a:prstGeom prst="rect">
            <a:avLst/>
          </a:prstGeom>
          <a:noFill/>
        </p:spPr>
      </p:pic>
    </p:spTree>
    <p:extLst>
      <p:ext uri="{BB962C8B-B14F-4D97-AF65-F5344CB8AC3E}">
        <p14:creationId xmlns:p14="http://schemas.microsoft.com/office/powerpoint/2010/main" val="2496321173"/>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81200"/>
            <a:ext cx="10896600" cy="609600"/>
          </a:xfrm>
        </p:spPr>
        <p:txBody>
          <a:bodyPr vert="horz" lIns="91440" tIns="45720" rIns="91440" bIns="45720" rtlCol="0" anchor="ctr">
            <a:noAutofit/>
          </a:bodyPr>
          <a:lstStyle/>
          <a:p>
            <a:r>
              <a:rPr lang="en-US" sz="2000" dirty="0"/>
              <a:t>Product Piece 1 – Do not delete this text box - </a:t>
            </a:r>
            <a:r>
              <a:rPr lang="en-US" sz="2000" b="1" dirty="0"/>
              <a:t>used for hyperlinks</a:t>
            </a:r>
            <a:endParaRPr lang="en-US" sz="2000" dirty="0"/>
          </a:p>
        </p:txBody>
      </p:sp>
      <p:sp>
        <p:nvSpPr>
          <p:cNvPr id="6" name="Flowchart: Alternate Process 5"/>
          <p:cNvSpPr/>
          <p:nvPr/>
        </p:nvSpPr>
        <p:spPr>
          <a:xfrm>
            <a:off x="3200400" y="1143000"/>
            <a:ext cx="5648405" cy="160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20000"/>
          </a:bodyPr>
          <a:lstStyle/>
          <a:p>
            <a:r>
              <a:rPr lang="en-US" dirty="0" err="1">
                <a:solidFill>
                  <a:schemeClr val="tx1"/>
                </a:solidFill>
              </a:rPr>
              <a:t>REDCap</a:t>
            </a:r>
            <a:r>
              <a:rPr lang="en-US" dirty="0">
                <a:solidFill>
                  <a:schemeClr val="tx1"/>
                </a:solidFill>
              </a:rPr>
              <a:t> is a secure web application for building and managing online surveys and databases. While </a:t>
            </a:r>
            <a:r>
              <a:rPr lang="en-US" dirty="0" err="1">
                <a:solidFill>
                  <a:schemeClr val="tx1"/>
                </a:solidFill>
              </a:rPr>
              <a:t>REDCap</a:t>
            </a:r>
            <a:r>
              <a:rPr lang="en-US" dirty="0">
                <a:solidFill>
                  <a:schemeClr val="tx1"/>
                </a:solidFill>
              </a:rPr>
              <a:t> can be used to collect virtually any type of data (including 21 CFR Part 11, FISMA, and HIPAA-compliant environments), it is specifically geared to support online or offline data capture for research studies and operations. </a:t>
            </a:r>
          </a:p>
        </p:txBody>
      </p:sp>
      <p:sp>
        <p:nvSpPr>
          <p:cNvPr id="7" name="Rectangle 6"/>
          <p:cNvSpPr/>
          <p:nvPr/>
        </p:nvSpPr>
        <p:spPr>
          <a:xfrm>
            <a:off x="0" y="0"/>
            <a:ext cx="9144000" cy="685800"/>
          </a:xfrm>
          <a:prstGeom prst="rect">
            <a:avLst/>
          </a:prstGeom>
          <a:gradFill>
            <a:gsLst>
              <a:gs pos="0">
                <a:schemeClr val="bg1">
                  <a:lumMod val="75000"/>
                </a:schemeClr>
              </a:gs>
              <a:gs pos="72000">
                <a:schemeClr val="bg1">
                  <a:lumMod val="8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46"/>
          <p:cNvSpPr txBox="1">
            <a:spLocks/>
          </p:cNvSpPr>
          <p:nvPr/>
        </p:nvSpPr>
        <p:spPr>
          <a:xfrm>
            <a:off x="7620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b="1" dirty="0"/>
              <a:t>Methodology</a:t>
            </a:r>
          </a:p>
        </p:txBody>
      </p:sp>
      <p:sp>
        <p:nvSpPr>
          <p:cNvPr id="9" name="Flowchart: Alternate Process 8"/>
          <p:cNvSpPr/>
          <p:nvPr/>
        </p:nvSpPr>
        <p:spPr>
          <a:xfrm>
            <a:off x="3276600" y="3124200"/>
            <a:ext cx="5572205" cy="160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dirty="0">
                <a:solidFill>
                  <a:schemeClr val="tx1">
                    <a:lumMod val="95000"/>
                    <a:lumOff val="5000"/>
                  </a:schemeClr>
                </a:solidFill>
              </a:rPr>
              <a:t>The University of Chicago Center for Research Informatics will create a partnership with CLESF to host their clinical database.</a:t>
            </a:r>
          </a:p>
        </p:txBody>
      </p:sp>
      <p:sp>
        <p:nvSpPr>
          <p:cNvPr id="10" name="Flowchart: Alternate Process 9"/>
          <p:cNvSpPr/>
          <p:nvPr/>
        </p:nvSpPr>
        <p:spPr>
          <a:xfrm>
            <a:off x="3352800" y="4876800"/>
            <a:ext cx="5572205" cy="160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r>
              <a:rPr lang="en-US" dirty="0">
                <a:solidFill>
                  <a:schemeClr val="tx1">
                    <a:lumMod val="95000"/>
                    <a:lumOff val="5000"/>
                  </a:schemeClr>
                </a:solidFill>
              </a:rPr>
              <a:t>Capstone team and CLESF will create an IRB/consent form for data collection for future surgical procedures.</a:t>
            </a:r>
          </a:p>
          <a:p>
            <a:endParaRPr lang="en-US" dirty="0">
              <a:solidFill>
                <a:schemeClr val="tx1">
                  <a:lumMod val="95000"/>
                  <a:lumOff val="5000"/>
                </a:schemeClr>
              </a:solidFill>
            </a:endParaRPr>
          </a:p>
          <a:p>
            <a:r>
              <a:rPr lang="en-US" dirty="0">
                <a:solidFill>
                  <a:schemeClr val="tx1">
                    <a:lumMod val="95000"/>
                    <a:lumOff val="5000"/>
                  </a:schemeClr>
                </a:solidFill>
              </a:rPr>
              <a:t>An additional IRB will be required to store past medical records.</a:t>
            </a:r>
          </a:p>
        </p:txBody>
      </p:sp>
      <p:sp>
        <p:nvSpPr>
          <p:cNvPr id="11" name="Flowchart: Alternate Process 10"/>
          <p:cNvSpPr/>
          <p:nvPr/>
        </p:nvSpPr>
        <p:spPr>
          <a:xfrm>
            <a:off x="228601" y="1143000"/>
            <a:ext cx="2514600" cy="160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b="1" dirty="0">
                <a:solidFill>
                  <a:schemeClr val="tx1"/>
                </a:solidFill>
              </a:rPr>
              <a:t>Create a </a:t>
            </a:r>
            <a:r>
              <a:rPr lang="en-US" b="1" dirty="0" err="1">
                <a:solidFill>
                  <a:schemeClr val="tx1"/>
                </a:solidFill>
              </a:rPr>
              <a:t>REDCap</a:t>
            </a:r>
            <a:r>
              <a:rPr lang="en-US" b="1" dirty="0">
                <a:solidFill>
                  <a:schemeClr val="tx1"/>
                </a:solidFill>
              </a:rPr>
              <a:t> Database</a:t>
            </a:r>
          </a:p>
        </p:txBody>
      </p:sp>
      <p:sp>
        <p:nvSpPr>
          <p:cNvPr id="12" name="Flowchart: Alternate Process 11"/>
          <p:cNvSpPr/>
          <p:nvPr/>
        </p:nvSpPr>
        <p:spPr>
          <a:xfrm>
            <a:off x="304800" y="3048000"/>
            <a:ext cx="2514600" cy="160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r>
              <a:rPr lang="en-US" b="1" dirty="0">
                <a:solidFill>
                  <a:schemeClr val="tx1"/>
                </a:solidFill>
              </a:rPr>
              <a:t>Host the database at the University of Chicago Center for Research Informatics (CRI)</a:t>
            </a:r>
          </a:p>
        </p:txBody>
      </p:sp>
      <p:sp>
        <p:nvSpPr>
          <p:cNvPr id="13" name="Flowchart: Alternate Process 12"/>
          <p:cNvSpPr/>
          <p:nvPr/>
        </p:nvSpPr>
        <p:spPr>
          <a:xfrm>
            <a:off x="381000" y="4876800"/>
            <a:ext cx="2514600" cy="1600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b="1" dirty="0">
                <a:solidFill>
                  <a:schemeClr val="tx1">
                    <a:lumMod val="95000"/>
                    <a:lumOff val="5000"/>
                  </a:schemeClr>
                </a:solidFill>
              </a:rPr>
              <a:t>Apply for IRB approval for storing patient information.</a:t>
            </a:r>
          </a:p>
        </p:txBody>
      </p:sp>
    </p:spTree>
    <p:extLst>
      <p:ext uri="{BB962C8B-B14F-4D97-AF65-F5344CB8AC3E}">
        <p14:creationId xmlns:p14="http://schemas.microsoft.com/office/powerpoint/2010/main" val="2496321173"/>
      </p:ext>
    </p:extLst>
  </p:cSld>
  <p:clrMapOvr>
    <a:masterClrMapping/>
  </p:clrMapOvr>
  <mc:AlternateContent xmlns:mc="http://schemas.openxmlformats.org/markup-compatibility/2006" xmlns:p14="http://schemas.microsoft.com/office/powerpoint/2010/main">
    <mc:Choice Requires="p14">
      <p:transition spd="slow" p14:dur="2000" advClick="0">
        <p14:ferris dir="l"/>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736661" y="436756"/>
            <a:ext cx="5416739" cy="830997"/>
          </a:xfrm>
          <a:prstGeom prst="rect">
            <a:avLst/>
          </a:prstGeom>
          <a:noFill/>
        </p:spPr>
        <p:txBody>
          <a:bodyPr wrap="square" lIns="68580" tIns="34290" rIns="68580" bIns="34290" rtlCol="0">
            <a:normAutofit fontScale="85000" lnSpcReduction="20000"/>
          </a:bodyPr>
          <a:lstStyle/>
          <a:p>
            <a:r>
              <a:rPr lang="en-US" sz="3600" dirty="0">
                <a:solidFill>
                  <a:schemeClr val="tx1">
                    <a:lumMod val="65000"/>
                    <a:lumOff val="35000"/>
                  </a:schemeClr>
                </a:solidFill>
              </a:rPr>
              <a:t>Winter Quarter 2017 Timeline</a:t>
            </a:r>
          </a:p>
          <a:p>
            <a:r>
              <a:rPr lang="en-US" sz="3200" dirty="0"/>
              <a:t>Project Proposal</a:t>
            </a:r>
            <a:endParaRPr lang="en-US" sz="3600" dirty="0">
              <a:solidFill>
                <a:schemeClr val="tx1">
                  <a:lumMod val="65000"/>
                  <a:lumOff val="35000"/>
                </a:schemeClr>
              </a:solidFill>
            </a:endParaRPr>
          </a:p>
        </p:txBody>
      </p:sp>
      <p:grpSp>
        <p:nvGrpSpPr>
          <p:cNvPr id="6" name="Group 82"/>
          <p:cNvGrpSpPr/>
          <p:nvPr/>
        </p:nvGrpSpPr>
        <p:grpSpPr>
          <a:xfrm>
            <a:off x="2172989" y="541763"/>
            <a:ext cx="506902" cy="630460"/>
            <a:chOff x="1448062" y="5370448"/>
            <a:chExt cx="675869" cy="630460"/>
          </a:xfrm>
          <a:solidFill>
            <a:schemeClr val="tx2"/>
          </a:solidFill>
        </p:grpSpPr>
        <p:sp>
          <p:nvSpPr>
            <p:cNvPr id="84" name="briefcase piece"/>
            <p:cNvSpPr>
              <a:spLocks noEditPoints="1"/>
            </p:cNvSpPr>
            <p:nvPr/>
          </p:nvSpPr>
          <p:spPr bwMode="auto">
            <a:xfrm>
              <a:off x="1448062" y="5370448"/>
              <a:ext cx="675869" cy="630460"/>
            </a:xfrm>
            <a:custGeom>
              <a:avLst/>
              <a:gdLst>
                <a:gd name="T0" fmla="*/ 273 w 293"/>
                <a:gd name="T1" fmla="*/ 42 h 273"/>
                <a:gd name="T2" fmla="*/ 206 w 293"/>
                <a:gd name="T3" fmla="*/ 42 h 273"/>
                <a:gd name="T4" fmla="*/ 206 w 293"/>
                <a:gd name="T5" fmla="*/ 21 h 273"/>
                <a:gd name="T6" fmla="*/ 186 w 293"/>
                <a:gd name="T7" fmla="*/ 0 h 273"/>
                <a:gd name="T8" fmla="*/ 107 w 293"/>
                <a:gd name="T9" fmla="*/ 0 h 273"/>
                <a:gd name="T10" fmla="*/ 87 w 293"/>
                <a:gd name="T11" fmla="*/ 21 h 273"/>
                <a:gd name="T12" fmla="*/ 87 w 293"/>
                <a:gd name="T13" fmla="*/ 42 h 273"/>
                <a:gd name="T14" fmla="*/ 20 w 293"/>
                <a:gd name="T15" fmla="*/ 42 h 273"/>
                <a:gd name="T16" fmla="*/ 0 w 293"/>
                <a:gd name="T17" fmla="*/ 62 h 273"/>
                <a:gd name="T18" fmla="*/ 0 w 293"/>
                <a:gd name="T19" fmla="*/ 253 h 273"/>
                <a:gd name="T20" fmla="*/ 20 w 293"/>
                <a:gd name="T21" fmla="*/ 273 h 273"/>
                <a:gd name="T22" fmla="*/ 273 w 293"/>
                <a:gd name="T23" fmla="*/ 273 h 273"/>
                <a:gd name="T24" fmla="*/ 293 w 293"/>
                <a:gd name="T25" fmla="*/ 253 h 273"/>
                <a:gd name="T26" fmla="*/ 293 w 293"/>
                <a:gd name="T27" fmla="*/ 62 h 273"/>
                <a:gd name="T28" fmla="*/ 273 w 293"/>
                <a:gd name="T29" fmla="*/ 42 h 273"/>
                <a:gd name="T30" fmla="*/ 105 w 293"/>
                <a:gd name="T31" fmla="*/ 21 h 273"/>
                <a:gd name="T32" fmla="*/ 107 w 293"/>
                <a:gd name="T33" fmla="*/ 18 h 273"/>
                <a:gd name="T34" fmla="*/ 186 w 293"/>
                <a:gd name="T35" fmla="*/ 18 h 273"/>
                <a:gd name="T36" fmla="*/ 188 w 293"/>
                <a:gd name="T37" fmla="*/ 21 h 273"/>
                <a:gd name="T38" fmla="*/ 188 w 293"/>
                <a:gd name="T39" fmla="*/ 42 h 273"/>
                <a:gd name="T40" fmla="*/ 105 w 293"/>
                <a:gd name="T41" fmla="*/ 42 h 273"/>
                <a:gd name="T42" fmla="*/ 105 w 293"/>
                <a:gd name="T43" fmla="*/ 2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73">
                  <a:moveTo>
                    <a:pt x="273" y="42"/>
                  </a:moveTo>
                  <a:cubicBezTo>
                    <a:pt x="206" y="42"/>
                    <a:pt x="206" y="42"/>
                    <a:pt x="206" y="42"/>
                  </a:cubicBezTo>
                  <a:cubicBezTo>
                    <a:pt x="206" y="21"/>
                    <a:pt x="206" y="21"/>
                    <a:pt x="206" y="21"/>
                  </a:cubicBezTo>
                  <a:cubicBezTo>
                    <a:pt x="206" y="9"/>
                    <a:pt x="197" y="0"/>
                    <a:pt x="186" y="0"/>
                  </a:cubicBezTo>
                  <a:cubicBezTo>
                    <a:pt x="107" y="0"/>
                    <a:pt x="107" y="0"/>
                    <a:pt x="107" y="0"/>
                  </a:cubicBezTo>
                  <a:cubicBezTo>
                    <a:pt x="96" y="0"/>
                    <a:pt x="87" y="9"/>
                    <a:pt x="87" y="21"/>
                  </a:cubicBezTo>
                  <a:cubicBezTo>
                    <a:pt x="87" y="42"/>
                    <a:pt x="87" y="42"/>
                    <a:pt x="87" y="42"/>
                  </a:cubicBezTo>
                  <a:cubicBezTo>
                    <a:pt x="20" y="42"/>
                    <a:pt x="20" y="42"/>
                    <a:pt x="20" y="42"/>
                  </a:cubicBezTo>
                  <a:cubicBezTo>
                    <a:pt x="9" y="42"/>
                    <a:pt x="0" y="51"/>
                    <a:pt x="0" y="62"/>
                  </a:cubicBezTo>
                  <a:cubicBezTo>
                    <a:pt x="0" y="253"/>
                    <a:pt x="0" y="253"/>
                    <a:pt x="0" y="253"/>
                  </a:cubicBezTo>
                  <a:cubicBezTo>
                    <a:pt x="0" y="264"/>
                    <a:pt x="9" y="273"/>
                    <a:pt x="20" y="273"/>
                  </a:cubicBezTo>
                  <a:cubicBezTo>
                    <a:pt x="273" y="273"/>
                    <a:pt x="273" y="273"/>
                    <a:pt x="273" y="273"/>
                  </a:cubicBezTo>
                  <a:cubicBezTo>
                    <a:pt x="284" y="273"/>
                    <a:pt x="293" y="264"/>
                    <a:pt x="293" y="253"/>
                  </a:cubicBezTo>
                  <a:cubicBezTo>
                    <a:pt x="293" y="62"/>
                    <a:pt x="293" y="62"/>
                    <a:pt x="293" y="62"/>
                  </a:cubicBezTo>
                  <a:cubicBezTo>
                    <a:pt x="293" y="51"/>
                    <a:pt x="284" y="42"/>
                    <a:pt x="273" y="42"/>
                  </a:cubicBezTo>
                  <a:close/>
                  <a:moveTo>
                    <a:pt x="105" y="21"/>
                  </a:moveTo>
                  <a:cubicBezTo>
                    <a:pt x="105" y="19"/>
                    <a:pt x="106" y="18"/>
                    <a:pt x="107" y="18"/>
                  </a:cubicBezTo>
                  <a:cubicBezTo>
                    <a:pt x="186" y="18"/>
                    <a:pt x="186" y="18"/>
                    <a:pt x="186" y="18"/>
                  </a:cubicBezTo>
                  <a:cubicBezTo>
                    <a:pt x="187" y="18"/>
                    <a:pt x="188" y="19"/>
                    <a:pt x="188" y="21"/>
                  </a:cubicBezTo>
                  <a:cubicBezTo>
                    <a:pt x="188" y="42"/>
                    <a:pt x="188" y="42"/>
                    <a:pt x="188" y="42"/>
                  </a:cubicBezTo>
                  <a:cubicBezTo>
                    <a:pt x="105" y="42"/>
                    <a:pt x="105" y="42"/>
                    <a:pt x="105" y="42"/>
                  </a:cubicBezTo>
                  <a:lnTo>
                    <a:pt x="105" y="21"/>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dirty="0"/>
            </a:p>
          </p:txBody>
        </p:sp>
        <p:sp>
          <p:nvSpPr>
            <p:cNvPr id="85" name="briefcase piece"/>
            <p:cNvSpPr>
              <a:spLocks/>
            </p:cNvSpPr>
            <p:nvPr/>
          </p:nvSpPr>
          <p:spPr bwMode="auto">
            <a:xfrm>
              <a:off x="1660327" y="5610170"/>
              <a:ext cx="251339" cy="249227"/>
            </a:xfrm>
            <a:custGeom>
              <a:avLst/>
              <a:gdLst>
                <a:gd name="T0" fmla="*/ 107 w 109"/>
                <a:gd name="T1" fmla="*/ 34 h 108"/>
                <a:gd name="T2" fmla="*/ 75 w 109"/>
                <a:gd name="T3" fmla="*/ 34 h 108"/>
                <a:gd name="T4" fmla="*/ 75 w 109"/>
                <a:gd name="T5" fmla="*/ 1 h 108"/>
                <a:gd name="T6" fmla="*/ 73 w 109"/>
                <a:gd name="T7" fmla="*/ 0 h 108"/>
                <a:gd name="T8" fmla="*/ 36 w 109"/>
                <a:gd name="T9" fmla="*/ 0 h 108"/>
                <a:gd name="T10" fmla="*/ 34 w 109"/>
                <a:gd name="T11" fmla="*/ 1 h 108"/>
                <a:gd name="T12" fmla="*/ 34 w 109"/>
                <a:gd name="T13" fmla="*/ 34 h 108"/>
                <a:gd name="T14" fmla="*/ 2 w 109"/>
                <a:gd name="T15" fmla="*/ 34 h 108"/>
                <a:gd name="T16" fmla="*/ 0 w 109"/>
                <a:gd name="T17" fmla="*/ 35 h 108"/>
                <a:gd name="T18" fmla="*/ 0 w 109"/>
                <a:gd name="T19" fmla="*/ 72 h 108"/>
                <a:gd name="T20" fmla="*/ 2 w 109"/>
                <a:gd name="T21" fmla="*/ 74 h 108"/>
                <a:gd name="T22" fmla="*/ 34 w 109"/>
                <a:gd name="T23" fmla="*/ 74 h 108"/>
                <a:gd name="T24" fmla="*/ 34 w 109"/>
                <a:gd name="T25" fmla="*/ 106 h 108"/>
                <a:gd name="T26" fmla="*/ 36 w 109"/>
                <a:gd name="T27" fmla="*/ 108 h 108"/>
                <a:gd name="T28" fmla="*/ 73 w 109"/>
                <a:gd name="T29" fmla="*/ 108 h 108"/>
                <a:gd name="T30" fmla="*/ 75 w 109"/>
                <a:gd name="T31" fmla="*/ 106 h 108"/>
                <a:gd name="T32" fmla="*/ 75 w 109"/>
                <a:gd name="T33" fmla="*/ 74 h 108"/>
                <a:gd name="T34" fmla="*/ 107 w 109"/>
                <a:gd name="T35" fmla="*/ 74 h 108"/>
                <a:gd name="T36" fmla="*/ 109 w 109"/>
                <a:gd name="T37" fmla="*/ 72 h 108"/>
                <a:gd name="T38" fmla="*/ 109 w 109"/>
                <a:gd name="T39" fmla="*/ 35 h 108"/>
                <a:gd name="T40" fmla="*/ 107 w 109"/>
                <a:gd name="T41" fmla="*/ 3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107" y="34"/>
                  </a:moveTo>
                  <a:cubicBezTo>
                    <a:pt x="75" y="34"/>
                    <a:pt x="75" y="34"/>
                    <a:pt x="75" y="34"/>
                  </a:cubicBezTo>
                  <a:cubicBezTo>
                    <a:pt x="75" y="1"/>
                    <a:pt x="75" y="1"/>
                    <a:pt x="75" y="1"/>
                  </a:cubicBezTo>
                  <a:cubicBezTo>
                    <a:pt x="75" y="0"/>
                    <a:pt x="74" y="0"/>
                    <a:pt x="73" y="0"/>
                  </a:cubicBezTo>
                  <a:cubicBezTo>
                    <a:pt x="36" y="0"/>
                    <a:pt x="36" y="0"/>
                    <a:pt x="36" y="0"/>
                  </a:cubicBezTo>
                  <a:cubicBezTo>
                    <a:pt x="35" y="0"/>
                    <a:pt x="34" y="0"/>
                    <a:pt x="34" y="1"/>
                  </a:cubicBezTo>
                  <a:cubicBezTo>
                    <a:pt x="34" y="34"/>
                    <a:pt x="34" y="34"/>
                    <a:pt x="34" y="34"/>
                  </a:cubicBezTo>
                  <a:cubicBezTo>
                    <a:pt x="2" y="34"/>
                    <a:pt x="2" y="34"/>
                    <a:pt x="2" y="34"/>
                  </a:cubicBezTo>
                  <a:cubicBezTo>
                    <a:pt x="1" y="34"/>
                    <a:pt x="0" y="34"/>
                    <a:pt x="0" y="35"/>
                  </a:cubicBezTo>
                  <a:cubicBezTo>
                    <a:pt x="0" y="72"/>
                    <a:pt x="0" y="72"/>
                    <a:pt x="0" y="72"/>
                  </a:cubicBezTo>
                  <a:cubicBezTo>
                    <a:pt x="0" y="73"/>
                    <a:pt x="1" y="74"/>
                    <a:pt x="2" y="74"/>
                  </a:cubicBezTo>
                  <a:cubicBezTo>
                    <a:pt x="34" y="74"/>
                    <a:pt x="34" y="74"/>
                    <a:pt x="34" y="74"/>
                  </a:cubicBezTo>
                  <a:cubicBezTo>
                    <a:pt x="34" y="106"/>
                    <a:pt x="34" y="106"/>
                    <a:pt x="34" y="106"/>
                  </a:cubicBezTo>
                  <a:cubicBezTo>
                    <a:pt x="34" y="107"/>
                    <a:pt x="35" y="108"/>
                    <a:pt x="36" y="108"/>
                  </a:cubicBezTo>
                  <a:cubicBezTo>
                    <a:pt x="73" y="108"/>
                    <a:pt x="73" y="108"/>
                    <a:pt x="73" y="108"/>
                  </a:cubicBezTo>
                  <a:cubicBezTo>
                    <a:pt x="74" y="108"/>
                    <a:pt x="75" y="107"/>
                    <a:pt x="75" y="106"/>
                  </a:cubicBezTo>
                  <a:cubicBezTo>
                    <a:pt x="75" y="74"/>
                    <a:pt x="75" y="74"/>
                    <a:pt x="75" y="74"/>
                  </a:cubicBezTo>
                  <a:cubicBezTo>
                    <a:pt x="107" y="74"/>
                    <a:pt x="107" y="74"/>
                    <a:pt x="107" y="74"/>
                  </a:cubicBezTo>
                  <a:cubicBezTo>
                    <a:pt x="108" y="74"/>
                    <a:pt x="109" y="73"/>
                    <a:pt x="109" y="72"/>
                  </a:cubicBezTo>
                  <a:cubicBezTo>
                    <a:pt x="109" y="35"/>
                    <a:pt x="109" y="35"/>
                    <a:pt x="109" y="35"/>
                  </a:cubicBezTo>
                  <a:cubicBezTo>
                    <a:pt x="109" y="34"/>
                    <a:pt x="108" y="34"/>
                    <a:pt x="107"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dirty="0"/>
            </a:p>
          </p:txBody>
        </p:sp>
      </p:grpSp>
      <p:grpSp>
        <p:nvGrpSpPr>
          <p:cNvPr id="7" name="Group 14"/>
          <p:cNvGrpSpPr/>
          <p:nvPr/>
        </p:nvGrpSpPr>
        <p:grpSpPr>
          <a:xfrm flipH="1">
            <a:off x="738209" y="3714151"/>
            <a:ext cx="8412480" cy="157557"/>
            <a:chOff x="0" y="7219094"/>
            <a:chExt cx="24377650" cy="366584"/>
          </a:xfrm>
          <a:solidFill>
            <a:schemeClr val="bg1">
              <a:lumMod val="75000"/>
            </a:schemeClr>
          </a:solidFill>
        </p:grpSpPr>
        <p:sp>
          <p:nvSpPr>
            <p:cNvPr id="10" name="Rectangle 9"/>
            <p:cNvSpPr/>
            <p:nvPr/>
          </p:nvSpPr>
          <p:spPr>
            <a:xfrm>
              <a:off x="0" y="7351916"/>
              <a:ext cx="24377650" cy="116440"/>
            </a:xfrm>
            <a:prstGeom prst="rect">
              <a:avLst/>
            </a:prstGeom>
            <a:solidFill>
              <a:schemeClr val="tx1">
                <a:lumMod val="50000"/>
                <a:lumOff val="50000"/>
              </a:schemeClr>
            </a:solidFill>
            <a:ln w="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1" name="Oval 10"/>
            <p:cNvSpPr>
              <a:spLocks/>
            </p:cNvSpPr>
            <p:nvPr/>
          </p:nvSpPr>
          <p:spPr>
            <a:xfrm>
              <a:off x="1550787" y="7232852"/>
              <a:ext cx="317969" cy="352826"/>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2" name="Oval 11"/>
            <p:cNvSpPr>
              <a:spLocks/>
            </p:cNvSpPr>
            <p:nvPr/>
          </p:nvSpPr>
          <p:spPr>
            <a:xfrm>
              <a:off x="7044116" y="7219094"/>
              <a:ext cx="317969" cy="352826"/>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3" name="Oval 12"/>
            <p:cNvSpPr>
              <a:spLocks/>
            </p:cNvSpPr>
            <p:nvPr/>
          </p:nvSpPr>
          <p:spPr>
            <a:xfrm>
              <a:off x="12052779" y="7220831"/>
              <a:ext cx="317969" cy="340401"/>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4" name="Oval 13"/>
            <p:cNvSpPr>
              <a:spLocks/>
            </p:cNvSpPr>
            <p:nvPr/>
          </p:nvSpPr>
          <p:spPr>
            <a:xfrm>
              <a:off x="17557586" y="7220841"/>
              <a:ext cx="317969" cy="340401"/>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grpSp>
      <p:sp>
        <p:nvSpPr>
          <p:cNvPr id="25" name="blood drop piece"/>
          <p:cNvSpPr>
            <a:spLocks/>
          </p:cNvSpPr>
          <p:nvPr/>
        </p:nvSpPr>
        <p:spPr bwMode="auto">
          <a:xfrm flipH="1">
            <a:off x="8271375" y="3979080"/>
            <a:ext cx="603980"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tx2"/>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6" name="blood drop piece"/>
          <p:cNvSpPr>
            <a:spLocks/>
          </p:cNvSpPr>
          <p:nvPr/>
        </p:nvSpPr>
        <p:spPr bwMode="auto">
          <a:xfrm rot="10800000" flipH="1">
            <a:off x="6358505" y="2271751"/>
            <a:ext cx="603980"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7" name="blood drop piece"/>
          <p:cNvSpPr>
            <a:spLocks/>
          </p:cNvSpPr>
          <p:nvPr/>
        </p:nvSpPr>
        <p:spPr bwMode="auto">
          <a:xfrm rot="10800000" flipH="1">
            <a:off x="2750587" y="2271752"/>
            <a:ext cx="603980"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4"/>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8" name="blood drop piece"/>
          <p:cNvSpPr>
            <a:spLocks/>
          </p:cNvSpPr>
          <p:nvPr/>
        </p:nvSpPr>
        <p:spPr bwMode="auto">
          <a:xfrm flipH="1">
            <a:off x="4658187" y="3979080"/>
            <a:ext cx="603980"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2"/>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grpSp>
        <p:nvGrpSpPr>
          <p:cNvPr id="8" name="Group 69"/>
          <p:cNvGrpSpPr/>
          <p:nvPr/>
        </p:nvGrpSpPr>
        <p:grpSpPr>
          <a:xfrm flipH="1">
            <a:off x="6019798" y="3994538"/>
            <a:ext cx="2091021" cy="1234980"/>
            <a:chOff x="2212291" y="1965276"/>
            <a:chExt cx="2469747" cy="1234979"/>
          </a:xfrm>
        </p:grpSpPr>
        <p:sp>
          <p:nvSpPr>
            <p:cNvPr id="71" name="TextBox 70"/>
            <p:cNvSpPr txBox="1"/>
            <p:nvPr/>
          </p:nvSpPr>
          <p:spPr>
            <a:xfrm>
              <a:off x="2212295" y="1965276"/>
              <a:ext cx="2469743" cy="430886"/>
            </a:xfrm>
            <a:prstGeom prst="rect">
              <a:avLst/>
            </a:prstGeom>
            <a:noFill/>
          </p:spPr>
          <p:txBody>
            <a:bodyPr wrap="square" rtlCol="0">
              <a:normAutofit fontScale="85000" lnSpcReduction="10000"/>
            </a:bodyPr>
            <a:lstStyle/>
            <a:p>
              <a:pPr algn="r"/>
              <a:r>
                <a:rPr lang="en-US" sz="1500" b="1" dirty="0">
                  <a:solidFill>
                    <a:schemeClr val="tx2"/>
                  </a:solidFill>
                </a:rPr>
                <a:t>Second Meeting with CLESF</a:t>
              </a:r>
            </a:p>
          </p:txBody>
        </p:sp>
        <p:sp>
          <p:nvSpPr>
            <p:cNvPr id="72" name="TextBox 71"/>
            <p:cNvSpPr txBox="1"/>
            <p:nvPr/>
          </p:nvSpPr>
          <p:spPr>
            <a:xfrm>
              <a:off x="2212291" y="2338481"/>
              <a:ext cx="2334743" cy="861774"/>
            </a:xfrm>
            <a:prstGeom prst="rect">
              <a:avLst/>
            </a:prstGeom>
            <a:noFill/>
          </p:spPr>
          <p:txBody>
            <a:bodyPr wrap="square" rtlCol="0">
              <a:normAutofit fontScale="92500"/>
            </a:bodyPr>
            <a:lstStyle/>
            <a:p>
              <a:pPr algn="r"/>
              <a:r>
                <a:rPr lang="en-US" sz="1200" dirty="0">
                  <a:solidFill>
                    <a:schemeClr val="tx1">
                      <a:lumMod val="65000"/>
                      <a:lumOff val="35000"/>
                    </a:schemeClr>
                  </a:solidFill>
                </a:rPr>
                <a:t>Capstone team recommends </a:t>
              </a:r>
              <a:r>
                <a:rPr lang="en-US" sz="1200" dirty="0" err="1">
                  <a:solidFill>
                    <a:schemeClr val="tx1">
                      <a:lumMod val="65000"/>
                      <a:lumOff val="35000"/>
                    </a:schemeClr>
                  </a:solidFill>
                </a:rPr>
                <a:t>REDCap</a:t>
              </a:r>
              <a:r>
                <a:rPr lang="en-US" sz="1200" dirty="0">
                  <a:solidFill>
                    <a:schemeClr val="tx1">
                      <a:lumMod val="65000"/>
                      <a:lumOff val="35000"/>
                    </a:schemeClr>
                  </a:solidFill>
                </a:rPr>
                <a:t> database for CLESF.  CLESF inquires about financial costs and long-term support.</a:t>
              </a:r>
            </a:p>
          </p:txBody>
        </p:sp>
      </p:grpSp>
      <p:grpSp>
        <p:nvGrpSpPr>
          <p:cNvPr id="9" name="Group 72"/>
          <p:cNvGrpSpPr/>
          <p:nvPr/>
        </p:nvGrpSpPr>
        <p:grpSpPr>
          <a:xfrm flipH="1">
            <a:off x="2552700" y="3994538"/>
            <a:ext cx="1976806" cy="1234980"/>
            <a:chOff x="2212291" y="1965276"/>
            <a:chExt cx="2334743" cy="1234979"/>
          </a:xfrm>
        </p:grpSpPr>
        <p:sp>
          <p:nvSpPr>
            <p:cNvPr id="74" name="TextBox 73"/>
            <p:cNvSpPr txBox="1"/>
            <p:nvPr/>
          </p:nvSpPr>
          <p:spPr>
            <a:xfrm>
              <a:off x="2212293" y="1965276"/>
              <a:ext cx="2289742" cy="430886"/>
            </a:xfrm>
            <a:prstGeom prst="rect">
              <a:avLst/>
            </a:prstGeom>
            <a:noFill/>
          </p:spPr>
          <p:txBody>
            <a:bodyPr wrap="square" rtlCol="0">
              <a:normAutofit fontScale="85000" lnSpcReduction="10000"/>
            </a:bodyPr>
            <a:lstStyle/>
            <a:p>
              <a:pPr algn="r"/>
              <a:r>
                <a:rPr lang="en-US" sz="1500" b="1" dirty="0">
                  <a:solidFill>
                    <a:schemeClr val="accent2">
                      <a:lumMod val="75000"/>
                    </a:schemeClr>
                  </a:solidFill>
                </a:rPr>
                <a:t>First Meeting with CLESF</a:t>
              </a:r>
            </a:p>
          </p:txBody>
        </p:sp>
        <p:sp>
          <p:nvSpPr>
            <p:cNvPr id="75" name="TextBox 74"/>
            <p:cNvSpPr txBox="1"/>
            <p:nvPr/>
          </p:nvSpPr>
          <p:spPr>
            <a:xfrm>
              <a:off x="2212291" y="2338481"/>
              <a:ext cx="2334743" cy="861774"/>
            </a:xfrm>
            <a:prstGeom prst="rect">
              <a:avLst/>
            </a:prstGeom>
            <a:noFill/>
          </p:spPr>
          <p:txBody>
            <a:bodyPr wrap="square" rtlCol="0">
              <a:normAutofit/>
            </a:bodyPr>
            <a:lstStyle/>
            <a:p>
              <a:r>
                <a:rPr lang="en-US" sz="1200" dirty="0">
                  <a:solidFill>
                    <a:schemeClr val="tx1">
                      <a:lumMod val="65000"/>
                      <a:lumOff val="35000"/>
                    </a:schemeClr>
                  </a:solidFill>
                </a:rPr>
                <a:t>CLESF personnel detail the scope of project. Capstone team offers possible solutions..</a:t>
              </a:r>
            </a:p>
          </p:txBody>
        </p:sp>
      </p:grpSp>
      <p:grpSp>
        <p:nvGrpSpPr>
          <p:cNvPr id="15" name="Group 75"/>
          <p:cNvGrpSpPr/>
          <p:nvPr/>
        </p:nvGrpSpPr>
        <p:grpSpPr>
          <a:xfrm flipH="1">
            <a:off x="4257675" y="2324069"/>
            <a:ext cx="1965903" cy="1234980"/>
            <a:chOff x="2212291" y="1965276"/>
            <a:chExt cx="2334743" cy="1234979"/>
          </a:xfrm>
        </p:grpSpPr>
        <p:sp>
          <p:nvSpPr>
            <p:cNvPr id="77" name="TextBox 76"/>
            <p:cNvSpPr txBox="1"/>
            <p:nvPr/>
          </p:nvSpPr>
          <p:spPr>
            <a:xfrm>
              <a:off x="2212293" y="1965276"/>
              <a:ext cx="2323429" cy="430886"/>
            </a:xfrm>
            <a:prstGeom prst="rect">
              <a:avLst/>
            </a:prstGeom>
            <a:noFill/>
          </p:spPr>
          <p:txBody>
            <a:bodyPr wrap="square" rtlCol="0">
              <a:normAutofit fontScale="85000" lnSpcReduction="10000"/>
            </a:bodyPr>
            <a:lstStyle/>
            <a:p>
              <a:pPr algn="r"/>
              <a:r>
                <a:rPr lang="en-US" sz="1500" b="1" dirty="0">
                  <a:solidFill>
                    <a:schemeClr val="accent1"/>
                  </a:solidFill>
                </a:rPr>
                <a:t>Discussion with Advisors</a:t>
              </a:r>
            </a:p>
          </p:txBody>
        </p:sp>
        <p:sp>
          <p:nvSpPr>
            <p:cNvPr id="78" name="TextBox 77"/>
            <p:cNvSpPr txBox="1"/>
            <p:nvPr/>
          </p:nvSpPr>
          <p:spPr>
            <a:xfrm>
              <a:off x="2212291" y="2338481"/>
              <a:ext cx="2334743" cy="861774"/>
            </a:xfrm>
            <a:prstGeom prst="rect">
              <a:avLst/>
            </a:prstGeom>
            <a:noFill/>
          </p:spPr>
          <p:txBody>
            <a:bodyPr wrap="square" rtlCol="0">
              <a:normAutofit/>
            </a:bodyPr>
            <a:lstStyle/>
            <a:p>
              <a:pPr algn="r"/>
              <a:r>
                <a:rPr lang="en-US" sz="1200" dirty="0">
                  <a:solidFill>
                    <a:schemeClr val="tx1">
                      <a:lumMod val="65000"/>
                      <a:lumOff val="35000"/>
                    </a:schemeClr>
                  </a:solidFill>
                </a:rPr>
                <a:t>Capstone team discusses options for web hosting , online clinical databases and IRB’s</a:t>
              </a:r>
            </a:p>
          </p:txBody>
        </p:sp>
      </p:grpSp>
      <p:grpSp>
        <p:nvGrpSpPr>
          <p:cNvPr id="16" name="Group 78"/>
          <p:cNvGrpSpPr/>
          <p:nvPr/>
        </p:nvGrpSpPr>
        <p:grpSpPr>
          <a:xfrm flipH="1">
            <a:off x="762000" y="2324069"/>
            <a:ext cx="1922816" cy="1234980"/>
            <a:chOff x="2212291" y="1965276"/>
            <a:chExt cx="2358105" cy="1234979"/>
          </a:xfrm>
        </p:grpSpPr>
        <p:sp>
          <p:nvSpPr>
            <p:cNvPr id="80" name="TextBox 79"/>
            <p:cNvSpPr txBox="1"/>
            <p:nvPr/>
          </p:nvSpPr>
          <p:spPr>
            <a:xfrm>
              <a:off x="2212293" y="1965276"/>
              <a:ext cx="2358103" cy="430886"/>
            </a:xfrm>
            <a:prstGeom prst="rect">
              <a:avLst/>
            </a:prstGeom>
            <a:noFill/>
          </p:spPr>
          <p:txBody>
            <a:bodyPr wrap="square" rtlCol="0">
              <a:normAutofit fontScale="92500"/>
            </a:bodyPr>
            <a:lstStyle/>
            <a:p>
              <a:pPr algn="r"/>
              <a:r>
                <a:rPr lang="en-US" sz="1500" b="1" dirty="0">
                  <a:solidFill>
                    <a:schemeClr val="accent4"/>
                  </a:solidFill>
                </a:rPr>
                <a:t>Information Gathering</a:t>
              </a:r>
            </a:p>
          </p:txBody>
        </p:sp>
        <p:sp>
          <p:nvSpPr>
            <p:cNvPr id="81" name="TextBox 80"/>
            <p:cNvSpPr txBox="1"/>
            <p:nvPr/>
          </p:nvSpPr>
          <p:spPr>
            <a:xfrm>
              <a:off x="2212291" y="2338481"/>
              <a:ext cx="2334743" cy="861774"/>
            </a:xfrm>
            <a:prstGeom prst="rect">
              <a:avLst/>
            </a:prstGeom>
            <a:noFill/>
          </p:spPr>
          <p:txBody>
            <a:bodyPr wrap="square" rtlCol="0">
              <a:normAutofit fontScale="92500"/>
            </a:bodyPr>
            <a:lstStyle/>
            <a:p>
              <a:pPr algn="r"/>
              <a:r>
                <a:rPr lang="en-US" sz="1200" dirty="0">
                  <a:solidFill>
                    <a:schemeClr val="tx1">
                      <a:lumMod val="65000"/>
                      <a:lumOff val="35000"/>
                    </a:schemeClr>
                  </a:solidFill>
                </a:rPr>
                <a:t>Capstone team select CLESF online registry  project.  Team explores options for recording patient data </a:t>
              </a:r>
            </a:p>
          </p:txBody>
        </p:sp>
      </p:grpSp>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4750407" y="4493160"/>
            <a:ext cx="370332" cy="557739"/>
          </a:xfrm>
          <a:prstGeom prst="rect">
            <a:avLst/>
          </a:prstGeom>
        </p:spPr>
      </p:pic>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2869428" y="2438401"/>
            <a:ext cx="371240" cy="55910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392544" y="4518042"/>
            <a:ext cx="370332" cy="543140"/>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509137" y="2478157"/>
            <a:ext cx="369654" cy="556719"/>
          </a:xfrm>
          <a:prstGeom prst="rect">
            <a:avLst/>
          </a:prstGeom>
        </p:spPr>
      </p:pic>
      <p:grpSp>
        <p:nvGrpSpPr>
          <p:cNvPr id="17" name="Group 5"/>
          <p:cNvGrpSpPr/>
          <p:nvPr/>
        </p:nvGrpSpPr>
        <p:grpSpPr>
          <a:xfrm>
            <a:off x="196235" y="3422023"/>
            <a:ext cx="570238" cy="750000"/>
            <a:chOff x="634385" y="2566517"/>
            <a:chExt cx="570238" cy="562500"/>
          </a:xfrm>
        </p:grpSpPr>
        <p:sp>
          <p:nvSpPr>
            <p:cNvPr id="43" name="Oval 42"/>
            <p:cNvSpPr>
              <a:spLocks noChangeAspect="1"/>
            </p:cNvSpPr>
            <p:nvPr/>
          </p:nvSpPr>
          <p:spPr>
            <a:xfrm flipH="1">
              <a:off x="634385" y="2566517"/>
              <a:ext cx="570238" cy="562500"/>
            </a:xfrm>
            <a:prstGeom prst="ellipse">
              <a:avLst/>
            </a:prstGeom>
            <a:solidFill>
              <a:schemeClr val="tx1">
                <a:lumMod val="50000"/>
                <a:lumOff val="50000"/>
              </a:schemeClr>
            </a:solidFill>
            <a:ln w="0" cmpd="sng">
              <a:noFill/>
            </a:ln>
            <a:effectLst/>
          </p:spPr>
          <p:style>
            <a:lnRef idx="1">
              <a:schemeClr val="accent1"/>
            </a:lnRef>
            <a:fillRef idx="3">
              <a:schemeClr val="accent1"/>
            </a:fillRef>
            <a:effectRef idx="2">
              <a:schemeClr val="accent1"/>
            </a:effectRef>
            <a:fontRef idx="minor">
              <a:schemeClr val="lt1"/>
            </a:fontRef>
          </p:style>
          <p:txBody>
            <a:bodyPr lIns="182848" tIns="91424" rIns="182848" bIns="91424" rtlCol="0" anchor="ctr">
              <a:normAutofit/>
            </a:bodyPr>
            <a:lstStyle/>
            <a:p>
              <a:pPr algn="ctr"/>
              <a:endParaRPr lang="en-US" dirty="0">
                <a:latin typeface="Lato Light"/>
              </a:endParaRPr>
            </a:p>
          </p:txBody>
        </p:sp>
        <p:sp>
          <p:nvSpPr>
            <p:cNvPr id="44" name="briefcase piece"/>
            <p:cNvSpPr>
              <a:spLocks/>
            </p:cNvSpPr>
            <p:nvPr/>
          </p:nvSpPr>
          <p:spPr bwMode="auto">
            <a:xfrm>
              <a:off x="727701" y="2657577"/>
              <a:ext cx="383604" cy="380381"/>
            </a:xfrm>
            <a:custGeom>
              <a:avLst/>
              <a:gdLst>
                <a:gd name="T0" fmla="*/ 107 w 109"/>
                <a:gd name="T1" fmla="*/ 34 h 108"/>
                <a:gd name="T2" fmla="*/ 75 w 109"/>
                <a:gd name="T3" fmla="*/ 34 h 108"/>
                <a:gd name="T4" fmla="*/ 75 w 109"/>
                <a:gd name="T5" fmla="*/ 1 h 108"/>
                <a:gd name="T6" fmla="*/ 73 w 109"/>
                <a:gd name="T7" fmla="*/ 0 h 108"/>
                <a:gd name="T8" fmla="*/ 36 w 109"/>
                <a:gd name="T9" fmla="*/ 0 h 108"/>
                <a:gd name="T10" fmla="*/ 34 w 109"/>
                <a:gd name="T11" fmla="*/ 1 h 108"/>
                <a:gd name="T12" fmla="*/ 34 w 109"/>
                <a:gd name="T13" fmla="*/ 34 h 108"/>
                <a:gd name="T14" fmla="*/ 2 w 109"/>
                <a:gd name="T15" fmla="*/ 34 h 108"/>
                <a:gd name="T16" fmla="*/ 0 w 109"/>
                <a:gd name="T17" fmla="*/ 35 h 108"/>
                <a:gd name="T18" fmla="*/ 0 w 109"/>
                <a:gd name="T19" fmla="*/ 72 h 108"/>
                <a:gd name="T20" fmla="*/ 2 w 109"/>
                <a:gd name="T21" fmla="*/ 74 h 108"/>
                <a:gd name="T22" fmla="*/ 34 w 109"/>
                <a:gd name="T23" fmla="*/ 74 h 108"/>
                <a:gd name="T24" fmla="*/ 34 w 109"/>
                <a:gd name="T25" fmla="*/ 106 h 108"/>
                <a:gd name="T26" fmla="*/ 36 w 109"/>
                <a:gd name="T27" fmla="*/ 108 h 108"/>
                <a:gd name="T28" fmla="*/ 73 w 109"/>
                <a:gd name="T29" fmla="*/ 108 h 108"/>
                <a:gd name="T30" fmla="*/ 75 w 109"/>
                <a:gd name="T31" fmla="*/ 106 h 108"/>
                <a:gd name="T32" fmla="*/ 75 w 109"/>
                <a:gd name="T33" fmla="*/ 74 h 108"/>
                <a:gd name="T34" fmla="*/ 107 w 109"/>
                <a:gd name="T35" fmla="*/ 74 h 108"/>
                <a:gd name="T36" fmla="*/ 109 w 109"/>
                <a:gd name="T37" fmla="*/ 72 h 108"/>
                <a:gd name="T38" fmla="*/ 109 w 109"/>
                <a:gd name="T39" fmla="*/ 35 h 108"/>
                <a:gd name="T40" fmla="*/ 107 w 109"/>
                <a:gd name="T41" fmla="*/ 3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107" y="34"/>
                  </a:moveTo>
                  <a:cubicBezTo>
                    <a:pt x="75" y="34"/>
                    <a:pt x="75" y="34"/>
                    <a:pt x="75" y="34"/>
                  </a:cubicBezTo>
                  <a:cubicBezTo>
                    <a:pt x="75" y="1"/>
                    <a:pt x="75" y="1"/>
                    <a:pt x="75" y="1"/>
                  </a:cubicBezTo>
                  <a:cubicBezTo>
                    <a:pt x="75" y="0"/>
                    <a:pt x="74" y="0"/>
                    <a:pt x="73" y="0"/>
                  </a:cubicBezTo>
                  <a:cubicBezTo>
                    <a:pt x="36" y="0"/>
                    <a:pt x="36" y="0"/>
                    <a:pt x="36" y="0"/>
                  </a:cubicBezTo>
                  <a:cubicBezTo>
                    <a:pt x="35" y="0"/>
                    <a:pt x="34" y="0"/>
                    <a:pt x="34" y="1"/>
                  </a:cubicBezTo>
                  <a:cubicBezTo>
                    <a:pt x="34" y="34"/>
                    <a:pt x="34" y="34"/>
                    <a:pt x="34" y="34"/>
                  </a:cubicBezTo>
                  <a:cubicBezTo>
                    <a:pt x="2" y="34"/>
                    <a:pt x="2" y="34"/>
                    <a:pt x="2" y="34"/>
                  </a:cubicBezTo>
                  <a:cubicBezTo>
                    <a:pt x="1" y="34"/>
                    <a:pt x="0" y="34"/>
                    <a:pt x="0" y="35"/>
                  </a:cubicBezTo>
                  <a:cubicBezTo>
                    <a:pt x="0" y="72"/>
                    <a:pt x="0" y="72"/>
                    <a:pt x="0" y="72"/>
                  </a:cubicBezTo>
                  <a:cubicBezTo>
                    <a:pt x="0" y="73"/>
                    <a:pt x="1" y="74"/>
                    <a:pt x="2" y="74"/>
                  </a:cubicBezTo>
                  <a:cubicBezTo>
                    <a:pt x="34" y="74"/>
                    <a:pt x="34" y="74"/>
                    <a:pt x="34" y="74"/>
                  </a:cubicBezTo>
                  <a:cubicBezTo>
                    <a:pt x="34" y="106"/>
                    <a:pt x="34" y="106"/>
                    <a:pt x="34" y="106"/>
                  </a:cubicBezTo>
                  <a:cubicBezTo>
                    <a:pt x="34" y="107"/>
                    <a:pt x="35" y="108"/>
                    <a:pt x="36" y="108"/>
                  </a:cubicBezTo>
                  <a:cubicBezTo>
                    <a:pt x="73" y="108"/>
                    <a:pt x="73" y="108"/>
                    <a:pt x="73" y="108"/>
                  </a:cubicBezTo>
                  <a:cubicBezTo>
                    <a:pt x="74" y="108"/>
                    <a:pt x="75" y="107"/>
                    <a:pt x="75" y="106"/>
                  </a:cubicBezTo>
                  <a:cubicBezTo>
                    <a:pt x="75" y="74"/>
                    <a:pt x="75" y="74"/>
                    <a:pt x="75" y="74"/>
                  </a:cubicBezTo>
                  <a:cubicBezTo>
                    <a:pt x="107" y="74"/>
                    <a:pt x="107" y="74"/>
                    <a:pt x="107" y="74"/>
                  </a:cubicBezTo>
                  <a:cubicBezTo>
                    <a:pt x="108" y="74"/>
                    <a:pt x="109" y="73"/>
                    <a:pt x="109" y="72"/>
                  </a:cubicBezTo>
                  <a:cubicBezTo>
                    <a:pt x="109" y="35"/>
                    <a:pt x="109" y="35"/>
                    <a:pt x="109" y="35"/>
                  </a:cubicBezTo>
                  <a:cubicBezTo>
                    <a:pt x="109" y="34"/>
                    <a:pt x="108" y="34"/>
                    <a:pt x="107" y="34"/>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normAutofit/>
            </a:bodyPr>
            <a:lstStyle/>
            <a:p>
              <a:endParaRPr lang="en-US" dirty="0"/>
            </a:p>
          </p:txBody>
        </p:sp>
      </p:grpSp>
      <p:sp>
        <p:nvSpPr>
          <p:cNvPr id="37" name="Rectangle 36"/>
          <p:cNvSpPr/>
          <p:nvPr/>
        </p:nvSpPr>
        <p:spPr>
          <a:xfrm>
            <a:off x="0" y="2"/>
            <a:ext cx="9144000" cy="168613"/>
          </a:xfrm>
          <a:prstGeom prst="rect">
            <a:avLst/>
          </a:prstGeom>
          <a:solidFill>
            <a:schemeClr val="tx1">
              <a:lumMod val="50000"/>
              <a:lumOff val="50000"/>
            </a:schemeClr>
          </a:solidFill>
          <a:ln>
            <a:noFill/>
          </a:ln>
          <a:effectLst>
            <a:innerShdw blurRad="482600" dist="50800" dir="16200000">
              <a:prstClr val="black">
                <a:alpha val="21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normAutofit fontScale="85000" lnSpcReduction="20000"/>
          </a:bodyPr>
          <a:lstStyle/>
          <a:p>
            <a:pPr algn="ctr"/>
            <a:endParaRPr lang="en-US" sz="1050"/>
          </a:p>
        </p:txBody>
      </p:sp>
      <p:sp>
        <p:nvSpPr>
          <p:cNvPr id="38" name="Rectangle 37"/>
          <p:cNvSpPr/>
          <p:nvPr/>
        </p:nvSpPr>
        <p:spPr>
          <a:xfrm>
            <a:off x="0" y="6689387"/>
            <a:ext cx="9144000" cy="168613"/>
          </a:xfrm>
          <a:prstGeom prst="rect">
            <a:avLst/>
          </a:prstGeom>
          <a:solidFill>
            <a:schemeClr val="tx1">
              <a:lumMod val="50000"/>
              <a:lumOff val="50000"/>
            </a:schemeClr>
          </a:solidFill>
          <a:ln>
            <a:noFill/>
          </a:ln>
          <a:effectLst>
            <a:innerShdw blurRad="482600" dist="50800" dir="16200000">
              <a:prstClr val="black">
                <a:alpha val="21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normAutofit fontScale="85000" lnSpcReduction="20000"/>
          </a:bodyPr>
          <a:lstStyle/>
          <a:p>
            <a:pPr algn="ctr"/>
            <a:endParaRPr lang="en-US" sz="1050"/>
          </a:p>
        </p:txBody>
      </p:sp>
    </p:spTree>
    <p:extLst>
      <p:ext uri="{BB962C8B-B14F-4D97-AF65-F5344CB8AC3E}">
        <p14:creationId xmlns:p14="http://schemas.microsoft.com/office/powerpoint/2010/main" val="174953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927" y="3771247"/>
            <a:ext cx="9189720" cy="50047"/>
          </a:xfrm>
          <a:prstGeom prst="rect">
            <a:avLst/>
          </a:prstGeom>
          <a:solidFill>
            <a:schemeClr val="tx1">
              <a:lumMod val="50000"/>
              <a:lumOff val="50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182848" tIns="91424" rIns="182848" bIns="91424" rtlCol="0" anchor="ctr">
            <a:normAutofit fontScale="25000" lnSpcReduction="20000"/>
          </a:bodyPr>
          <a:lstStyle/>
          <a:p>
            <a:pPr algn="ctr"/>
            <a:endParaRPr lang="en-US" dirty="0">
              <a:latin typeface="Lato Light"/>
            </a:endParaRPr>
          </a:p>
        </p:txBody>
      </p:sp>
      <p:sp>
        <p:nvSpPr>
          <p:cNvPr id="11" name="Oval 10"/>
          <p:cNvSpPr>
            <a:spLocks noChangeAspect="1"/>
          </p:cNvSpPr>
          <p:nvPr/>
        </p:nvSpPr>
        <p:spPr>
          <a:xfrm>
            <a:off x="1007397" y="3720073"/>
            <a:ext cx="113704" cy="151645"/>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48" tIns="91424" rIns="182848" bIns="91424" rtlCol="0" anchor="ctr">
            <a:normAutofit fontScale="25000" lnSpcReduction="20000"/>
          </a:bodyPr>
          <a:lstStyle/>
          <a:p>
            <a:pPr algn="ctr"/>
            <a:endParaRPr lang="en-US" dirty="0">
              <a:latin typeface="Lato Light"/>
            </a:endParaRPr>
          </a:p>
        </p:txBody>
      </p:sp>
      <p:sp>
        <p:nvSpPr>
          <p:cNvPr id="12" name="Oval 11"/>
          <p:cNvSpPr>
            <a:spLocks noChangeAspect="1"/>
          </p:cNvSpPr>
          <p:nvPr/>
        </p:nvSpPr>
        <p:spPr>
          <a:xfrm>
            <a:off x="2893834" y="3731611"/>
            <a:ext cx="113704" cy="151645"/>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48" tIns="91424" rIns="182848" bIns="91424" rtlCol="0" anchor="ctr">
            <a:normAutofit fontScale="25000" lnSpcReduction="20000"/>
          </a:bodyPr>
          <a:lstStyle/>
          <a:p>
            <a:pPr algn="ctr"/>
            <a:endParaRPr lang="en-US" dirty="0">
              <a:latin typeface="Lato Light"/>
            </a:endParaRPr>
          </a:p>
        </p:txBody>
      </p:sp>
      <p:sp>
        <p:nvSpPr>
          <p:cNvPr id="13" name="Oval 12"/>
          <p:cNvSpPr>
            <a:spLocks noChangeAspect="1"/>
          </p:cNvSpPr>
          <p:nvPr/>
        </p:nvSpPr>
        <p:spPr>
          <a:xfrm>
            <a:off x="4570656" y="3724408"/>
            <a:ext cx="113704" cy="151645"/>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48" tIns="91424" rIns="182848" bIns="91424" rtlCol="0" anchor="ctr">
            <a:normAutofit fontScale="25000" lnSpcReduction="20000"/>
          </a:bodyPr>
          <a:lstStyle/>
          <a:p>
            <a:pPr algn="ctr"/>
            <a:endParaRPr lang="en-US" dirty="0">
              <a:latin typeface="Lato Light"/>
            </a:endParaRPr>
          </a:p>
        </p:txBody>
      </p:sp>
      <p:sp>
        <p:nvSpPr>
          <p:cNvPr id="14" name="Oval 13"/>
          <p:cNvSpPr>
            <a:spLocks noChangeAspect="1"/>
          </p:cNvSpPr>
          <p:nvPr/>
        </p:nvSpPr>
        <p:spPr>
          <a:xfrm>
            <a:off x="6451896" y="3724408"/>
            <a:ext cx="113704" cy="151645"/>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182848" tIns="91424" rIns="182848" bIns="91424" rtlCol="0" anchor="ctr">
            <a:normAutofit fontScale="25000" lnSpcReduction="20000"/>
          </a:bodyPr>
          <a:lstStyle/>
          <a:p>
            <a:pPr algn="ctr"/>
            <a:endParaRPr lang="en-US" dirty="0">
              <a:latin typeface="Lato Light"/>
            </a:endParaRPr>
          </a:p>
        </p:txBody>
      </p:sp>
      <p:sp>
        <p:nvSpPr>
          <p:cNvPr id="25" name="blood drop piece"/>
          <p:cNvSpPr>
            <a:spLocks/>
          </p:cNvSpPr>
          <p:nvPr/>
        </p:nvSpPr>
        <p:spPr bwMode="auto">
          <a:xfrm>
            <a:off x="766432" y="3979080"/>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tx2"/>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6" name="blood drop piece"/>
          <p:cNvSpPr>
            <a:spLocks/>
          </p:cNvSpPr>
          <p:nvPr/>
        </p:nvSpPr>
        <p:spPr bwMode="auto">
          <a:xfrm rot="10800000">
            <a:off x="2652868" y="2271751"/>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7" name="blood drop piece"/>
          <p:cNvSpPr>
            <a:spLocks/>
          </p:cNvSpPr>
          <p:nvPr/>
        </p:nvSpPr>
        <p:spPr bwMode="auto">
          <a:xfrm rot="10800000">
            <a:off x="6210931" y="2271752"/>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4"/>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8" name="blood drop piece"/>
          <p:cNvSpPr>
            <a:spLocks/>
          </p:cNvSpPr>
          <p:nvPr/>
        </p:nvSpPr>
        <p:spPr bwMode="auto">
          <a:xfrm>
            <a:off x="4329691" y="3979080"/>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2"/>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grpSp>
        <p:nvGrpSpPr>
          <p:cNvPr id="6" name="Group 69"/>
          <p:cNvGrpSpPr/>
          <p:nvPr/>
        </p:nvGrpSpPr>
        <p:grpSpPr>
          <a:xfrm>
            <a:off x="1520404" y="3994538"/>
            <a:ext cx="2203871" cy="1234980"/>
            <a:chOff x="2212291" y="1965276"/>
            <a:chExt cx="3597523" cy="1234979"/>
          </a:xfrm>
        </p:grpSpPr>
        <p:sp>
          <p:nvSpPr>
            <p:cNvPr id="71" name="TextBox 70"/>
            <p:cNvSpPr txBox="1"/>
            <p:nvPr/>
          </p:nvSpPr>
          <p:spPr>
            <a:xfrm>
              <a:off x="2212291" y="1965276"/>
              <a:ext cx="3597523" cy="430886"/>
            </a:xfrm>
            <a:prstGeom prst="rect">
              <a:avLst/>
            </a:prstGeom>
            <a:noFill/>
          </p:spPr>
          <p:txBody>
            <a:bodyPr wrap="square" rtlCol="0">
              <a:normAutofit/>
            </a:bodyPr>
            <a:lstStyle/>
            <a:p>
              <a:r>
                <a:rPr lang="en-US" sz="1500" b="1" dirty="0" err="1">
                  <a:solidFill>
                    <a:schemeClr val="tx2"/>
                  </a:solidFill>
                </a:rPr>
                <a:t>REDCap</a:t>
              </a:r>
              <a:r>
                <a:rPr lang="en-US" sz="1500" b="1" dirty="0">
                  <a:solidFill>
                    <a:schemeClr val="tx2"/>
                  </a:solidFill>
                </a:rPr>
                <a:t> Training</a:t>
              </a:r>
            </a:p>
          </p:txBody>
        </p:sp>
        <p:sp>
          <p:nvSpPr>
            <p:cNvPr id="72" name="TextBox 71"/>
            <p:cNvSpPr txBox="1"/>
            <p:nvPr/>
          </p:nvSpPr>
          <p:spPr>
            <a:xfrm>
              <a:off x="2212291" y="2338481"/>
              <a:ext cx="3177723" cy="861774"/>
            </a:xfrm>
            <a:prstGeom prst="rect">
              <a:avLst/>
            </a:prstGeom>
            <a:noFill/>
          </p:spPr>
          <p:txBody>
            <a:bodyPr wrap="square" rtlCol="0">
              <a:normAutofit/>
            </a:bodyPr>
            <a:lstStyle/>
            <a:p>
              <a:r>
                <a:rPr lang="en-US" sz="1200" dirty="0">
                  <a:solidFill>
                    <a:schemeClr val="tx1">
                      <a:lumMod val="65000"/>
                      <a:lumOff val="35000"/>
                    </a:schemeClr>
                  </a:solidFill>
                </a:rPr>
                <a:t>UC CRI offers online and in-person training for the use of </a:t>
              </a:r>
              <a:r>
                <a:rPr lang="en-US" sz="1200" dirty="0" err="1">
                  <a:solidFill>
                    <a:schemeClr val="tx1">
                      <a:lumMod val="65000"/>
                      <a:lumOff val="35000"/>
                    </a:schemeClr>
                  </a:solidFill>
                </a:rPr>
                <a:t>REDCap</a:t>
              </a:r>
              <a:r>
                <a:rPr lang="en-US" sz="1200" dirty="0">
                  <a:solidFill>
                    <a:schemeClr val="tx1">
                      <a:lumMod val="65000"/>
                      <a:lumOff val="35000"/>
                    </a:schemeClr>
                  </a:solidFill>
                </a:rPr>
                <a:t>.</a:t>
              </a:r>
            </a:p>
          </p:txBody>
        </p:sp>
      </p:grpSp>
      <p:grpSp>
        <p:nvGrpSpPr>
          <p:cNvPr id="7" name="Group 72"/>
          <p:cNvGrpSpPr/>
          <p:nvPr/>
        </p:nvGrpSpPr>
        <p:grpSpPr>
          <a:xfrm>
            <a:off x="5052227" y="3994538"/>
            <a:ext cx="1977223" cy="1234980"/>
            <a:chOff x="2212291" y="1965276"/>
            <a:chExt cx="3227551" cy="1234979"/>
          </a:xfrm>
        </p:grpSpPr>
        <p:sp>
          <p:nvSpPr>
            <p:cNvPr id="74" name="TextBox 73"/>
            <p:cNvSpPr txBox="1"/>
            <p:nvPr/>
          </p:nvSpPr>
          <p:spPr>
            <a:xfrm>
              <a:off x="2212291" y="1965276"/>
              <a:ext cx="3227551" cy="430886"/>
            </a:xfrm>
            <a:prstGeom prst="rect">
              <a:avLst/>
            </a:prstGeom>
            <a:noFill/>
          </p:spPr>
          <p:txBody>
            <a:bodyPr wrap="square" rtlCol="0">
              <a:normAutofit fontScale="92500"/>
            </a:bodyPr>
            <a:lstStyle/>
            <a:p>
              <a:r>
                <a:rPr lang="en-US" sz="1500" b="1" dirty="0">
                  <a:solidFill>
                    <a:schemeClr val="accent2">
                      <a:lumMod val="75000"/>
                    </a:schemeClr>
                  </a:solidFill>
                </a:rPr>
                <a:t>Past Patient Data Entry</a:t>
              </a:r>
            </a:p>
          </p:txBody>
        </p:sp>
        <p:sp>
          <p:nvSpPr>
            <p:cNvPr id="75" name="TextBox 74"/>
            <p:cNvSpPr txBox="1"/>
            <p:nvPr/>
          </p:nvSpPr>
          <p:spPr>
            <a:xfrm>
              <a:off x="2212291" y="2338481"/>
              <a:ext cx="3149813" cy="861774"/>
            </a:xfrm>
            <a:prstGeom prst="rect">
              <a:avLst/>
            </a:prstGeom>
            <a:noFill/>
          </p:spPr>
          <p:txBody>
            <a:bodyPr wrap="square" rtlCol="0">
              <a:normAutofit/>
            </a:bodyPr>
            <a:lstStyle/>
            <a:p>
              <a:r>
                <a:rPr lang="en-US" sz="1200" dirty="0">
                  <a:solidFill>
                    <a:schemeClr val="tx1">
                      <a:lumMod val="65000"/>
                      <a:lumOff val="35000"/>
                    </a:schemeClr>
                  </a:solidFill>
                </a:rPr>
                <a:t>There are 130 case files from past surgeries that need to be included in the patient database.</a:t>
              </a:r>
            </a:p>
          </p:txBody>
        </p:sp>
      </p:grpSp>
      <p:grpSp>
        <p:nvGrpSpPr>
          <p:cNvPr id="8" name="Group 75"/>
          <p:cNvGrpSpPr/>
          <p:nvPr/>
        </p:nvGrpSpPr>
        <p:grpSpPr>
          <a:xfrm>
            <a:off x="3381566" y="2324069"/>
            <a:ext cx="1952434" cy="1234980"/>
            <a:chOff x="2212293" y="1965276"/>
            <a:chExt cx="3187086" cy="1234979"/>
          </a:xfrm>
        </p:grpSpPr>
        <p:sp>
          <p:nvSpPr>
            <p:cNvPr id="77" name="TextBox 76"/>
            <p:cNvSpPr txBox="1"/>
            <p:nvPr/>
          </p:nvSpPr>
          <p:spPr>
            <a:xfrm>
              <a:off x="2212293" y="1965276"/>
              <a:ext cx="3187086" cy="430886"/>
            </a:xfrm>
            <a:prstGeom prst="rect">
              <a:avLst/>
            </a:prstGeom>
            <a:noFill/>
          </p:spPr>
          <p:txBody>
            <a:bodyPr wrap="square" rtlCol="0">
              <a:normAutofit fontScale="85000" lnSpcReduction="20000"/>
            </a:bodyPr>
            <a:lstStyle/>
            <a:p>
              <a:r>
                <a:rPr lang="en-US" sz="1500" b="1" dirty="0">
                  <a:solidFill>
                    <a:schemeClr val="accent1"/>
                  </a:solidFill>
                </a:rPr>
                <a:t>Design Patient Data Template</a:t>
              </a:r>
            </a:p>
          </p:txBody>
        </p:sp>
        <p:sp>
          <p:nvSpPr>
            <p:cNvPr id="78" name="TextBox 77"/>
            <p:cNvSpPr txBox="1"/>
            <p:nvPr/>
          </p:nvSpPr>
          <p:spPr>
            <a:xfrm>
              <a:off x="2212293" y="2338481"/>
              <a:ext cx="3171539" cy="861774"/>
            </a:xfrm>
            <a:prstGeom prst="rect">
              <a:avLst/>
            </a:prstGeom>
            <a:noFill/>
          </p:spPr>
          <p:txBody>
            <a:bodyPr wrap="square" rtlCol="0">
              <a:normAutofit/>
            </a:bodyPr>
            <a:lstStyle/>
            <a:p>
              <a:r>
                <a:rPr lang="en-US" sz="1200" dirty="0">
                  <a:solidFill>
                    <a:schemeClr val="tx1">
                      <a:lumMod val="65000"/>
                      <a:lumOff val="35000"/>
                    </a:schemeClr>
                  </a:solidFill>
                </a:rPr>
                <a:t>Using parameter provided by CLESF, Capstone team designs a template for clinical data</a:t>
              </a:r>
            </a:p>
          </p:txBody>
        </p:sp>
      </p:grpSp>
      <p:grpSp>
        <p:nvGrpSpPr>
          <p:cNvPr id="9" name="Group 78"/>
          <p:cNvGrpSpPr/>
          <p:nvPr/>
        </p:nvGrpSpPr>
        <p:grpSpPr>
          <a:xfrm>
            <a:off x="6871427" y="2324069"/>
            <a:ext cx="1967773" cy="1234980"/>
            <a:chOff x="2212289" y="1965276"/>
            <a:chExt cx="3212125" cy="1234979"/>
          </a:xfrm>
        </p:grpSpPr>
        <p:sp>
          <p:nvSpPr>
            <p:cNvPr id="80" name="TextBox 79"/>
            <p:cNvSpPr txBox="1"/>
            <p:nvPr/>
          </p:nvSpPr>
          <p:spPr>
            <a:xfrm>
              <a:off x="2212293" y="1965276"/>
              <a:ext cx="3118833" cy="430886"/>
            </a:xfrm>
            <a:prstGeom prst="rect">
              <a:avLst/>
            </a:prstGeom>
            <a:noFill/>
          </p:spPr>
          <p:txBody>
            <a:bodyPr wrap="square" rtlCol="0">
              <a:normAutofit fontScale="77500" lnSpcReduction="20000"/>
            </a:bodyPr>
            <a:lstStyle/>
            <a:p>
              <a:r>
                <a:rPr lang="en-US" sz="1500" b="1" dirty="0">
                  <a:solidFill>
                    <a:schemeClr val="accent4"/>
                  </a:solidFill>
                </a:rPr>
                <a:t>Test Web-based &amp; mobile </a:t>
              </a:r>
              <a:r>
                <a:rPr lang="en-US" sz="1500" b="1" dirty="0" err="1">
                  <a:solidFill>
                    <a:schemeClr val="accent4"/>
                  </a:solidFill>
                </a:rPr>
                <a:t>REDCap</a:t>
              </a:r>
              <a:r>
                <a:rPr lang="en-US" sz="1500" b="1" dirty="0">
                  <a:solidFill>
                    <a:schemeClr val="accent4"/>
                  </a:solidFill>
                </a:rPr>
                <a:t> implementation</a:t>
              </a:r>
            </a:p>
          </p:txBody>
        </p:sp>
        <p:sp>
          <p:nvSpPr>
            <p:cNvPr id="81" name="TextBox 80"/>
            <p:cNvSpPr txBox="1"/>
            <p:nvPr/>
          </p:nvSpPr>
          <p:spPr>
            <a:xfrm>
              <a:off x="2212289" y="2338481"/>
              <a:ext cx="3212125" cy="861774"/>
            </a:xfrm>
            <a:prstGeom prst="rect">
              <a:avLst/>
            </a:prstGeom>
            <a:noFill/>
          </p:spPr>
          <p:txBody>
            <a:bodyPr wrap="square" rtlCol="0">
              <a:normAutofit/>
            </a:bodyPr>
            <a:lstStyle/>
            <a:p>
              <a:r>
                <a:rPr lang="en-US" sz="1200" dirty="0">
                  <a:solidFill>
                    <a:schemeClr val="tx1">
                      <a:lumMod val="65000"/>
                      <a:lumOff val="35000"/>
                    </a:schemeClr>
                  </a:solidFill>
                </a:rPr>
                <a:t>Field test clinical database in US and Mexico.</a:t>
              </a:r>
            </a:p>
          </p:txBody>
        </p:sp>
      </p:grpSp>
      <p:sp>
        <p:nvSpPr>
          <p:cNvPr id="82" name="TextBox 81"/>
          <p:cNvSpPr txBox="1"/>
          <p:nvPr/>
        </p:nvSpPr>
        <p:spPr>
          <a:xfrm>
            <a:off x="2736661" y="436756"/>
            <a:ext cx="5340539" cy="830997"/>
          </a:xfrm>
          <a:prstGeom prst="rect">
            <a:avLst/>
          </a:prstGeom>
          <a:noFill/>
        </p:spPr>
        <p:txBody>
          <a:bodyPr wrap="square" lIns="68580" tIns="34290" rIns="68580" bIns="34290" rtlCol="0">
            <a:normAutofit fontScale="85000" lnSpcReduction="20000"/>
          </a:bodyPr>
          <a:lstStyle/>
          <a:p>
            <a:r>
              <a:rPr lang="en-US" sz="3600" dirty="0">
                <a:solidFill>
                  <a:schemeClr val="tx1">
                    <a:lumMod val="65000"/>
                    <a:lumOff val="35000"/>
                  </a:schemeClr>
                </a:solidFill>
              </a:rPr>
              <a:t>Spring Quarter 2017 Timeline</a:t>
            </a:r>
          </a:p>
          <a:p>
            <a:r>
              <a:rPr lang="en-US" sz="3200" dirty="0"/>
              <a:t>Project Implementation</a:t>
            </a:r>
            <a:endParaRPr lang="en-US" sz="3600" dirty="0">
              <a:solidFill>
                <a:schemeClr val="tx1">
                  <a:lumMod val="65000"/>
                  <a:lumOff val="35000"/>
                </a:schemeClr>
              </a:solidFill>
            </a:endParaRPr>
          </a:p>
        </p:txBody>
      </p:sp>
      <p:grpSp>
        <p:nvGrpSpPr>
          <p:cNvPr id="15" name="Group 82"/>
          <p:cNvGrpSpPr/>
          <p:nvPr/>
        </p:nvGrpSpPr>
        <p:grpSpPr>
          <a:xfrm>
            <a:off x="2172989" y="541763"/>
            <a:ext cx="506902" cy="630460"/>
            <a:chOff x="1448062" y="5370448"/>
            <a:chExt cx="675869" cy="630460"/>
          </a:xfrm>
          <a:solidFill>
            <a:schemeClr val="tx2"/>
          </a:solidFill>
        </p:grpSpPr>
        <p:sp>
          <p:nvSpPr>
            <p:cNvPr id="84" name="briefcase piece"/>
            <p:cNvSpPr>
              <a:spLocks noEditPoints="1"/>
            </p:cNvSpPr>
            <p:nvPr/>
          </p:nvSpPr>
          <p:spPr bwMode="auto">
            <a:xfrm>
              <a:off x="1448062" y="5370448"/>
              <a:ext cx="675869" cy="630460"/>
            </a:xfrm>
            <a:custGeom>
              <a:avLst/>
              <a:gdLst>
                <a:gd name="T0" fmla="*/ 273 w 293"/>
                <a:gd name="T1" fmla="*/ 42 h 273"/>
                <a:gd name="T2" fmla="*/ 206 w 293"/>
                <a:gd name="T3" fmla="*/ 42 h 273"/>
                <a:gd name="T4" fmla="*/ 206 w 293"/>
                <a:gd name="T5" fmla="*/ 21 h 273"/>
                <a:gd name="T6" fmla="*/ 186 w 293"/>
                <a:gd name="T7" fmla="*/ 0 h 273"/>
                <a:gd name="T8" fmla="*/ 107 w 293"/>
                <a:gd name="T9" fmla="*/ 0 h 273"/>
                <a:gd name="T10" fmla="*/ 87 w 293"/>
                <a:gd name="T11" fmla="*/ 21 h 273"/>
                <a:gd name="T12" fmla="*/ 87 w 293"/>
                <a:gd name="T13" fmla="*/ 42 h 273"/>
                <a:gd name="T14" fmla="*/ 20 w 293"/>
                <a:gd name="T15" fmla="*/ 42 h 273"/>
                <a:gd name="T16" fmla="*/ 0 w 293"/>
                <a:gd name="T17" fmla="*/ 62 h 273"/>
                <a:gd name="T18" fmla="*/ 0 w 293"/>
                <a:gd name="T19" fmla="*/ 253 h 273"/>
                <a:gd name="T20" fmla="*/ 20 w 293"/>
                <a:gd name="T21" fmla="*/ 273 h 273"/>
                <a:gd name="T22" fmla="*/ 273 w 293"/>
                <a:gd name="T23" fmla="*/ 273 h 273"/>
                <a:gd name="T24" fmla="*/ 293 w 293"/>
                <a:gd name="T25" fmla="*/ 253 h 273"/>
                <a:gd name="T26" fmla="*/ 293 w 293"/>
                <a:gd name="T27" fmla="*/ 62 h 273"/>
                <a:gd name="T28" fmla="*/ 273 w 293"/>
                <a:gd name="T29" fmla="*/ 42 h 273"/>
                <a:gd name="T30" fmla="*/ 105 w 293"/>
                <a:gd name="T31" fmla="*/ 21 h 273"/>
                <a:gd name="T32" fmla="*/ 107 w 293"/>
                <a:gd name="T33" fmla="*/ 18 h 273"/>
                <a:gd name="T34" fmla="*/ 186 w 293"/>
                <a:gd name="T35" fmla="*/ 18 h 273"/>
                <a:gd name="T36" fmla="*/ 188 w 293"/>
                <a:gd name="T37" fmla="*/ 21 h 273"/>
                <a:gd name="T38" fmla="*/ 188 w 293"/>
                <a:gd name="T39" fmla="*/ 42 h 273"/>
                <a:gd name="T40" fmla="*/ 105 w 293"/>
                <a:gd name="T41" fmla="*/ 42 h 273"/>
                <a:gd name="T42" fmla="*/ 105 w 293"/>
                <a:gd name="T43" fmla="*/ 2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73">
                  <a:moveTo>
                    <a:pt x="273" y="42"/>
                  </a:moveTo>
                  <a:cubicBezTo>
                    <a:pt x="206" y="42"/>
                    <a:pt x="206" y="42"/>
                    <a:pt x="206" y="42"/>
                  </a:cubicBezTo>
                  <a:cubicBezTo>
                    <a:pt x="206" y="21"/>
                    <a:pt x="206" y="21"/>
                    <a:pt x="206" y="21"/>
                  </a:cubicBezTo>
                  <a:cubicBezTo>
                    <a:pt x="206" y="9"/>
                    <a:pt x="197" y="0"/>
                    <a:pt x="186" y="0"/>
                  </a:cubicBezTo>
                  <a:cubicBezTo>
                    <a:pt x="107" y="0"/>
                    <a:pt x="107" y="0"/>
                    <a:pt x="107" y="0"/>
                  </a:cubicBezTo>
                  <a:cubicBezTo>
                    <a:pt x="96" y="0"/>
                    <a:pt x="87" y="9"/>
                    <a:pt x="87" y="21"/>
                  </a:cubicBezTo>
                  <a:cubicBezTo>
                    <a:pt x="87" y="42"/>
                    <a:pt x="87" y="42"/>
                    <a:pt x="87" y="42"/>
                  </a:cubicBezTo>
                  <a:cubicBezTo>
                    <a:pt x="20" y="42"/>
                    <a:pt x="20" y="42"/>
                    <a:pt x="20" y="42"/>
                  </a:cubicBezTo>
                  <a:cubicBezTo>
                    <a:pt x="9" y="42"/>
                    <a:pt x="0" y="51"/>
                    <a:pt x="0" y="62"/>
                  </a:cubicBezTo>
                  <a:cubicBezTo>
                    <a:pt x="0" y="253"/>
                    <a:pt x="0" y="253"/>
                    <a:pt x="0" y="253"/>
                  </a:cubicBezTo>
                  <a:cubicBezTo>
                    <a:pt x="0" y="264"/>
                    <a:pt x="9" y="273"/>
                    <a:pt x="20" y="273"/>
                  </a:cubicBezTo>
                  <a:cubicBezTo>
                    <a:pt x="273" y="273"/>
                    <a:pt x="273" y="273"/>
                    <a:pt x="273" y="273"/>
                  </a:cubicBezTo>
                  <a:cubicBezTo>
                    <a:pt x="284" y="273"/>
                    <a:pt x="293" y="264"/>
                    <a:pt x="293" y="253"/>
                  </a:cubicBezTo>
                  <a:cubicBezTo>
                    <a:pt x="293" y="62"/>
                    <a:pt x="293" y="62"/>
                    <a:pt x="293" y="62"/>
                  </a:cubicBezTo>
                  <a:cubicBezTo>
                    <a:pt x="293" y="51"/>
                    <a:pt x="284" y="42"/>
                    <a:pt x="273" y="42"/>
                  </a:cubicBezTo>
                  <a:close/>
                  <a:moveTo>
                    <a:pt x="105" y="21"/>
                  </a:moveTo>
                  <a:cubicBezTo>
                    <a:pt x="105" y="19"/>
                    <a:pt x="106" y="18"/>
                    <a:pt x="107" y="18"/>
                  </a:cubicBezTo>
                  <a:cubicBezTo>
                    <a:pt x="186" y="18"/>
                    <a:pt x="186" y="18"/>
                    <a:pt x="186" y="18"/>
                  </a:cubicBezTo>
                  <a:cubicBezTo>
                    <a:pt x="187" y="18"/>
                    <a:pt x="188" y="19"/>
                    <a:pt x="188" y="21"/>
                  </a:cubicBezTo>
                  <a:cubicBezTo>
                    <a:pt x="188" y="42"/>
                    <a:pt x="188" y="42"/>
                    <a:pt x="188" y="42"/>
                  </a:cubicBezTo>
                  <a:cubicBezTo>
                    <a:pt x="105" y="42"/>
                    <a:pt x="105" y="42"/>
                    <a:pt x="105" y="42"/>
                  </a:cubicBezTo>
                  <a:lnTo>
                    <a:pt x="105" y="21"/>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dirty="0"/>
            </a:p>
          </p:txBody>
        </p:sp>
        <p:sp>
          <p:nvSpPr>
            <p:cNvPr id="85" name="briefcase piece"/>
            <p:cNvSpPr>
              <a:spLocks/>
            </p:cNvSpPr>
            <p:nvPr/>
          </p:nvSpPr>
          <p:spPr bwMode="auto">
            <a:xfrm>
              <a:off x="1660327" y="5610170"/>
              <a:ext cx="251339" cy="249227"/>
            </a:xfrm>
            <a:custGeom>
              <a:avLst/>
              <a:gdLst>
                <a:gd name="T0" fmla="*/ 107 w 109"/>
                <a:gd name="T1" fmla="*/ 34 h 108"/>
                <a:gd name="T2" fmla="*/ 75 w 109"/>
                <a:gd name="T3" fmla="*/ 34 h 108"/>
                <a:gd name="T4" fmla="*/ 75 w 109"/>
                <a:gd name="T5" fmla="*/ 1 h 108"/>
                <a:gd name="T6" fmla="*/ 73 w 109"/>
                <a:gd name="T7" fmla="*/ 0 h 108"/>
                <a:gd name="T8" fmla="*/ 36 w 109"/>
                <a:gd name="T9" fmla="*/ 0 h 108"/>
                <a:gd name="T10" fmla="*/ 34 w 109"/>
                <a:gd name="T11" fmla="*/ 1 h 108"/>
                <a:gd name="T12" fmla="*/ 34 w 109"/>
                <a:gd name="T13" fmla="*/ 34 h 108"/>
                <a:gd name="T14" fmla="*/ 2 w 109"/>
                <a:gd name="T15" fmla="*/ 34 h 108"/>
                <a:gd name="T16" fmla="*/ 0 w 109"/>
                <a:gd name="T17" fmla="*/ 35 h 108"/>
                <a:gd name="T18" fmla="*/ 0 w 109"/>
                <a:gd name="T19" fmla="*/ 72 h 108"/>
                <a:gd name="T20" fmla="*/ 2 w 109"/>
                <a:gd name="T21" fmla="*/ 74 h 108"/>
                <a:gd name="T22" fmla="*/ 34 w 109"/>
                <a:gd name="T23" fmla="*/ 74 h 108"/>
                <a:gd name="T24" fmla="*/ 34 w 109"/>
                <a:gd name="T25" fmla="*/ 106 h 108"/>
                <a:gd name="T26" fmla="*/ 36 w 109"/>
                <a:gd name="T27" fmla="*/ 108 h 108"/>
                <a:gd name="T28" fmla="*/ 73 w 109"/>
                <a:gd name="T29" fmla="*/ 108 h 108"/>
                <a:gd name="T30" fmla="*/ 75 w 109"/>
                <a:gd name="T31" fmla="*/ 106 h 108"/>
                <a:gd name="T32" fmla="*/ 75 w 109"/>
                <a:gd name="T33" fmla="*/ 74 h 108"/>
                <a:gd name="T34" fmla="*/ 107 w 109"/>
                <a:gd name="T35" fmla="*/ 74 h 108"/>
                <a:gd name="T36" fmla="*/ 109 w 109"/>
                <a:gd name="T37" fmla="*/ 72 h 108"/>
                <a:gd name="T38" fmla="*/ 109 w 109"/>
                <a:gd name="T39" fmla="*/ 35 h 108"/>
                <a:gd name="T40" fmla="*/ 107 w 109"/>
                <a:gd name="T41" fmla="*/ 3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107" y="34"/>
                  </a:moveTo>
                  <a:cubicBezTo>
                    <a:pt x="75" y="34"/>
                    <a:pt x="75" y="34"/>
                    <a:pt x="75" y="34"/>
                  </a:cubicBezTo>
                  <a:cubicBezTo>
                    <a:pt x="75" y="1"/>
                    <a:pt x="75" y="1"/>
                    <a:pt x="75" y="1"/>
                  </a:cubicBezTo>
                  <a:cubicBezTo>
                    <a:pt x="75" y="0"/>
                    <a:pt x="74" y="0"/>
                    <a:pt x="73" y="0"/>
                  </a:cubicBezTo>
                  <a:cubicBezTo>
                    <a:pt x="36" y="0"/>
                    <a:pt x="36" y="0"/>
                    <a:pt x="36" y="0"/>
                  </a:cubicBezTo>
                  <a:cubicBezTo>
                    <a:pt x="35" y="0"/>
                    <a:pt x="34" y="0"/>
                    <a:pt x="34" y="1"/>
                  </a:cubicBezTo>
                  <a:cubicBezTo>
                    <a:pt x="34" y="34"/>
                    <a:pt x="34" y="34"/>
                    <a:pt x="34" y="34"/>
                  </a:cubicBezTo>
                  <a:cubicBezTo>
                    <a:pt x="2" y="34"/>
                    <a:pt x="2" y="34"/>
                    <a:pt x="2" y="34"/>
                  </a:cubicBezTo>
                  <a:cubicBezTo>
                    <a:pt x="1" y="34"/>
                    <a:pt x="0" y="34"/>
                    <a:pt x="0" y="35"/>
                  </a:cubicBezTo>
                  <a:cubicBezTo>
                    <a:pt x="0" y="72"/>
                    <a:pt x="0" y="72"/>
                    <a:pt x="0" y="72"/>
                  </a:cubicBezTo>
                  <a:cubicBezTo>
                    <a:pt x="0" y="73"/>
                    <a:pt x="1" y="74"/>
                    <a:pt x="2" y="74"/>
                  </a:cubicBezTo>
                  <a:cubicBezTo>
                    <a:pt x="34" y="74"/>
                    <a:pt x="34" y="74"/>
                    <a:pt x="34" y="74"/>
                  </a:cubicBezTo>
                  <a:cubicBezTo>
                    <a:pt x="34" y="106"/>
                    <a:pt x="34" y="106"/>
                    <a:pt x="34" y="106"/>
                  </a:cubicBezTo>
                  <a:cubicBezTo>
                    <a:pt x="34" y="107"/>
                    <a:pt x="35" y="108"/>
                    <a:pt x="36" y="108"/>
                  </a:cubicBezTo>
                  <a:cubicBezTo>
                    <a:pt x="73" y="108"/>
                    <a:pt x="73" y="108"/>
                    <a:pt x="73" y="108"/>
                  </a:cubicBezTo>
                  <a:cubicBezTo>
                    <a:pt x="74" y="108"/>
                    <a:pt x="75" y="107"/>
                    <a:pt x="75" y="106"/>
                  </a:cubicBezTo>
                  <a:cubicBezTo>
                    <a:pt x="75" y="74"/>
                    <a:pt x="75" y="74"/>
                    <a:pt x="75" y="74"/>
                  </a:cubicBezTo>
                  <a:cubicBezTo>
                    <a:pt x="107" y="74"/>
                    <a:pt x="107" y="74"/>
                    <a:pt x="107" y="74"/>
                  </a:cubicBezTo>
                  <a:cubicBezTo>
                    <a:pt x="108" y="74"/>
                    <a:pt x="109" y="73"/>
                    <a:pt x="109" y="72"/>
                  </a:cubicBezTo>
                  <a:cubicBezTo>
                    <a:pt x="109" y="35"/>
                    <a:pt x="109" y="35"/>
                    <a:pt x="109" y="35"/>
                  </a:cubicBezTo>
                  <a:cubicBezTo>
                    <a:pt x="109" y="34"/>
                    <a:pt x="108" y="34"/>
                    <a:pt x="107"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dirty="0"/>
            </a:p>
          </p:txBody>
        </p:sp>
      </p:grpSp>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40143" y="4487875"/>
            <a:ext cx="370361" cy="557784"/>
          </a:xfrm>
          <a:prstGeom prst="rect">
            <a:avLst/>
          </a:prstGeom>
        </p:spPr>
      </p:pic>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286502" y="2507389"/>
            <a:ext cx="370363" cy="55778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926" y="4518042"/>
            <a:ext cx="356647" cy="530399"/>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737341" y="2470273"/>
            <a:ext cx="370362" cy="557784"/>
          </a:xfrm>
          <a:prstGeom prst="rect">
            <a:avLst/>
          </a:prstGeom>
        </p:spPr>
      </p:pic>
      <p:sp>
        <p:nvSpPr>
          <p:cNvPr id="33" name="Rectangle 32"/>
          <p:cNvSpPr/>
          <p:nvPr/>
        </p:nvSpPr>
        <p:spPr>
          <a:xfrm>
            <a:off x="0" y="2"/>
            <a:ext cx="9144000" cy="168613"/>
          </a:xfrm>
          <a:prstGeom prst="rect">
            <a:avLst/>
          </a:prstGeom>
          <a:solidFill>
            <a:schemeClr val="tx1">
              <a:lumMod val="50000"/>
              <a:lumOff val="50000"/>
            </a:schemeClr>
          </a:solidFill>
          <a:ln>
            <a:noFill/>
          </a:ln>
          <a:effectLst>
            <a:innerShdw blurRad="482600" dist="50800" dir="16200000">
              <a:prstClr val="black">
                <a:alpha val="21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normAutofit fontScale="85000" lnSpcReduction="20000"/>
          </a:bodyPr>
          <a:lstStyle/>
          <a:p>
            <a:pPr algn="ctr"/>
            <a:endParaRPr lang="en-US" sz="1050"/>
          </a:p>
        </p:txBody>
      </p:sp>
      <p:sp>
        <p:nvSpPr>
          <p:cNvPr id="34" name="Rectangle 33"/>
          <p:cNvSpPr/>
          <p:nvPr/>
        </p:nvSpPr>
        <p:spPr>
          <a:xfrm>
            <a:off x="0" y="6689387"/>
            <a:ext cx="9144000" cy="168613"/>
          </a:xfrm>
          <a:prstGeom prst="rect">
            <a:avLst/>
          </a:prstGeom>
          <a:solidFill>
            <a:schemeClr val="tx1">
              <a:lumMod val="50000"/>
              <a:lumOff val="50000"/>
            </a:schemeClr>
          </a:solidFill>
          <a:ln>
            <a:noFill/>
          </a:ln>
          <a:effectLst>
            <a:innerShdw blurRad="482600" dist="50800" dir="16200000">
              <a:prstClr val="black">
                <a:alpha val="21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normAutofit fontScale="85000" lnSpcReduction="20000"/>
          </a:bodyPr>
          <a:lstStyle/>
          <a:p>
            <a:pPr algn="ctr"/>
            <a:endParaRPr lang="en-US" sz="1050"/>
          </a:p>
        </p:txBody>
      </p:sp>
    </p:spTree>
    <p:extLst>
      <p:ext uri="{BB962C8B-B14F-4D97-AF65-F5344CB8AC3E}">
        <p14:creationId xmlns:p14="http://schemas.microsoft.com/office/powerpoint/2010/main" val="920769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4"/>
          <p:cNvGrpSpPr/>
          <p:nvPr/>
        </p:nvGrpSpPr>
        <p:grpSpPr>
          <a:xfrm>
            <a:off x="-1" y="3720067"/>
            <a:ext cx="8229600" cy="151272"/>
            <a:chOff x="0" y="7232852"/>
            <a:chExt cx="24377650" cy="351961"/>
          </a:xfrm>
        </p:grpSpPr>
        <p:sp>
          <p:nvSpPr>
            <p:cNvPr id="10" name="Rectangle 9"/>
            <p:cNvSpPr/>
            <p:nvPr/>
          </p:nvSpPr>
          <p:spPr>
            <a:xfrm>
              <a:off x="0" y="7351916"/>
              <a:ext cx="24377650" cy="116440"/>
            </a:xfrm>
            <a:prstGeom prst="rect">
              <a:avLst/>
            </a:prstGeom>
            <a:solidFill>
              <a:schemeClr val="tx1">
                <a:lumMod val="50000"/>
                <a:lumOff val="50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1" name="Oval 10"/>
            <p:cNvSpPr>
              <a:spLocks noChangeAspect="1"/>
            </p:cNvSpPr>
            <p:nvPr/>
          </p:nvSpPr>
          <p:spPr>
            <a:xfrm>
              <a:off x="1514797" y="7232852"/>
              <a:ext cx="325035" cy="325120"/>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2" name="Oval 11"/>
            <p:cNvSpPr>
              <a:spLocks noChangeAspect="1"/>
            </p:cNvSpPr>
            <p:nvPr/>
          </p:nvSpPr>
          <p:spPr>
            <a:xfrm>
              <a:off x="7084795" y="7259693"/>
              <a:ext cx="325035" cy="325120"/>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3" name="Oval 12"/>
            <p:cNvSpPr>
              <a:spLocks noChangeAspect="1"/>
            </p:cNvSpPr>
            <p:nvPr/>
          </p:nvSpPr>
          <p:spPr>
            <a:xfrm>
              <a:off x="12032735" y="7242934"/>
              <a:ext cx="325035" cy="325120"/>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sp>
          <p:nvSpPr>
            <p:cNvPr id="14" name="Oval 13"/>
            <p:cNvSpPr>
              <a:spLocks noChangeAspect="1"/>
            </p:cNvSpPr>
            <p:nvPr/>
          </p:nvSpPr>
          <p:spPr>
            <a:xfrm>
              <a:off x="17614825" y="7242934"/>
              <a:ext cx="325035" cy="325120"/>
            </a:xfrm>
            <a:prstGeom prst="ellipse">
              <a:avLst/>
            </a:prstGeom>
            <a:solidFill>
              <a:srgbClr val="FFFFFF"/>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latin typeface="Lato Light"/>
              </a:endParaRPr>
            </a:p>
          </p:txBody>
        </p:sp>
      </p:grpSp>
      <p:grpSp>
        <p:nvGrpSpPr>
          <p:cNvPr id="7" name="Group 15"/>
          <p:cNvGrpSpPr/>
          <p:nvPr/>
        </p:nvGrpSpPr>
        <p:grpSpPr>
          <a:xfrm>
            <a:off x="8168890" y="2394005"/>
            <a:ext cx="719791" cy="1540447"/>
            <a:chOff x="7011125" y="2992815"/>
            <a:chExt cx="497397" cy="798371"/>
          </a:xfrm>
        </p:grpSpPr>
        <p:sp>
          <p:nvSpPr>
            <p:cNvPr id="18" name="stethoscope piece"/>
            <p:cNvSpPr>
              <a:spLocks/>
            </p:cNvSpPr>
            <p:nvPr/>
          </p:nvSpPr>
          <p:spPr bwMode="auto">
            <a:xfrm>
              <a:off x="7266688" y="3431075"/>
              <a:ext cx="0" cy="235499"/>
            </a:xfrm>
            <a:custGeom>
              <a:avLst/>
              <a:gdLst>
                <a:gd name="T0" fmla="*/ 0 h 223"/>
                <a:gd name="T1" fmla="*/ 223 h 223"/>
                <a:gd name="T2" fmla="*/ 0 h 223"/>
              </a:gdLst>
              <a:ahLst/>
              <a:cxnLst>
                <a:cxn ang="0">
                  <a:pos x="0" y="T0"/>
                </a:cxn>
                <a:cxn ang="0">
                  <a:pos x="0" y="T1"/>
                </a:cxn>
                <a:cxn ang="0">
                  <a:pos x="0" y="T2"/>
                </a:cxn>
              </a:cxnLst>
              <a:rect l="0" t="0" r="r" b="b"/>
              <a:pathLst>
                <a:path h="223">
                  <a:moveTo>
                    <a:pt x="0" y="0"/>
                  </a:moveTo>
                  <a:lnTo>
                    <a:pt x="0" y="223"/>
                  </a:lnTo>
                  <a:lnTo>
                    <a:pt x="0" y="0"/>
                  </a:lnTo>
                  <a:close/>
                </a:path>
              </a:pathLst>
            </a:custGeom>
            <a:solidFill>
              <a:schemeClr val="bg1">
                <a:lumMod val="85000"/>
              </a:schemeClr>
            </a:solidFill>
            <a:ln>
              <a:solidFill>
                <a:schemeClr val="bg1">
                  <a:lumMod val="85000"/>
                </a:schemeClr>
              </a:solidFill>
            </a:ln>
            <a:effectLst/>
            <a:ex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92500" lnSpcReduction="20000"/>
            </a:bodyPr>
            <a:lstStyle/>
            <a:p>
              <a:pPr algn="ctr"/>
              <a:endParaRPr lang="en-US" dirty="0">
                <a:solidFill>
                  <a:schemeClr val="lt1"/>
                </a:solidFill>
                <a:latin typeface="Lato Light"/>
              </a:endParaRPr>
            </a:p>
          </p:txBody>
        </p:sp>
        <p:sp>
          <p:nvSpPr>
            <p:cNvPr id="19" name="stethoscope piece"/>
            <p:cNvSpPr>
              <a:spLocks noChangeShapeType="1"/>
            </p:cNvSpPr>
            <p:nvPr/>
          </p:nvSpPr>
          <p:spPr bwMode="auto">
            <a:xfrm>
              <a:off x="7266688" y="3431075"/>
              <a:ext cx="0" cy="235499"/>
            </a:xfrm>
            <a:prstGeom prst="line">
              <a:avLst/>
            </a:prstGeom>
            <a:solidFill>
              <a:schemeClr val="bg1">
                <a:lumMod val="85000"/>
              </a:schemeClr>
            </a:solidFill>
            <a:ln>
              <a:solidFill>
                <a:schemeClr val="bg1">
                  <a:lumMod val="85000"/>
                </a:schemeClr>
              </a:solidFill>
            </a:ln>
            <a:effectLst/>
            <a:ex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solidFill>
                  <a:schemeClr val="lt1"/>
                </a:solidFill>
                <a:latin typeface="Lato Light"/>
              </a:endParaRPr>
            </a:p>
          </p:txBody>
        </p:sp>
        <p:sp>
          <p:nvSpPr>
            <p:cNvPr id="20" name="stethoscope piece"/>
            <p:cNvSpPr>
              <a:spLocks noEditPoints="1"/>
            </p:cNvSpPr>
            <p:nvPr/>
          </p:nvSpPr>
          <p:spPr bwMode="auto">
            <a:xfrm>
              <a:off x="7024853" y="2992815"/>
              <a:ext cx="483669" cy="761409"/>
            </a:xfrm>
            <a:custGeom>
              <a:avLst/>
              <a:gdLst>
                <a:gd name="T0" fmla="*/ 210 w 210"/>
                <a:gd name="T1" fmla="*/ 31 h 330"/>
                <a:gd name="T2" fmla="*/ 207 w 210"/>
                <a:gd name="T3" fmla="*/ 22 h 330"/>
                <a:gd name="T4" fmla="*/ 174 w 210"/>
                <a:gd name="T5" fmla="*/ 6 h 330"/>
                <a:gd name="T6" fmla="*/ 163 w 210"/>
                <a:gd name="T7" fmla="*/ 0 h 330"/>
                <a:gd name="T8" fmla="*/ 150 w 210"/>
                <a:gd name="T9" fmla="*/ 12 h 330"/>
                <a:gd name="T10" fmla="*/ 163 w 210"/>
                <a:gd name="T11" fmla="*/ 25 h 330"/>
                <a:gd name="T12" fmla="*/ 172 w 210"/>
                <a:gd name="T13" fmla="*/ 22 h 330"/>
                <a:gd name="T14" fmla="*/ 194 w 210"/>
                <a:gd name="T15" fmla="*/ 32 h 330"/>
                <a:gd name="T16" fmla="*/ 105 w 210"/>
                <a:gd name="T17" fmla="*/ 182 h 330"/>
                <a:gd name="T18" fmla="*/ 17 w 210"/>
                <a:gd name="T19" fmla="*/ 32 h 330"/>
                <a:gd name="T20" fmla="*/ 38 w 210"/>
                <a:gd name="T21" fmla="*/ 22 h 330"/>
                <a:gd name="T22" fmla="*/ 47 w 210"/>
                <a:gd name="T23" fmla="*/ 25 h 330"/>
                <a:gd name="T24" fmla="*/ 60 w 210"/>
                <a:gd name="T25" fmla="*/ 12 h 330"/>
                <a:gd name="T26" fmla="*/ 47 w 210"/>
                <a:gd name="T27" fmla="*/ 0 h 330"/>
                <a:gd name="T28" fmla="*/ 36 w 210"/>
                <a:gd name="T29" fmla="*/ 6 h 330"/>
                <a:gd name="T30" fmla="*/ 4 w 210"/>
                <a:gd name="T31" fmla="*/ 22 h 330"/>
                <a:gd name="T32" fmla="*/ 0 w 210"/>
                <a:gd name="T33" fmla="*/ 31 h 330"/>
                <a:gd name="T34" fmla="*/ 97 w 210"/>
                <a:gd name="T35" fmla="*/ 197 h 330"/>
                <a:gd name="T36" fmla="*/ 97 w 210"/>
                <a:gd name="T37" fmla="*/ 292 h 330"/>
                <a:gd name="T38" fmla="*/ 97 w 210"/>
                <a:gd name="T39" fmla="*/ 292 h 330"/>
                <a:gd name="T40" fmla="*/ 138 w 210"/>
                <a:gd name="T41" fmla="*/ 330 h 330"/>
                <a:gd name="T42" fmla="*/ 179 w 210"/>
                <a:gd name="T43" fmla="*/ 289 h 330"/>
                <a:gd name="T44" fmla="*/ 138 w 210"/>
                <a:gd name="T45" fmla="*/ 249 h 330"/>
                <a:gd name="T46" fmla="*/ 113 w 210"/>
                <a:gd name="T47" fmla="*/ 257 h 330"/>
                <a:gd name="T48" fmla="*/ 113 w 210"/>
                <a:gd name="T49" fmla="*/ 197 h 330"/>
                <a:gd name="T50" fmla="*/ 210 w 210"/>
                <a:gd name="T51" fmla="*/ 31 h 330"/>
                <a:gd name="T52" fmla="*/ 138 w 210"/>
                <a:gd name="T53" fmla="*/ 265 h 330"/>
                <a:gd name="T54" fmla="*/ 163 w 210"/>
                <a:gd name="T55" fmla="*/ 289 h 330"/>
                <a:gd name="T56" fmla="*/ 138 w 210"/>
                <a:gd name="T57" fmla="*/ 314 h 330"/>
                <a:gd name="T58" fmla="*/ 113 w 210"/>
                <a:gd name="T59" fmla="*/ 289 h 330"/>
                <a:gd name="T60" fmla="*/ 138 w 210"/>
                <a:gd name="T61" fmla="*/ 26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0" h="330">
                  <a:moveTo>
                    <a:pt x="210" y="31"/>
                  </a:moveTo>
                  <a:cubicBezTo>
                    <a:pt x="210" y="29"/>
                    <a:pt x="210" y="26"/>
                    <a:pt x="207" y="22"/>
                  </a:cubicBezTo>
                  <a:cubicBezTo>
                    <a:pt x="201" y="15"/>
                    <a:pt x="183" y="8"/>
                    <a:pt x="174" y="6"/>
                  </a:cubicBezTo>
                  <a:cubicBezTo>
                    <a:pt x="172" y="2"/>
                    <a:pt x="168" y="0"/>
                    <a:pt x="163" y="0"/>
                  </a:cubicBezTo>
                  <a:cubicBezTo>
                    <a:pt x="156" y="0"/>
                    <a:pt x="150" y="5"/>
                    <a:pt x="150" y="12"/>
                  </a:cubicBezTo>
                  <a:cubicBezTo>
                    <a:pt x="150" y="20"/>
                    <a:pt x="156" y="25"/>
                    <a:pt x="163" y="25"/>
                  </a:cubicBezTo>
                  <a:cubicBezTo>
                    <a:pt x="167" y="25"/>
                    <a:pt x="170" y="24"/>
                    <a:pt x="172" y="22"/>
                  </a:cubicBezTo>
                  <a:cubicBezTo>
                    <a:pt x="177" y="23"/>
                    <a:pt x="190" y="28"/>
                    <a:pt x="194" y="32"/>
                  </a:cubicBezTo>
                  <a:cubicBezTo>
                    <a:pt x="186" y="93"/>
                    <a:pt x="145" y="182"/>
                    <a:pt x="105" y="182"/>
                  </a:cubicBezTo>
                  <a:cubicBezTo>
                    <a:pt x="65" y="182"/>
                    <a:pt x="25" y="93"/>
                    <a:pt x="17" y="32"/>
                  </a:cubicBezTo>
                  <a:cubicBezTo>
                    <a:pt x="21" y="28"/>
                    <a:pt x="33" y="23"/>
                    <a:pt x="38" y="22"/>
                  </a:cubicBezTo>
                  <a:cubicBezTo>
                    <a:pt x="40" y="24"/>
                    <a:pt x="43" y="25"/>
                    <a:pt x="47" y="25"/>
                  </a:cubicBezTo>
                  <a:cubicBezTo>
                    <a:pt x="54" y="25"/>
                    <a:pt x="60" y="20"/>
                    <a:pt x="60" y="12"/>
                  </a:cubicBezTo>
                  <a:cubicBezTo>
                    <a:pt x="60" y="5"/>
                    <a:pt x="54" y="0"/>
                    <a:pt x="47" y="0"/>
                  </a:cubicBezTo>
                  <a:cubicBezTo>
                    <a:pt x="42" y="0"/>
                    <a:pt x="38" y="2"/>
                    <a:pt x="36" y="6"/>
                  </a:cubicBezTo>
                  <a:cubicBezTo>
                    <a:pt x="27" y="8"/>
                    <a:pt x="9" y="15"/>
                    <a:pt x="4" y="22"/>
                  </a:cubicBezTo>
                  <a:cubicBezTo>
                    <a:pt x="0" y="26"/>
                    <a:pt x="0" y="29"/>
                    <a:pt x="0" y="31"/>
                  </a:cubicBezTo>
                  <a:cubicBezTo>
                    <a:pt x="7" y="88"/>
                    <a:pt x="45" y="188"/>
                    <a:pt x="97" y="197"/>
                  </a:cubicBezTo>
                  <a:cubicBezTo>
                    <a:pt x="97" y="292"/>
                    <a:pt x="97" y="292"/>
                    <a:pt x="97" y="292"/>
                  </a:cubicBezTo>
                  <a:cubicBezTo>
                    <a:pt x="97" y="292"/>
                    <a:pt x="97" y="292"/>
                    <a:pt x="97" y="292"/>
                  </a:cubicBezTo>
                  <a:cubicBezTo>
                    <a:pt x="99" y="313"/>
                    <a:pt x="116" y="330"/>
                    <a:pt x="138" y="330"/>
                  </a:cubicBezTo>
                  <a:cubicBezTo>
                    <a:pt x="160" y="330"/>
                    <a:pt x="179" y="312"/>
                    <a:pt x="179" y="289"/>
                  </a:cubicBezTo>
                  <a:cubicBezTo>
                    <a:pt x="179" y="267"/>
                    <a:pt x="160" y="249"/>
                    <a:pt x="138" y="249"/>
                  </a:cubicBezTo>
                  <a:cubicBezTo>
                    <a:pt x="129" y="249"/>
                    <a:pt x="120" y="252"/>
                    <a:pt x="113" y="257"/>
                  </a:cubicBezTo>
                  <a:cubicBezTo>
                    <a:pt x="113" y="197"/>
                    <a:pt x="113" y="197"/>
                    <a:pt x="113" y="197"/>
                  </a:cubicBezTo>
                  <a:cubicBezTo>
                    <a:pt x="165" y="188"/>
                    <a:pt x="203" y="88"/>
                    <a:pt x="210" y="31"/>
                  </a:cubicBezTo>
                  <a:close/>
                  <a:moveTo>
                    <a:pt x="138" y="265"/>
                  </a:moveTo>
                  <a:cubicBezTo>
                    <a:pt x="152" y="265"/>
                    <a:pt x="163" y="276"/>
                    <a:pt x="163" y="289"/>
                  </a:cubicBezTo>
                  <a:cubicBezTo>
                    <a:pt x="163" y="303"/>
                    <a:pt x="152" y="314"/>
                    <a:pt x="138" y="314"/>
                  </a:cubicBezTo>
                  <a:cubicBezTo>
                    <a:pt x="124" y="314"/>
                    <a:pt x="113" y="303"/>
                    <a:pt x="113" y="289"/>
                  </a:cubicBezTo>
                  <a:cubicBezTo>
                    <a:pt x="113" y="276"/>
                    <a:pt x="124" y="265"/>
                    <a:pt x="138" y="265"/>
                  </a:cubicBezTo>
                  <a:close/>
                </a:path>
              </a:pathLst>
            </a:custGeom>
            <a:solidFill>
              <a:schemeClr val="tx1">
                <a:lumMod val="50000"/>
                <a:lumOff val="50000"/>
              </a:schemeClr>
            </a:solidFill>
            <a:ln>
              <a:noFill/>
            </a:ln>
            <a:effectLst/>
            <a:ex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a:bodyPr>
            <a:lstStyle/>
            <a:p>
              <a:pPr algn="ctr"/>
              <a:endParaRPr lang="en-US" dirty="0">
                <a:solidFill>
                  <a:schemeClr val="lt1"/>
                </a:solidFill>
                <a:latin typeface="Lato Light"/>
              </a:endParaRPr>
            </a:p>
          </p:txBody>
        </p:sp>
        <p:sp>
          <p:nvSpPr>
            <p:cNvPr id="21" name="stethoscope piece"/>
            <p:cNvSpPr>
              <a:spLocks/>
            </p:cNvSpPr>
            <p:nvPr/>
          </p:nvSpPr>
          <p:spPr bwMode="auto">
            <a:xfrm>
              <a:off x="7089272" y="3602154"/>
              <a:ext cx="208041" cy="115109"/>
            </a:xfrm>
            <a:custGeom>
              <a:avLst/>
              <a:gdLst>
                <a:gd name="T0" fmla="*/ 0 w 197"/>
                <a:gd name="T1" fmla="*/ 109 h 109"/>
                <a:gd name="T2" fmla="*/ 197 w 197"/>
                <a:gd name="T3" fmla="*/ 0 h 109"/>
                <a:gd name="T4" fmla="*/ 0 w 197"/>
                <a:gd name="T5" fmla="*/ 109 h 109"/>
              </a:gdLst>
              <a:ahLst/>
              <a:cxnLst>
                <a:cxn ang="0">
                  <a:pos x="T0" y="T1"/>
                </a:cxn>
                <a:cxn ang="0">
                  <a:pos x="T2" y="T3"/>
                </a:cxn>
                <a:cxn ang="0">
                  <a:pos x="T4" y="T5"/>
                </a:cxn>
              </a:cxnLst>
              <a:rect l="0" t="0" r="r" b="b"/>
              <a:pathLst>
                <a:path w="197" h="109">
                  <a:moveTo>
                    <a:pt x="0" y="109"/>
                  </a:moveTo>
                  <a:lnTo>
                    <a:pt x="197" y="0"/>
                  </a:lnTo>
                  <a:lnTo>
                    <a:pt x="0" y="109"/>
                  </a:lnTo>
                  <a:close/>
                </a:path>
              </a:pathLst>
            </a:custGeom>
            <a:solidFill>
              <a:schemeClr val="bg1">
                <a:lumMod val="85000"/>
              </a:schemeClr>
            </a:solidFill>
            <a:ln>
              <a:solidFill>
                <a:schemeClr val="bg1">
                  <a:lumMod val="85000"/>
                </a:schemeClr>
              </a:solidFill>
            </a:ln>
            <a:effectLst/>
            <a:ex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solidFill>
                  <a:schemeClr val="lt1"/>
                </a:solidFill>
                <a:latin typeface="Lato Light"/>
              </a:endParaRPr>
            </a:p>
          </p:txBody>
        </p:sp>
        <p:sp>
          <p:nvSpPr>
            <p:cNvPr id="22" name="stethoscope piece"/>
            <p:cNvSpPr>
              <a:spLocks noChangeShapeType="1"/>
            </p:cNvSpPr>
            <p:nvPr/>
          </p:nvSpPr>
          <p:spPr bwMode="auto">
            <a:xfrm flipV="1">
              <a:off x="7089272" y="3602154"/>
              <a:ext cx="208041" cy="115109"/>
            </a:xfrm>
            <a:prstGeom prst="line">
              <a:avLst/>
            </a:prstGeom>
            <a:solidFill>
              <a:schemeClr val="bg1">
                <a:lumMod val="85000"/>
              </a:schemeClr>
            </a:solidFill>
            <a:ln>
              <a:solidFill>
                <a:schemeClr val="bg1">
                  <a:lumMod val="85000"/>
                </a:schemeClr>
              </a:solidFill>
            </a:ln>
            <a:effectLst/>
            <a:ex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25000" lnSpcReduction="20000"/>
            </a:bodyPr>
            <a:lstStyle/>
            <a:p>
              <a:pPr algn="ctr"/>
              <a:endParaRPr lang="en-US" dirty="0">
                <a:solidFill>
                  <a:schemeClr val="lt1"/>
                </a:solidFill>
                <a:latin typeface="Lato Light"/>
              </a:endParaRPr>
            </a:p>
          </p:txBody>
        </p:sp>
        <p:sp>
          <p:nvSpPr>
            <p:cNvPr id="23" name="stethoscope piece"/>
            <p:cNvSpPr>
              <a:spLocks/>
            </p:cNvSpPr>
            <p:nvPr/>
          </p:nvSpPr>
          <p:spPr bwMode="auto">
            <a:xfrm>
              <a:off x="7011125" y="3586313"/>
              <a:ext cx="294637" cy="204873"/>
            </a:xfrm>
            <a:custGeom>
              <a:avLst/>
              <a:gdLst>
                <a:gd name="T0" fmla="*/ 128 w 128"/>
                <a:gd name="T1" fmla="*/ 14 h 89"/>
                <a:gd name="T2" fmla="*/ 120 w 128"/>
                <a:gd name="T3" fmla="*/ 0 h 89"/>
                <a:gd name="T4" fmla="*/ 57 w 128"/>
                <a:gd name="T5" fmla="*/ 35 h 89"/>
                <a:gd name="T6" fmla="*/ 32 w 128"/>
                <a:gd name="T7" fmla="*/ 24 h 89"/>
                <a:gd name="T8" fmla="*/ 0 w 128"/>
                <a:gd name="T9" fmla="*/ 57 h 89"/>
                <a:gd name="T10" fmla="*/ 32 w 128"/>
                <a:gd name="T11" fmla="*/ 89 h 89"/>
                <a:gd name="T12" fmla="*/ 65 w 128"/>
                <a:gd name="T13" fmla="*/ 57 h 89"/>
                <a:gd name="T14" fmla="*/ 64 w 128"/>
                <a:gd name="T15" fmla="*/ 49 h 89"/>
                <a:gd name="T16" fmla="*/ 128 w 128"/>
                <a:gd name="T17" fmla="*/ 1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89">
                  <a:moveTo>
                    <a:pt x="128" y="14"/>
                  </a:moveTo>
                  <a:cubicBezTo>
                    <a:pt x="120" y="0"/>
                    <a:pt x="120" y="0"/>
                    <a:pt x="120" y="0"/>
                  </a:cubicBezTo>
                  <a:cubicBezTo>
                    <a:pt x="57" y="35"/>
                    <a:pt x="57" y="35"/>
                    <a:pt x="57" y="35"/>
                  </a:cubicBezTo>
                  <a:cubicBezTo>
                    <a:pt x="51" y="28"/>
                    <a:pt x="42" y="24"/>
                    <a:pt x="32" y="24"/>
                  </a:cubicBezTo>
                  <a:cubicBezTo>
                    <a:pt x="14" y="24"/>
                    <a:pt x="0" y="39"/>
                    <a:pt x="0" y="57"/>
                  </a:cubicBezTo>
                  <a:cubicBezTo>
                    <a:pt x="0" y="75"/>
                    <a:pt x="14" y="89"/>
                    <a:pt x="32" y="89"/>
                  </a:cubicBezTo>
                  <a:cubicBezTo>
                    <a:pt x="50" y="89"/>
                    <a:pt x="65" y="75"/>
                    <a:pt x="65" y="57"/>
                  </a:cubicBezTo>
                  <a:cubicBezTo>
                    <a:pt x="65" y="54"/>
                    <a:pt x="65" y="52"/>
                    <a:pt x="64" y="49"/>
                  </a:cubicBezTo>
                  <a:lnTo>
                    <a:pt x="128" y="14"/>
                  </a:lnTo>
                  <a:close/>
                </a:path>
              </a:pathLst>
            </a:custGeom>
            <a:solidFill>
              <a:schemeClr val="tx1">
                <a:lumMod val="50000"/>
                <a:lumOff val="50000"/>
              </a:schemeClr>
            </a:solidFill>
            <a:ln>
              <a:noFill/>
            </a:ln>
            <a:effectLst/>
            <a:ex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normAutofit fontScale="62500" lnSpcReduction="20000"/>
            </a:bodyPr>
            <a:lstStyle/>
            <a:p>
              <a:pPr algn="ctr"/>
              <a:endParaRPr lang="en-US" dirty="0">
                <a:solidFill>
                  <a:schemeClr val="lt1"/>
                </a:solidFill>
                <a:latin typeface="Lato Light"/>
              </a:endParaRPr>
            </a:p>
          </p:txBody>
        </p:sp>
      </p:grpSp>
      <p:sp>
        <p:nvSpPr>
          <p:cNvPr id="25" name="blood drop piece"/>
          <p:cNvSpPr>
            <a:spLocks/>
          </p:cNvSpPr>
          <p:nvPr/>
        </p:nvSpPr>
        <p:spPr bwMode="auto">
          <a:xfrm>
            <a:off x="265519" y="3979080"/>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tx2"/>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6" name="blood drop piece"/>
          <p:cNvSpPr>
            <a:spLocks/>
          </p:cNvSpPr>
          <p:nvPr/>
        </p:nvSpPr>
        <p:spPr bwMode="auto">
          <a:xfrm rot="10800000">
            <a:off x="2151955" y="2271751"/>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7" name="blood drop piece"/>
          <p:cNvSpPr>
            <a:spLocks/>
          </p:cNvSpPr>
          <p:nvPr/>
        </p:nvSpPr>
        <p:spPr bwMode="auto">
          <a:xfrm rot="10800000">
            <a:off x="5710018" y="2271752"/>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4"/>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sp>
        <p:nvSpPr>
          <p:cNvPr id="28" name="blood drop piece"/>
          <p:cNvSpPr>
            <a:spLocks/>
          </p:cNvSpPr>
          <p:nvPr/>
        </p:nvSpPr>
        <p:spPr bwMode="auto">
          <a:xfrm>
            <a:off x="3828778" y="3979080"/>
            <a:ext cx="595634" cy="1276672"/>
          </a:xfrm>
          <a:custGeom>
            <a:avLst/>
            <a:gdLst>
              <a:gd name="T0" fmla="*/ 111 w 219"/>
              <a:gd name="T1" fmla="*/ 1 h 352"/>
              <a:gd name="T2" fmla="*/ 108 w 219"/>
              <a:gd name="T3" fmla="*/ 1 h 352"/>
              <a:gd name="T4" fmla="*/ 0 w 219"/>
              <a:gd name="T5" fmla="*/ 243 h 352"/>
              <a:gd name="T6" fmla="*/ 110 w 219"/>
              <a:gd name="T7" fmla="*/ 352 h 352"/>
              <a:gd name="T8" fmla="*/ 219 w 219"/>
              <a:gd name="T9" fmla="*/ 243 h 352"/>
              <a:gd name="T10" fmla="*/ 111 w 219"/>
              <a:gd name="T11" fmla="*/ 1 h 352"/>
            </a:gdLst>
            <a:ahLst/>
            <a:cxnLst>
              <a:cxn ang="0">
                <a:pos x="T0" y="T1"/>
              </a:cxn>
              <a:cxn ang="0">
                <a:pos x="T2" y="T3"/>
              </a:cxn>
              <a:cxn ang="0">
                <a:pos x="T4" y="T5"/>
              </a:cxn>
              <a:cxn ang="0">
                <a:pos x="T6" y="T7"/>
              </a:cxn>
              <a:cxn ang="0">
                <a:pos x="T8" y="T9"/>
              </a:cxn>
              <a:cxn ang="0">
                <a:pos x="T10" y="T11"/>
              </a:cxn>
            </a:cxnLst>
            <a:rect l="0" t="0" r="r" b="b"/>
            <a:pathLst>
              <a:path w="219" h="352">
                <a:moveTo>
                  <a:pt x="111" y="1"/>
                </a:moveTo>
                <a:cubicBezTo>
                  <a:pt x="111" y="0"/>
                  <a:pt x="109" y="0"/>
                  <a:pt x="108" y="1"/>
                </a:cubicBezTo>
                <a:cubicBezTo>
                  <a:pt x="103" y="9"/>
                  <a:pt x="0" y="184"/>
                  <a:pt x="0" y="243"/>
                </a:cubicBezTo>
                <a:cubicBezTo>
                  <a:pt x="0" y="303"/>
                  <a:pt x="49" y="352"/>
                  <a:pt x="110" y="352"/>
                </a:cubicBezTo>
                <a:cubicBezTo>
                  <a:pt x="170" y="352"/>
                  <a:pt x="219" y="303"/>
                  <a:pt x="219" y="243"/>
                </a:cubicBezTo>
                <a:cubicBezTo>
                  <a:pt x="219" y="184"/>
                  <a:pt x="116" y="9"/>
                  <a:pt x="111" y="1"/>
                </a:cubicBezTo>
                <a:close/>
              </a:path>
            </a:pathLst>
          </a:custGeom>
          <a:solidFill>
            <a:schemeClr val="accent2"/>
          </a:solidFill>
          <a:ln>
            <a:noFill/>
          </a:ln>
          <a:extLst/>
        </p:spPr>
        <p:txBody>
          <a:bodyPr vert="horz" wrap="square" lIns="68580" tIns="34290" rIns="68580" bIns="34290" numCol="1" anchor="t" anchorCtr="0" compatLnSpc="1">
            <a:prstTxWarp prst="textNoShape">
              <a:avLst/>
            </a:prstTxWarp>
            <a:normAutofit/>
          </a:bodyPr>
          <a:lstStyle/>
          <a:p>
            <a:endParaRPr lang="en-US" dirty="0"/>
          </a:p>
        </p:txBody>
      </p:sp>
      <p:grpSp>
        <p:nvGrpSpPr>
          <p:cNvPr id="8" name="Group 69"/>
          <p:cNvGrpSpPr/>
          <p:nvPr/>
        </p:nvGrpSpPr>
        <p:grpSpPr>
          <a:xfrm>
            <a:off x="1019490" y="3994538"/>
            <a:ext cx="1933261" cy="1234980"/>
            <a:chOff x="2212291" y="1965276"/>
            <a:chExt cx="2334743" cy="1234979"/>
          </a:xfrm>
        </p:grpSpPr>
        <p:sp>
          <p:nvSpPr>
            <p:cNvPr id="71" name="TextBox 70"/>
            <p:cNvSpPr txBox="1"/>
            <p:nvPr/>
          </p:nvSpPr>
          <p:spPr>
            <a:xfrm>
              <a:off x="2212293" y="1965276"/>
              <a:ext cx="2043891" cy="430886"/>
            </a:xfrm>
            <a:prstGeom prst="rect">
              <a:avLst/>
            </a:prstGeom>
            <a:noFill/>
          </p:spPr>
          <p:txBody>
            <a:bodyPr wrap="square" rtlCol="0">
              <a:normAutofit fontScale="85000" lnSpcReduction="20000"/>
            </a:bodyPr>
            <a:lstStyle/>
            <a:p>
              <a:r>
                <a:rPr lang="en-US" sz="1500" b="1" dirty="0">
                  <a:solidFill>
                    <a:schemeClr val="tx2"/>
                  </a:solidFill>
                </a:rPr>
                <a:t>Project Review with CLESF</a:t>
              </a:r>
            </a:p>
          </p:txBody>
        </p:sp>
        <p:sp>
          <p:nvSpPr>
            <p:cNvPr id="72" name="TextBox 71"/>
            <p:cNvSpPr txBox="1"/>
            <p:nvPr/>
          </p:nvSpPr>
          <p:spPr>
            <a:xfrm>
              <a:off x="2212291" y="2338481"/>
              <a:ext cx="2334743" cy="861774"/>
            </a:xfrm>
            <a:prstGeom prst="rect">
              <a:avLst/>
            </a:prstGeom>
            <a:noFill/>
          </p:spPr>
          <p:txBody>
            <a:bodyPr wrap="square" rtlCol="0">
              <a:normAutofit/>
            </a:bodyPr>
            <a:lstStyle/>
            <a:p>
              <a:r>
                <a:rPr lang="en-US" sz="1200" dirty="0">
                  <a:solidFill>
                    <a:schemeClr val="tx1">
                      <a:lumMod val="65000"/>
                      <a:lumOff val="35000"/>
                    </a:schemeClr>
                  </a:solidFill>
                </a:rPr>
                <a:t>Capstone Team meets with CLESF for feedback and review of </a:t>
              </a:r>
              <a:r>
                <a:rPr lang="en-US" sz="1200" dirty="0" err="1">
                  <a:solidFill>
                    <a:schemeClr val="tx1">
                      <a:lumMod val="65000"/>
                      <a:lumOff val="35000"/>
                    </a:schemeClr>
                  </a:solidFill>
                </a:rPr>
                <a:t>REDCap</a:t>
              </a:r>
              <a:r>
                <a:rPr lang="en-US" sz="1200" dirty="0">
                  <a:solidFill>
                    <a:schemeClr val="tx1">
                      <a:lumMod val="65000"/>
                      <a:lumOff val="35000"/>
                    </a:schemeClr>
                  </a:solidFill>
                </a:rPr>
                <a:t> implementation.</a:t>
              </a:r>
            </a:p>
          </p:txBody>
        </p:sp>
      </p:grpSp>
      <p:grpSp>
        <p:nvGrpSpPr>
          <p:cNvPr id="9" name="Group 72"/>
          <p:cNvGrpSpPr/>
          <p:nvPr/>
        </p:nvGrpSpPr>
        <p:grpSpPr>
          <a:xfrm>
            <a:off x="4551313" y="3994538"/>
            <a:ext cx="1954263" cy="1234980"/>
            <a:chOff x="2212291" y="1965276"/>
            <a:chExt cx="2334743" cy="1234979"/>
          </a:xfrm>
        </p:grpSpPr>
        <p:sp>
          <p:nvSpPr>
            <p:cNvPr id="74" name="TextBox 73"/>
            <p:cNvSpPr txBox="1"/>
            <p:nvPr/>
          </p:nvSpPr>
          <p:spPr>
            <a:xfrm>
              <a:off x="2212293" y="1965276"/>
              <a:ext cx="2043891" cy="430886"/>
            </a:xfrm>
            <a:prstGeom prst="rect">
              <a:avLst/>
            </a:prstGeom>
            <a:noFill/>
          </p:spPr>
          <p:txBody>
            <a:bodyPr wrap="square" rtlCol="0">
              <a:normAutofit fontScale="92500"/>
            </a:bodyPr>
            <a:lstStyle/>
            <a:p>
              <a:r>
                <a:rPr lang="en-US" sz="1500" b="1" dirty="0">
                  <a:solidFill>
                    <a:schemeClr val="accent2">
                      <a:lumMod val="75000"/>
                    </a:schemeClr>
                  </a:solidFill>
                </a:rPr>
                <a:t>Write Formal Paper </a:t>
              </a:r>
            </a:p>
          </p:txBody>
        </p:sp>
        <p:sp>
          <p:nvSpPr>
            <p:cNvPr id="75" name="TextBox 74"/>
            <p:cNvSpPr txBox="1"/>
            <p:nvPr/>
          </p:nvSpPr>
          <p:spPr>
            <a:xfrm>
              <a:off x="2212291" y="2338481"/>
              <a:ext cx="2334743" cy="861774"/>
            </a:xfrm>
            <a:prstGeom prst="rect">
              <a:avLst/>
            </a:prstGeom>
            <a:noFill/>
          </p:spPr>
          <p:txBody>
            <a:bodyPr wrap="square" rtlCol="0">
              <a:normAutofit/>
            </a:bodyPr>
            <a:lstStyle/>
            <a:p>
              <a:r>
                <a:rPr lang="en-US" sz="1200" dirty="0">
                  <a:solidFill>
                    <a:schemeClr val="tx1">
                      <a:lumMod val="65000"/>
                      <a:lumOff val="35000"/>
                    </a:schemeClr>
                  </a:solidFill>
                </a:rPr>
                <a:t>Capstone team prepares a written synopsis of project</a:t>
              </a:r>
            </a:p>
          </p:txBody>
        </p:sp>
      </p:grpSp>
      <p:grpSp>
        <p:nvGrpSpPr>
          <p:cNvPr id="15" name="Group 75"/>
          <p:cNvGrpSpPr/>
          <p:nvPr/>
        </p:nvGrpSpPr>
        <p:grpSpPr>
          <a:xfrm>
            <a:off x="2880653" y="2324069"/>
            <a:ext cx="1891373" cy="1234980"/>
            <a:chOff x="2212291" y="1965276"/>
            <a:chExt cx="2334743" cy="1234979"/>
          </a:xfrm>
        </p:grpSpPr>
        <p:sp>
          <p:nvSpPr>
            <p:cNvPr id="77" name="TextBox 76"/>
            <p:cNvSpPr txBox="1"/>
            <p:nvPr/>
          </p:nvSpPr>
          <p:spPr>
            <a:xfrm>
              <a:off x="2212293" y="1965276"/>
              <a:ext cx="2043891" cy="430886"/>
            </a:xfrm>
            <a:prstGeom prst="rect">
              <a:avLst/>
            </a:prstGeom>
            <a:noFill/>
          </p:spPr>
          <p:txBody>
            <a:bodyPr wrap="square" rtlCol="0">
              <a:normAutofit fontScale="85000" lnSpcReduction="20000"/>
            </a:bodyPr>
            <a:lstStyle/>
            <a:p>
              <a:r>
                <a:rPr lang="en-US" sz="1500" b="1" dirty="0">
                  <a:solidFill>
                    <a:schemeClr val="accent1"/>
                  </a:solidFill>
                </a:rPr>
                <a:t>Project Review with Advisors</a:t>
              </a:r>
            </a:p>
          </p:txBody>
        </p:sp>
        <p:sp>
          <p:nvSpPr>
            <p:cNvPr id="78" name="TextBox 77"/>
            <p:cNvSpPr txBox="1"/>
            <p:nvPr/>
          </p:nvSpPr>
          <p:spPr>
            <a:xfrm>
              <a:off x="2212291" y="2338481"/>
              <a:ext cx="2334743" cy="861774"/>
            </a:xfrm>
            <a:prstGeom prst="rect">
              <a:avLst/>
            </a:prstGeom>
            <a:noFill/>
          </p:spPr>
          <p:txBody>
            <a:bodyPr wrap="square" rtlCol="0">
              <a:normAutofit/>
            </a:bodyPr>
            <a:lstStyle/>
            <a:p>
              <a:r>
                <a:rPr lang="en-US" sz="1200" dirty="0">
                  <a:solidFill>
                    <a:schemeClr val="tx1">
                      <a:lumMod val="65000"/>
                      <a:lumOff val="35000"/>
                    </a:schemeClr>
                  </a:solidFill>
                </a:rPr>
                <a:t>Capstone team meets with advisors for analysis and direction for project writing results.</a:t>
              </a:r>
            </a:p>
          </p:txBody>
        </p:sp>
      </p:grpSp>
      <p:grpSp>
        <p:nvGrpSpPr>
          <p:cNvPr id="16" name="Group 78"/>
          <p:cNvGrpSpPr/>
          <p:nvPr/>
        </p:nvGrpSpPr>
        <p:grpSpPr>
          <a:xfrm>
            <a:off x="6370514" y="2324069"/>
            <a:ext cx="1982912" cy="1234980"/>
            <a:chOff x="2212291" y="1965276"/>
            <a:chExt cx="2334743" cy="1234979"/>
          </a:xfrm>
        </p:grpSpPr>
        <p:sp>
          <p:nvSpPr>
            <p:cNvPr id="80" name="TextBox 79"/>
            <p:cNvSpPr txBox="1"/>
            <p:nvPr/>
          </p:nvSpPr>
          <p:spPr>
            <a:xfrm>
              <a:off x="2212293" y="1965276"/>
              <a:ext cx="2043891" cy="430886"/>
            </a:xfrm>
            <a:prstGeom prst="rect">
              <a:avLst/>
            </a:prstGeom>
            <a:noFill/>
          </p:spPr>
          <p:txBody>
            <a:bodyPr wrap="square" rtlCol="0">
              <a:normAutofit fontScale="85000" lnSpcReduction="20000"/>
            </a:bodyPr>
            <a:lstStyle/>
            <a:p>
              <a:r>
                <a:rPr lang="en-US" sz="1500" b="1" dirty="0">
                  <a:solidFill>
                    <a:schemeClr val="accent4"/>
                  </a:solidFill>
                </a:rPr>
                <a:t>Capstone Project Presentations</a:t>
              </a:r>
            </a:p>
          </p:txBody>
        </p:sp>
        <p:sp>
          <p:nvSpPr>
            <p:cNvPr id="81" name="TextBox 80"/>
            <p:cNvSpPr txBox="1"/>
            <p:nvPr/>
          </p:nvSpPr>
          <p:spPr>
            <a:xfrm>
              <a:off x="2212291" y="2338481"/>
              <a:ext cx="2334743" cy="861774"/>
            </a:xfrm>
            <a:prstGeom prst="rect">
              <a:avLst/>
            </a:prstGeom>
            <a:noFill/>
          </p:spPr>
          <p:txBody>
            <a:bodyPr wrap="square" rtlCol="0">
              <a:normAutofit/>
            </a:bodyPr>
            <a:lstStyle/>
            <a:p>
              <a:r>
                <a:rPr lang="en-US" sz="1200" dirty="0">
                  <a:solidFill>
                    <a:schemeClr val="tx1">
                      <a:lumMod val="65000"/>
                      <a:lumOff val="35000"/>
                    </a:schemeClr>
                  </a:solidFill>
                </a:rPr>
                <a:t>Capstone team present project to peers and advisors.</a:t>
              </a:r>
            </a:p>
          </p:txBody>
        </p:sp>
      </p:grpSp>
      <p:sp>
        <p:nvSpPr>
          <p:cNvPr id="82" name="TextBox 81"/>
          <p:cNvSpPr txBox="1"/>
          <p:nvPr/>
        </p:nvSpPr>
        <p:spPr>
          <a:xfrm>
            <a:off x="2736661" y="436756"/>
            <a:ext cx="5645339" cy="830997"/>
          </a:xfrm>
          <a:prstGeom prst="rect">
            <a:avLst/>
          </a:prstGeom>
          <a:noFill/>
        </p:spPr>
        <p:txBody>
          <a:bodyPr wrap="square" lIns="68580" tIns="34290" rIns="68580" bIns="34290" rtlCol="0">
            <a:normAutofit fontScale="85000" lnSpcReduction="20000"/>
          </a:bodyPr>
          <a:lstStyle/>
          <a:p>
            <a:r>
              <a:rPr lang="en-US" sz="3600" dirty="0">
                <a:solidFill>
                  <a:schemeClr val="tx1">
                    <a:lumMod val="65000"/>
                    <a:lumOff val="35000"/>
                  </a:schemeClr>
                </a:solidFill>
              </a:rPr>
              <a:t>Summer Quarter 2017 Timeline</a:t>
            </a:r>
          </a:p>
          <a:p>
            <a:r>
              <a:rPr lang="en-US" sz="3200" dirty="0"/>
              <a:t>Project Writing and Presentation</a:t>
            </a:r>
            <a:endParaRPr lang="en-US" sz="3600" dirty="0">
              <a:solidFill>
                <a:schemeClr val="tx1">
                  <a:lumMod val="65000"/>
                  <a:lumOff val="35000"/>
                </a:schemeClr>
              </a:solidFill>
            </a:endParaRPr>
          </a:p>
        </p:txBody>
      </p:sp>
      <p:grpSp>
        <p:nvGrpSpPr>
          <p:cNvPr id="17" name="Group 82"/>
          <p:cNvGrpSpPr/>
          <p:nvPr/>
        </p:nvGrpSpPr>
        <p:grpSpPr>
          <a:xfrm>
            <a:off x="2172989" y="541763"/>
            <a:ext cx="506902" cy="630460"/>
            <a:chOff x="1448062" y="5370448"/>
            <a:chExt cx="675869" cy="630460"/>
          </a:xfrm>
          <a:solidFill>
            <a:schemeClr val="tx2"/>
          </a:solidFill>
        </p:grpSpPr>
        <p:sp>
          <p:nvSpPr>
            <p:cNvPr id="84" name="briefcase piece"/>
            <p:cNvSpPr>
              <a:spLocks noEditPoints="1"/>
            </p:cNvSpPr>
            <p:nvPr/>
          </p:nvSpPr>
          <p:spPr bwMode="auto">
            <a:xfrm>
              <a:off x="1448062" y="5370448"/>
              <a:ext cx="675869" cy="630460"/>
            </a:xfrm>
            <a:custGeom>
              <a:avLst/>
              <a:gdLst>
                <a:gd name="T0" fmla="*/ 273 w 293"/>
                <a:gd name="T1" fmla="*/ 42 h 273"/>
                <a:gd name="T2" fmla="*/ 206 w 293"/>
                <a:gd name="T3" fmla="*/ 42 h 273"/>
                <a:gd name="T4" fmla="*/ 206 w 293"/>
                <a:gd name="T5" fmla="*/ 21 h 273"/>
                <a:gd name="T6" fmla="*/ 186 w 293"/>
                <a:gd name="T7" fmla="*/ 0 h 273"/>
                <a:gd name="T8" fmla="*/ 107 w 293"/>
                <a:gd name="T9" fmla="*/ 0 h 273"/>
                <a:gd name="T10" fmla="*/ 87 w 293"/>
                <a:gd name="T11" fmla="*/ 21 h 273"/>
                <a:gd name="T12" fmla="*/ 87 w 293"/>
                <a:gd name="T13" fmla="*/ 42 h 273"/>
                <a:gd name="T14" fmla="*/ 20 w 293"/>
                <a:gd name="T15" fmla="*/ 42 h 273"/>
                <a:gd name="T16" fmla="*/ 0 w 293"/>
                <a:gd name="T17" fmla="*/ 62 h 273"/>
                <a:gd name="T18" fmla="*/ 0 w 293"/>
                <a:gd name="T19" fmla="*/ 253 h 273"/>
                <a:gd name="T20" fmla="*/ 20 w 293"/>
                <a:gd name="T21" fmla="*/ 273 h 273"/>
                <a:gd name="T22" fmla="*/ 273 w 293"/>
                <a:gd name="T23" fmla="*/ 273 h 273"/>
                <a:gd name="T24" fmla="*/ 293 w 293"/>
                <a:gd name="T25" fmla="*/ 253 h 273"/>
                <a:gd name="T26" fmla="*/ 293 w 293"/>
                <a:gd name="T27" fmla="*/ 62 h 273"/>
                <a:gd name="T28" fmla="*/ 273 w 293"/>
                <a:gd name="T29" fmla="*/ 42 h 273"/>
                <a:gd name="T30" fmla="*/ 105 w 293"/>
                <a:gd name="T31" fmla="*/ 21 h 273"/>
                <a:gd name="T32" fmla="*/ 107 w 293"/>
                <a:gd name="T33" fmla="*/ 18 h 273"/>
                <a:gd name="T34" fmla="*/ 186 w 293"/>
                <a:gd name="T35" fmla="*/ 18 h 273"/>
                <a:gd name="T36" fmla="*/ 188 w 293"/>
                <a:gd name="T37" fmla="*/ 21 h 273"/>
                <a:gd name="T38" fmla="*/ 188 w 293"/>
                <a:gd name="T39" fmla="*/ 42 h 273"/>
                <a:gd name="T40" fmla="*/ 105 w 293"/>
                <a:gd name="T41" fmla="*/ 42 h 273"/>
                <a:gd name="T42" fmla="*/ 105 w 293"/>
                <a:gd name="T43" fmla="*/ 2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73">
                  <a:moveTo>
                    <a:pt x="273" y="42"/>
                  </a:moveTo>
                  <a:cubicBezTo>
                    <a:pt x="206" y="42"/>
                    <a:pt x="206" y="42"/>
                    <a:pt x="206" y="42"/>
                  </a:cubicBezTo>
                  <a:cubicBezTo>
                    <a:pt x="206" y="21"/>
                    <a:pt x="206" y="21"/>
                    <a:pt x="206" y="21"/>
                  </a:cubicBezTo>
                  <a:cubicBezTo>
                    <a:pt x="206" y="9"/>
                    <a:pt x="197" y="0"/>
                    <a:pt x="186" y="0"/>
                  </a:cubicBezTo>
                  <a:cubicBezTo>
                    <a:pt x="107" y="0"/>
                    <a:pt x="107" y="0"/>
                    <a:pt x="107" y="0"/>
                  </a:cubicBezTo>
                  <a:cubicBezTo>
                    <a:pt x="96" y="0"/>
                    <a:pt x="87" y="9"/>
                    <a:pt x="87" y="21"/>
                  </a:cubicBezTo>
                  <a:cubicBezTo>
                    <a:pt x="87" y="42"/>
                    <a:pt x="87" y="42"/>
                    <a:pt x="87" y="42"/>
                  </a:cubicBezTo>
                  <a:cubicBezTo>
                    <a:pt x="20" y="42"/>
                    <a:pt x="20" y="42"/>
                    <a:pt x="20" y="42"/>
                  </a:cubicBezTo>
                  <a:cubicBezTo>
                    <a:pt x="9" y="42"/>
                    <a:pt x="0" y="51"/>
                    <a:pt x="0" y="62"/>
                  </a:cubicBezTo>
                  <a:cubicBezTo>
                    <a:pt x="0" y="253"/>
                    <a:pt x="0" y="253"/>
                    <a:pt x="0" y="253"/>
                  </a:cubicBezTo>
                  <a:cubicBezTo>
                    <a:pt x="0" y="264"/>
                    <a:pt x="9" y="273"/>
                    <a:pt x="20" y="273"/>
                  </a:cubicBezTo>
                  <a:cubicBezTo>
                    <a:pt x="273" y="273"/>
                    <a:pt x="273" y="273"/>
                    <a:pt x="273" y="273"/>
                  </a:cubicBezTo>
                  <a:cubicBezTo>
                    <a:pt x="284" y="273"/>
                    <a:pt x="293" y="264"/>
                    <a:pt x="293" y="253"/>
                  </a:cubicBezTo>
                  <a:cubicBezTo>
                    <a:pt x="293" y="62"/>
                    <a:pt x="293" y="62"/>
                    <a:pt x="293" y="62"/>
                  </a:cubicBezTo>
                  <a:cubicBezTo>
                    <a:pt x="293" y="51"/>
                    <a:pt x="284" y="42"/>
                    <a:pt x="273" y="42"/>
                  </a:cubicBezTo>
                  <a:close/>
                  <a:moveTo>
                    <a:pt x="105" y="21"/>
                  </a:moveTo>
                  <a:cubicBezTo>
                    <a:pt x="105" y="19"/>
                    <a:pt x="106" y="18"/>
                    <a:pt x="107" y="18"/>
                  </a:cubicBezTo>
                  <a:cubicBezTo>
                    <a:pt x="186" y="18"/>
                    <a:pt x="186" y="18"/>
                    <a:pt x="186" y="18"/>
                  </a:cubicBezTo>
                  <a:cubicBezTo>
                    <a:pt x="187" y="18"/>
                    <a:pt x="188" y="19"/>
                    <a:pt x="188" y="21"/>
                  </a:cubicBezTo>
                  <a:cubicBezTo>
                    <a:pt x="188" y="42"/>
                    <a:pt x="188" y="42"/>
                    <a:pt x="188" y="42"/>
                  </a:cubicBezTo>
                  <a:cubicBezTo>
                    <a:pt x="105" y="42"/>
                    <a:pt x="105" y="42"/>
                    <a:pt x="105" y="42"/>
                  </a:cubicBezTo>
                  <a:lnTo>
                    <a:pt x="105" y="21"/>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dirty="0"/>
            </a:p>
          </p:txBody>
        </p:sp>
        <p:sp>
          <p:nvSpPr>
            <p:cNvPr id="85" name="briefcase piece"/>
            <p:cNvSpPr>
              <a:spLocks/>
            </p:cNvSpPr>
            <p:nvPr/>
          </p:nvSpPr>
          <p:spPr bwMode="auto">
            <a:xfrm>
              <a:off x="1660327" y="5610170"/>
              <a:ext cx="251339" cy="249227"/>
            </a:xfrm>
            <a:custGeom>
              <a:avLst/>
              <a:gdLst>
                <a:gd name="T0" fmla="*/ 107 w 109"/>
                <a:gd name="T1" fmla="*/ 34 h 108"/>
                <a:gd name="T2" fmla="*/ 75 w 109"/>
                <a:gd name="T3" fmla="*/ 34 h 108"/>
                <a:gd name="T4" fmla="*/ 75 w 109"/>
                <a:gd name="T5" fmla="*/ 1 h 108"/>
                <a:gd name="T6" fmla="*/ 73 w 109"/>
                <a:gd name="T7" fmla="*/ 0 h 108"/>
                <a:gd name="T8" fmla="*/ 36 w 109"/>
                <a:gd name="T9" fmla="*/ 0 h 108"/>
                <a:gd name="T10" fmla="*/ 34 w 109"/>
                <a:gd name="T11" fmla="*/ 1 h 108"/>
                <a:gd name="T12" fmla="*/ 34 w 109"/>
                <a:gd name="T13" fmla="*/ 34 h 108"/>
                <a:gd name="T14" fmla="*/ 2 w 109"/>
                <a:gd name="T15" fmla="*/ 34 h 108"/>
                <a:gd name="T16" fmla="*/ 0 w 109"/>
                <a:gd name="T17" fmla="*/ 35 h 108"/>
                <a:gd name="T18" fmla="*/ 0 w 109"/>
                <a:gd name="T19" fmla="*/ 72 h 108"/>
                <a:gd name="T20" fmla="*/ 2 w 109"/>
                <a:gd name="T21" fmla="*/ 74 h 108"/>
                <a:gd name="T22" fmla="*/ 34 w 109"/>
                <a:gd name="T23" fmla="*/ 74 h 108"/>
                <a:gd name="T24" fmla="*/ 34 w 109"/>
                <a:gd name="T25" fmla="*/ 106 h 108"/>
                <a:gd name="T26" fmla="*/ 36 w 109"/>
                <a:gd name="T27" fmla="*/ 108 h 108"/>
                <a:gd name="T28" fmla="*/ 73 w 109"/>
                <a:gd name="T29" fmla="*/ 108 h 108"/>
                <a:gd name="T30" fmla="*/ 75 w 109"/>
                <a:gd name="T31" fmla="*/ 106 h 108"/>
                <a:gd name="T32" fmla="*/ 75 w 109"/>
                <a:gd name="T33" fmla="*/ 74 h 108"/>
                <a:gd name="T34" fmla="*/ 107 w 109"/>
                <a:gd name="T35" fmla="*/ 74 h 108"/>
                <a:gd name="T36" fmla="*/ 109 w 109"/>
                <a:gd name="T37" fmla="*/ 72 h 108"/>
                <a:gd name="T38" fmla="*/ 109 w 109"/>
                <a:gd name="T39" fmla="*/ 35 h 108"/>
                <a:gd name="T40" fmla="*/ 107 w 109"/>
                <a:gd name="T41" fmla="*/ 3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107" y="34"/>
                  </a:moveTo>
                  <a:cubicBezTo>
                    <a:pt x="75" y="34"/>
                    <a:pt x="75" y="34"/>
                    <a:pt x="75" y="34"/>
                  </a:cubicBezTo>
                  <a:cubicBezTo>
                    <a:pt x="75" y="1"/>
                    <a:pt x="75" y="1"/>
                    <a:pt x="75" y="1"/>
                  </a:cubicBezTo>
                  <a:cubicBezTo>
                    <a:pt x="75" y="0"/>
                    <a:pt x="74" y="0"/>
                    <a:pt x="73" y="0"/>
                  </a:cubicBezTo>
                  <a:cubicBezTo>
                    <a:pt x="36" y="0"/>
                    <a:pt x="36" y="0"/>
                    <a:pt x="36" y="0"/>
                  </a:cubicBezTo>
                  <a:cubicBezTo>
                    <a:pt x="35" y="0"/>
                    <a:pt x="34" y="0"/>
                    <a:pt x="34" y="1"/>
                  </a:cubicBezTo>
                  <a:cubicBezTo>
                    <a:pt x="34" y="34"/>
                    <a:pt x="34" y="34"/>
                    <a:pt x="34" y="34"/>
                  </a:cubicBezTo>
                  <a:cubicBezTo>
                    <a:pt x="2" y="34"/>
                    <a:pt x="2" y="34"/>
                    <a:pt x="2" y="34"/>
                  </a:cubicBezTo>
                  <a:cubicBezTo>
                    <a:pt x="1" y="34"/>
                    <a:pt x="0" y="34"/>
                    <a:pt x="0" y="35"/>
                  </a:cubicBezTo>
                  <a:cubicBezTo>
                    <a:pt x="0" y="72"/>
                    <a:pt x="0" y="72"/>
                    <a:pt x="0" y="72"/>
                  </a:cubicBezTo>
                  <a:cubicBezTo>
                    <a:pt x="0" y="73"/>
                    <a:pt x="1" y="74"/>
                    <a:pt x="2" y="74"/>
                  </a:cubicBezTo>
                  <a:cubicBezTo>
                    <a:pt x="34" y="74"/>
                    <a:pt x="34" y="74"/>
                    <a:pt x="34" y="74"/>
                  </a:cubicBezTo>
                  <a:cubicBezTo>
                    <a:pt x="34" y="106"/>
                    <a:pt x="34" y="106"/>
                    <a:pt x="34" y="106"/>
                  </a:cubicBezTo>
                  <a:cubicBezTo>
                    <a:pt x="34" y="107"/>
                    <a:pt x="35" y="108"/>
                    <a:pt x="36" y="108"/>
                  </a:cubicBezTo>
                  <a:cubicBezTo>
                    <a:pt x="73" y="108"/>
                    <a:pt x="73" y="108"/>
                    <a:pt x="73" y="108"/>
                  </a:cubicBezTo>
                  <a:cubicBezTo>
                    <a:pt x="74" y="108"/>
                    <a:pt x="75" y="107"/>
                    <a:pt x="75" y="106"/>
                  </a:cubicBezTo>
                  <a:cubicBezTo>
                    <a:pt x="75" y="74"/>
                    <a:pt x="75" y="74"/>
                    <a:pt x="75" y="74"/>
                  </a:cubicBezTo>
                  <a:cubicBezTo>
                    <a:pt x="107" y="74"/>
                    <a:pt x="107" y="74"/>
                    <a:pt x="107" y="74"/>
                  </a:cubicBezTo>
                  <a:cubicBezTo>
                    <a:pt x="108" y="74"/>
                    <a:pt x="109" y="73"/>
                    <a:pt x="109" y="72"/>
                  </a:cubicBezTo>
                  <a:cubicBezTo>
                    <a:pt x="109" y="35"/>
                    <a:pt x="109" y="35"/>
                    <a:pt x="109" y="35"/>
                  </a:cubicBezTo>
                  <a:cubicBezTo>
                    <a:pt x="109" y="34"/>
                    <a:pt x="108" y="34"/>
                    <a:pt x="107"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endParaRPr lang="en-US" dirty="0"/>
            </a:p>
          </p:txBody>
        </p:sp>
      </p:grpSp>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939230" y="4487875"/>
            <a:ext cx="370361" cy="557784"/>
          </a:xfrm>
          <a:prstGeom prst="rect">
            <a:avLst/>
          </a:prstGeom>
        </p:spPr>
      </p:pic>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85591" y="2507389"/>
            <a:ext cx="370363" cy="55778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013" y="4518042"/>
            <a:ext cx="356647" cy="530399"/>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36428" y="2470273"/>
            <a:ext cx="370362" cy="557784"/>
          </a:xfrm>
          <a:prstGeom prst="rect">
            <a:avLst/>
          </a:prstGeom>
        </p:spPr>
      </p:pic>
      <p:sp>
        <p:nvSpPr>
          <p:cNvPr id="41" name="Rectangle 40"/>
          <p:cNvSpPr/>
          <p:nvPr/>
        </p:nvSpPr>
        <p:spPr>
          <a:xfrm>
            <a:off x="0" y="2"/>
            <a:ext cx="9144000" cy="168613"/>
          </a:xfrm>
          <a:prstGeom prst="rect">
            <a:avLst/>
          </a:prstGeom>
          <a:solidFill>
            <a:schemeClr val="tx1">
              <a:lumMod val="50000"/>
              <a:lumOff val="50000"/>
            </a:schemeClr>
          </a:solidFill>
          <a:ln>
            <a:noFill/>
          </a:ln>
          <a:effectLst>
            <a:innerShdw blurRad="482600" dist="50800" dir="16200000">
              <a:prstClr val="black">
                <a:alpha val="21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normAutofit fontScale="85000" lnSpcReduction="20000"/>
          </a:bodyPr>
          <a:lstStyle/>
          <a:p>
            <a:pPr algn="ctr"/>
            <a:endParaRPr lang="en-US" sz="1050"/>
          </a:p>
        </p:txBody>
      </p:sp>
      <p:sp>
        <p:nvSpPr>
          <p:cNvPr id="42" name="Rectangle 41"/>
          <p:cNvSpPr/>
          <p:nvPr/>
        </p:nvSpPr>
        <p:spPr>
          <a:xfrm>
            <a:off x="0" y="6689387"/>
            <a:ext cx="9144000" cy="168613"/>
          </a:xfrm>
          <a:prstGeom prst="rect">
            <a:avLst/>
          </a:prstGeom>
          <a:solidFill>
            <a:schemeClr val="tx1">
              <a:lumMod val="50000"/>
              <a:lumOff val="50000"/>
            </a:schemeClr>
          </a:solidFill>
          <a:ln>
            <a:noFill/>
          </a:ln>
          <a:effectLst>
            <a:innerShdw blurRad="482600" dist="50800" dir="16200000">
              <a:prstClr val="black">
                <a:alpha val="21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normAutofit fontScale="85000" lnSpcReduction="20000"/>
          </a:bodyPr>
          <a:lstStyle/>
          <a:p>
            <a:pPr algn="ctr"/>
            <a:endParaRPr lang="en-US" sz="1050"/>
          </a:p>
        </p:txBody>
      </p:sp>
    </p:spTree>
    <p:extLst>
      <p:ext uri="{BB962C8B-B14F-4D97-AF65-F5344CB8AC3E}">
        <p14:creationId xmlns:p14="http://schemas.microsoft.com/office/powerpoint/2010/main" val="29970101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bg1">
                <a:lumMod val="88000"/>
              </a:schemeClr>
            </a:gs>
            <a:gs pos="9000">
              <a:schemeClr val="bg1">
                <a:lumMod val="67000"/>
                <a:lumOff val="33000"/>
              </a:schemeClr>
            </a:gs>
            <a:gs pos="52000">
              <a:schemeClr val="bg1">
                <a:lumMod val="93000"/>
              </a:schemeClr>
            </a:gs>
          </a:gsLst>
          <a:lin ang="5400000" scaled="0"/>
          <a:tileRect/>
        </a:gradFill>
        <a:effectLst/>
      </p:bgPr>
    </p:bg>
    <p:spTree>
      <p:nvGrpSpPr>
        <p:cNvPr id="1" name=""/>
        <p:cNvGrpSpPr/>
        <p:nvPr/>
      </p:nvGrpSpPr>
      <p:grpSpPr>
        <a:xfrm>
          <a:off x="0" y="0"/>
          <a:ext cx="0" cy="0"/>
          <a:chOff x="0" y="0"/>
          <a:chExt cx="0" cy="0"/>
        </a:xfrm>
      </p:grpSpPr>
      <p:sp>
        <p:nvSpPr>
          <p:cNvPr id="299" name="Rectangle 298"/>
          <p:cNvSpPr/>
          <p:nvPr/>
        </p:nvSpPr>
        <p:spPr>
          <a:xfrm>
            <a:off x="0" y="0"/>
            <a:ext cx="9144000" cy="685800"/>
          </a:xfrm>
          <a:prstGeom prst="rect">
            <a:avLst/>
          </a:prstGeom>
          <a:gradFill>
            <a:gsLst>
              <a:gs pos="0">
                <a:schemeClr val="bg1">
                  <a:lumMod val="75000"/>
                </a:schemeClr>
              </a:gs>
              <a:gs pos="72000">
                <a:schemeClr val="bg1">
                  <a:lumMod val="85000"/>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itle 446"/>
          <p:cNvSpPr txBox="1">
            <a:spLocks/>
          </p:cNvSpPr>
          <p:nvPr/>
        </p:nvSpPr>
        <p:spPr>
          <a:xfrm>
            <a:off x="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400" b="1" dirty="0"/>
              <a:t>Key Stakeholders</a:t>
            </a:r>
          </a:p>
        </p:txBody>
      </p:sp>
      <p:sp>
        <p:nvSpPr>
          <p:cNvPr id="3058" name="Oval 365"/>
          <p:cNvSpPr>
            <a:spLocks noChangeArrowheads="1"/>
          </p:cNvSpPr>
          <p:nvPr/>
        </p:nvSpPr>
        <p:spPr bwMode="auto">
          <a:xfrm>
            <a:off x="2632075" y="1550988"/>
            <a:ext cx="3824288" cy="3829050"/>
          </a:xfrm>
          <a:prstGeom prst="ellipse">
            <a:avLst/>
          </a:prstGeom>
          <a:solidFill>
            <a:srgbClr val="CD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Freeform 379"/>
          <p:cNvSpPr>
            <a:spLocks/>
          </p:cNvSpPr>
          <p:nvPr/>
        </p:nvSpPr>
        <p:spPr bwMode="auto">
          <a:xfrm>
            <a:off x="2878138" y="1776413"/>
            <a:ext cx="3348038" cy="3349625"/>
          </a:xfrm>
          <a:custGeom>
            <a:avLst/>
            <a:gdLst>
              <a:gd name="T0" fmla="*/ 851 w 858"/>
              <a:gd name="T1" fmla="*/ 355 h 858"/>
              <a:gd name="T2" fmla="*/ 801 w 858"/>
              <a:gd name="T3" fmla="*/ 216 h 858"/>
              <a:gd name="T4" fmla="*/ 436 w 858"/>
              <a:gd name="T5" fmla="*/ 0 h 858"/>
              <a:gd name="T6" fmla="*/ 433 w 858"/>
              <a:gd name="T7" fmla="*/ 0 h 858"/>
              <a:gd name="T8" fmla="*/ 429 w 858"/>
              <a:gd name="T9" fmla="*/ 0 h 858"/>
              <a:gd name="T10" fmla="*/ 285 w 858"/>
              <a:gd name="T11" fmla="*/ 25 h 858"/>
              <a:gd name="T12" fmla="*/ 277 w 858"/>
              <a:gd name="T13" fmla="*/ 28 h 858"/>
              <a:gd name="T14" fmla="*/ 58 w 858"/>
              <a:gd name="T15" fmla="*/ 213 h 858"/>
              <a:gd name="T16" fmla="*/ 35 w 858"/>
              <a:gd name="T17" fmla="*/ 260 h 858"/>
              <a:gd name="T18" fmla="*/ 30 w 858"/>
              <a:gd name="T19" fmla="*/ 271 h 858"/>
              <a:gd name="T20" fmla="*/ 25 w 858"/>
              <a:gd name="T21" fmla="*/ 286 h 858"/>
              <a:gd name="T22" fmla="*/ 16 w 858"/>
              <a:gd name="T23" fmla="*/ 313 h 858"/>
              <a:gd name="T24" fmla="*/ 11 w 858"/>
              <a:gd name="T25" fmla="*/ 331 h 858"/>
              <a:gd name="T26" fmla="*/ 9 w 858"/>
              <a:gd name="T27" fmla="*/ 341 h 858"/>
              <a:gd name="T28" fmla="*/ 1 w 858"/>
              <a:gd name="T29" fmla="*/ 397 h 858"/>
              <a:gd name="T30" fmla="*/ 0 w 858"/>
              <a:gd name="T31" fmla="*/ 429 h 858"/>
              <a:gd name="T32" fmla="*/ 429 w 858"/>
              <a:gd name="T33" fmla="*/ 858 h 858"/>
              <a:gd name="T34" fmla="*/ 658 w 858"/>
              <a:gd name="T35" fmla="*/ 791 h 858"/>
              <a:gd name="T36" fmla="*/ 705 w 858"/>
              <a:gd name="T37" fmla="*/ 757 h 858"/>
              <a:gd name="T38" fmla="*/ 710 w 858"/>
              <a:gd name="T39" fmla="*/ 752 h 858"/>
              <a:gd name="T40" fmla="*/ 720 w 858"/>
              <a:gd name="T41" fmla="*/ 744 h 858"/>
              <a:gd name="T42" fmla="*/ 742 w 858"/>
              <a:gd name="T43" fmla="*/ 722 h 858"/>
              <a:gd name="T44" fmla="*/ 754 w 858"/>
              <a:gd name="T45" fmla="*/ 709 h 858"/>
              <a:gd name="T46" fmla="*/ 758 w 858"/>
              <a:gd name="T47" fmla="*/ 704 h 858"/>
              <a:gd name="T48" fmla="*/ 793 w 858"/>
              <a:gd name="T49" fmla="*/ 655 h 858"/>
              <a:gd name="T50" fmla="*/ 858 w 858"/>
              <a:gd name="T51" fmla="*/ 429 h 858"/>
              <a:gd name="T52" fmla="*/ 851 w 858"/>
              <a:gd name="T53" fmla="*/ 35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858">
                <a:moveTo>
                  <a:pt x="851" y="355"/>
                </a:moveTo>
                <a:cubicBezTo>
                  <a:pt x="843" y="305"/>
                  <a:pt x="825" y="258"/>
                  <a:pt x="801" y="216"/>
                </a:cubicBezTo>
                <a:cubicBezTo>
                  <a:pt x="728" y="89"/>
                  <a:pt x="592" y="3"/>
                  <a:pt x="436" y="0"/>
                </a:cubicBezTo>
                <a:cubicBezTo>
                  <a:pt x="435" y="0"/>
                  <a:pt x="434" y="0"/>
                  <a:pt x="433" y="0"/>
                </a:cubicBezTo>
                <a:cubicBezTo>
                  <a:pt x="431" y="0"/>
                  <a:pt x="430" y="0"/>
                  <a:pt x="429" y="0"/>
                </a:cubicBezTo>
                <a:cubicBezTo>
                  <a:pt x="379" y="0"/>
                  <a:pt x="330" y="9"/>
                  <a:pt x="285" y="25"/>
                </a:cubicBezTo>
                <a:cubicBezTo>
                  <a:pt x="283" y="26"/>
                  <a:pt x="280" y="27"/>
                  <a:pt x="277" y="28"/>
                </a:cubicBezTo>
                <a:cubicBezTo>
                  <a:pt x="185" y="63"/>
                  <a:pt x="107" y="129"/>
                  <a:pt x="58" y="213"/>
                </a:cubicBezTo>
                <a:cubicBezTo>
                  <a:pt x="49" y="228"/>
                  <a:pt x="42" y="244"/>
                  <a:pt x="35" y="260"/>
                </a:cubicBezTo>
                <a:cubicBezTo>
                  <a:pt x="33" y="264"/>
                  <a:pt x="32" y="268"/>
                  <a:pt x="30" y="271"/>
                </a:cubicBezTo>
                <a:cubicBezTo>
                  <a:pt x="28" y="276"/>
                  <a:pt x="26" y="281"/>
                  <a:pt x="25" y="286"/>
                </a:cubicBezTo>
                <a:cubicBezTo>
                  <a:pt x="21" y="295"/>
                  <a:pt x="18" y="304"/>
                  <a:pt x="16" y="313"/>
                </a:cubicBezTo>
                <a:cubicBezTo>
                  <a:pt x="14" y="319"/>
                  <a:pt x="13" y="325"/>
                  <a:pt x="11" y="331"/>
                </a:cubicBezTo>
                <a:cubicBezTo>
                  <a:pt x="11" y="334"/>
                  <a:pt x="10" y="338"/>
                  <a:pt x="9" y="341"/>
                </a:cubicBezTo>
                <a:cubicBezTo>
                  <a:pt x="5" y="359"/>
                  <a:pt x="3" y="378"/>
                  <a:pt x="1" y="397"/>
                </a:cubicBezTo>
                <a:cubicBezTo>
                  <a:pt x="0" y="407"/>
                  <a:pt x="0" y="418"/>
                  <a:pt x="0" y="429"/>
                </a:cubicBezTo>
                <a:cubicBezTo>
                  <a:pt x="0" y="666"/>
                  <a:pt x="192" y="858"/>
                  <a:pt x="429" y="858"/>
                </a:cubicBezTo>
                <a:cubicBezTo>
                  <a:pt x="513" y="858"/>
                  <a:pt x="592" y="833"/>
                  <a:pt x="658" y="791"/>
                </a:cubicBezTo>
                <a:cubicBezTo>
                  <a:pt x="675" y="781"/>
                  <a:pt x="690" y="769"/>
                  <a:pt x="705" y="757"/>
                </a:cubicBezTo>
                <a:cubicBezTo>
                  <a:pt x="707" y="755"/>
                  <a:pt x="709" y="754"/>
                  <a:pt x="710" y="752"/>
                </a:cubicBezTo>
                <a:cubicBezTo>
                  <a:pt x="714" y="749"/>
                  <a:pt x="717" y="747"/>
                  <a:pt x="720" y="744"/>
                </a:cubicBezTo>
                <a:cubicBezTo>
                  <a:pt x="727" y="737"/>
                  <a:pt x="735" y="730"/>
                  <a:pt x="742" y="722"/>
                </a:cubicBezTo>
                <a:cubicBezTo>
                  <a:pt x="746" y="718"/>
                  <a:pt x="750" y="713"/>
                  <a:pt x="754" y="709"/>
                </a:cubicBezTo>
                <a:cubicBezTo>
                  <a:pt x="755" y="707"/>
                  <a:pt x="757" y="705"/>
                  <a:pt x="758" y="704"/>
                </a:cubicBezTo>
                <a:cubicBezTo>
                  <a:pt x="771" y="688"/>
                  <a:pt x="783" y="672"/>
                  <a:pt x="793" y="655"/>
                </a:cubicBezTo>
                <a:cubicBezTo>
                  <a:pt x="834" y="589"/>
                  <a:pt x="858" y="512"/>
                  <a:pt x="858" y="429"/>
                </a:cubicBezTo>
                <a:cubicBezTo>
                  <a:pt x="858" y="404"/>
                  <a:pt x="856" y="379"/>
                  <a:pt x="851" y="355"/>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5" name="Oval 380"/>
          <p:cNvSpPr>
            <a:spLocks noChangeArrowheads="1"/>
          </p:cNvSpPr>
          <p:nvPr/>
        </p:nvSpPr>
        <p:spPr bwMode="auto">
          <a:xfrm>
            <a:off x="3019425" y="1917700"/>
            <a:ext cx="3067050" cy="3067050"/>
          </a:xfrm>
          <a:prstGeom prst="ellipse">
            <a:avLst/>
          </a:pr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08" name="Group 3207"/>
          <p:cNvGrpSpPr/>
          <p:nvPr/>
        </p:nvGrpSpPr>
        <p:grpSpPr>
          <a:xfrm rot="3326162">
            <a:off x="3135739" y="3723685"/>
            <a:ext cx="671814" cy="722312"/>
            <a:chOff x="25400" y="5329237"/>
            <a:chExt cx="1668463" cy="1793875"/>
          </a:xfrm>
        </p:grpSpPr>
        <p:sp>
          <p:nvSpPr>
            <p:cNvPr id="3209" name="Freeform 363"/>
            <p:cNvSpPr>
              <a:spLocks/>
            </p:cNvSpPr>
            <p:nvPr/>
          </p:nvSpPr>
          <p:spPr bwMode="auto">
            <a:xfrm>
              <a:off x="152400" y="5329237"/>
              <a:ext cx="1541463" cy="1793875"/>
            </a:xfrm>
            <a:custGeom>
              <a:avLst/>
              <a:gdLst>
                <a:gd name="T0" fmla="*/ 209 w 971"/>
                <a:gd name="T1" fmla="*/ 1130 h 1130"/>
                <a:gd name="T2" fmla="*/ 971 w 971"/>
                <a:gd name="T3" fmla="*/ 963 h 1130"/>
                <a:gd name="T4" fmla="*/ 762 w 971"/>
                <a:gd name="T5" fmla="*/ 0 h 1130"/>
                <a:gd name="T6" fmla="*/ 0 w 971"/>
                <a:gd name="T7" fmla="*/ 166 h 1130"/>
                <a:gd name="T8" fmla="*/ 209 w 971"/>
                <a:gd name="T9" fmla="*/ 1130 h 1130"/>
              </a:gdLst>
              <a:ahLst/>
              <a:cxnLst>
                <a:cxn ang="0">
                  <a:pos x="T0" y="T1"/>
                </a:cxn>
                <a:cxn ang="0">
                  <a:pos x="T2" y="T3"/>
                </a:cxn>
                <a:cxn ang="0">
                  <a:pos x="T4" y="T5"/>
                </a:cxn>
                <a:cxn ang="0">
                  <a:pos x="T6" y="T7"/>
                </a:cxn>
                <a:cxn ang="0">
                  <a:pos x="T8" y="T9"/>
                </a:cxn>
              </a:cxnLst>
              <a:rect l="0" t="0" r="r" b="b"/>
              <a:pathLst>
                <a:path w="971" h="1130">
                  <a:moveTo>
                    <a:pt x="209" y="1130"/>
                  </a:moveTo>
                  <a:lnTo>
                    <a:pt x="971" y="963"/>
                  </a:lnTo>
                  <a:lnTo>
                    <a:pt x="762" y="0"/>
                  </a:lnTo>
                  <a:lnTo>
                    <a:pt x="0" y="166"/>
                  </a:lnTo>
                  <a:lnTo>
                    <a:pt x="209" y="1130"/>
                  </a:lnTo>
                  <a:close/>
                </a:path>
              </a:pathLst>
            </a:custGeom>
            <a:solidFill>
              <a:srgbClr val="EFF2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0" name="Freeform 364"/>
            <p:cNvSpPr>
              <a:spLocks/>
            </p:cNvSpPr>
            <p:nvPr/>
          </p:nvSpPr>
          <p:spPr bwMode="auto">
            <a:xfrm>
              <a:off x="152400" y="5329237"/>
              <a:ext cx="1541463" cy="1528763"/>
            </a:xfrm>
            <a:custGeom>
              <a:avLst/>
              <a:gdLst>
                <a:gd name="T0" fmla="*/ 971 w 971"/>
                <a:gd name="T1" fmla="*/ 963 h 963"/>
                <a:gd name="T2" fmla="*/ 762 w 971"/>
                <a:gd name="T3" fmla="*/ 0 h 963"/>
                <a:gd name="T4" fmla="*/ 0 w 971"/>
                <a:gd name="T5" fmla="*/ 166 h 963"/>
                <a:gd name="T6" fmla="*/ 971 w 971"/>
                <a:gd name="T7" fmla="*/ 963 h 963"/>
              </a:gdLst>
              <a:ahLst/>
              <a:cxnLst>
                <a:cxn ang="0">
                  <a:pos x="T0" y="T1"/>
                </a:cxn>
                <a:cxn ang="0">
                  <a:pos x="T2" y="T3"/>
                </a:cxn>
                <a:cxn ang="0">
                  <a:pos x="T4" y="T5"/>
                </a:cxn>
                <a:cxn ang="0">
                  <a:pos x="T6" y="T7"/>
                </a:cxn>
              </a:cxnLst>
              <a:rect l="0" t="0" r="r" b="b"/>
              <a:pathLst>
                <a:path w="971" h="963">
                  <a:moveTo>
                    <a:pt x="971" y="963"/>
                  </a:moveTo>
                  <a:lnTo>
                    <a:pt x="762" y="0"/>
                  </a:lnTo>
                  <a:lnTo>
                    <a:pt x="0" y="166"/>
                  </a:lnTo>
                  <a:lnTo>
                    <a:pt x="971" y="9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365"/>
            <p:cNvSpPr>
              <a:spLocks/>
            </p:cNvSpPr>
            <p:nvPr/>
          </p:nvSpPr>
          <p:spPr bwMode="auto">
            <a:xfrm>
              <a:off x="76200" y="5505449"/>
              <a:ext cx="239713" cy="250825"/>
            </a:xfrm>
            <a:custGeom>
              <a:avLst/>
              <a:gdLst>
                <a:gd name="T0" fmla="*/ 88 w 151"/>
                <a:gd name="T1" fmla="*/ 0 h 158"/>
                <a:gd name="T2" fmla="*/ 0 w 151"/>
                <a:gd name="T3" fmla="*/ 108 h 158"/>
                <a:gd name="T4" fmla="*/ 67 w 151"/>
                <a:gd name="T5" fmla="*/ 158 h 158"/>
                <a:gd name="T6" fmla="*/ 151 w 151"/>
                <a:gd name="T7" fmla="*/ 56 h 158"/>
                <a:gd name="T8" fmla="*/ 88 w 151"/>
                <a:gd name="T9" fmla="*/ 0 h 158"/>
              </a:gdLst>
              <a:ahLst/>
              <a:cxnLst>
                <a:cxn ang="0">
                  <a:pos x="T0" y="T1"/>
                </a:cxn>
                <a:cxn ang="0">
                  <a:pos x="T2" y="T3"/>
                </a:cxn>
                <a:cxn ang="0">
                  <a:pos x="T4" y="T5"/>
                </a:cxn>
                <a:cxn ang="0">
                  <a:pos x="T6" y="T7"/>
                </a:cxn>
                <a:cxn ang="0">
                  <a:pos x="T8" y="T9"/>
                </a:cxn>
              </a:cxnLst>
              <a:rect l="0" t="0" r="r" b="b"/>
              <a:pathLst>
                <a:path w="151" h="158">
                  <a:moveTo>
                    <a:pt x="88" y="0"/>
                  </a:moveTo>
                  <a:lnTo>
                    <a:pt x="0" y="108"/>
                  </a:lnTo>
                  <a:lnTo>
                    <a:pt x="67" y="158"/>
                  </a:lnTo>
                  <a:lnTo>
                    <a:pt x="151" y="56"/>
                  </a:lnTo>
                  <a:lnTo>
                    <a:pt x="8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366"/>
            <p:cNvSpPr>
              <a:spLocks/>
            </p:cNvSpPr>
            <p:nvPr/>
          </p:nvSpPr>
          <p:spPr bwMode="auto">
            <a:xfrm>
              <a:off x="25400" y="5473699"/>
              <a:ext cx="301625" cy="290513"/>
            </a:xfrm>
            <a:custGeom>
              <a:avLst/>
              <a:gdLst>
                <a:gd name="T0" fmla="*/ 166 w 285"/>
                <a:gd name="T1" fmla="*/ 262 h 274"/>
                <a:gd name="T2" fmla="*/ 161 w 285"/>
                <a:gd name="T3" fmla="*/ 267 h 274"/>
                <a:gd name="T4" fmla="*/ 155 w 285"/>
                <a:gd name="T5" fmla="*/ 274 h 274"/>
                <a:gd name="T6" fmla="*/ 149 w 285"/>
                <a:gd name="T7" fmla="*/ 269 h 274"/>
                <a:gd name="T8" fmla="*/ 155 w 285"/>
                <a:gd name="T9" fmla="*/ 262 h 274"/>
                <a:gd name="T10" fmla="*/ 160 w 285"/>
                <a:gd name="T11" fmla="*/ 244 h 274"/>
                <a:gd name="T12" fmla="*/ 73 w 285"/>
                <a:gd name="T13" fmla="*/ 134 h 274"/>
                <a:gd name="T14" fmla="*/ 65 w 285"/>
                <a:gd name="T15" fmla="*/ 125 h 274"/>
                <a:gd name="T16" fmla="*/ 40 w 285"/>
                <a:gd name="T17" fmla="*/ 121 h 274"/>
                <a:gd name="T18" fmla="*/ 3 w 285"/>
                <a:gd name="T19" fmla="*/ 101 h 274"/>
                <a:gd name="T20" fmla="*/ 28 w 285"/>
                <a:gd name="T21" fmla="*/ 38 h 274"/>
                <a:gd name="T22" fmla="*/ 85 w 285"/>
                <a:gd name="T23" fmla="*/ 1 h 274"/>
                <a:gd name="T24" fmla="*/ 111 w 285"/>
                <a:gd name="T25" fmla="*/ 33 h 274"/>
                <a:gd name="T26" fmla="*/ 121 w 285"/>
                <a:gd name="T27" fmla="*/ 57 h 274"/>
                <a:gd name="T28" fmla="*/ 129 w 285"/>
                <a:gd name="T29" fmla="*/ 61 h 274"/>
                <a:gd name="T30" fmla="*/ 256 w 285"/>
                <a:gd name="T31" fmla="*/ 126 h 274"/>
                <a:gd name="T32" fmla="*/ 273 w 285"/>
                <a:gd name="T33" fmla="*/ 117 h 274"/>
                <a:gd name="T34" fmla="*/ 279 w 285"/>
                <a:gd name="T35" fmla="*/ 110 h 274"/>
                <a:gd name="T36" fmla="*/ 285 w 285"/>
                <a:gd name="T37" fmla="*/ 114 h 274"/>
                <a:gd name="T38" fmla="*/ 280 w 285"/>
                <a:gd name="T39" fmla="*/ 121 h 274"/>
                <a:gd name="T40" fmla="*/ 253 w 285"/>
                <a:gd name="T41" fmla="*/ 132 h 274"/>
                <a:gd name="T42" fmla="*/ 126 w 285"/>
                <a:gd name="T43" fmla="*/ 68 h 274"/>
                <a:gd name="T44" fmla="*/ 118 w 285"/>
                <a:gd name="T45" fmla="*/ 64 h 274"/>
                <a:gd name="T46" fmla="*/ 104 w 285"/>
                <a:gd name="T47" fmla="*/ 34 h 274"/>
                <a:gd name="T48" fmla="*/ 85 w 285"/>
                <a:gd name="T49" fmla="*/ 9 h 274"/>
                <a:gd name="T50" fmla="*/ 34 w 285"/>
                <a:gd name="T51" fmla="*/ 43 h 274"/>
                <a:gd name="T52" fmla="*/ 11 w 285"/>
                <a:gd name="T53" fmla="*/ 100 h 274"/>
                <a:gd name="T54" fmla="*/ 39 w 285"/>
                <a:gd name="T55" fmla="*/ 113 h 274"/>
                <a:gd name="T56" fmla="*/ 71 w 285"/>
                <a:gd name="T57" fmla="*/ 121 h 274"/>
                <a:gd name="T58" fmla="*/ 78 w 285"/>
                <a:gd name="T59" fmla="*/ 130 h 274"/>
                <a:gd name="T60" fmla="*/ 166 w 285"/>
                <a:gd name="T61" fmla="*/ 239 h 274"/>
                <a:gd name="T62" fmla="*/ 166 w 285"/>
                <a:gd name="T63" fmla="*/ 26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 h="274">
                  <a:moveTo>
                    <a:pt x="166" y="262"/>
                  </a:moveTo>
                  <a:cubicBezTo>
                    <a:pt x="164" y="264"/>
                    <a:pt x="162" y="266"/>
                    <a:pt x="161" y="267"/>
                  </a:cubicBezTo>
                  <a:cubicBezTo>
                    <a:pt x="159" y="269"/>
                    <a:pt x="157" y="272"/>
                    <a:pt x="155" y="274"/>
                  </a:cubicBezTo>
                  <a:cubicBezTo>
                    <a:pt x="149" y="269"/>
                    <a:pt x="149" y="269"/>
                    <a:pt x="149" y="269"/>
                  </a:cubicBezTo>
                  <a:cubicBezTo>
                    <a:pt x="151" y="267"/>
                    <a:pt x="153" y="264"/>
                    <a:pt x="155" y="262"/>
                  </a:cubicBezTo>
                  <a:cubicBezTo>
                    <a:pt x="164" y="253"/>
                    <a:pt x="166" y="250"/>
                    <a:pt x="160" y="244"/>
                  </a:cubicBezTo>
                  <a:cubicBezTo>
                    <a:pt x="151" y="233"/>
                    <a:pt x="96" y="164"/>
                    <a:pt x="73" y="134"/>
                  </a:cubicBezTo>
                  <a:cubicBezTo>
                    <a:pt x="65" y="125"/>
                    <a:pt x="65" y="125"/>
                    <a:pt x="65" y="125"/>
                  </a:cubicBezTo>
                  <a:cubicBezTo>
                    <a:pt x="60" y="119"/>
                    <a:pt x="51" y="120"/>
                    <a:pt x="40" y="121"/>
                  </a:cubicBezTo>
                  <a:cubicBezTo>
                    <a:pt x="25" y="122"/>
                    <a:pt x="7" y="124"/>
                    <a:pt x="3" y="101"/>
                  </a:cubicBezTo>
                  <a:cubicBezTo>
                    <a:pt x="0" y="81"/>
                    <a:pt x="14" y="56"/>
                    <a:pt x="28" y="38"/>
                  </a:cubicBezTo>
                  <a:cubicBezTo>
                    <a:pt x="42" y="21"/>
                    <a:pt x="65" y="2"/>
                    <a:pt x="85" y="1"/>
                  </a:cubicBezTo>
                  <a:cubicBezTo>
                    <a:pt x="108" y="0"/>
                    <a:pt x="110" y="19"/>
                    <a:pt x="111" y="33"/>
                  </a:cubicBezTo>
                  <a:cubicBezTo>
                    <a:pt x="112" y="44"/>
                    <a:pt x="114" y="54"/>
                    <a:pt x="121" y="57"/>
                  </a:cubicBezTo>
                  <a:cubicBezTo>
                    <a:pt x="129" y="61"/>
                    <a:pt x="129" y="61"/>
                    <a:pt x="129" y="61"/>
                  </a:cubicBezTo>
                  <a:cubicBezTo>
                    <a:pt x="160" y="77"/>
                    <a:pt x="244" y="118"/>
                    <a:pt x="256" y="126"/>
                  </a:cubicBezTo>
                  <a:cubicBezTo>
                    <a:pt x="264" y="130"/>
                    <a:pt x="266" y="127"/>
                    <a:pt x="273" y="117"/>
                  </a:cubicBezTo>
                  <a:cubicBezTo>
                    <a:pt x="275" y="115"/>
                    <a:pt x="277" y="112"/>
                    <a:pt x="279" y="110"/>
                  </a:cubicBezTo>
                  <a:cubicBezTo>
                    <a:pt x="285" y="114"/>
                    <a:pt x="285" y="114"/>
                    <a:pt x="285" y="114"/>
                  </a:cubicBezTo>
                  <a:cubicBezTo>
                    <a:pt x="283" y="117"/>
                    <a:pt x="281" y="119"/>
                    <a:pt x="280" y="121"/>
                  </a:cubicBezTo>
                  <a:cubicBezTo>
                    <a:pt x="274" y="130"/>
                    <a:pt x="266" y="140"/>
                    <a:pt x="253" y="132"/>
                  </a:cubicBezTo>
                  <a:cubicBezTo>
                    <a:pt x="240" y="125"/>
                    <a:pt x="157" y="84"/>
                    <a:pt x="126" y="68"/>
                  </a:cubicBezTo>
                  <a:cubicBezTo>
                    <a:pt x="118" y="64"/>
                    <a:pt x="118" y="64"/>
                    <a:pt x="118" y="64"/>
                  </a:cubicBezTo>
                  <a:cubicBezTo>
                    <a:pt x="107" y="58"/>
                    <a:pt x="105" y="45"/>
                    <a:pt x="104" y="34"/>
                  </a:cubicBezTo>
                  <a:cubicBezTo>
                    <a:pt x="102" y="17"/>
                    <a:pt x="100" y="8"/>
                    <a:pt x="85" y="9"/>
                  </a:cubicBezTo>
                  <a:cubicBezTo>
                    <a:pt x="71" y="9"/>
                    <a:pt x="50" y="23"/>
                    <a:pt x="34" y="43"/>
                  </a:cubicBezTo>
                  <a:cubicBezTo>
                    <a:pt x="17" y="63"/>
                    <a:pt x="8" y="86"/>
                    <a:pt x="11" y="100"/>
                  </a:cubicBezTo>
                  <a:cubicBezTo>
                    <a:pt x="13" y="115"/>
                    <a:pt x="23" y="115"/>
                    <a:pt x="39" y="113"/>
                  </a:cubicBezTo>
                  <a:cubicBezTo>
                    <a:pt x="51" y="112"/>
                    <a:pt x="64" y="111"/>
                    <a:pt x="71" y="121"/>
                  </a:cubicBezTo>
                  <a:cubicBezTo>
                    <a:pt x="78" y="130"/>
                    <a:pt x="78" y="130"/>
                    <a:pt x="78" y="130"/>
                  </a:cubicBezTo>
                  <a:cubicBezTo>
                    <a:pt x="100" y="157"/>
                    <a:pt x="156" y="229"/>
                    <a:pt x="166" y="239"/>
                  </a:cubicBezTo>
                  <a:cubicBezTo>
                    <a:pt x="174" y="248"/>
                    <a:pt x="171" y="255"/>
                    <a:pt x="166" y="262"/>
                  </a:cubicBezTo>
                  <a:close/>
                </a:path>
              </a:pathLst>
            </a:custGeom>
            <a:solidFill>
              <a:srgbClr val="CCC7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367"/>
            <p:cNvSpPr>
              <a:spLocks/>
            </p:cNvSpPr>
            <p:nvPr/>
          </p:nvSpPr>
          <p:spPr bwMode="auto">
            <a:xfrm>
              <a:off x="163513" y="5575299"/>
              <a:ext cx="179388" cy="204788"/>
            </a:xfrm>
            <a:custGeom>
              <a:avLst/>
              <a:gdLst>
                <a:gd name="T0" fmla="*/ 63 w 113"/>
                <a:gd name="T1" fmla="*/ 32 h 129"/>
                <a:gd name="T2" fmla="*/ 69 w 113"/>
                <a:gd name="T3" fmla="*/ 37 h 129"/>
                <a:gd name="T4" fmla="*/ 65 w 113"/>
                <a:gd name="T5" fmla="*/ 42 h 129"/>
                <a:gd name="T6" fmla="*/ 59 w 113"/>
                <a:gd name="T7" fmla="*/ 38 h 129"/>
                <a:gd name="T8" fmla="*/ 31 w 113"/>
                <a:gd name="T9" fmla="*/ 73 h 129"/>
                <a:gd name="T10" fmla="*/ 36 w 113"/>
                <a:gd name="T11" fmla="*/ 77 h 129"/>
                <a:gd name="T12" fmla="*/ 31 w 113"/>
                <a:gd name="T13" fmla="*/ 82 h 129"/>
                <a:gd name="T14" fmla="*/ 26 w 113"/>
                <a:gd name="T15" fmla="*/ 78 h 129"/>
                <a:gd name="T16" fmla="*/ 0 w 113"/>
                <a:gd name="T17" fmla="*/ 110 h 129"/>
                <a:gd name="T18" fmla="*/ 5 w 113"/>
                <a:gd name="T19" fmla="*/ 115 h 129"/>
                <a:gd name="T20" fmla="*/ 11 w 113"/>
                <a:gd name="T21" fmla="*/ 119 h 129"/>
                <a:gd name="T22" fmla="*/ 23 w 113"/>
                <a:gd name="T23" fmla="*/ 129 h 129"/>
                <a:gd name="T24" fmla="*/ 113 w 113"/>
                <a:gd name="T25" fmla="*/ 19 h 129"/>
                <a:gd name="T26" fmla="*/ 100 w 113"/>
                <a:gd name="T27" fmla="*/ 9 h 129"/>
                <a:gd name="T28" fmla="*/ 95 w 113"/>
                <a:gd name="T29" fmla="*/ 4 h 129"/>
                <a:gd name="T30" fmla="*/ 89 w 113"/>
                <a:gd name="T31" fmla="*/ 0 h 129"/>
                <a:gd name="T32" fmla="*/ 63 w 113"/>
                <a:gd name="T33" fmla="*/ 3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29">
                  <a:moveTo>
                    <a:pt x="63" y="32"/>
                  </a:moveTo>
                  <a:lnTo>
                    <a:pt x="69" y="37"/>
                  </a:lnTo>
                  <a:lnTo>
                    <a:pt x="65" y="42"/>
                  </a:lnTo>
                  <a:lnTo>
                    <a:pt x="59" y="38"/>
                  </a:lnTo>
                  <a:lnTo>
                    <a:pt x="31" y="73"/>
                  </a:lnTo>
                  <a:lnTo>
                    <a:pt x="36" y="77"/>
                  </a:lnTo>
                  <a:lnTo>
                    <a:pt x="31" y="82"/>
                  </a:lnTo>
                  <a:lnTo>
                    <a:pt x="26" y="78"/>
                  </a:lnTo>
                  <a:lnTo>
                    <a:pt x="0" y="110"/>
                  </a:lnTo>
                  <a:lnTo>
                    <a:pt x="5" y="115"/>
                  </a:lnTo>
                  <a:lnTo>
                    <a:pt x="11" y="119"/>
                  </a:lnTo>
                  <a:lnTo>
                    <a:pt x="23" y="129"/>
                  </a:lnTo>
                  <a:lnTo>
                    <a:pt x="113" y="19"/>
                  </a:lnTo>
                  <a:lnTo>
                    <a:pt x="100" y="9"/>
                  </a:lnTo>
                  <a:lnTo>
                    <a:pt x="95" y="4"/>
                  </a:lnTo>
                  <a:lnTo>
                    <a:pt x="89" y="0"/>
                  </a:lnTo>
                  <a:lnTo>
                    <a:pt x="63" y="32"/>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368"/>
            <p:cNvSpPr>
              <a:spLocks/>
            </p:cNvSpPr>
            <p:nvPr/>
          </p:nvSpPr>
          <p:spPr bwMode="auto">
            <a:xfrm>
              <a:off x="588963" y="6224587"/>
              <a:ext cx="214313" cy="608013"/>
            </a:xfrm>
            <a:custGeom>
              <a:avLst/>
              <a:gdLst>
                <a:gd name="T0" fmla="*/ 135 w 135"/>
                <a:gd name="T1" fmla="*/ 371 h 383"/>
                <a:gd name="T2" fmla="*/ 82 w 135"/>
                <a:gd name="T3" fmla="*/ 383 h 383"/>
                <a:gd name="T4" fmla="*/ 0 w 135"/>
                <a:gd name="T5" fmla="*/ 11 h 383"/>
                <a:gd name="T6" fmla="*/ 54 w 135"/>
                <a:gd name="T7" fmla="*/ 0 h 383"/>
                <a:gd name="T8" fmla="*/ 135 w 135"/>
                <a:gd name="T9" fmla="*/ 371 h 383"/>
              </a:gdLst>
              <a:ahLst/>
              <a:cxnLst>
                <a:cxn ang="0">
                  <a:pos x="T0" y="T1"/>
                </a:cxn>
                <a:cxn ang="0">
                  <a:pos x="T2" y="T3"/>
                </a:cxn>
                <a:cxn ang="0">
                  <a:pos x="T4" y="T5"/>
                </a:cxn>
                <a:cxn ang="0">
                  <a:pos x="T6" y="T7"/>
                </a:cxn>
                <a:cxn ang="0">
                  <a:pos x="T8" y="T9"/>
                </a:cxn>
              </a:cxnLst>
              <a:rect l="0" t="0" r="r" b="b"/>
              <a:pathLst>
                <a:path w="135" h="383">
                  <a:moveTo>
                    <a:pt x="135" y="371"/>
                  </a:moveTo>
                  <a:lnTo>
                    <a:pt x="82" y="383"/>
                  </a:lnTo>
                  <a:lnTo>
                    <a:pt x="0" y="11"/>
                  </a:lnTo>
                  <a:lnTo>
                    <a:pt x="54" y="0"/>
                  </a:lnTo>
                  <a:lnTo>
                    <a:pt x="135" y="371"/>
                  </a:lnTo>
                  <a:close/>
                </a:path>
              </a:pathLst>
            </a:custGeom>
            <a:solidFill>
              <a:srgbClr val="AFC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369"/>
            <p:cNvSpPr>
              <a:spLocks/>
            </p:cNvSpPr>
            <p:nvPr/>
          </p:nvSpPr>
          <p:spPr bwMode="auto">
            <a:xfrm>
              <a:off x="698500" y="6124574"/>
              <a:ext cx="230188" cy="679450"/>
            </a:xfrm>
            <a:custGeom>
              <a:avLst/>
              <a:gdLst>
                <a:gd name="T0" fmla="*/ 145 w 145"/>
                <a:gd name="T1" fmla="*/ 417 h 428"/>
                <a:gd name="T2" fmla="*/ 91 w 145"/>
                <a:gd name="T3" fmla="*/ 428 h 428"/>
                <a:gd name="T4" fmla="*/ 0 w 145"/>
                <a:gd name="T5" fmla="*/ 12 h 428"/>
                <a:gd name="T6" fmla="*/ 54 w 145"/>
                <a:gd name="T7" fmla="*/ 0 h 428"/>
                <a:gd name="T8" fmla="*/ 145 w 145"/>
                <a:gd name="T9" fmla="*/ 417 h 428"/>
              </a:gdLst>
              <a:ahLst/>
              <a:cxnLst>
                <a:cxn ang="0">
                  <a:pos x="T0" y="T1"/>
                </a:cxn>
                <a:cxn ang="0">
                  <a:pos x="T2" y="T3"/>
                </a:cxn>
                <a:cxn ang="0">
                  <a:pos x="T4" y="T5"/>
                </a:cxn>
                <a:cxn ang="0">
                  <a:pos x="T6" y="T7"/>
                </a:cxn>
                <a:cxn ang="0">
                  <a:pos x="T8" y="T9"/>
                </a:cxn>
              </a:cxnLst>
              <a:rect l="0" t="0" r="r" b="b"/>
              <a:pathLst>
                <a:path w="145" h="428">
                  <a:moveTo>
                    <a:pt x="145" y="417"/>
                  </a:moveTo>
                  <a:lnTo>
                    <a:pt x="91" y="428"/>
                  </a:lnTo>
                  <a:lnTo>
                    <a:pt x="0" y="12"/>
                  </a:lnTo>
                  <a:lnTo>
                    <a:pt x="54" y="0"/>
                  </a:lnTo>
                  <a:lnTo>
                    <a:pt x="145" y="417"/>
                  </a:lnTo>
                  <a:close/>
                </a:path>
              </a:pathLst>
            </a:custGeom>
            <a:solidFill>
              <a:srgbClr val="BB2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370"/>
            <p:cNvSpPr>
              <a:spLocks/>
            </p:cNvSpPr>
            <p:nvPr/>
          </p:nvSpPr>
          <p:spPr bwMode="auto">
            <a:xfrm>
              <a:off x="882650" y="6373812"/>
              <a:ext cx="169863" cy="404813"/>
            </a:xfrm>
            <a:custGeom>
              <a:avLst/>
              <a:gdLst>
                <a:gd name="T0" fmla="*/ 107 w 107"/>
                <a:gd name="T1" fmla="*/ 243 h 255"/>
                <a:gd name="T2" fmla="*/ 54 w 107"/>
                <a:gd name="T3" fmla="*/ 255 h 255"/>
                <a:gd name="T4" fmla="*/ 0 w 107"/>
                <a:gd name="T5" fmla="*/ 12 h 255"/>
                <a:gd name="T6" fmla="*/ 54 w 107"/>
                <a:gd name="T7" fmla="*/ 0 h 255"/>
                <a:gd name="T8" fmla="*/ 107 w 107"/>
                <a:gd name="T9" fmla="*/ 243 h 255"/>
              </a:gdLst>
              <a:ahLst/>
              <a:cxnLst>
                <a:cxn ang="0">
                  <a:pos x="T0" y="T1"/>
                </a:cxn>
                <a:cxn ang="0">
                  <a:pos x="T2" y="T3"/>
                </a:cxn>
                <a:cxn ang="0">
                  <a:pos x="T4" y="T5"/>
                </a:cxn>
                <a:cxn ang="0">
                  <a:pos x="T6" y="T7"/>
                </a:cxn>
                <a:cxn ang="0">
                  <a:pos x="T8" y="T9"/>
                </a:cxn>
              </a:cxnLst>
              <a:rect l="0" t="0" r="r" b="b"/>
              <a:pathLst>
                <a:path w="107" h="255">
                  <a:moveTo>
                    <a:pt x="107" y="243"/>
                  </a:moveTo>
                  <a:lnTo>
                    <a:pt x="54" y="255"/>
                  </a:lnTo>
                  <a:lnTo>
                    <a:pt x="0" y="12"/>
                  </a:lnTo>
                  <a:lnTo>
                    <a:pt x="54" y="0"/>
                  </a:lnTo>
                  <a:lnTo>
                    <a:pt x="107" y="243"/>
                  </a:lnTo>
                  <a:close/>
                </a:path>
              </a:pathLst>
            </a:custGeom>
            <a:solidFill>
              <a:srgbClr val="F99F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371"/>
            <p:cNvSpPr>
              <a:spLocks/>
            </p:cNvSpPr>
            <p:nvPr/>
          </p:nvSpPr>
          <p:spPr bwMode="auto">
            <a:xfrm>
              <a:off x="922338" y="5949949"/>
              <a:ext cx="255588" cy="800100"/>
            </a:xfrm>
            <a:custGeom>
              <a:avLst/>
              <a:gdLst>
                <a:gd name="T0" fmla="*/ 161 w 161"/>
                <a:gd name="T1" fmla="*/ 493 h 504"/>
                <a:gd name="T2" fmla="*/ 107 w 161"/>
                <a:gd name="T3" fmla="*/ 504 h 504"/>
                <a:gd name="T4" fmla="*/ 0 w 161"/>
                <a:gd name="T5" fmla="*/ 12 h 504"/>
                <a:gd name="T6" fmla="*/ 53 w 161"/>
                <a:gd name="T7" fmla="*/ 0 h 504"/>
                <a:gd name="T8" fmla="*/ 161 w 161"/>
                <a:gd name="T9" fmla="*/ 493 h 504"/>
              </a:gdLst>
              <a:ahLst/>
              <a:cxnLst>
                <a:cxn ang="0">
                  <a:pos x="T0" y="T1"/>
                </a:cxn>
                <a:cxn ang="0">
                  <a:pos x="T2" y="T3"/>
                </a:cxn>
                <a:cxn ang="0">
                  <a:pos x="T4" y="T5"/>
                </a:cxn>
                <a:cxn ang="0">
                  <a:pos x="T6" y="T7"/>
                </a:cxn>
                <a:cxn ang="0">
                  <a:pos x="T8" y="T9"/>
                </a:cxn>
              </a:cxnLst>
              <a:rect l="0" t="0" r="r" b="b"/>
              <a:pathLst>
                <a:path w="161" h="504">
                  <a:moveTo>
                    <a:pt x="161" y="493"/>
                  </a:moveTo>
                  <a:lnTo>
                    <a:pt x="107" y="504"/>
                  </a:lnTo>
                  <a:lnTo>
                    <a:pt x="0" y="12"/>
                  </a:lnTo>
                  <a:lnTo>
                    <a:pt x="53" y="0"/>
                  </a:lnTo>
                  <a:lnTo>
                    <a:pt x="161" y="493"/>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372"/>
            <p:cNvSpPr>
              <a:spLocks/>
            </p:cNvSpPr>
            <p:nvPr/>
          </p:nvSpPr>
          <p:spPr bwMode="auto">
            <a:xfrm>
              <a:off x="1135063" y="6334124"/>
              <a:ext cx="166688" cy="390525"/>
            </a:xfrm>
            <a:custGeom>
              <a:avLst/>
              <a:gdLst>
                <a:gd name="T0" fmla="*/ 105 w 105"/>
                <a:gd name="T1" fmla="*/ 234 h 246"/>
                <a:gd name="T2" fmla="*/ 51 w 105"/>
                <a:gd name="T3" fmla="*/ 246 h 246"/>
                <a:gd name="T4" fmla="*/ 0 w 105"/>
                <a:gd name="T5" fmla="*/ 11 h 246"/>
                <a:gd name="T6" fmla="*/ 54 w 105"/>
                <a:gd name="T7" fmla="*/ 0 h 246"/>
                <a:gd name="T8" fmla="*/ 105 w 105"/>
                <a:gd name="T9" fmla="*/ 234 h 246"/>
              </a:gdLst>
              <a:ahLst/>
              <a:cxnLst>
                <a:cxn ang="0">
                  <a:pos x="T0" y="T1"/>
                </a:cxn>
                <a:cxn ang="0">
                  <a:pos x="T2" y="T3"/>
                </a:cxn>
                <a:cxn ang="0">
                  <a:pos x="T4" y="T5"/>
                </a:cxn>
                <a:cxn ang="0">
                  <a:pos x="T6" y="T7"/>
                </a:cxn>
                <a:cxn ang="0">
                  <a:pos x="T8" y="T9"/>
                </a:cxn>
              </a:cxnLst>
              <a:rect l="0" t="0" r="r" b="b"/>
              <a:pathLst>
                <a:path w="105" h="246">
                  <a:moveTo>
                    <a:pt x="105" y="234"/>
                  </a:moveTo>
                  <a:lnTo>
                    <a:pt x="51" y="246"/>
                  </a:lnTo>
                  <a:lnTo>
                    <a:pt x="0" y="11"/>
                  </a:lnTo>
                  <a:lnTo>
                    <a:pt x="54" y="0"/>
                  </a:lnTo>
                  <a:lnTo>
                    <a:pt x="105" y="234"/>
                  </a:lnTo>
                  <a:close/>
                </a:path>
              </a:pathLst>
            </a:custGeom>
            <a:solidFill>
              <a:srgbClr val="9B3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373"/>
            <p:cNvSpPr>
              <a:spLocks/>
            </p:cNvSpPr>
            <p:nvPr/>
          </p:nvSpPr>
          <p:spPr bwMode="auto">
            <a:xfrm>
              <a:off x="1203325" y="6043612"/>
              <a:ext cx="222250" cy="652463"/>
            </a:xfrm>
            <a:custGeom>
              <a:avLst/>
              <a:gdLst>
                <a:gd name="T0" fmla="*/ 140 w 140"/>
                <a:gd name="T1" fmla="*/ 400 h 411"/>
                <a:gd name="T2" fmla="*/ 86 w 140"/>
                <a:gd name="T3" fmla="*/ 411 h 411"/>
                <a:gd name="T4" fmla="*/ 0 w 140"/>
                <a:gd name="T5" fmla="*/ 12 h 411"/>
                <a:gd name="T6" fmla="*/ 53 w 140"/>
                <a:gd name="T7" fmla="*/ 0 h 411"/>
                <a:gd name="T8" fmla="*/ 140 w 140"/>
                <a:gd name="T9" fmla="*/ 400 h 411"/>
              </a:gdLst>
              <a:ahLst/>
              <a:cxnLst>
                <a:cxn ang="0">
                  <a:pos x="T0" y="T1"/>
                </a:cxn>
                <a:cxn ang="0">
                  <a:pos x="T2" y="T3"/>
                </a:cxn>
                <a:cxn ang="0">
                  <a:pos x="T4" y="T5"/>
                </a:cxn>
                <a:cxn ang="0">
                  <a:pos x="T6" y="T7"/>
                </a:cxn>
                <a:cxn ang="0">
                  <a:pos x="T8" y="T9"/>
                </a:cxn>
              </a:cxnLst>
              <a:rect l="0" t="0" r="r" b="b"/>
              <a:pathLst>
                <a:path w="140" h="411">
                  <a:moveTo>
                    <a:pt x="140" y="400"/>
                  </a:moveTo>
                  <a:lnTo>
                    <a:pt x="86" y="411"/>
                  </a:lnTo>
                  <a:lnTo>
                    <a:pt x="0" y="12"/>
                  </a:lnTo>
                  <a:lnTo>
                    <a:pt x="53" y="0"/>
                  </a:lnTo>
                  <a:lnTo>
                    <a:pt x="140" y="400"/>
                  </a:lnTo>
                  <a:close/>
                </a:path>
              </a:pathLst>
            </a:custGeom>
            <a:solidFill>
              <a:srgbClr val="0093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374"/>
            <p:cNvSpPr>
              <a:spLocks/>
            </p:cNvSpPr>
            <p:nvPr/>
          </p:nvSpPr>
          <p:spPr bwMode="auto">
            <a:xfrm>
              <a:off x="1363663" y="6188074"/>
              <a:ext cx="187325" cy="481013"/>
            </a:xfrm>
            <a:custGeom>
              <a:avLst/>
              <a:gdLst>
                <a:gd name="T0" fmla="*/ 118 w 118"/>
                <a:gd name="T1" fmla="*/ 292 h 303"/>
                <a:gd name="T2" fmla="*/ 64 w 118"/>
                <a:gd name="T3" fmla="*/ 303 h 303"/>
                <a:gd name="T4" fmla="*/ 0 w 118"/>
                <a:gd name="T5" fmla="*/ 11 h 303"/>
                <a:gd name="T6" fmla="*/ 54 w 118"/>
                <a:gd name="T7" fmla="*/ 0 h 303"/>
                <a:gd name="T8" fmla="*/ 118 w 118"/>
                <a:gd name="T9" fmla="*/ 292 h 303"/>
              </a:gdLst>
              <a:ahLst/>
              <a:cxnLst>
                <a:cxn ang="0">
                  <a:pos x="T0" y="T1"/>
                </a:cxn>
                <a:cxn ang="0">
                  <a:pos x="T2" y="T3"/>
                </a:cxn>
                <a:cxn ang="0">
                  <a:pos x="T4" y="T5"/>
                </a:cxn>
                <a:cxn ang="0">
                  <a:pos x="T6" y="T7"/>
                </a:cxn>
                <a:cxn ang="0">
                  <a:pos x="T8" y="T9"/>
                </a:cxn>
              </a:cxnLst>
              <a:rect l="0" t="0" r="r" b="b"/>
              <a:pathLst>
                <a:path w="118" h="303">
                  <a:moveTo>
                    <a:pt x="118" y="292"/>
                  </a:moveTo>
                  <a:lnTo>
                    <a:pt x="64" y="303"/>
                  </a:lnTo>
                  <a:lnTo>
                    <a:pt x="0" y="11"/>
                  </a:lnTo>
                  <a:lnTo>
                    <a:pt x="54" y="0"/>
                  </a:lnTo>
                  <a:lnTo>
                    <a:pt x="118" y="292"/>
                  </a:lnTo>
                  <a:close/>
                </a:path>
              </a:pathLst>
            </a:custGeom>
            <a:solidFill>
              <a:srgbClr val="FFD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375"/>
            <p:cNvSpPr>
              <a:spLocks/>
            </p:cNvSpPr>
            <p:nvPr/>
          </p:nvSpPr>
          <p:spPr bwMode="auto">
            <a:xfrm>
              <a:off x="344488" y="6088062"/>
              <a:ext cx="176213" cy="52388"/>
            </a:xfrm>
            <a:custGeom>
              <a:avLst/>
              <a:gdLst>
                <a:gd name="T0" fmla="*/ 109 w 111"/>
                <a:gd name="T1" fmla="*/ 0 h 33"/>
                <a:gd name="T2" fmla="*/ 0 w 111"/>
                <a:gd name="T3" fmla="*/ 24 h 33"/>
                <a:gd name="T4" fmla="*/ 2 w 111"/>
                <a:gd name="T5" fmla="*/ 33 h 33"/>
                <a:gd name="T6" fmla="*/ 111 w 111"/>
                <a:gd name="T7" fmla="*/ 9 h 33"/>
                <a:gd name="T8" fmla="*/ 109 w 111"/>
                <a:gd name="T9" fmla="*/ 0 h 33"/>
              </a:gdLst>
              <a:ahLst/>
              <a:cxnLst>
                <a:cxn ang="0">
                  <a:pos x="T0" y="T1"/>
                </a:cxn>
                <a:cxn ang="0">
                  <a:pos x="T2" y="T3"/>
                </a:cxn>
                <a:cxn ang="0">
                  <a:pos x="T4" y="T5"/>
                </a:cxn>
                <a:cxn ang="0">
                  <a:pos x="T6" y="T7"/>
                </a:cxn>
                <a:cxn ang="0">
                  <a:pos x="T8" y="T9"/>
                </a:cxn>
              </a:cxnLst>
              <a:rect l="0" t="0" r="r" b="b"/>
              <a:pathLst>
                <a:path w="111" h="33">
                  <a:moveTo>
                    <a:pt x="109" y="0"/>
                  </a:moveTo>
                  <a:lnTo>
                    <a:pt x="0" y="24"/>
                  </a:lnTo>
                  <a:lnTo>
                    <a:pt x="2" y="33"/>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376"/>
            <p:cNvSpPr>
              <a:spLocks/>
            </p:cNvSpPr>
            <p:nvPr/>
          </p:nvSpPr>
          <p:spPr bwMode="auto">
            <a:xfrm>
              <a:off x="344488" y="6088062"/>
              <a:ext cx="176213" cy="52388"/>
            </a:xfrm>
            <a:custGeom>
              <a:avLst/>
              <a:gdLst>
                <a:gd name="T0" fmla="*/ 109 w 111"/>
                <a:gd name="T1" fmla="*/ 0 h 33"/>
                <a:gd name="T2" fmla="*/ 0 w 111"/>
                <a:gd name="T3" fmla="*/ 24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09" y="0"/>
                  </a:moveTo>
                  <a:lnTo>
                    <a:pt x="0" y="24"/>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377"/>
            <p:cNvSpPr>
              <a:spLocks/>
            </p:cNvSpPr>
            <p:nvPr/>
          </p:nvSpPr>
          <p:spPr bwMode="auto">
            <a:xfrm>
              <a:off x="358775" y="6148387"/>
              <a:ext cx="176213" cy="50800"/>
            </a:xfrm>
            <a:custGeom>
              <a:avLst/>
              <a:gdLst>
                <a:gd name="T0" fmla="*/ 109 w 111"/>
                <a:gd name="T1" fmla="*/ 0 h 32"/>
                <a:gd name="T2" fmla="*/ 0 w 111"/>
                <a:gd name="T3" fmla="*/ 24 h 32"/>
                <a:gd name="T4" fmla="*/ 1 w 111"/>
                <a:gd name="T5" fmla="*/ 32 h 32"/>
                <a:gd name="T6" fmla="*/ 111 w 111"/>
                <a:gd name="T7" fmla="*/ 9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4"/>
                  </a:lnTo>
                  <a:lnTo>
                    <a:pt x="1" y="32"/>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378"/>
            <p:cNvSpPr>
              <a:spLocks/>
            </p:cNvSpPr>
            <p:nvPr/>
          </p:nvSpPr>
          <p:spPr bwMode="auto">
            <a:xfrm>
              <a:off x="358775" y="6148387"/>
              <a:ext cx="176213" cy="50800"/>
            </a:xfrm>
            <a:custGeom>
              <a:avLst/>
              <a:gdLst>
                <a:gd name="T0" fmla="*/ 109 w 111"/>
                <a:gd name="T1" fmla="*/ 0 h 32"/>
                <a:gd name="T2" fmla="*/ 0 w 111"/>
                <a:gd name="T3" fmla="*/ 24 h 32"/>
                <a:gd name="T4" fmla="*/ 1 w 111"/>
                <a:gd name="T5" fmla="*/ 32 h 32"/>
                <a:gd name="T6" fmla="*/ 111 w 111"/>
                <a:gd name="T7" fmla="*/ 9 h 32"/>
              </a:gdLst>
              <a:ahLst/>
              <a:cxnLst>
                <a:cxn ang="0">
                  <a:pos x="T0" y="T1"/>
                </a:cxn>
                <a:cxn ang="0">
                  <a:pos x="T2" y="T3"/>
                </a:cxn>
                <a:cxn ang="0">
                  <a:pos x="T4" y="T5"/>
                </a:cxn>
                <a:cxn ang="0">
                  <a:pos x="T6" y="T7"/>
                </a:cxn>
              </a:cxnLst>
              <a:rect l="0" t="0" r="r" b="b"/>
              <a:pathLst>
                <a:path w="111" h="32">
                  <a:moveTo>
                    <a:pt x="109" y="0"/>
                  </a:moveTo>
                  <a:lnTo>
                    <a:pt x="0" y="24"/>
                  </a:lnTo>
                  <a:lnTo>
                    <a:pt x="1" y="32"/>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379"/>
            <p:cNvSpPr>
              <a:spLocks/>
            </p:cNvSpPr>
            <p:nvPr/>
          </p:nvSpPr>
          <p:spPr bwMode="auto">
            <a:xfrm>
              <a:off x="371475" y="6208712"/>
              <a:ext cx="176213" cy="50800"/>
            </a:xfrm>
            <a:custGeom>
              <a:avLst/>
              <a:gdLst>
                <a:gd name="T0" fmla="*/ 109 w 111"/>
                <a:gd name="T1" fmla="*/ 0 h 32"/>
                <a:gd name="T2" fmla="*/ 0 w 111"/>
                <a:gd name="T3" fmla="*/ 24 h 32"/>
                <a:gd name="T4" fmla="*/ 2 w 111"/>
                <a:gd name="T5" fmla="*/ 32 h 32"/>
                <a:gd name="T6" fmla="*/ 111 w 111"/>
                <a:gd name="T7" fmla="*/ 8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4"/>
                  </a:lnTo>
                  <a:lnTo>
                    <a:pt x="2" y="32"/>
                  </a:lnTo>
                  <a:lnTo>
                    <a:pt x="111"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380"/>
            <p:cNvSpPr>
              <a:spLocks/>
            </p:cNvSpPr>
            <p:nvPr/>
          </p:nvSpPr>
          <p:spPr bwMode="auto">
            <a:xfrm>
              <a:off x="371475" y="6208712"/>
              <a:ext cx="176213" cy="50800"/>
            </a:xfrm>
            <a:custGeom>
              <a:avLst/>
              <a:gdLst>
                <a:gd name="T0" fmla="*/ 109 w 111"/>
                <a:gd name="T1" fmla="*/ 0 h 32"/>
                <a:gd name="T2" fmla="*/ 0 w 111"/>
                <a:gd name="T3" fmla="*/ 24 h 32"/>
                <a:gd name="T4" fmla="*/ 2 w 111"/>
                <a:gd name="T5" fmla="*/ 32 h 32"/>
                <a:gd name="T6" fmla="*/ 111 w 111"/>
                <a:gd name="T7" fmla="*/ 8 h 32"/>
              </a:gdLst>
              <a:ahLst/>
              <a:cxnLst>
                <a:cxn ang="0">
                  <a:pos x="T0" y="T1"/>
                </a:cxn>
                <a:cxn ang="0">
                  <a:pos x="T2" y="T3"/>
                </a:cxn>
                <a:cxn ang="0">
                  <a:pos x="T4" y="T5"/>
                </a:cxn>
                <a:cxn ang="0">
                  <a:pos x="T6" y="T7"/>
                </a:cxn>
              </a:cxnLst>
              <a:rect l="0" t="0" r="r" b="b"/>
              <a:pathLst>
                <a:path w="111" h="32">
                  <a:moveTo>
                    <a:pt x="109" y="0"/>
                  </a:moveTo>
                  <a:lnTo>
                    <a:pt x="0" y="24"/>
                  </a:lnTo>
                  <a:lnTo>
                    <a:pt x="2" y="32"/>
                  </a:lnTo>
                  <a:lnTo>
                    <a:pt x="11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381"/>
            <p:cNvSpPr>
              <a:spLocks/>
            </p:cNvSpPr>
            <p:nvPr/>
          </p:nvSpPr>
          <p:spPr bwMode="auto">
            <a:xfrm>
              <a:off x="384175" y="6269037"/>
              <a:ext cx="176213" cy="50800"/>
            </a:xfrm>
            <a:custGeom>
              <a:avLst/>
              <a:gdLst>
                <a:gd name="T0" fmla="*/ 109 w 111"/>
                <a:gd name="T1" fmla="*/ 0 h 32"/>
                <a:gd name="T2" fmla="*/ 0 w 111"/>
                <a:gd name="T3" fmla="*/ 24 h 32"/>
                <a:gd name="T4" fmla="*/ 2 w 111"/>
                <a:gd name="T5" fmla="*/ 32 h 32"/>
                <a:gd name="T6" fmla="*/ 111 w 111"/>
                <a:gd name="T7" fmla="*/ 8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4"/>
                  </a:lnTo>
                  <a:lnTo>
                    <a:pt x="2" y="32"/>
                  </a:lnTo>
                  <a:lnTo>
                    <a:pt x="111"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382"/>
            <p:cNvSpPr>
              <a:spLocks/>
            </p:cNvSpPr>
            <p:nvPr/>
          </p:nvSpPr>
          <p:spPr bwMode="auto">
            <a:xfrm>
              <a:off x="384175" y="6269037"/>
              <a:ext cx="176213" cy="50800"/>
            </a:xfrm>
            <a:custGeom>
              <a:avLst/>
              <a:gdLst>
                <a:gd name="T0" fmla="*/ 109 w 111"/>
                <a:gd name="T1" fmla="*/ 0 h 32"/>
                <a:gd name="T2" fmla="*/ 0 w 111"/>
                <a:gd name="T3" fmla="*/ 24 h 32"/>
                <a:gd name="T4" fmla="*/ 2 w 111"/>
                <a:gd name="T5" fmla="*/ 32 h 32"/>
                <a:gd name="T6" fmla="*/ 111 w 111"/>
                <a:gd name="T7" fmla="*/ 8 h 32"/>
              </a:gdLst>
              <a:ahLst/>
              <a:cxnLst>
                <a:cxn ang="0">
                  <a:pos x="T0" y="T1"/>
                </a:cxn>
                <a:cxn ang="0">
                  <a:pos x="T2" y="T3"/>
                </a:cxn>
                <a:cxn ang="0">
                  <a:pos x="T4" y="T5"/>
                </a:cxn>
                <a:cxn ang="0">
                  <a:pos x="T6" y="T7"/>
                </a:cxn>
              </a:cxnLst>
              <a:rect l="0" t="0" r="r" b="b"/>
              <a:pathLst>
                <a:path w="111" h="32">
                  <a:moveTo>
                    <a:pt x="109" y="0"/>
                  </a:moveTo>
                  <a:lnTo>
                    <a:pt x="0" y="24"/>
                  </a:lnTo>
                  <a:lnTo>
                    <a:pt x="2" y="32"/>
                  </a:lnTo>
                  <a:lnTo>
                    <a:pt x="11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383"/>
            <p:cNvSpPr>
              <a:spLocks/>
            </p:cNvSpPr>
            <p:nvPr/>
          </p:nvSpPr>
          <p:spPr bwMode="auto">
            <a:xfrm>
              <a:off x="398463" y="6329362"/>
              <a:ext cx="174625" cy="50800"/>
            </a:xfrm>
            <a:custGeom>
              <a:avLst/>
              <a:gdLst>
                <a:gd name="T0" fmla="*/ 108 w 110"/>
                <a:gd name="T1" fmla="*/ 0 h 32"/>
                <a:gd name="T2" fmla="*/ 0 w 110"/>
                <a:gd name="T3" fmla="*/ 23 h 32"/>
                <a:gd name="T4" fmla="*/ 1 w 110"/>
                <a:gd name="T5" fmla="*/ 32 h 32"/>
                <a:gd name="T6" fmla="*/ 110 w 110"/>
                <a:gd name="T7" fmla="*/ 8 h 32"/>
                <a:gd name="T8" fmla="*/ 108 w 110"/>
                <a:gd name="T9" fmla="*/ 0 h 32"/>
              </a:gdLst>
              <a:ahLst/>
              <a:cxnLst>
                <a:cxn ang="0">
                  <a:pos x="T0" y="T1"/>
                </a:cxn>
                <a:cxn ang="0">
                  <a:pos x="T2" y="T3"/>
                </a:cxn>
                <a:cxn ang="0">
                  <a:pos x="T4" y="T5"/>
                </a:cxn>
                <a:cxn ang="0">
                  <a:pos x="T6" y="T7"/>
                </a:cxn>
                <a:cxn ang="0">
                  <a:pos x="T8" y="T9"/>
                </a:cxn>
              </a:cxnLst>
              <a:rect l="0" t="0" r="r" b="b"/>
              <a:pathLst>
                <a:path w="110" h="32">
                  <a:moveTo>
                    <a:pt x="108" y="0"/>
                  </a:moveTo>
                  <a:lnTo>
                    <a:pt x="0" y="23"/>
                  </a:lnTo>
                  <a:lnTo>
                    <a:pt x="1" y="32"/>
                  </a:lnTo>
                  <a:lnTo>
                    <a:pt x="110" y="8"/>
                  </a:lnTo>
                  <a:lnTo>
                    <a:pt x="108"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384"/>
            <p:cNvSpPr>
              <a:spLocks/>
            </p:cNvSpPr>
            <p:nvPr/>
          </p:nvSpPr>
          <p:spPr bwMode="auto">
            <a:xfrm>
              <a:off x="398463" y="6329362"/>
              <a:ext cx="174625" cy="50800"/>
            </a:xfrm>
            <a:custGeom>
              <a:avLst/>
              <a:gdLst>
                <a:gd name="T0" fmla="*/ 108 w 110"/>
                <a:gd name="T1" fmla="*/ 0 h 32"/>
                <a:gd name="T2" fmla="*/ 0 w 110"/>
                <a:gd name="T3" fmla="*/ 23 h 32"/>
                <a:gd name="T4" fmla="*/ 1 w 110"/>
                <a:gd name="T5" fmla="*/ 32 h 32"/>
                <a:gd name="T6" fmla="*/ 110 w 110"/>
                <a:gd name="T7" fmla="*/ 8 h 32"/>
              </a:gdLst>
              <a:ahLst/>
              <a:cxnLst>
                <a:cxn ang="0">
                  <a:pos x="T0" y="T1"/>
                </a:cxn>
                <a:cxn ang="0">
                  <a:pos x="T2" y="T3"/>
                </a:cxn>
                <a:cxn ang="0">
                  <a:pos x="T4" y="T5"/>
                </a:cxn>
                <a:cxn ang="0">
                  <a:pos x="T6" y="T7"/>
                </a:cxn>
              </a:cxnLst>
              <a:rect l="0" t="0" r="r" b="b"/>
              <a:pathLst>
                <a:path w="110" h="32">
                  <a:moveTo>
                    <a:pt x="108" y="0"/>
                  </a:moveTo>
                  <a:lnTo>
                    <a:pt x="0" y="23"/>
                  </a:lnTo>
                  <a:lnTo>
                    <a:pt x="1" y="32"/>
                  </a:lnTo>
                  <a:lnTo>
                    <a:pt x="11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385"/>
            <p:cNvSpPr>
              <a:spLocks/>
            </p:cNvSpPr>
            <p:nvPr/>
          </p:nvSpPr>
          <p:spPr bwMode="auto">
            <a:xfrm>
              <a:off x="411163" y="6388099"/>
              <a:ext cx="174625" cy="52388"/>
            </a:xfrm>
            <a:custGeom>
              <a:avLst/>
              <a:gdLst>
                <a:gd name="T0" fmla="*/ 108 w 110"/>
                <a:gd name="T1" fmla="*/ 0 h 33"/>
                <a:gd name="T2" fmla="*/ 0 w 110"/>
                <a:gd name="T3" fmla="*/ 24 h 33"/>
                <a:gd name="T4" fmla="*/ 2 w 110"/>
                <a:gd name="T5" fmla="*/ 33 h 33"/>
                <a:gd name="T6" fmla="*/ 110 w 110"/>
                <a:gd name="T7" fmla="*/ 9 h 33"/>
                <a:gd name="T8" fmla="*/ 108 w 110"/>
                <a:gd name="T9" fmla="*/ 0 h 33"/>
              </a:gdLst>
              <a:ahLst/>
              <a:cxnLst>
                <a:cxn ang="0">
                  <a:pos x="T0" y="T1"/>
                </a:cxn>
                <a:cxn ang="0">
                  <a:pos x="T2" y="T3"/>
                </a:cxn>
                <a:cxn ang="0">
                  <a:pos x="T4" y="T5"/>
                </a:cxn>
                <a:cxn ang="0">
                  <a:pos x="T6" y="T7"/>
                </a:cxn>
                <a:cxn ang="0">
                  <a:pos x="T8" y="T9"/>
                </a:cxn>
              </a:cxnLst>
              <a:rect l="0" t="0" r="r" b="b"/>
              <a:pathLst>
                <a:path w="110" h="33">
                  <a:moveTo>
                    <a:pt x="108" y="0"/>
                  </a:moveTo>
                  <a:lnTo>
                    <a:pt x="0" y="24"/>
                  </a:lnTo>
                  <a:lnTo>
                    <a:pt x="2" y="33"/>
                  </a:lnTo>
                  <a:lnTo>
                    <a:pt x="110" y="9"/>
                  </a:lnTo>
                  <a:lnTo>
                    <a:pt x="108"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4" name="Freeform 386"/>
            <p:cNvSpPr>
              <a:spLocks/>
            </p:cNvSpPr>
            <p:nvPr/>
          </p:nvSpPr>
          <p:spPr bwMode="auto">
            <a:xfrm>
              <a:off x="411163" y="6388099"/>
              <a:ext cx="174625" cy="52388"/>
            </a:xfrm>
            <a:custGeom>
              <a:avLst/>
              <a:gdLst>
                <a:gd name="T0" fmla="*/ 108 w 110"/>
                <a:gd name="T1" fmla="*/ 0 h 33"/>
                <a:gd name="T2" fmla="*/ 0 w 110"/>
                <a:gd name="T3" fmla="*/ 24 h 33"/>
                <a:gd name="T4" fmla="*/ 2 w 110"/>
                <a:gd name="T5" fmla="*/ 33 h 33"/>
                <a:gd name="T6" fmla="*/ 110 w 110"/>
                <a:gd name="T7" fmla="*/ 9 h 33"/>
              </a:gdLst>
              <a:ahLst/>
              <a:cxnLst>
                <a:cxn ang="0">
                  <a:pos x="T0" y="T1"/>
                </a:cxn>
                <a:cxn ang="0">
                  <a:pos x="T2" y="T3"/>
                </a:cxn>
                <a:cxn ang="0">
                  <a:pos x="T4" y="T5"/>
                </a:cxn>
                <a:cxn ang="0">
                  <a:pos x="T6" y="T7"/>
                </a:cxn>
              </a:cxnLst>
              <a:rect l="0" t="0" r="r" b="b"/>
              <a:pathLst>
                <a:path w="110" h="33">
                  <a:moveTo>
                    <a:pt x="108" y="0"/>
                  </a:moveTo>
                  <a:lnTo>
                    <a:pt x="0" y="24"/>
                  </a:lnTo>
                  <a:lnTo>
                    <a:pt x="2" y="33"/>
                  </a:lnTo>
                  <a:lnTo>
                    <a:pt x="11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5" name="Freeform 387"/>
            <p:cNvSpPr>
              <a:spLocks/>
            </p:cNvSpPr>
            <p:nvPr/>
          </p:nvSpPr>
          <p:spPr bwMode="auto">
            <a:xfrm>
              <a:off x="423863" y="6448424"/>
              <a:ext cx="174625" cy="50800"/>
            </a:xfrm>
            <a:custGeom>
              <a:avLst/>
              <a:gdLst>
                <a:gd name="T0" fmla="*/ 108 w 110"/>
                <a:gd name="T1" fmla="*/ 0 h 32"/>
                <a:gd name="T2" fmla="*/ 0 w 110"/>
                <a:gd name="T3" fmla="*/ 23 h 32"/>
                <a:gd name="T4" fmla="*/ 2 w 110"/>
                <a:gd name="T5" fmla="*/ 32 h 32"/>
                <a:gd name="T6" fmla="*/ 110 w 110"/>
                <a:gd name="T7" fmla="*/ 9 h 32"/>
                <a:gd name="T8" fmla="*/ 108 w 110"/>
                <a:gd name="T9" fmla="*/ 0 h 32"/>
              </a:gdLst>
              <a:ahLst/>
              <a:cxnLst>
                <a:cxn ang="0">
                  <a:pos x="T0" y="T1"/>
                </a:cxn>
                <a:cxn ang="0">
                  <a:pos x="T2" y="T3"/>
                </a:cxn>
                <a:cxn ang="0">
                  <a:pos x="T4" y="T5"/>
                </a:cxn>
                <a:cxn ang="0">
                  <a:pos x="T6" y="T7"/>
                </a:cxn>
                <a:cxn ang="0">
                  <a:pos x="T8" y="T9"/>
                </a:cxn>
              </a:cxnLst>
              <a:rect l="0" t="0" r="r" b="b"/>
              <a:pathLst>
                <a:path w="110" h="32">
                  <a:moveTo>
                    <a:pt x="108" y="0"/>
                  </a:moveTo>
                  <a:lnTo>
                    <a:pt x="0" y="23"/>
                  </a:lnTo>
                  <a:lnTo>
                    <a:pt x="2" y="32"/>
                  </a:lnTo>
                  <a:lnTo>
                    <a:pt x="110" y="9"/>
                  </a:lnTo>
                  <a:lnTo>
                    <a:pt x="108"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6" name="Freeform 388"/>
            <p:cNvSpPr>
              <a:spLocks/>
            </p:cNvSpPr>
            <p:nvPr/>
          </p:nvSpPr>
          <p:spPr bwMode="auto">
            <a:xfrm>
              <a:off x="423863" y="6448424"/>
              <a:ext cx="174625" cy="50800"/>
            </a:xfrm>
            <a:custGeom>
              <a:avLst/>
              <a:gdLst>
                <a:gd name="T0" fmla="*/ 108 w 110"/>
                <a:gd name="T1" fmla="*/ 0 h 32"/>
                <a:gd name="T2" fmla="*/ 0 w 110"/>
                <a:gd name="T3" fmla="*/ 23 h 32"/>
                <a:gd name="T4" fmla="*/ 2 w 110"/>
                <a:gd name="T5" fmla="*/ 32 h 32"/>
                <a:gd name="T6" fmla="*/ 110 w 110"/>
                <a:gd name="T7" fmla="*/ 9 h 32"/>
              </a:gdLst>
              <a:ahLst/>
              <a:cxnLst>
                <a:cxn ang="0">
                  <a:pos x="T0" y="T1"/>
                </a:cxn>
                <a:cxn ang="0">
                  <a:pos x="T2" y="T3"/>
                </a:cxn>
                <a:cxn ang="0">
                  <a:pos x="T4" y="T5"/>
                </a:cxn>
                <a:cxn ang="0">
                  <a:pos x="T6" y="T7"/>
                </a:cxn>
              </a:cxnLst>
              <a:rect l="0" t="0" r="r" b="b"/>
              <a:pathLst>
                <a:path w="110" h="32">
                  <a:moveTo>
                    <a:pt x="108" y="0"/>
                  </a:moveTo>
                  <a:lnTo>
                    <a:pt x="0" y="23"/>
                  </a:lnTo>
                  <a:lnTo>
                    <a:pt x="2" y="32"/>
                  </a:lnTo>
                  <a:lnTo>
                    <a:pt x="11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7" name="Freeform 389"/>
            <p:cNvSpPr>
              <a:spLocks/>
            </p:cNvSpPr>
            <p:nvPr/>
          </p:nvSpPr>
          <p:spPr bwMode="auto">
            <a:xfrm>
              <a:off x="436563" y="6508749"/>
              <a:ext cx="174625" cy="50800"/>
            </a:xfrm>
            <a:custGeom>
              <a:avLst/>
              <a:gdLst>
                <a:gd name="T0" fmla="*/ 109 w 110"/>
                <a:gd name="T1" fmla="*/ 0 h 32"/>
                <a:gd name="T2" fmla="*/ 0 w 110"/>
                <a:gd name="T3" fmla="*/ 24 h 32"/>
                <a:gd name="T4" fmla="*/ 2 w 110"/>
                <a:gd name="T5" fmla="*/ 32 h 32"/>
                <a:gd name="T6" fmla="*/ 110 w 110"/>
                <a:gd name="T7" fmla="*/ 8 h 32"/>
                <a:gd name="T8" fmla="*/ 109 w 110"/>
                <a:gd name="T9" fmla="*/ 0 h 32"/>
              </a:gdLst>
              <a:ahLst/>
              <a:cxnLst>
                <a:cxn ang="0">
                  <a:pos x="T0" y="T1"/>
                </a:cxn>
                <a:cxn ang="0">
                  <a:pos x="T2" y="T3"/>
                </a:cxn>
                <a:cxn ang="0">
                  <a:pos x="T4" y="T5"/>
                </a:cxn>
                <a:cxn ang="0">
                  <a:pos x="T6" y="T7"/>
                </a:cxn>
                <a:cxn ang="0">
                  <a:pos x="T8" y="T9"/>
                </a:cxn>
              </a:cxnLst>
              <a:rect l="0" t="0" r="r" b="b"/>
              <a:pathLst>
                <a:path w="110" h="32">
                  <a:moveTo>
                    <a:pt x="109" y="0"/>
                  </a:moveTo>
                  <a:lnTo>
                    <a:pt x="0" y="24"/>
                  </a:lnTo>
                  <a:lnTo>
                    <a:pt x="2" y="32"/>
                  </a:lnTo>
                  <a:lnTo>
                    <a:pt x="110"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8" name="Freeform 390"/>
            <p:cNvSpPr>
              <a:spLocks/>
            </p:cNvSpPr>
            <p:nvPr/>
          </p:nvSpPr>
          <p:spPr bwMode="auto">
            <a:xfrm>
              <a:off x="436563" y="6508749"/>
              <a:ext cx="174625" cy="50800"/>
            </a:xfrm>
            <a:custGeom>
              <a:avLst/>
              <a:gdLst>
                <a:gd name="T0" fmla="*/ 109 w 110"/>
                <a:gd name="T1" fmla="*/ 0 h 32"/>
                <a:gd name="T2" fmla="*/ 0 w 110"/>
                <a:gd name="T3" fmla="*/ 24 h 32"/>
                <a:gd name="T4" fmla="*/ 2 w 110"/>
                <a:gd name="T5" fmla="*/ 32 h 32"/>
                <a:gd name="T6" fmla="*/ 110 w 110"/>
                <a:gd name="T7" fmla="*/ 8 h 32"/>
              </a:gdLst>
              <a:ahLst/>
              <a:cxnLst>
                <a:cxn ang="0">
                  <a:pos x="T0" y="T1"/>
                </a:cxn>
                <a:cxn ang="0">
                  <a:pos x="T2" y="T3"/>
                </a:cxn>
                <a:cxn ang="0">
                  <a:pos x="T4" y="T5"/>
                </a:cxn>
                <a:cxn ang="0">
                  <a:pos x="T6" y="T7"/>
                </a:cxn>
              </a:cxnLst>
              <a:rect l="0" t="0" r="r" b="b"/>
              <a:pathLst>
                <a:path w="110" h="32">
                  <a:moveTo>
                    <a:pt x="109" y="0"/>
                  </a:moveTo>
                  <a:lnTo>
                    <a:pt x="0" y="24"/>
                  </a:lnTo>
                  <a:lnTo>
                    <a:pt x="2" y="32"/>
                  </a:lnTo>
                  <a:lnTo>
                    <a:pt x="11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9" name="Freeform 391"/>
            <p:cNvSpPr>
              <a:spLocks/>
            </p:cNvSpPr>
            <p:nvPr/>
          </p:nvSpPr>
          <p:spPr bwMode="auto">
            <a:xfrm>
              <a:off x="449263" y="6569074"/>
              <a:ext cx="176213" cy="50800"/>
            </a:xfrm>
            <a:custGeom>
              <a:avLst/>
              <a:gdLst>
                <a:gd name="T0" fmla="*/ 109 w 111"/>
                <a:gd name="T1" fmla="*/ 0 h 32"/>
                <a:gd name="T2" fmla="*/ 0 w 111"/>
                <a:gd name="T3" fmla="*/ 23 h 32"/>
                <a:gd name="T4" fmla="*/ 2 w 111"/>
                <a:gd name="T5" fmla="*/ 32 h 32"/>
                <a:gd name="T6" fmla="*/ 111 w 111"/>
                <a:gd name="T7" fmla="*/ 8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3"/>
                  </a:lnTo>
                  <a:lnTo>
                    <a:pt x="2" y="32"/>
                  </a:lnTo>
                  <a:lnTo>
                    <a:pt x="111" y="8"/>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0" name="Freeform 392"/>
            <p:cNvSpPr>
              <a:spLocks/>
            </p:cNvSpPr>
            <p:nvPr/>
          </p:nvSpPr>
          <p:spPr bwMode="auto">
            <a:xfrm>
              <a:off x="449263" y="6569074"/>
              <a:ext cx="176213" cy="50800"/>
            </a:xfrm>
            <a:custGeom>
              <a:avLst/>
              <a:gdLst>
                <a:gd name="T0" fmla="*/ 109 w 111"/>
                <a:gd name="T1" fmla="*/ 0 h 32"/>
                <a:gd name="T2" fmla="*/ 0 w 111"/>
                <a:gd name="T3" fmla="*/ 23 h 32"/>
                <a:gd name="T4" fmla="*/ 2 w 111"/>
                <a:gd name="T5" fmla="*/ 32 h 32"/>
                <a:gd name="T6" fmla="*/ 111 w 111"/>
                <a:gd name="T7" fmla="*/ 8 h 32"/>
              </a:gdLst>
              <a:ahLst/>
              <a:cxnLst>
                <a:cxn ang="0">
                  <a:pos x="T0" y="T1"/>
                </a:cxn>
                <a:cxn ang="0">
                  <a:pos x="T2" y="T3"/>
                </a:cxn>
                <a:cxn ang="0">
                  <a:pos x="T4" y="T5"/>
                </a:cxn>
                <a:cxn ang="0">
                  <a:pos x="T6" y="T7"/>
                </a:cxn>
              </a:cxnLst>
              <a:rect l="0" t="0" r="r" b="b"/>
              <a:pathLst>
                <a:path w="111" h="32">
                  <a:moveTo>
                    <a:pt x="109" y="0"/>
                  </a:moveTo>
                  <a:lnTo>
                    <a:pt x="0" y="23"/>
                  </a:lnTo>
                  <a:lnTo>
                    <a:pt x="2" y="32"/>
                  </a:lnTo>
                  <a:lnTo>
                    <a:pt x="11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1" name="Freeform 393"/>
            <p:cNvSpPr>
              <a:spLocks/>
            </p:cNvSpPr>
            <p:nvPr/>
          </p:nvSpPr>
          <p:spPr bwMode="auto">
            <a:xfrm>
              <a:off x="461963" y="6627812"/>
              <a:ext cx="176213" cy="52388"/>
            </a:xfrm>
            <a:custGeom>
              <a:avLst/>
              <a:gdLst>
                <a:gd name="T0" fmla="*/ 109 w 111"/>
                <a:gd name="T1" fmla="*/ 0 h 33"/>
                <a:gd name="T2" fmla="*/ 0 w 111"/>
                <a:gd name="T3" fmla="*/ 24 h 33"/>
                <a:gd name="T4" fmla="*/ 2 w 111"/>
                <a:gd name="T5" fmla="*/ 33 h 33"/>
                <a:gd name="T6" fmla="*/ 111 w 111"/>
                <a:gd name="T7" fmla="*/ 9 h 33"/>
                <a:gd name="T8" fmla="*/ 109 w 111"/>
                <a:gd name="T9" fmla="*/ 0 h 33"/>
              </a:gdLst>
              <a:ahLst/>
              <a:cxnLst>
                <a:cxn ang="0">
                  <a:pos x="T0" y="T1"/>
                </a:cxn>
                <a:cxn ang="0">
                  <a:pos x="T2" y="T3"/>
                </a:cxn>
                <a:cxn ang="0">
                  <a:pos x="T4" y="T5"/>
                </a:cxn>
                <a:cxn ang="0">
                  <a:pos x="T6" y="T7"/>
                </a:cxn>
                <a:cxn ang="0">
                  <a:pos x="T8" y="T9"/>
                </a:cxn>
              </a:cxnLst>
              <a:rect l="0" t="0" r="r" b="b"/>
              <a:pathLst>
                <a:path w="111" h="33">
                  <a:moveTo>
                    <a:pt x="109" y="0"/>
                  </a:moveTo>
                  <a:lnTo>
                    <a:pt x="0" y="24"/>
                  </a:lnTo>
                  <a:lnTo>
                    <a:pt x="2" y="33"/>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2" name="Freeform 394"/>
            <p:cNvSpPr>
              <a:spLocks/>
            </p:cNvSpPr>
            <p:nvPr/>
          </p:nvSpPr>
          <p:spPr bwMode="auto">
            <a:xfrm>
              <a:off x="461963" y="6627812"/>
              <a:ext cx="176213" cy="52388"/>
            </a:xfrm>
            <a:custGeom>
              <a:avLst/>
              <a:gdLst>
                <a:gd name="T0" fmla="*/ 109 w 111"/>
                <a:gd name="T1" fmla="*/ 0 h 33"/>
                <a:gd name="T2" fmla="*/ 0 w 111"/>
                <a:gd name="T3" fmla="*/ 24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09" y="0"/>
                  </a:moveTo>
                  <a:lnTo>
                    <a:pt x="0" y="24"/>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3" name="Freeform 395"/>
            <p:cNvSpPr>
              <a:spLocks/>
            </p:cNvSpPr>
            <p:nvPr/>
          </p:nvSpPr>
          <p:spPr bwMode="auto">
            <a:xfrm>
              <a:off x="474663" y="6688137"/>
              <a:ext cx="176213" cy="52388"/>
            </a:xfrm>
            <a:custGeom>
              <a:avLst/>
              <a:gdLst>
                <a:gd name="T0" fmla="*/ 110 w 111"/>
                <a:gd name="T1" fmla="*/ 0 h 33"/>
                <a:gd name="T2" fmla="*/ 0 w 111"/>
                <a:gd name="T3" fmla="*/ 23 h 33"/>
                <a:gd name="T4" fmla="*/ 2 w 111"/>
                <a:gd name="T5" fmla="*/ 33 h 33"/>
                <a:gd name="T6" fmla="*/ 111 w 111"/>
                <a:gd name="T7" fmla="*/ 9 h 33"/>
                <a:gd name="T8" fmla="*/ 110 w 111"/>
                <a:gd name="T9" fmla="*/ 0 h 33"/>
              </a:gdLst>
              <a:ahLst/>
              <a:cxnLst>
                <a:cxn ang="0">
                  <a:pos x="T0" y="T1"/>
                </a:cxn>
                <a:cxn ang="0">
                  <a:pos x="T2" y="T3"/>
                </a:cxn>
                <a:cxn ang="0">
                  <a:pos x="T4" y="T5"/>
                </a:cxn>
                <a:cxn ang="0">
                  <a:pos x="T6" y="T7"/>
                </a:cxn>
                <a:cxn ang="0">
                  <a:pos x="T8" y="T9"/>
                </a:cxn>
              </a:cxnLst>
              <a:rect l="0" t="0" r="r" b="b"/>
              <a:pathLst>
                <a:path w="111" h="33">
                  <a:moveTo>
                    <a:pt x="110" y="0"/>
                  </a:moveTo>
                  <a:lnTo>
                    <a:pt x="0" y="23"/>
                  </a:lnTo>
                  <a:lnTo>
                    <a:pt x="2" y="33"/>
                  </a:lnTo>
                  <a:lnTo>
                    <a:pt x="111" y="9"/>
                  </a:lnTo>
                  <a:lnTo>
                    <a:pt x="110"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4" name="Freeform 396"/>
            <p:cNvSpPr>
              <a:spLocks/>
            </p:cNvSpPr>
            <p:nvPr/>
          </p:nvSpPr>
          <p:spPr bwMode="auto">
            <a:xfrm>
              <a:off x="474663" y="6688137"/>
              <a:ext cx="176213" cy="52388"/>
            </a:xfrm>
            <a:custGeom>
              <a:avLst/>
              <a:gdLst>
                <a:gd name="T0" fmla="*/ 110 w 111"/>
                <a:gd name="T1" fmla="*/ 0 h 33"/>
                <a:gd name="T2" fmla="*/ 0 w 111"/>
                <a:gd name="T3" fmla="*/ 23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10" y="0"/>
                  </a:moveTo>
                  <a:lnTo>
                    <a:pt x="0" y="23"/>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5" name="Freeform 397"/>
            <p:cNvSpPr>
              <a:spLocks/>
            </p:cNvSpPr>
            <p:nvPr/>
          </p:nvSpPr>
          <p:spPr bwMode="auto">
            <a:xfrm>
              <a:off x="488950" y="6748462"/>
              <a:ext cx="176213" cy="50800"/>
            </a:xfrm>
            <a:custGeom>
              <a:avLst/>
              <a:gdLst>
                <a:gd name="T0" fmla="*/ 109 w 111"/>
                <a:gd name="T1" fmla="*/ 0 h 32"/>
                <a:gd name="T2" fmla="*/ 0 w 111"/>
                <a:gd name="T3" fmla="*/ 23 h 32"/>
                <a:gd name="T4" fmla="*/ 2 w 111"/>
                <a:gd name="T5" fmla="*/ 32 h 32"/>
                <a:gd name="T6" fmla="*/ 111 w 111"/>
                <a:gd name="T7" fmla="*/ 9 h 32"/>
                <a:gd name="T8" fmla="*/ 109 w 111"/>
                <a:gd name="T9" fmla="*/ 0 h 32"/>
              </a:gdLst>
              <a:ahLst/>
              <a:cxnLst>
                <a:cxn ang="0">
                  <a:pos x="T0" y="T1"/>
                </a:cxn>
                <a:cxn ang="0">
                  <a:pos x="T2" y="T3"/>
                </a:cxn>
                <a:cxn ang="0">
                  <a:pos x="T4" y="T5"/>
                </a:cxn>
                <a:cxn ang="0">
                  <a:pos x="T6" y="T7"/>
                </a:cxn>
                <a:cxn ang="0">
                  <a:pos x="T8" y="T9"/>
                </a:cxn>
              </a:cxnLst>
              <a:rect l="0" t="0" r="r" b="b"/>
              <a:pathLst>
                <a:path w="111" h="32">
                  <a:moveTo>
                    <a:pt x="109" y="0"/>
                  </a:moveTo>
                  <a:lnTo>
                    <a:pt x="0" y="23"/>
                  </a:lnTo>
                  <a:lnTo>
                    <a:pt x="2" y="32"/>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6" name="Freeform 398"/>
            <p:cNvSpPr>
              <a:spLocks/>
            </p:cNvSpPr>
            <p:nvPr/>
          </p:nvSpPr>
          <p:spPr bwMode="auto">
            <a:xfrm>
              <a:off x="488950" y="6748462"/>
              <a:ext cx="176213" cy="50800"/>
            </a:xfrm>
            <a:custGeom>
              <a:avLst/>
              <a:gdLst>
                <a:gd name="T0" fmla="*/ 109 w 111"/>
                <a:gd name="T1" fmla="*/ 0 h 32"/>
                <a:gd name="T2" fmla="*/ 0 w 111"/>
                <a:gd name="T3" fmla="*/ 23 h 32"/>
                <a:gd name="T4" fmla="*/ 2 w 111"/>
                <a:gd name="T5" fmla="*/ 32 h 32"/>
                <a:gd name="T6" fmla="*/ 111 w 111"/>
                <a:gd name="T7" fmla="*/ 9 h 32"/>
              </a:gdLst>
              <a:ahLst/>
              <a:cxnLst>
                <a:cxn ang="0">
                  <a:pos x="T0" y="T1"/>
                </a:cxn>
                <a:cxn ang="0">
                  <a:pos x="T2" y="T3"/>
                </a:cxn>
                <a:cxn ang="0">
                  <a:pos x="T4" y="T5"/>
                </a:cxn>
                <a:cxn ang="0">
                  <a:pos x="T6" y="T7"/>
                </a:cxn>
              </a:cxnLst>
              <a:rect l="0" t="0" r="r" b="b"/>
              <a:pathLst>
                <a:path w="111" h="32">
                  <a:moveTo>
                    <a:pt x="109" y="0"/>
                  </a:moveTo>
                  <a:lnTo>
                    <a:pt x="0" y="23"/>
                  </a:lnTo>
                  <a:lnTo>
                    <a:pt x="2" y="32"/>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7" name="Freeform 399"/>
            <p:cNvSpPr>
              <a:spLocks/>
            </p:cNvSpPr>
            <p:nvPr/>
          </p:nvSpPr>
          <p:spPr bwMode="auto">
            <a:xfrm>
              <a:off x="501650" y="6807199"/>
              <a:ext cx="176213" cy="52388"/>
            </a:xfrm>
            <a:custGeom>
              <a:avLst/>
              <a:gdLst>
                <a:gd name="T0" fmla="*/ 109 w 111"/>
                <a:gd name="T1" fmla="*/ 0 h 33"/>
                <a:gd name="T2" fmla="*/ 0 w 111"/>
                <a:gd name="T3" fmla="*/ 24 h 33"/>
                <a:gd name="T4" fmla="*/ 2 w 111"/>
                <a:gd name="T5" fmla="*/ 33 h 33"/>
                <a:gd name="T6" fmla="*/ 111 w 111"/>
                <a:gd name="T7" fmla="*/ 9 h 33"/>
                <a:gd name="T8" fmla="*/ 109 w 111"/>
                <a:gd name="T9" fmla="*/ 0 h 33"/>
              </a:gdLst>
              <a:ahLst/>
              <a:cxnLst>
                <a:cxn ang="0">
                  <a:pos x="T0" y="T1"/>
                </a:cxn>
                <a:cxn ang="0">
                  <a:pos x="T2" y="T3"/>
                </a:cxn>
                <a:cxn ang="0">
                  <a:pos x="T4" y="T5"/>
                </a:cxn>
                <a:cxn ang="0">
                  <a:pos x="T6" y="T7"/>
                </a:cxn>
                <a:cxn ang="0">
                  <a:pos x="T8" y="T9"/>
                </a:cxn>
              </a:cxnLst>
              <a:rect l="0" t="0" r="r" b="b"/>
              <a:pathLst>
                <a:path w="111" h="33">
                  <a:moveTo>
                    <a:pt x="109" y="0"/>
                  </a:moveTo>
                  <a:lnTo>
                    <a:pt x="0" y="24"/>
                  </a:lnTo>
                  <a:lnTo>
                    <a:pt x="2" y="33"/>
                  </a:lnTo>
                  <a:lnTo>
                    <a:pt x="111" y="9"/>
                  </a:lnTo>
                  <a:lnTo>
                    <a:pt x="10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8" name="Freeform 400"/>
            <p:cNvSpPr>
              <a:spLocks/>
            </p:cNvSpPr>
            <p:nvPr/>
          </p:nvSpPr>
          <p:spPr bwMode="auto">
            <a:xfrm>
              <a:off x="501650" y="6807199"/>
              <a:ext cx="176213" cy="52388"/>
            </a:xfrm>
            <a:custGeom>
              <a:avLst/>
              <a:gdLst>
                <a:gd name="T0" fmla="*/ 109 w 111"/>
                <a:gd name="T1" fmla="*/ 0 h 33"/>
                <a:gd name="T2" fmla="*/ 0 w 111"/>
                <a:gd name="T3" fmla="*/ 24 h 33"/>
                <a:gd name="T4" fmla="*/ 2 w 111"/>
                <a:gd name="T5" fmla="*/ 33 h 33"/>
                <a:gd name="T6" fmla="*/ 111 w 111"/>
                <a:gd name="T7" fmla="*/ 9 h 33"/>
              </a:gdLst>
              <a:ahLst/>
              <a:cxnLst>
                <a:cxn ang="0">
                  <a:pos x="T0" y="T1"/>
                </a:cxn>
                <a:cxn ang="0">
                  <a:pos x="T2" y="T3"/>
                </a:cxn>
                <a:cxn ang="0">
                  <a:pos x="T4" y="T5"/>
                </a:cxn>
                <a:cxn ang="0">
                  <a:pos x="T6" y="T7"/>
                </a:cxn>
              </a:cxnLst>
              <a:rect l="0" t="0" r="r" b="b"/>
              <a:pathLst>
                <a:path w="111" h="33">
                  <a:moveTo>
                    <a:pt x="109" y="0"/>
                  </a:moveTo>
                  <a:lnTo>
                    <a:pt x="0" y="24"/>
                  </a:lnTo>
                  <a:lnTo>
                    <a:pt x="2" y="33"/>
                  </a:lnTo>
                  <a:lnTo>
                    <a:pt x="1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9" name="Freeform 401"/>
            <p:cNvSpPr>
              <a:spLocks/>
            </p:cNvSpPr>
            <p:nvPr/>
          </p:nvSpPr>
          <p:spPr bwMode="auto">
            <a:xfrm>
              <a:off x="492125" y="6686549"/>
              <a:ext cx="1100138" cy="250825"/>
            </a:xfrm>
            <a:custGeom>
              <a:avLst/>
              <a:gdLst>
                <a:gd name="T0" fmla="*/ 691 w 693"/>
                <a:gd name="T1" fmla="*/ 0 h 158"/>
                <a:gd name="T2" fmla="*/ 0 w 693"/>
                <a:gd name="T3" fmla="*/ 150 h 158"/>
                <a:gd name="T4" fmla="*/ 2 w 693"/>
                <a:gd name="T5" fmla="*/ 158 h 158"/>
                <a:gd name="T6" fmla="*/ 693 w 693"/>
                <a:gd name="T7" fmla="*/ 8 h 158"/>
                <a:gd name="T8" fmla="*/ 691 w 693"/>
                <a:gd name="T9" fmla="*/ 0 h 158"/>
              </a:gdLst>
              <a:ahLst/>
              <a:cxnLst>
                <a:cxn ang="0">
                  <a:pos x="T0" y="T1"/>
                </a:cxn>
                <a:cxn ang="0">
                  <a:pos x="T2" y="T3"/>
                </a:cxn>
                <a:cxn ang="0">
                  <a:pos x="T4" y="T5"/>
                </a:cxn>
                <a:cxn ang="0">
                  <a:pos x="T6" y="T7"/>
                </a:cxn>
                <a:cxn ang="0">
                  <a:pos x="T8" y="T9"/>
                </a:cxn>
              </a:cxnLst>
              <a:rect l="0" t="0" r="r" b="b"/>
              <a:pathLst>
                <a:path w="693" h="158">
                  <a:moveTo>
                    <a:pt x="691" y="0"/>
                  </a:moveTo>
                  <a:lnTo>
                    <a:pt x="0" y="150"/>
                  </a:lnTo>
                  <a:lnTo>
                    <a:pt x="2" y="158"/>
                  </a:lnTo>
                  <a:lnTo>
                    <a:pt x="693" y="8"/>
                  </a:lnTo>
                  <a:lnTo>
                    <a:pt x="691"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0" name="Freeform 402"/>
            <p:cNvSpPr>
              <a:spLocks/>
            </p:cNvSpPr>
            <p:nvPr/>
          </p:nvSpPr>
          <p:spPr bwMode="auto">
            <a:xfrm>
              <a:off x="492125" y="6686549"/>
              <a:ext cx="1100138" cy="250825"/>
            </a:xfrm>
            <a:custGeom>
              <a:avLst/>
              <a:gdLst>
                <a:gd name="T0" fmla="*/ 691 w 693"/>
                <a:gd name="T1" fmla="*/ 0 h 158"/>
                <a:gd name="T2" fmla="*/ 0 w 693"/>
                <a:gd name="T3" fmla="*/ 150 h 158"/>
                <a:gd name="T4" fmla="*/ 2 w 693"/>
                <a:gd name="T5" fmla="*/ 158 h 158"/>
                <a:gd name="T6" fmla="*/ 693 w 693"/>
                <a:gd name="T7" fmla="*/ 8 h 158"/>
              </a:gdLst>
              <a:ahLst/>
              <a:cxnLst>
                <a:cxn ang="0">
                  <a:pos x="T0" y="T1"/>
                </a:cxn>
                <a:cxn ang="0">
                  <a:pos x="T2" y="T3"/>
                </a:cxn>
                <a:cxn ang="0">
                  <a:pos x="T4" y="T5"/>
                </a:cxn>
                <a:cxn ang="0">
                  <a:pos x="T6" y="T7"/>
                </a:cxn>
              </a:cxnLst>
              <a:rect l="0" t="0" r="r" b="b"/>
              <a:pathLst>
                <a:path w="693" h="158">
                  <a:moveTo>
                    <a:pt x="691" y="0"/>
                  </a:moveTo>
                  <a:lnTo>
                    <a:pt x="0" y="150"/>
                  </a:lnTo>
                  <a:lnTo>
                    <a:pt x="2" y="158"/>
                  </a:lnTo>
                  <a:lnTo>
                    <a:pt x="69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1" name="Freeform 403"/>
            <p:cNvSpPr>
              <a:spLocks/>
            </p:cNvSpPr>
            <p:nvPr/>
          </p:nvSpPr>
          <p:spPr bwMode="auto">
            <a:xfrm>
              <a:off x="288925" y="5756274"/>
              <a:ext cx="1101725" cy="254000"/>
            </a:xfrm>
            <a:custGeom>
              <a:avLst/>
              <a:gdLst>
                <a:gd name="T0" fmla="*/ 692 w 694"/>
                <a:gd name="T1" fmla="*/ 0 h 160"/>
                <a:gd name="T2" fmla="*/ 0 w 694"/>
                <a:gd name="T3" fmla="*/ 151 h 160"/>
                <a:gd name="T4" fmla="*/ 2 w 694"/>
                <a:gd name="T5" fmla="*/ 160 h 160"/>
                <a:gd name="T6" fmla="*/ 694 w 694"/>
                <a:gd name="T7" fmla="*/ 9 h 160"/>
                <a:gd name="T8" fmla="*/ 692 w 694"/>
                <a:gd name="T9" fmla="*/ 0 h 160"/>
              </a:gdLst>
              <a:ahLst/>
              <a:cxnLst>
                <a:cxn ang="0">
                  <a:pos x="T0" y="T1"/>
                </a:cxn>
                <a:cxn ang="0">
                  <a:pos x="T2" y="T3"/>
                </a:cxn>
                <a:cxn ang="0">
                  <a:pos x="T4" y="T5"/>
                </a:cxn>
                <a:cxn ang="0">
                  <a:pos x="T6" y="T7"/>
                </a:cxn>
                <a:cxn ang="0">
                  <a:pos x="T8" y="T9"/>
                </a:cxn>
              </a:cxnLst>
              <a:rect l="0" t="0" r="r" b="b"/>
              <a:pathLst>
                <a:path w="694" h="160">
                  <a:moveTo>
                    <a:pt x="692" y="0"/>
                  </a:moveTo>
                  <a:lnTo>
                    <a:pt x="0" y="151"/>
                  </a:lnTo>
                  <a:lnTo>
                    <a:pt x="2" y="160"/>
                  </a:lnTo>
                  <a:lnTo>
                    <a:pt x="694" y="9"/>
                  </a:lnTo>
                  <a:lnTo>
                    <a:pt x="692"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2" name="Freeform 404"/>
            <p:cNvSpPr>
              <a:spLocks/>
            </p:cNvSpPr>
            <p:nvPr/>
          </p:nvSpPr>
          <p:spPr bwMode="auto">
            <a:xfrm>
              <a:off x="288925" y="5756274"/>
              <a:ext cx="1101725" cy="254000"/>
            </a:xfrm>
            <a:custGeom>
              <a:avLst/>
              <a:gdLst>
                <a:gd name="T0" fmla="*/ 692 w 694"/>
                <a:gd name="T1" fmla="*/ 0 h 160"/>
                <a:gd name="T2" fmla="*/ 0 w 694"/>
                <a:gd name="T3" fmla="*/ 151 h 160"/>
                <a:gd name="T4" fmla="*/ 2 w 694"/>
                <a:gd name="T5" fmla="*/ 160 h 160"/>
                <a:gd name="T6" fmla="*/ 694 w 694"/>
                <a:gd name="T7" fmla="*/ 9 h 160"/>
              </a:gdLst>
              <a:ahLst/>
              <a:cxnLst>
                <a:cxn ang="0">
                  <a:pos x="T0" y="T1"/>
                </a:cxn>
                <a:cxn ang="0">
                  <a:pos x="T2" y="T3"/>
                </a:cxn>
                <a:cxn ang="0">
                  <a:pos x="T4" y="T5"/>
                </a:cxn>
                <a:cxn ang="0">
                  <a:pos x="T6" y="T7"/>
                </a:cxn>
              </a:cxnLst>
              <a:rect l="0" t="0" r="r" b="b"/>
              <a:pathLst>
                <a:path w="694" h="160">
                  <a:moveTo>
                    <a:pt x="692" y="0"/>
                  </a:moveTo>
                  <a:lnTo>
                    <a:pt x="0" y="151"/>
                  </a:lnTo>
                  <a:lnTo>
                    <a:pt x="2" y="160"/>
                  </a:lnTo>
                  <a:lnTo>
                    <a:pt x="694"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3" name="Freeform 405"/>
            <p:cNvSpPr>
              <a:spLocks/>
            </p:cNvSpPr>
            <p:nvPr/>
          </p:nvSpPr>
          <p:spPr bwMode="auto">
            <a:xfrm>
              <a:off x="298450" y="5919787"/>
              <a:ext cx="61913" cy="57150"/>
            </a:xfrm>
            <a:custGeom>
              <a:avLst/>
              <a:gdLst>
                <a:gd name="T0" fmla="*/ 39 w 39"/>
                <a:gd name="T1" fmla="*/ 29 h 36"/>
                <a:gd name="T2" fmla="*/ 6 w 39"/>
                <a:gd name="T3" fmla="*/ 36 h 36"/>
                <a:gd name="T4" fmla="*/ 0 w 39"/>
                <a:gd name="T5" fmla="*/ 7 h 36"/>
                <a:gd name="T6" fmla="*/ 33 w 39"/>
                <a:gd name="T7" fmla="*/ 0 h 36"/>
                <a:gd name="T8" fmla="*/ 39 w 39"/>
                <a:gd name="T9" fmla="*/ 29 h 36"/>
              </a:gdLst>
              <a:ahLst/>
              <a:cxnLst>
                <a:cxn ang="0">
                  <a:pos x="T0" y="T1"/>
                </a:cxn>
                <a:cxn ang="0">
                  <a:pos x="T2" y="T3"/>
                </a:cxn>
                <a:cxn ang="0">
                  <a:pos x="T4" y="T5"/>
                </a:cxn>
                <a:cxn ang="0">
                  <a:pos x="T6" y="T7"/>
                </a:cxn>
                <a:cxn ang="0">
                  <a:pos x="T8" y="T9"/>
                </a:cxn>
              </a:cxnLst>
              <a:rect l="0" t="0" r="r" b="b"/>
              <a:pathLst>
                <a:path w="39" h="36">
                  <a:moveTo>
                    <a:pt x="39" y="29"/>
                  </a:moveTo>
                  <a:lnTo>
                    <a:pt x="6" y="36"/>
                  </a:lnTo>
                  <a:lnTo>
                    <a:pt x="0" y="7"/>
                  </a:lnTo>
                  <a:lnTo>
                    <a:pt x="33" y="0"/>
                  </a:lnTo>
                  <a:lnTo>
                    <a:pt x="39" y="29"/>
                  </a:lnTo>
                  <a:close/>
                </a:path>
              </a:pathLst>
            </a:custGeom>
            <a:solidFill>
              <a:srgbClr val="AFC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4" name="Freeform 407"/>
            <p:cNvSpPr>
              <a:spLocks/>
            </p:cNvSpPr>
            <p:nvPr/>
          </p:nvSpPr>
          <p:spPr bwMode="auto">
            <a:xfrm>
              <a:off x="376237" y="5902324"/>
              <a:ext cx="63500" cy="57150"/>
            </a:xfrm>
            <a:custGeom>
              <a:avLst/>
              <a:gdLst>
                <a:gd name="T0" fmla="*/ 40 w 40"/>
                <a:gd name="T1" fmla="*/ 29 h 36"/>
                <a:gd name="T2" fmla="*/ 6 w 40"/>
                <a:gd name="T3" fmla="*/ 36 h 36"/>
                <a:gd name="T4" fmla="*/ 0 w 40"/>
                <a:gd name="T5" fmla="*/ 8 h 36"/>
                <a:gd name="T6" fmla="*/ 34 w 40"/>
                <a:gd name="T7" fmla="*/ 0 h 36"/>
                <a:gd name="T8" fmla="*/ 40 w 40"/>
                <a:gd name="T9" fmla="*/ 29 h 36"/>
              </a:gdLst>
              <a:ahLst/>
              <a:cxnLst>
                <a:cxn ang="0">
                  <a:pos x="T0" y="T1"/>
                </a:cxn>
                <a:cxn ang="0">
                  <a:pos x="T2" y="T3"/>
                </a:cxn>
                <a:cxn ang="0">
                  <a:pos x="T4" y="T5"/>
                </a:cxn>
                <a:cxn ang="0">
                  <a:pos x="T6" y="T7"/>
                </a:cxn>
                <a:cxn ang="0">
                  <a:pos x="T8" y="T9"/>
                </a:cxn>
              </a:cxnLst>
              <a:rect l="0" t="0" r="r" b="b"/>
              <a:pathLst>
                <a:path w="40" h="36">
                  <a:moveTo>
                    <a:pt x="40" y="29"/>
                  </a:moveTo>
                  <a:lnTo>
                    <a:pt x="6" y="36"/>
                  </a:lnTo>
                  <a:lnTo>
                    <a:pt x="0" y="8"/>
                  </a:lnTo>
                  <a:lnTo>
                    <a:pt x="34" y="0"/>
                  </a:lnTo>
                  <a:lnTo>
                    <a:pt x="40" y="29"/>
                  </a:lnTo>
                  <a:close/>
                </a:path>
              </a:pathLst>
            </a:custGeom>
            <a:solidFill>
              <a:srgbClr val="BB2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5" name="Freeform 408"/>
            <p:cNvSpPr>
              <a:spLocks/>
            </p:cNvSpPr>
            <p:nvPr/>
          </p:nvSpPr>
          <p:spPr bwMode="auto">
            <a:xfrm>
              <a:off x="455612" y="5886449"/>
              <a:ext cx="61913" cy="57150"/>
            </a:xfrm>
            <a:custGeom>
              <a:avLst/>
              <a:gdLst>
                <a:gd name="T0" fmla="*/ 39 w 39"/>
                <a:gd name="T1" fmla="*/ 28 h 36"/>
                <a:gd name="T2" fmla="*/ 6 w 39"/>
                <a:gd name="T3" fmla="*/ 36 h 36"/>
                <a:gd name="T4" fmla="*/ 0 w 39"/>
                <a:gd name="T5" fmla="*/ 7 h 36"/>
                <a:gd name="T6" fmla="*/ 33 w 39"/>
                <a:gd name="T7" fmla="*/ 0 h 36"/>
                <a:gd name="T8" fmla="*/ 39 w 39"/>
                <a:gd name="T9" fmla="*/ 28 h 36"/>
              </a:gdLst>
              <a:ahLst/>
              <a:cxnLst>
                <a:cxn ang="0">
                  <a:pos x="T0" y="T1"/>
                </a:cxn>
                <a:cxn ang="0">
                  <a:pos x="T2" y="T3"/>
                </a:cxn>
                <a:cxn ang="0">
                  <a:pos x="T4" y="T5"/>
                </a:cxn>
                <a:cxn ang="0">
                  <a:pos x="T6" y="T7"/>
                </a:cxn>
                <a:cxn ang="0">
                  <a:pos x="T8" y="T9"/>
                </a:cxn>
              </a:cxnLst>
              <a:rect l="0" t="0" r="r" b="b"/>
              <a:pathLst>
                <a:path w="39" h="36">
                  <a:moveTo>
                    <a:pt x="39" y="28"/>
                  </a:moveTo>
                  <a:lnTo>
                    <a:pt x="6" y="36"/>
                  </a:lnTo>
                  <a:lnTo>
                    <a:pt x="0" y="7"/>
                  </a:lnTo>
                  <a:lnTo>
                    <a:pt x="33" y="0"/>
                  </a:lnTo>
                  <a:lnTo>
                    <a:pt x="39" y="28"/>
                  </a:lnTo>
                  <a:close/>
                </a:path>
              </a:pathLst>
            </a:custGeom>
            <a:solidFill>
              <a:srgbClr val="FFD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6" name="Freeform 409"/>
            <p:cNvSpPr>
              <a:spLocks/>
            </p:cNvSpPr>
            <p:nvPr/>
          </p:nvSpPr>
          <p:spPr bwMode="auto">
            <a:xfrm>
              <a:off x="533400" y="5868986"/>
              <a:ext cx="61913" cy="57150"/>
            </a:xfrm>
            <a:custGeom>
              <a:avLst/>
              <a:gdLst>
                <a:gd name="T0" fmla="*/ 39 w 39"/>
                <a:gd name="T1" fmla="*/ 29 h 36"/>
                <a:gd name="T2" fmla="*/ 6 w 39"/>
                <a:gd name="T3" fmla="*/ 36 h 36"/>
                <a:gd name="T4" fmla="*/ 0 w 39"/>
                <a:gd name="T5" fmla="*/ 7 h 36"/>
                <a:gd name="T6" fmla="*/ 33 w 39"/>
                <a:gd name="T7" fmla="*/ 0 h 36"/>
                <a:gd name="T8" fmla="*/ 39 w 39"/>
                <a:gd name="T9" fmla="*/ 29 h 36"/>
              </a:gdLst>
              <a:ahLst/>
              <a:cxnLst>
                <a:cxn ang="0">
                  <a:pos x="T0" y="T1"/>
                </a:cxn>
                <a:cxn ang="0">
                  <a:pos x="T2" y="T3"/>
                </a:cxn>
                <a:cxn ang="0">
                  <a:pos x="T4" y="T5"/>
                </a:cxn>
                <a:cxn ang="0">
                  <a:pos x="T6" y="T7"/>
                </a:cxn>
                <a:cxn ang="0">
                  <a:pos x="T8" y="T9"/>
                </a:cxn>
              </a:cxnLst>
              <a:rect l="0" t="0" r="r" b="b"/>
              <a:pathLst>
                <a:path w="39" h="36">
                  <a:moveTo>
                    <a:pt x="39" y="29"/>
                  </a:moveTo>
                  <a:lnTo>
                    <a:pt x="6" y="36"/>
                  </a:lnTo>
                  <a:lnTo>
                    <a:pt x="0" y="7"/>
                  </a:lnTo>
                  <a:lnTo>
                    <a:pt x="33" y="0"/>
                  </a:lnTo>
                  <a:lnTo>
                    <a:pt x="39" y="29"/>
                  </a:lnTo>
                  <a:close/>
                </a:path>
              </a:pathLst>
            </a:custGeom>
            <a:solidFill>
              <a:srgbClr val="F99F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7" name="Freeform 410"/>
            <p:cNvSpPr>
              <a:spLocks/>
            </p:cNvSpPr>
            <p:nvPr/>
          </p:nvSpPr>
          <p:spPr bwMode="auto">
            <a:xfrm>
              <a:off x="611187" y="5851524"/>
              <a:ext cx="63500" cy="57150"/>
            </a:xfrm>
            <a:custGeom>
              <a:avLst/>
              <a:gdLst>
                <a:gd name="T0" fmla="*/ 40 w 40"/>
                <a:gd name="T1" fmla="*/ 29 h 36"/>
                <a:gd name="T2" fmla="*/ 6 w 40"/>
                <a:gd name="T3" fmla="*/ 36 h 36"/>
                <a:gd name="T4" fmla="*/ 0 w 40"/>
                <a:gd name="T5" fmla="*/ 7 h 36"/>
                <a:gd name="T6" fmla="*/ 34 w 40"/>
                <a:gd name="T7" fmla="*/ 0 h 36"/>
                <a:gd name="T8" fmla="*/ 40 w 40"/>
                <a:gd name="T9" fmla="*/ 29 h 36"/>
              </a:gdLst>
              <a:ahLst/>
              <a:cxnLst>
                <a:cxn ang="0">
                  <a:pos x="T0" y="T1"/>
                </a:cxn>
                <a:cxn ang="0">
                  <a:pos x="T2" y="T3"/>
                </a:cxn>
                <a:cxn ang="0">
                  <a:pos x="T4" y="T5"/>
                </a:cxn>
                <a:cxn ang="0">
                  <a:pos x="T6" y="T7"/>
                </a:cxn>
                <a:cxn ang="0">
                  <a:pos x="T8" y="T9"/>
                </a:cxn>
              </a:cxnLst>
              <a:rect l="0" t="0" r="r" b="b"/>
              <a:pathLst>
                <a:path w="40" h="36">
                  <a:moveTo>
                    <a:pt x="40" y="29"/>
                  </a:moveTo>
                  <a:lnTo>
                    <a:pt x="6" y="36"/>
                  </a:lnTo>
                  <a:lnTo>
                    <a:pt x="0" y="7"/>
                  </a:lnTo>
                  <a:lnTo>
                    <a:pt x="34" y="0"/>
                  </a:lnTo>
                  <a:lnTo>
                    <a:pt x="40" y="29"/>
                  </a:lnTo>
                  <a:close/>
                </a:path>
              </a:pathLst>
            </a:custGeom>
            <a:solidFill>
              <a:srgbClr val="9B3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8" name="Freeform 411"/>
            <p:cNvSpPr>
              <a:spLocks/>
            </p:cNvSpPr>
            <p:nvPr/>
          </p:nvSpPr>
          <p:spPr bwMode="auto">
            <a:xfrm>
              <a:off x="688975" y="5834061"/>
              <a:ext cx="63500" cy="58738"/>
            </a:xfrm>
            <a:custGeom>
              <a:avLst/>
              <a:gdLst>
                <a:gd name="T0" fmla="*/ 40 w 40"/>
                <a:gd name="T1" fmla="*/ 29 h 37"/>
                <a:gd name="T2" fmla="*/ 7 w 40"/>
                <a:gd name="T3" fmla="*/ 37 h 37"/>
                <a:gd name="T4" fmla="*/ 0 w 40"/>
                <a:gd name="T5" fmla="*/ 7 h 37"/>
                <a:gd name="T6" fmla="*/ 33 w 40"/>
                <a:gd name="T7" fmla="*/ 0 h 37"/>
                <a:gd name="T8" fmla="*/ 40 w 40"/>
                <a:gd name="T9" fmla="*/ 29 h 37"/>
              </a:gdLst>
              <a:ahLst/>
              <a:cxnLst>
                <a:cxn ang="0">
                  <a:pos x="T0" y="T1"/>
                </a:cxn>
                <a:cxn ang="0">
                  <a:pos x="T2" y="T3"/>
                </a:cxn>
                <a:cxn ang="0">
                  <a:pos x="T4" y="T5"/>
                </a:cxn>
                <a:cxn ang="0">
                  <a:pos x="T6" y="T7"/>
                </a:cxn>
                <a:cxn ang="0">
                  <a:pos x="T8" y="T9"/>
                </a:cxn>
              </a:cxnLst>
              <a:rect l="0" t="0" r="r" b="b"/>
              <a:pathLst>
                <a:path w="40" h="37">
                  <a:moveTo>
                    <a:pt x="40" y="29"/>
                  </a:moveTo>
                  <a:lnTo>
                    <a:pt x="7" y="37"/>
                  </a:lnTo>
                  <a:lnTo>
                    <a:pt x="0" y="7"/>
                  </a:lnTo>
                  <a:lnTo>
                    <a:pt x="33" y="0"/>
                  </a:lnTo>
                  <a:lnTo>
                    <a:pt x="40" y="29"/>
                  </a:lnTo>
                  <a:close/>
                </a:path>
              </a:pathLst>
            </a:custGeom>
            <a:solidFill>
              <a:srgbClr val="00B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9" name="Freeform 412"/>
            <p:cNvSpPr>
              <a:spLocks/>
            </p:cNvSpPr>
            <p:nvPr/>
          </p:nvSpPr>
          <p:spPr bwMode="auto">
            <a:xfrm>
              <a:off x="766762" y="5816599"/>
              <a:ext cx="65088" cy="58738"/>
            </a:xfrm>
            <a:custGeom>
              <a:avLst/>
              <a:gdLst>
                <a:gd name="T0" fmla="*/ 41 w 41"/>
                <a:gd name="T1" fmla="*/ 30 h 37"/>
                <a:gd name="T2" fmla="*/ 7 w 41"/>
                <a:gd name="T3" fmla="*/ 37 h 37"/>
                <a:gd name="T4" fmla="*/ 0 w 41"/>
                <a:gd name="T5" fmla="*/ 8 h 37"/>
                <a:gd name="T6" fmla="*/ 34 w 41"/>
                <a:gd name="T7" fmla="*/ 0 h 37"/>
                <a:gd name="T8" fmla="*/ 41 w 41"/>
                <a:gd name="T9" fmla="*/ 30 h 37"/>
              </a:gdLst>
              <a:ahLst/>
              <a:cxnLst>
                <a:cxn ang="0">
                  <a:pos x="T0" y="T1"/>
                </a:cxn>
                <a:cxn ang="0">
                  <a:pos x="T2" y="T3"/>
                </a:cxn>
                <a:cxn ang="0">
                  <a:pos x="T4" y="T5"/>
                </a:cxn>
                <a:cxn ang="0">
                  <a:pos x="T6" y="T7"/>
                </a:cxn>
                <a:cxn ang="0">
                  <a:pos x="T8" y="T9"/>
                </a:cxn>
              </a:cxnLst>
              <a:rect l="0" t="0" r="r" b="b"/>
              <a:pathLst>
                <a:path w="41" h="37">
                  <a:moveTo>
                    <a:pt x="41" y="30"/>
                  </a:moveTo>
                  <a:lnTo>
                    <a:pt x="7" y="37"/>
                  </a:lnTo>
                  <a:lnTo>
                    <a:pt x="0" y="8"/>
                  </a:lnTo>
                  <a:lnTo>
                    <a:pt x="34" y="0"/>
                  </a:lnTo>
                  <a:lnTo>
                    <a:pt x="41" y="30"/>
                  </a:lnTo>
                  <a:close/>
                </a:path>
              </a:pathLst>
            </a:custGeom>
            <a:solidFill>
              <a:srgbClr val="0093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0" name="Freeform 413"/>
            <p:cNvSpPr>
              <a:spLocks/>
            </p:cNvSpPr>
            <p:nvPr/>
          </p:nvSpPr>
          <p:spPr bwMode="auto">
            <a:xfrm>
              <a:off x="263525" y="5594349"/>
              <a:ext cx="742950" cy="174625"/>
            </a:xfrm>
            <a:custGeom>
              <a:avLst/>
              <a:gdLst>
                <a:gd name="T0" fmla="*/ 466 w 468"/>
                <a:gd name="T1" fmla="*/ 0 h 110"/>
                <a:gd name="T2" fmla="*/ 0 w 468"/>
                <a:gd name="T3" fmla="*/ 102 h 110"/>
                <a:gd name="T4" fmla="*/ 2 w 468"/>
                <a:gd name="T5" fmla="*/ 110 h 110"/>
                <a:gd name="T6" fmla="*/ 468 w 468"/>
                <a:gd name="T7" fmla="*/ 9 h 110"/>
                <a:gd name="T8" fmla="*/ 466 w 468"/>
                <a:gd name="T9" fmla="*/ 0 h 110"/>
              </a:gdLst>
              <a:ahLst/>
              <a:cxnLst>
                <a:cxn ang="0">
                  <a:pos x="T0" y="T1"/>
                </a:cxn>
                <a:cxn ang="0">
                  <a:pos x="T2" y="T3"/>
                </a:cxn>
                <a:cxn ang="0">
                  <a:pos x="T4" y="T5"/>
                </a:cxn>
                <a:cxn ang="0">
                  <a:pos x="T6" y="T7"/>
                </a:cxn>
                <a:cxn ang="0">
                  <a:pos x="T8" y="T9"/>
                </a:cxn>
              </a:cxnLst>
              <a:rect l="0" t="0" r="r" b="b"/>
              <a:pathLst>
                <a:path w="468" h="110">
                  <a:moveTo>
                    <a:pt x="466" y="0"/>
                  </a:moveTo>
                  <a:lnTo>
                    <a:pt x="0" y="102"/>
                  </a:lnTo>
                  <a:lnTo>
                    <a:pt x="2" y="110"/>
                  </a:lnTo>
                  <a:lnTo>
                    <a:pt x="468" y="9"/>
                  </a:lnTo>
                  <a:lnTo>
                    <a:pt x="466"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1" name="Freeform 414"/>
            <p:cNvSpPr>
              <a:spLocks/>
            </p:cNvSpPr>
            <p:nvPr/>
          </p:nvSpPr>
          <p:spPr bwMode="auto">
            <a:xfrm>
              <a:off x="263525" y="5594349"/>
              <a:ext cx="742950" cy="174625"/>
            </a:xfrm>
            <a:custGeom>
              <a:avLst/>
              <a:gdLst>
                <a:gd name="T0" fmla="*/ 466 w 468"/>
                <a:gd name="T1" fmla="*/ 0 h 110"/>
                <a:gd name="T2" fmla="*/ 0 w 468"/>
                <a:gd name="T3" fmla="*/ 102 h 110"/>
                <a:gd name="T4" fmla="*/ 2 w 468"/>
                <a:gd name="T5" fmla="*/ 110 h 110"/>
                <a:gd name="T6" fmla="*/ 468 w 468"/>
                <a:gd name="T7" fmla="*/ 9 h 110"/>
              </a:gdLst>
              <a:ahLst/>
              <a:cxnLst>
                <a:cxn ang="0">
                  <a:pos x="T0" y="T1"/>
                </a:cxn>
                <a:cxn ang="0">
                  <a:pos x="T2" y="T3"/>
                </a:cxn>
                <a:cxn ang="0">
                  <a:pos x="T4" y="T5"/>
                </a:cxn>
                <a:cxn ang="0">
                  <a:pos x="T6" y="T7"/>
                </a:cxn>
              </a:cxnLst>
              <a:rect l="0" t="0" r="r" b="b"/>
              <a:pathLst>
                <a:path w="468" h="110">
                  <a:moveTo>
                    <a:pt x="466" y="0"/>
                  </a:moveTo>
                  <a:lnTo>
                    <a:pt x="0" y="102"/>
                  </a:lnTo>
                  <a:lnTo>
                    <a:pt x="2" y="110"/>
                  </a:lnTo>
                  <a:lnTo>
                    <a:pt x="468"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2" name="Freeform 415"/>
            <p:cNvSpPr>
              <a:spLocks/>
            </p:cNvSpPr>
            <p:nvPr/>
          </p:nvSpPr>
          <p:spPr bwMode="auto">
            <a:xfrm>
              <a:off x="271462" y="5651499"/>
              <a:ext cx="636588" cy="152400"/>
            </a:xfrm>
            <a:custGeom>
              <a:avLst/>
              <a:gdLst>
                <a:gd name="T0" fmla="*/ 399 w 401"/>
                <a:gd name="T1" fmla="*/ 0 h 96"/>
                <a:gd name="T2" fmla="*/ 0 w 401"/>
                <a:gd name="T3" fmla="*/ 87 h 96"/>
                <a:gd name="T4" fmla="*/ 2 w 401"/>
                <a:gd name="T5" fmla="*/ 96 h 96"/>
                <a:gd name="T6" fmla="*/ 401 w 401"/>
                <a:gd name="T7" fmla="*/ 9 h 96"/>
                <a:gd name="T8" fmla="*/ 399 w 401"/>
                <a:gd name="T9" fmla="*/ 0 h 96"/>
              </a:gdLst>
              <a:ahLst/>
              <a:cxnLst>
                <a:cxn ang="0">
                  <a:pos x="T0" y="T1"/>
                </a:cxn>
                <a:cxn ang="0">
                  <a:pos x="T2" y="T3"/>
                </a:cxn>
                <a:cxn ang="0">
                  <a:pos x="T4" y="T5"/>
                </a:cxn>
                <a:cxn ang="0">
                  <a:pos x="T6" y="T7"/>
                </a:cxn>
                <a:cxn ang="0">
                  <a:pos x="T8" y="T9"/>
                </a:cxn>
              </a:cxnLst>
              <a:rect l="0" t="0" r="r" b="b"/>
              <a:pathLst>
                <a:path w="401" h="96">
                  <a:moveTo>
                    <a:pt x="399" y="0"/>
                  </a:moveTo>
                  <a:lnTo>
                    <a:pt x="0" y="87"/>
                  </a:lnTo>
                  <a:lnTo>
                    <a:pt x="2" y="96"/>
                  </a:lnTo>
                  <a:lnTo>
                    <a:pt x="401" y="9"/>
                  </a:lnTo>
                  <a:lnTo>
                    <a:pt x="399"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3" name="Freeform 416"/>
            <p:cNvSpPr>
              <a:spLocks/>
            </p:cNvSpPr>
            <p:nvPr/>
          </p:nvSpPr>
          <p:spPr bwMode="auto">
            <a:xfrm>
              <a:off x="271462" y="5651499"/>
              <a:ext cx="636588" cy="152400"/>
            </a:xfrm>
            <a:custGeom>
              <a:avLst/>
              <a:gdLst>
                <a:gd name="T0" fmla="*/ 399 w 401"/>
                <a:gd name="T1" fmla="*/ 0 h 96"/>
                <a:gd name="T2" fmla="*/ 0 w 401"/>
                <a:gd name="T3" fmla="*/ 87 h 96"/>
                <a:gd name="T4" fmla="*/ 2 w 401"/>
                <a:gd name="T5" fmla="*/ 96 h 96"/>
                <a:gd name="T6" fmla="*/ 401 w 401"/>
                <a:gd name="T7" fmla="*/ 9 h 96"/>
              </a:gdLst>
              <a:ahLst/>
              <a:cxnLst>
                <a:cxn ang="0">
                  <a:pos x="T0" y="T1"/>
                </a:cxn>
                <a:cxn ang="0">
                  <a:pos x="T2" y="T3"/>
                </a:cxn>
                <a:cxn ang="0">
                  <a:pos x="T4" y="T5"/>
                </a:cxn>
                <a:cxn ang="0">
                  <a:pos x="T6" y="T7"/>
                </a:cxn>
              </a:cxnLst>
              <a:rect l="0" t="0" r="r" b="b"/>
              <a:pathLst>
                <a:path w="401" h="96">
                  <a:moveTo>
                    <a:pt x="399" y="0"/>
                  </a:moveTo>
                  <a:lnTo>
                    <a:pt x="0" y="87"/>
                  </a:lnTo>
                  <a:lnTo>
                    <a:pt x="2" y="96"/>
                  </a:lnTo>
                  <a:lnTo>
                    <a:pt x="40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4" name="Freeform 417"/>
            <p:cNvSpPr>
              <a:spLocks/>
            </p:cNvSpPr>
            <p:nvPr/>
          </p:nvSpPr>
          <p:spPr bwMode="auto">
            <a:xfrm>
              <a:off x="279400" y="5705474"/>
              <a:ext cx="546100" cy="133350"/>
            </a:xfrm>
            <a:custGeom>
              <a:avLst/>
              <a:gdLst>
                <a:gd name="T0" fmla="*/ 343 w 344"/>
                <a:gd name="T1" fmla="*/ 0 h 84"/>
                <a:gd name="T2" fmla="*/ 0 w 344"/>
                <a:gd name="T3" fmla="*/ 75 h 84"/>
                <a:gd name="T4" fmla="*/ 2 w 344"/>
                <a:gd name="T5" fmla="*/ 84 h 84"/>
                <a:gd name="T6" fmla="*/ 344 w 344"/>
                <a:gd name="T7" fmla="*/ 9 h 84"/>
                <a:gd name="T8" fmla="*/ 343 w 344"/>
                <a:gd name="T9" fmla="*/ 0 h 84"/>
              </a:gdLst>
              <a:ahLst/>
              <a:cxnLst>
                <a:cxn ang="0">
                  <a:pos x="T0" y="T1"/>
                </a:cxn>
                <a:cxn ang="0">
                  <a:pos x="T2" y="T3"/>
                </a:cxn>
                <a:cxn ang="0">
                  <a:pos x="T4" y="T5"/>
                </a:cxn>
                <a:cxn ang="0">
                  <a:pos x="T6" y="T7"/>
                </a:cxn>
                <a:cxn ang="0">
                  <a:pos x="T8" y="T9"/>
                </a:cxn>
              </a:cxnLst>
              <a:rect l="0" t="0" r="r" b="b"/>
              <a:pathLst>
                <a:path w="344" h="84">
                  <a:moveTo>
                    <a:pt x="343" y="0"/>
                  </a:moveTo>
                  <a:lnTo>
                    <a:pt x="0" y="75"/>
                  </a:lnTo>
                  <a:lnTo>
                    <a:pt x="2" y="84"/>
                  </a:lnTo>
                  <a:lnTo>
                    <a:pt x="344" y="9"/>
                  </a:lnTo>
                  <a:lnTo>
                    <a:pt x="343"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5" name="Freeform 418"/>
            <p:cNvSpPr>
              <a:spLocks/>
            </p:cNvSpPr>
            <p:nvPr/>
          </p:nvSpPr>
          <p:spPr bwMode="auto">
            <a:xfrm>
              <a:off x="279400" y="5705474"/>
              <a:ext cx="546100" cy="133350"/>
            </a:xfrm>
            <a:custGeom>
              <a:avLst/>
              <a:gdLst>
                <a:gd name="T0" fmla="*/ 343 w 344"/>
                <a:gd name="T1" fmla="*/ 0 h 84"/>
                <a:gd name="T2" fmla="*/ 0 w 344"/>
                <a:gd name="T3" fmla="*/ 75 h 84"/>
                <a:gd name="T4" fmla="*/ 2 w 344"/>
                <a:gd name="T5" fmla="*/ 84 h 84"/>
                <a:gd name="T6" fmla="*/ 344 w 344"/>
                <a:gd name="T7" fmla="*/ 9 h 84"/>
              </a:gdLst>
              <a:ahLst/>
              <a:cxnLst>
                <a:cxn ang="0">
                  <a:pos x="T0" y="T1"/>
                </a:cxn>
                <a:cxn ang="0">
                  <a:pos x="T2" y="T3"/>
                </a:cxn>
                <a:cxn ang="0">
                  <a:pos x="T4" y="T5"/>
                </a:cxn>
                <a:cxn ang="0">
                  <a:pos x="T6" y="T7"/>
                </a:cxn>
              </a:cxnLst>
              <a:rect l="0" t="0" r="r" b="b"/>
              <a:pathLst>
                <a:path w="344" h="84">
                  <a:moveTo>
                    <a:pt x="343" y="0"/>
                  </a:moveTo>
                  <a:lnTo>
                    <a:pt x="0" y="75"/>
                  </a:lnTo>
                  <a:lnTo>
                    <a:pt x="2" y="84"/>
                  </a:lnTo>
                  <a:lnTo>
                    <a:pt x="344"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6" name="Freeform 419"/>
            <p:cNvSpPr>
              <a:spLocks/>
            </p:cNvSpPr>
            <p:nvPr/>
          </p:nvSpPr>
          <p:spPr bwMode="auto">
            <a:xfrm>
              <a:off x="285750" y="5749924"/>
              <a:ext cx="503238" cy="123825"/>
            </a:xfrm>
            <a:custGeom>
              <a:avLst/>
              <a:gdLst>
                <a:gd name="T0" fmla="*/ 315 w 317"/>
                <a:gd name="T1" fmla="*/ 0 h 78"/>
                <a:gd name="T2" fmla="*/ 0 w 317"/>
                <a:gd name="T3" fmla="*/ 68 h 78"/>
                <a:gd name="T4" fmla="*/ 2 w 317"/>
                <a:gd name="T5" fmla="*/ 78 h 78"/>
                <a:gd name="T6" fmla="*/ 317 w 317"/>
                <a:gd name="T7" fmla="*/ 9 h 78"/>
                <a:gd name="T8" fmla="*/ 315 w 317"/>
                <a:gd name="T9" fmla="*/ 0 h 78"/>
              </a:gdLst>
              <a:ahLst/>
              <a:cxnLst>
                <a:cxn ang="0">
                  <a:pos x="T0" y="T1"/>
                </a:cxn>
                <a:cxn ang="0">
                  <a:pos x="T2" y="T3"/>
                </a:cxn>
                <a:cxn ang="0">
                  <a:pos x="T4" y="T5"/>
                </a:cxn>
                <a:cxn ang="0">
                  <a:pos x="T6" y="T7"/>
                </a:cxn>
                <a:cxn ang="0">
                  <a:pos x="T8" y="T9"/>
                </a:cxn>
              </a:cxnLst>
              <a:rect l="0" t="0" r="r" b="b"/>
              <a:pathLst>
                <a:path w="317" h="78">
                  <a:moveTo>
                    <a:pt x="315" y="0"/>
                  </a:moveTo>
                  <a:lnTo>
                    <a:pt x="0" y="68"/>
                  </a:lnTo>
                  <a:lnTo>
                    <a:pt x="2" y="78"/>
                  </a:lnTo>
                  <a:lnTo>
                    <a:pt x="317" y="9"/>
                  </a:lnTo>
                  <a:lnTo>
                    <a:pt x="315" y="0"/>
                  </a:lnTo>
                  <a:close/>
                </a:path>
              </a:pathLst>
            </a:custGeom>
            <a:solidFill>
              <a:srgbClr val="C2D0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7" name="Freeform 420"/>
            <p:cNvSpPr>
              <a:spLocks/>
            </p:cNvSpPr>
            <p:nvPr/>
          </p:nvSpPr>
          <p:spPr bwMode="auto">
            <a:xfrm>
              <a:off x="285750" y="5749924"/>
              <a:ext cx="503238" cy="123825"/>
            </a:xfrm>
            <a:custGeom>
              <a:avLst/>
              <a:gdLst>
                <a:gd name="T0" fmla="*/ 315 w 317"/>
                <a:gd name="T1" fmla="*/ 0 h 78"/>
                <a:gd name="T2" fmla="*/ 0 w 317"/>
                <a:gd name="T3" fmla="*/ 68 h 78"/>
                <a:gd name="T4" fmla="*/ 2 w 317"/>
                <a:gd name="T5" fmla="*/ 78 h 78"/>
                <a:gd name="T6" fmla="*/ 317 w 317"/>
                <a:gd name="T7" fmla="*/ 9 h 78"/>
              </a:gdLst>
              <a:ahLst/>
              <a:cxnLst>
                <a:cxn ang="0">
                  <a:pos x="T0" y="T1"/>
                </a:cxn>
                <a:cxn ang="0">
                  <a:pos x="T2" y="T3"/>
                </a:cxn>
                <a:cxn ang="0">
                  <a:pos x="T4" y="T5"/>
                </a:cxn>
                <a:cxn ang="0">
                  <a:pos x="T6" y="T7"/>
                </a:cxn>
              </a:cxnLst>
              <a:rect l="0" t="0" r="r" b="b"/>
              <a:pathLst>
                <a:path w="317" h="78">
                  <a:moveTo>
                    <a:pt x="315" y="0"/>
                  </a:moveTo>
                  <a:lnTo>
                    <a:pt x="0" y="68"/>
                  </a:lnTo>
                  <a:lnTo>
                    <a:pt x="2" y="78"/>
                  </a:lnTo>
                  <a:lnTo>
                    <a:pt x="317"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75" name="Group 3174"/>
          <p:cNvGrpSpPr/>
          <p:nvPr/>
        </p:nvGrpSpPr>
        <p:grpSpPr>
          <a:xfrm rot="2208422">
            <a:off x="2915758" y="2597005"/>
            <a:ext cx="810886" cy="845838"/>
            <a:chOff x="7113587" y="1436688"/>
            <a:chExt cx="1657350" cy="1728788"/>
          </a:xfrm>
        </p:grpSpPr>
        <p:sp>
          <p:nvSpPr>
            <p:cNvPr id="3176" name="Freeform 14"/>
            <p:cNvSpPr>
              <a:spLocks/>
            </p:cNvSpPr>
            <p:nvPr/>
          </p:nvSpPr>
          <p:spPr bwMode="auto">
            <a:xfrm>
              <a:off x="7212012" y="1541463"/>
              <a:ext cx="1558925" cy="1624013"/>
            </a:xfrm>
            <a:custGeom>
              <a:avLst/>
              <a:gdLst>
                <a:gd name="T0" fmla="*/ 515 w 982"/>
                <a:gd name="T1" fmla="*/ 0 h 1023"/>
                <a:gd name="T2" fmla="*/ 508 w 982"/>
                <a:gd name="T3" fmla="*/ 3 h 1023"/>
                <a:gd name="T4" fmla="*/ 0 w 982"/>
                <a:gd name="T5" fmla="*/ 669 h 1023"/>
                <a:gd name="T6" fmla="*/ 465 w 982"/>
                <a:gd name="T7" fmla="*/ 1023 h 1023"/>
                <a:gd name="T8" fmla="*/ 471 w 982"/>
                <a:gd name="T9" fmla="*/ 1020 h 1023"/>
                <a:gd name="T10" fmla="*/ 931 w 982"/>
                <a:gd name="T11" fmla="*/ 417 h 1023"/>
                <a:gd name="T12" fmla="*/ 934 w 982"/>
                <a:gd name="T13" fmla="*/ 419 h 1023"/>
                <a:gd name="T14" fmla="*/ 982 w 982"/>
                <a:gd name="T15" fmla="*/ 357 h 1023"/>
                <a:gd name="T16" fmla="*/ 515 w 982"/>
                <a:gd name="T17"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1023">
                  <a:moveTo>
                    <a:pt x="515" y="0"/>
                  </a:moveTo>
                  <a:lnTo>
                    <a:pt x="508" y="3"/>
                  </a:lnTo>
                  <a:lnTo>
                    <a:pt x="0" y="669"/>
                  </a:lnTo>
                  <a:lnTo>
                    <a:pt x="465" y="1023"/>
                  </a:lnTo>
                  <a:lnTo>
                    <a:pt x="471" y="1020"/>
                  </a:lnTo>
                  <a:lnTo>
                    <a:pt x="931" y="417"/>
                  </a:lnTo>
                  <a:lnTo>
                    <a:pt x="934" y="419"/>
                  </a:lnTo>
                  <a:lnTo>
                    <a:pt x="982" y="357"/>
                  </a:lnTo>
                  <a:lnTo>
                    <a:pt x="5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7" name="Freeform 136"/>
            <p:cNvSpPr>
              <a:spLocks/>
            </p:cNvSpPr>
            <p:nvPr/>
          </p:nvSpPr>
          <p:spPr bwMode="auto">
            <a:xfrm>
              <a:off x="7113587" y="1436688"/>
              <a:ext cx="831850" cy="1625600"/>
            </a:xfrm>
            <a:custGeom>
              <a:avLst/>
              <a:gdLst>
                <a:gd name="T0" fmla="*/ 464 w 524"/>
                <a:gd name="T1" fmla="*/ 1024 h 1024"/>
                <a:gd name="T2" fmla="*/ 0 w 524"/>
                <a:gd name="T3" fmla="*/ 669 h 1024"/>
                <a:gd name="T4" fmla="*/ 508 w 524"/>
                <a:gd name="T5" fmla="*/ 4 h 1024"/>
                <a:gd name="T6" fmla="*/ 514 w 524"/>
                <a:gd name="T7" fmla="*/ 0 h 1024"/>
                <a:gd name="T8" fmla="*/ 524 w 524"/>
                <a:gd name="T9" fmla="*/ 16 h 1024"/>
                <a:gd name="T10" fmla="*/ 27 w 524"/>
                <a:gd name="T11" fmla="*/ 666 h 1024"/>
                <a:gd name="T12" fmla="*/ 476 w 524"/>
                <a:gd name="T13" fmla="*/ 1008 h 1024"/>
                <a:gd name="T14" fmla="*/ 471 w 524"/>
                <a:gd name="T15" fmla="*/ 1021 h 1024"/>
                <a:gd name="T16" fmla="*/ 464 w 524"/>
                <a:gd name="T17" fmla="*/ 102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1024">
                  <a:moveTo>
                    <a:pt x="464" y="1024"/>
                  </a:moveTo>
                  <a:lnTo>
                    <a:pt x="0" y="669"/>
                  </a:lnTo>
                  <a:lnTo>
                    <a:pt x="508" y="4"/>
                  </a:lnTo>
                  <a:lnTo>
                    <a:pt x="514" y="0"/>
                  </a:lnTo>
                  <a:lnTo>
                    <a:pt x="524" y="16"/>
                  </a:lnTo>
                  <a:lnTo>
                    <a:pt x="27" y="666"/>
                  </a:lnTo>
                  <a:lnTo>
                    <a:pt x="476" y="1008"/>
                  </a:lnTo>
                  <a:lnTo>
                    <a:pt x="471" y="1021"/>
                  </a:lnTo>
                  <a:lnTo>
                    <a:pt x="464" y="1024"/>
                  </a:lnTo>
                  <a:close/>
                </a:path>
              </a:pathLst>
            </a:custGeom>
            <a:solidFill>
              <a:srgbClr val="7E7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8" name="Freeform 137"/>
            <p:cNvSpPr>
              <a:spLocks/>
            </p:cNvSpPr>
            <p:nvPr/>
          </p:nvSpPr>
          <p:spPr bwMode="auto">
            <a:xfrm>
              <a:off x="7135812" y="1450975"/>
              <a:ext cx="1520825" cy="1598613"/>
            </a:xfrm>
            <a:custGeom>
              <a:avLst/>
              <a:gdLst>
                <a:gd name="T0" fmla="*/ 0 w 958"/>
                <a:gd name="T1" fmla="*/ 658 h 1007"/>
                <a:gd name="T2" fmla="*/ 456 w 958"/>
                <a:gd name="T3" fmla="*/ 1007 h 1007"/>
                <a:gd name="T4" fmla="*/ 958 w 958"/>
                <a:gd name="T5" fmla="*/ 349 h 1007"/>
                <a:gd name="T6" fmla="*/ 502 w 958"/>
                <a:gd name="T7" fmla="*/ 0 h 1007"/>
                <a:gd name="T8" fmla="*/ 0 w 958"/>
                <a:gd name="T9" fmla="*/ 658 h 1007"/>
              </a:gdLst>
              <a:ahLst/>
              <a:cxnLst>
                <a:cxn ang="0">
                  <a:pos x="T0" y="T1"/>
                </a:cxn>
                <a:cxn ang="0">
                  <a:pos x="T2" y="T3"/>
                </a:cxn>
                <a:cxn ang="0">
                  <a:pos x="T4" y="T5"/>
                </a:cxn>
                <a:cxn ang="0">
                  <a:pos x="T6" y="T7"/>
                </a:cxn>
                <a:cxn ang="0">
                  <a:pos x="T8" y="T9"/>
                </a:cxn>
              </a:cxnLst>
              <a:rect l="0" t="0" r="r" b="b"/>
              <a:pathLst>
                <a:path w="958" h="1007">
                  <a:moveTo>
                    <a:pt x="0" y="658"/>
                  </a:moveTo>
                  <a:lnTo>
                    <a:pt x="456" y="1007"/>
                  </a:lnTo>
                  <a:lnTo>
                    <a:pt x="958" y="349"/>
                  </a:lnTo>
                  <a:lnTo>
                    <a:pt x="502" y="0"/>
                  </a:lnTo>
                  <a:lnTo>
                    <a:pt x="0" y="658"/>
                  </a:lnTo>
                  <a:close/>
                </a:path>
              </a:pathLst>
            </a:custGeom>
            <a:solidFill>
              <a:srgbClr val="F7F9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9" name="Freeform 138"/>
            <p:cNvSpPr>
              <a:spLocks/>
            </p:cNvSpPr>
            <p:nvPr/>
          </p:nvSpPr>
          <p:spPr bwMode="auto">
            <a:xfrm>
              <a:off x="7164387" y="2455863"/>
              <a:ext cx="727075" cy="555625"/>
            </a:xfrm>
            <a:custGeom>
              <a:avLst/>
              <a:gdLst>
                <a:gd name="T0" fmla="*/ 456 w 458"/>
                <a:gd name="T1" fmla="*/ 350 h 350"/>
                <a:gd name="T2" fmla="*/ 0 w 458"/>
                <a:gd name="T3" fmla="*/ 1 h 350"/>
                <a:gd name="T4" fmla="*/ 2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1"/>
                  </a:lnTo>
                  <a:lnTo>
                    <a:pt x="2" y="0"/>
                  </a:lnTo>
                  <a:lnTo>
                    <a:pt x="458" y="348"/>
                  </a:lnTo>
                  <a:lnTo>
                    <a:pt x="456"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0" name="Freeform 139"/>
            <p:cNvSpPr>
              <a:spLocks/>
            </p:cNvSpPr>
            <p:nvPr/>
          </p:nvSpPr>
          <p:spPr bwMode="auto">
            <a:xfrm>
              <a:off x="7197725" y="2409825"/>
              <a:ext cx="727075" cy="557213"/>
            </a:xfrm>
            <a:custGeom>
              <a:avLst/>
              <a:gdLst>
                <a:gd name="T0" fmla="*/ 456 w 458"/>
                <a:gd name="T1" fmla="*/ 351 h 351"/>
                <a:gd name="T2" fmla="*/ 0 w 458"/>
                <a:gd name="T3" fmla="*/ 3 h 351"/>
                <a:gd name="T4" fmla="*/ 2 w 458"/>
                <a:gd name="T5" fmla="*/ 0 h 351"/>
                <a:gd name="T6" fmla="*/ 458 w 458"/>
                <a:gd name="T7" fmla="*/ 349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3"/>
                  </a:lnTo>
                  <a:lnTo>
                    <a:pt x="2" y="0"/>
                  </a:lnTo>
                  <a:lnTo>
                    <a:pt x="458" y="349"/>
                  </a:lnTo>
                  <a:lnTo>
                    <a:pt x="456"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1" name="Freeform 140"/>
            <p:cNvSpPr>
              <a:spLocks/>
            </p:cNvSpPr>
            <p:nvPr/>
          </p:nvSpPr>
          <p:spPr bwMode="auto">
            <a:xfrm>
              <a:off x="7231062" y="2366963"/>
              <a:ext cx="727075" cy="555625"/>
            </a:xfrm>
            <a:custGeom>
              <a:avLst/>
              <a:gdLst>
                <a:gd name="T0" fmla="*/ 457 w 458"/>
                <a:gd name="T1" fmla="*/ 350 h 350"/>
                <a:gd name="T2" fmla="*/ 0 w 458"/>
                <a:gd name="T3" fmla="*/ 2 h 350"/>
                <a:gd name="T4" fmla="*/ 2 w 458"/>
                <a:gd name="T5" fmla="*/ 0 h 350"/>
                <a:gd name="T6" fmla="*/ 458 w 458"/>
                <a:gd name="T7" fmla="*/ 349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2"/>
                  </a:lnTo>
                  <a:lnTo>
                    <a:pt x="2" y="0"/>
                  </a:lnTo>
                  <a:lnTo>
                    <a:pt x="458" y="349"/>
                  </a:lnTo>
                  <a:lnTo>
                    <a:pt x="457"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2" name="Freeform 141"/>
            <p:cNvSpPr>
              <a:spLocks/>
            </p:cNvSpPr>
            <p:nvPr/>
          </p:nvSpPr>
          <p:spPr bwMode="auto">
            <a:xfrm>
              <a:off x="7264400" y="2322513"/>
              <a:ext cx="728663" cy="557213"/>
            </a:xfrm>
            <a:custGeom>
              <a:avLst/>
              <a:gdLst>
                <a:gd name="T0" fmla="*/ 457 w 459"/>
                <a:gd name="T1" fmla="*/ 351 h 351"/>
                <a:gd name="T2" fmla="*/ 0 w 459"/>
                <a:gd name="T3" fmla="*/ 2 h 351"/>
                <a:gd name="T4" fmla="*/ 2 w 459"/>
                <a:gd name="T5" fmla="*/ 0 h 351"/>
                <a:gd name="T6" fmla="*/ 459 w 459"/>
                <a:gd name="T7" fmla="*/ 348 h 351"/>
                <a:gd name="T8" fmla="*/ 457 w 459"/>
                <a:gd name="T9" fmla="*/ 351 h 351"/>
              </a:gdLst>
              <a:ahLst/>
              <a:cxnLst>
                <a:cxn ang="0">
                  <a:pos x="T0" y="T1"/>
                </a:cxn>
                <a:cxn ang="0">
                  <a:pos x="T2" y="T3"/>
                </a:cxn>
                <a:cxn ang="0">
                  <a:pos x="T4" y="T5"/>
                </a:cxn>
                <a:cxn ang="0">
                  <a:pos x="T6" y="T7"/>
                </a:cxn>
                <a:cxn ang="0">
                  <a:pos x="T8" y="T9"/>
                </a:cxn>
              </a:cxnLst>
              <a:rect l="0" t="0" r="r" b="b"/>
              <a:pathLst>
                <a:path w="459" h="351">
                  <a:moveTo>
                    <a:pt x="457" y="351"/>
                  </a:moveTo>
                  <a:lnTo>
                    <a:pt x="0" y="2"/>
                  </a:lnTo>
                  <a:lnTo>
                    <a:pt x="2" y="0"/>
                  </a:lnTo>
                  <a:lnTo>
                    <a:pt x="459" y="348"/>
                  </a:lnTo>
                  <a:lnTo>
                    <a:pt x="457"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3" name="Freeform 142"/>
            <p:cNvSpPr>
              <a:spLocks/>
            </p:cNvSpPr>
            <p:nvPr/>
          </p:nvSpPr>
          <p:spPr bwMode="auto">
            <a:xfrm>
              <a:off x="7297737" y="2278063"/>
              <a:ext cx="728663" cy="557213"/>
            </a:xfrm>
            <a:custGeom>
              <a:avLst/>
              <a:gdLst>
                <a:gd name="T0" fmla="*/ 458 w 459"/>
                <a:gd name="T1" fmla="*/ 351 h 351"/>
                <a:gd name="T2" fmla="*/ 0 w 459"/>
                <a:gd name="T3" fmla="*/ 2 h 351"/>
                <a:gd name="T4" fmla="*/ 2 w 459"/>
                <a:gd name="T5" fmla="*/ 0 h 351"/>
                <a:gd name="T6" fmla="*/ 459 w 459"/>
                <a:gd name="T7" fmla="*/ 348 h 351"/>
                <a:gd name="T8" fmla="*/ 458 w 459"/>
                <a:gd name="T9" fmla="*/ 351 h 351"/>
              </a:gdLst>
              <a:ahLst/>
              <a:cxnLst>
                <a:cxn ang="0">
                  <a:pos x="T0" y="T1"/>
                </a:cxn>
                <a:cxn ang="0">
                  <a:pos x="T2" y="T3"/>
                </a:cxn>
                <a:cxn ang="0">
                  <a:pos x="T4" y="T5"/>
                </a:cxn>
                <a:cxn ang="0">
                  <a:pos x="T6" y="T7"/>
                </a:cxn>
                <a:cxn ang="0">
                  <a:pos x="T8" y="T9"/>
                </a:cxn>
              </a:cxnLst>
              <a:rect l="0" t="0" r="r" b="b"/>
              <a:pathLst>
                <a:path w="459" h="351">
                  <a:moveTo>
                    <a:pt x="458" y="351"/>
                  </a:moveTo>
                  <a:lnTo>
                    <a:pt x="0" y="2"/>
                  </a:lnTo>
                  <a:lnTo>
                    <a:pt x="2" y="0"/>
                  </a:lnTo>
                  <a:lnTo>
                    <a:pt x="459" y="348"/>
                  </a:lnTo>
                  <a:lnTo>
                    <a:pt x="458"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4" name="Freeform 143"/>
            <p:cNvSpPr>
              <a:spLocks/>
            </p:cNvSpPr>
            <p:nvPr/>
          </p:nvSpPr>
          <p:spPr bwMode="auto">
            <a:xfrm>
              <a:off x="7332662" y="2233613"/>
              <a:ext cx="727075" cy="557213"/>
            </a:xfrm>
            <a:custGeom>
              <a:avLst/>
              <a:gdLst>
                <a:gd name="T0" fmla="*/ 457 w 458"/>
                <a:gd name="T1" fmla="*/ 351 h 351"/>
                <a:gd name="T2" fmla="*/ 0 w 458"/>
                <a:gd name="T3" fmla="*/ 2 h 351"/>
                <a:gd name="T4" fmla="*/ 2 w 458"/>
                <a:gd name="T5" fmla="*/ 0 h 351"/>
                <a:gd name="T6" fmla="*/ 458 w 458"/>
                <a:gd name="T7" fmla="*/ 349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2"/>
                  </a:lnTo>
                  <a:lnTo>
                    <a:pt x="2" y="0"/>
                  </a:lnTo>
                  <a:lnTo>
                    <a:pt x="458" y="349"/>
                  </a:lnTo>
                  <a:lnTo>
                    <a:pt x="457"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5" name="Freeform 144"/>
            <p:cNvSpPr>
              <a:spLocks/>
            </p:cNvSpPr>
            <p:nvPr/>
          </p:nvSpPr>
          <p:spPr bwMode="auto">
            <a:xfrm>
              <a:off x="7366000" y="2189163"/>
              <a:ext cx="727075" cy="557213"/>
            </a:xfrm>
            <a:custGeom>
              <a:avLst/>
              <a:gdLst>
                <a:gd name="T0" fmla="*/ 457 w 458"/>
                <a:gd name="T1" fmla="*/ 351 h 351"/>
                <a:gd name="T2" fmla="*/ 0 w 458"/>
                <a:gd name="T3" fmla="*/ 3 h 351"/>
                <a:gd name="T4" fmla="*/ 2 w 458"/>
                <a:gd name="T5" fmla="*/ 0 h 351"/>
                <a:gd name="T6" fmla="*/ 458 w 458"/>
                <a:gd name="T7" fmla="*/ 349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3"/>
                  </a:lnTo>
                  <a:lnTo>
                    <a:pt x="2" y="0"/>
                  </a:lnTo>
                  <a:lnTo>
                    <a:pt x="458" y="349"/>
                  </a:lnTo>
                  <a:lnTo>
                    <a:pt x="457"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6" name="Freeform 145"/>
            <p:cNvSpPr>
              <a:spLocks/>
            </p:cNvSpPr>
            <p:nvPr/>
          </p:nvSpPr>
          <p:spPr bwMode="auto">
            <a:xfrm>
              <a:off x="7399337" y="2146300"/>
              <a:ext cx="727075" cy="555625"/>
            </a:xfrm>
            <a:custGeom>
              <a:avLst/>
              <a:gdLst>
                <a:gd name="T0" fmla="*/ 457 w 458"/>
                <a:gd name="T1" fmla="*/ 350 h 350"/>
                <a:gd name="T2" fmla="*/ 0 w 458"/>
                <a:gd name="T3" fmla="*/ 1 h 350"/>
                <a:gd name="T4" fmla="*/ 2 w 458"/>
                <a:gd name="T5" fmla="*/ 0 h 350"/>
                <a:gd name="T6" fmla="*/ 458 w 458"/>
                <a:gd name="T7" fmla="*/ 348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1"/>
                  </a:lnTo>
                  <a:lnTo>
                    <a:pt x="2" y="0"/>
                  </a:lnTo>
                  <a:lnTo>
                    <a:pt x="458" y="348"/>
                  </a:lnTo>
                  <a:lnTo>
                    <a:pt x="457"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7" name="Freeform 146"/>
            <p:cNvSpPr>
              <a:spLocks/>
            </p:cNvSpPr>
            <p:nvPr/>
          </p:nvSpPr>
          <p:spPr bwMode="auto">
            <a:xfrm>
              <a:off x="7434262" y="2101850"/>
              <a:ext cx="725488" cy="557213"/>
            </a:xfrm>
            <a:custGeom>
              <a:avLst/>
              <a:gdLst>
                <a:gd name="T0" fmla="*/ 456 w 457"/>
                <a:gd name="T1" fmla="*/ 351 h 351"/>
                <a:gd name="T2" fmla="*/ 0 w 457"/>
                <a:gd name="T3" fmla="*/ 2 h 351"/>
                <a:gd name="T4" fmla="*/ 1 w 457"/>
                <a:gd name="T5" fmla="*/ 0 h 351"/>
                <a:gd name="T6" fmla="*/ 457 w 457"/>
                <a:gd name="T7" fmla="*/ 348 h 351"/>
                <a:gd name="T8" fmla="*/ 456 w 457"/>
                <a:gd name="T9" fmla="*/ 351 h 351"/>
              </a:gdLst>
              <a:ahLst/>
              <a:cxnLst>
                <a:cxn ang="0">
                  <a:pos x="T0" y="T1"/>
                </a:cxn>
                <a:cxn ang="0">
                  <a:pos x="T2" y="T3"/>
                </a:cxn>
                <a:cxn ang="0">
                  <a:pos x="T4" y="T5"/>
                </a:cxn>
                <a:cxn ang="0">
                  <a:pos x="T6" y="T7"/>
                </a:cxn>
                <a:cxn ang="0">
                  <a:pos x="T8" y="T9"/>
                </a:cxn>
              </a:cxnLst>
              <a:rect l="0" t="0" r="r" b="b"/>
              <a:pathLst>
                <a:path w="457" h="351">
                  <a:moveTo>
                    <a:pt x="456" y="351"/>
                  </a:moveTo>
                  <a:lnTo>
                    <a:pt x="0" y="2"/>
                  </a:lnTo>
                  <a:lnTo>
                    <a:pt x="1" y="0"/>
                  </a:lnTo>
                  <a:lnTo>
                    <a:pt x="457" y="348"/>
                  </a:lnTo>
                  <a:lnTo>
                    <a:pt x="456"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8" name="Freeform 147"/>
            <p:cNvSpPr>
              <a:spLocks/>
            </p:cNvSpPr>
            <p:nvPr/>
          </p:nvSpPr>
          <p:spPr bwMode="auto">
            <a:xfrm>
              <a:off x="7467600" y="2057400"/>
              <a:ext cx="727075" cy="557213"/>
            </a:xfrm>
            <a:custGeom>
              <a:avLst/>
              <a:gdLst>
                <a:gd name="T0" fmla="*/ 457 w 458"/>
                <a:gd name="T1" fmla="*/ 351 h 351"/>
                <a:gd name="T2" fmla="*/ 0 w 458"/>
                <a:gd name="T3" fmla="*/ 2 h 351"/>
                <a:gd name="T4" fmla="*/ 1 w 458"/>
                <a:gd name="T5" fmla="*/ 0 h 351"/>
                <a:gd name="T6" fmla="*/ 458 w 458"/>
                <a:gd name="T7" fmla="*/ 348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2"/>
                  </a:lnTo>
                  <a:lnTo>
                    <a:pt x="1" y="0"/>
                  </a:lnTo>
                  <a:lnTo>
                    <a:pt x="458" y="348"/>
                  </a:lnTo>
                  <a:lnTo>
                    <a:pt x="457"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9" name="Freeform 148"/>
            <p:cNvSpPr>
              <a:spLocks/>
            </p:cNvSpPr>
            <p:nvPr/>
          </p:nvSpPr>
          <p:spPr bwMode="auto">
            <a:xfrm>
              <a:off x="7500937" y="2012950"/>
              <a:ext cx="727075" cy="555625"/>
            </a:xfrm>
            <a:custGeom>
              <a:avLst/>
              <a:gdLst>
                <a:gd name="T0" fmla="*/ 457 w 458"/>
                <a:gd name="T1" fmla="*/ 350 h 350"/>
                <a:gd name="T2" fmla="*/ 0 w 458"/>
                <a:gd name="T3" fmla="*/ 2 h 350"/>
                <a:gd name="T4" fmla="*/ 2 w 458"/>
                <a:gd name="T5" fmla="*/ 0 h 350"/>
                <a:gd name="T6" fmla="*/ 458 w 458"/>
                <a:gd name="T7" fmla="*/ 349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2"/>
                  </a:lnTo>
                  <a:lnTo>
                    <a:pt x="2" y="0"/>
                  </a:lnTo>
                  <a:lnTo>
                    <a:pt x="458" y="349"/>
                  </a:lnTo>
                  <a:lnTo>
                    <a:pt x="457"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0" name="Freeform 149"/>
            <p:cNvSpPr>
              <a:spLocks/>
            </p:cNvSpPr>
            <p:nvPr/>
          </p:nvSpPr>
          <p:spPr bwMode="auto">
            <a:xfrm>
              <a:off x="7535862" y="1968500"/>
              <a:ext cx="727075" cy="557213"/>
            </a:xfrm>
            <a:custGeom>
              <a:avLst/>
              <a:gdLst>
                <a:gd name="T0" fmla="*/ 456 w 458"/>
                <a:gd name="T1" fmla="*/ 351 h 351"/>
                <a:gd name="T2" fmla="*/ 0 w 458"/>
                <a:gd name="T3" fmla="*/ 3 h 351"/>
                <a:gd name="T4" fmla="*/ 1 w 458"/>
                <a:gd name="T5" fmla="*/ 0 h 351"/>
                <a:gd name="T6" fmla="*/ 458 w 458"/>
                <a:gd name="T7" fmla="*/ 349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3"/>
                  </a:lnTo>
                  <a:lnTo>
                    <a:pt x="1" y="0"/>
                  </a:lnTo>
                  <a:lnTo>
                    <a:pt x="458" y="349"/>
                  </a:lnTo>
                  <a:lnTo>
                    <a:pt x="456"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1" name="Freeform 150"/>
            <p:cNvSpPr>
              <a:spLocks/>
            </p:cNvSpPr>
            <p:nvPr/>
          </p:nvSpPr>
          <p:spPr bwMode="auto">
            <a:xfrm>
              <a:off x="7569200" y="1925638"/>
              <a:ext cx="727075" cy="555625"/>
            </a:xfrm>
            <a:custGeom>
              <a:avLst/>
              <a:gdLst>
                <a:gd name="T0" fmla="*/ 456 w 458"/>
                <a:gd name="T1" fmla="*/ 350 h 350"/>
                <a:gd name="T2" fmla="*/ 0 w 458"/>
                <a:gd name="T3" fmla="*/ 1 h 350"/>
                <a:gd name="T4" fmla="*/ 1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1"/>
                  </a:lnTo>
                  <a:lnTo>
                    <a:pt x="1" y="0"/>
                  </a:lnTo>
                  <a:lnTo>
                    <a:pt x="458" y="348"/>
                  </a:lnTo>
                  <a:lnTo>
                    <a:pt x="456"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2" name="Freeform 151"/>
            <p:cNvSpPr>
              <a:spLocks/>
            </p:cNvSpPr>
            <p:nvPr/>
          </p:nvSpPr>
          <p:spPr bwMode="auto">
            <a:xfrm>
              <a:off x="7602537" y="1881188"/>
              <a:ext cx="727075" cy="557213"/>
            </a:xfrm>
            <a:custGeom>
              <a:avLst/>
              <a:gdLst>
                <a:gd name="T0" fmla="*/ 456 w 458"/>
                <a:gd name="T1" fmla="*/ 351 h 351"/>
                <a:gd name="T2" fmla="*/ 0 w 458"/>
                <a:gd name="T3" fmla="*/ 2 h 351"/>
                <a:gd name="T4" fmla="*/ 1 w 458"/>
                <a:gd name="T5" fmla="*/ 0 h 351"/>
                <a:gd name="T6" fmla="*/ 458 w 458"/>
                <a:gd name="T7" fmla="*/ 348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2"/>
                  </a:lnTo>
                  <a:lnTo>
                    <a:pt x="1" y="0"/>
                  </a:lnTo>
                  <a:lnTo>
                    <a:pt x="458" y="348"/>
                  </a:lnTo>
                  <a:lnTo>
                    <a:pt x="456"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3" name="Freeform 152"/>
            <p:cNvSpPr>
              <a:spLocks/>
            </p:cNvSpPr>
            <p:nvPr/>
          </p:nvSpPr>
          <p:spPr bwMode="auto">
            <a:xfrm>
              <a:off x="7635875" y="1836738"/>
              <a:ext cx="727075" cy="555625"/>
            </a:xfrm>
            <a:custGeom>
              <a:avLst/>
              <a:gdLst>
                <a:gd name="T0" fmla="*/ 456 w 458"/>
                <a:gd name="T1" fmla="*/ 350 h 350"/>
                <a:gd name="T2" fmla="*/ 0 w 458"/>
                <a:gd name="T3" fmla="*/ 2 h 350"/>
                <a:gd name="T4" fmla="*/ 1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2"/>
                  </a:lnTo>
                  <a:lnTo>
                    <a:pt x="1" y="0"/>
                  </a:lnTo>
                  <a:lnTo>
                    <a:pt x="458" y="348"/>
                  </a:lnTo>
                  <a:lnTo>
                    <a:pt x="456"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4" name="Freeform 153"/>
            <p:cNvSpPr>
              <a:spLocks/>
            </p:cNvSpPr>
            <p:nvPr/>
          </p:nvSpPr>
          <p:spPr bwMode="auto">
            <a:xfrm>
              <a:off x="7669212" y="1792288"/>
              <a:ext cx="728663" cy="555625"/>
            </a:xfrm>
            <a:custGeom>
              <a:avLst/>
              <a:gdLst>
                <a:gd name="T0" fmla="*/ 457 w 459"/>
                <a:gd name="T1" fmla="*/ 350 h 350"/>
                <a:gd name="T2" fmla="*/ 0 w 459"/>
                <a:gd name="T3" fmla="*/ 2 h 350"/>
                <a:gd name="T4" fmla="*/ 2 w 459"/>
                <a:gd name="T5" fmla="*/ 0 h 350"/>
                <a:gd name="T6" fmla="*/ 459 w 459"/>
                <a:gd name="T7" fmla="*/ 349 h 350"/>
                <a:gd name="T8" fmla="*/ 457 w 459"/>
                <a:gd name="T9" fmla="*/ 350 h 350"/>
              </a:gdLst>
              <a:ahLst/>
              <a:cxnLst>
                <a:cxn ang="0">
                  <a:pos x="T0" y="T1"/>
                </a:cxn>
                <a:cxn ang="0">
                  <a:pos x="T2" y="T3"/>
                </a:cxn>
                <a:cxn ang="0">
                  <a:pos x="T4" y="T5"/>
                </a:cxn>
                <a:cxn ang="0">
                  <a:pos x="T6" y="T7"/>
                </a:cxn>
                <a:cxn ang="0">
                  <a:pos x="T8" y="T9"/>
                </a:cxn>
              </a:cxnLst>
              <a:rect l="0" t="0" r="r" b="b"/>
              <a:pathLst>
                <a:path w="459" h="350">
                  <a:moveTo>
                    <a:pt x="457" y="350"/>
                  </a:moveTo>
                  <a:lnTo>
                    <a:pt x="0" y="2"/>
                  </a:lnTo>
                  <a:lnTo>
                    <a:pt x="2" y="0"/>
                  </a:lnTo>
                  <a:lnTo>
                    <a:pt x="459" y="349"/>
                  </a:lnTo>
                  <a:lnTo>
                    <a:pt x="457"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5" name="Freeform 154"/>
            <p:cNvSpPr>
              <a:spLocks/>
            </p:cNvSpPr>
            <p:nvPr/>
          </p:nvSpPr>
          <p:spPr bwMode="auto">
            <a:xfrm>
              <a:off x="7704137" y="1747838"/>
              <a:ext cx="727075" cy="557213"/>
            </a:xfrm>
            <a:custGeom>
              <a:avLst/>
              <a:gdLst>
                <a:gd name="T0" fmla="*/ 456 w 458"/>
                <a:gd name="T1" fmla="*/ 351 h 351"/>
                <a:gd name="T2" fmla="*/ 0 w 458"/>
                <a:gd name="T3" fmla="*/ 2 h 351"/>
                <a:gd name="T4" fmla="*/ 1 w 458"/>
                <a:gd name="T5" fmla="*/ 0 h 351"/>
                <a:gd name="T6" fmla="*/ 458 w 458"/>
                <a:gd name="T7" fmla="*/ 349 h 351"/>
                <a:gd name="T8" fmla="*/ 456 w 458"/>
                <a:gd name="T9" fmla="*/ 351 h 351"/>
              </a:gdLst>
              <a:ahLst/>
              <a:cxnLst>
                <a:cxn ang="0">
                  <a:pos x="T0" y="T1"/>
                </a:cxn>
                <a:cxn ang="0">
                  <a:pos x="T2" y="T3"/>
                </a:cxn>
                <a:cxn ang="0">
                  <a:pos x="T4" y="T5"/>
                </a:cxn>
                <a:cxn ang="0">
                  <a:pos x="T6" y="T7"/>
                </a:cxn>
                <a:cxn ang="0">
                  <a:pos x="T8" y="T9"/>
                </a:cxn>
              </a:cxnLst>
              <a:rect l="0" t="0" r="r" b="b"/>
              <a:pathLst>
                <a:path w="458" h="351">
                  <a:moveTo>
                    <a:pt x="456" y="351"/>
                  </a:moveTo>
                  <a:lnTo>
                    <a:pt x="0" y="2"/>
                  </a:lnTo>
                  <a:lnTo>
                    <a:pt x="1" y="0"/>
                  </a:lnTo>
                  <a:lnTo>
                    <a:pt x="458" y="349"/>
                  </a:lnTo>
                  <a:lnTo>
                    <a:pt x="456"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6" name="Freeform 155"/>
            <p:cNvSpPr>
              <a:spLocks/>
            </p:cNvSpPr>
            <p:nvPr/>
          </p:nvSpPr>
          <p:spPr bwMode="auto">
            <a:xfrm>
              <a:off x="7737475" y="1704975"/>
              <a:ext cx="727075" cy="555625"/>
            </a:xfrm>
            <a:custGeom>
              <a:avLst/>
              <a:gdLst>
                <a:gd name="T0" fmla="*/ 456 w 458"/>
                <a:gd name="T1" fmla="*/ 350 h 350"/>
                <a:gd name="T2" fmla="*/ 0 w 458"/>
                <a:gd name="T3" fmla="*/ 1 h 350"/>
                <a:gd name="T4" fmla="*/ 2 w 458"/>
                <a:gd name="T5" fmla="*/ 0 h 350"/>
                <a:gd name="T6" fmla="*/ 458 w 458"/>
                <a:gd name="T7" fmla="*/ 348 h 350"/>
                <a:gd name="T8" fmla="*/ 456 w 458"/>
                <a:gd name="T9" fmla="*/ 350 h 350"/>
              </a:gdLst>
              <a:ahLst/>
              <a:cxnLst>
                <a:cxn ang="0">
                  <a:pos x="T0" y="T1"/>
                </a:cxn>
                <a:cxn ang="0">
                  <a:pos x="T2" y="T3"/>
                </a:cxn>
                <a:cxn ang="0">
                  <a:pos x="T4" y="T5"/>
                </a:cxn>
                <a:cxn ang="0">
                  <a:pos x="T6" y="T7"/>
                </a:cxn>
                <a:cxn ang="0">
                  <a:pos x="T8" y="T9"/>
                </a:cxn>
              </a:cxnLst>
              <a:rect l="0" t="0" r="r" b="b"/>
              <a:pathLst>
                <a:path w="458" h="350">
                  <a:moveTo>
                    <a:pt x="456" y="350"/>
                  </a:moveTo>
                  <a:lnTo>
                    <a:pt x="0" y="1"/>
                  </a:lnTo>
                  <a:lnTo>
                    <a:pt x="2" y="0"/>
                  </a:lnTo>
                  <a:lnTo>
                    <a:pt x="458" y="348"/>
                  </a:lnTo>
                  <a:lnTo>
                    <a:pt x="456"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7" name="Freeform 156"/>
            <p:cNvSpPr>
              <a:spLocks/>
            </p:cNvSpPr>
            <p:nvPr/>
          </p:nvSpPr>
          <p:spPr bwMode="auto">
            <a:xfrm>
              <a:off x="7770812" y="1660525"/>
              <a:ext cx="727075" cy="555625"/>
            </a:xfrm>
            <a:custGeom>
              <a:avLst/>
              <a:gdLst>
                <a:gd name="T0" fmla="*/ 457 w 458"/>
                <a:gd name="T1" fmla="*/ 350 h 350"/>
                <a:gd name="T2" fmla="*/ 0 w 458"/>
                <a:gd name="T3" fmla="*/ 2 h 350"/>
                <a:gd name="T4" fmla="*/ 2 w 458"/>
                <a:gd name="T5" fmla="*/ 0 h 350"/>
                <a:gd name="T6" fmla="*/ 458 w 458"/>
                <a:gd name="T7" fmla="*/ 348 h 350"/>
                <a:gd name="T8" fmla="*/ 457 w 458"/>
                <a:gd name="T9" fmla="*/ 350 h 350"/>
              </a:gdLst>
              <a:ahLst/>
              <a:cxnLst>
                <a:cxn ang="0">
                  <a:pos x="T0" y="T1"/>
                </a:cxn>
                <a:cxn ang="0">
                  <a:pos x="T2" y="T3"/>
                </a:cxn>
                <a:cxn ang="0">
                  <a:pos x="T4" y="T5"/>
                </a:cxn>
                <a:cxn ang="0">
                  <a:pos x="T6" y="T7"/>
                </a:cxn>
                <a:cxn ang="0">
                  <a:pos x="T8" y="T9"/>
                </a:cxn>
              </a:cxnLst>
              <a:rect l="0" t="0" r="r" b="b"/>
              <a:pathLst>
                <a:path w="458" h="350">
                  <a:moveTo>
                    <a:pt x="457" y="350"/>
                  </a:moveTo>
                  <a:lnTo>
                    <a:pt x="0" y="2"/>
                  </a:lnTo>
                  <a:lnTo>
                    <a:pt x="2" y="0"/>
                  </a:lnTo>
                  <a:lnTo>
                    <a:pt x="458" y="348"/>
                  </a:lnTo>
                  <a:lnTo>
                    <a:pt x="457"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8" name="Freeform 157"/>
            <p:cNvSpPr>
              <a:spLocks/>
            </p:cNvSpPr>
            <p:nvPr/>
          </p:nvSpPr>
          <p:spPr bwMode="auto">
            <a:xfrm>
              <a:off x="7804150" y="1614488"/>
              <a:ext cx="727075" cy="557213"/>
            </a:xfrm>
            <a:custGeom>
              <a:avLst/>
              <a:gdLst>
                <a:gd name="T0" fmla="*/ 457 w 458"/>
                <a:gd name="T1" fmla="*/ 351 h 351"/>
                <a:gd name="T2" fmla="*/ 0 w 458"/>
                <a:gd name="T3" fmla="*/ 3 h 351"/>
                <a:gd name="T4" fmla="*/ 2 w 458"/>
                <a:gd name="T5" fmla="*/ 0 h 351"/>
                <a:gd name="T6" fmla="*/ 458 w 458"/>
                <a:gd name="T7" fmla="*/ 349 h 351"/>
                <a:gd name="T8" fmla="*/ 457 w 458"/>
                <a:gd name="T9" fmla="*/ 351 h 351"/>
              </a:gdLst>
              <a:ahLst/>
              <a:cxnLst>
                <a:cxn ang="0">
                  <a:pos x="T0" y="T1"/>
                </a:cxn>
                <a:cxn ang="0">
                  <a:pos x="T2" y="T3"/>
                </a:cxn>
                <a:cxn ang="0">
                  <a:pos x="T4" y="T5"/>
                </a:cxn>
                <a:cxn ang="0">
                  <a:pos x="T6" y="T7"/>
                </a:cxn>
                <a:cxn ang="0">
                  <a:pos x="T8" y="T9"/>
                </a:cxn>
              </a:cxnLst>
              <a:rect l="0" t="0" r="r" b="b"/>
              <a:pathLst>
                <a:path w="458" h="351">
                  <a:moveTo>
                    <a:pt x="457" y="351"/>
                  </a:moveTo>
                  <a:lnTo>
                    <a:pt x="0" y="3"/>
                  </a:lnTo>
                  <a:lnTo>
                    <a:pt x="2" y="0"/>
                  </a:lnTo>
                  <a:lnTo>
                    <a:pt x="458" y="349"/>
                  </a:lnTo>
                  <a:lnTo>
                    <a:pt x="457" y="351"/>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9" name="Freeform 158"/>
            <p:cNvSpPr>
              <a:spLocks/>
            </p:cNvSpPr>
            <p:nvPr/>
          </p:nvSpPr>
          <p:spPr bwMode="auto">
            <a:xfrm>
              <a:off x="7837487" y="1571625"/>
              <a:ext cx="728663" cy="555625"/>
            </a:xfrm>
            <a:custGeom>
              <a:avLst/>
              <a:gdLst>
                <a:gd name="T0" fmla="*/ 457 w 459"/>
                <a:gd name="T1" fmla="*/ 350 h 350"/>
                <a:gd name="T2" fmla="*/ 0 w 459"/>
                <a:gd name="T3" fmla="*/ 2 h 350"/>
                <a:gd name="T4" fmla="*/ 2 w 459"/>
                <a:gd name="T5" fmla="*/ 0 h 350"/>
                <a:gd name="T6" fmla="*/ 459 w 459"/>
                <a:gd name="T7" fmla="*/ 349 h 350"/>
                <a:gd name="T8" fmla="*/ 457 w 459"/>
                <a:gd name="T9" fmla="*/ 350 h 350"/>
              </a:gdLst>
              <a:ahLst/>
              <a:cxnLst>
                <a:cxn ang="0">
                  <a:pos x="T0" y="T1"/>
                </a:cxn>
                <a:cxn ang="0">
                  <a:pos x="T2" y="T3"/>
                </a:cxn>
                <a:cxn ang="0">
                  <a:pos x="T4" y="T5"/>
                </a:cxn>
                <a:cxn ang="0">
                  <a:pos x="T6" y="T7"/>
                </a:cxn>
                <a:cxn ang="0">
                  <a:pos x="T8" y="T9"/>
                </a:cxn>
              </a:cxnLst>
              <a:rect l="0" t="0" r="r" b="b"/>
              <a:pathLst>
                <a:path w="459" h="350">
                  <a:moveTo>
                    <a:pt x="457" y="350"/>
                  </a:moveTo>
                  <a:lnTo>
                    <a:pt x="0" y="2"/>
                  </a:lnTo>
                  <a:lnTo>
                    <a:pt x="2" y="0"/>
                  </a:lnTo>
                  <a:lnTo>
                    <a:pt x="459" y="349"/>
                  </a:lnTo>
                  <a:lnTo>
                    <a:pt x="457" y="350"/>
                  </a:lnTo>
                  <a:close/>
                </a:path>
              </a:pathLst>
            </a:custGeom>
            <a:solidFill>
              <a:srgbClr val="8BA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0" name="Freeform 159"/>
            <p:cNvSpPr>
              <a:spLocks/>
            </p:cNvSpPr>
            <p:nvPr/>
          </p:nvSpPr>
          <p:spPr bwMode="auto">
            <a:xfrm>
              <a:off x="7189787" y="1493838"/>
              <a:ext cx="801688" cy="1046163"/>
            </a:xfrm>
            <a:custGeom>
              <a:avLst/>
              <a:gdLst>
                <a:gd name="T0" fmla="*/ 3 w 505"/>
                <a:gd name="T1" fmla="*/ 659 h 659"/>
                <a:gd name="T2" fmla="*/ 0 w 505"/>
                <a:gd name="T3" fmla="*/ 657 h 659"/>
                <a:gd name="T4" fmla="*/ 502 w 505"/>
                <a:gd name="T5" fmla="*/ 0 h 659"/>
                <a:gd name="T6" fmla="*/ 505 w 505"/>
                <a:gd name="T7" fmla="*/ 2 h 659"/>
                <a:gd name="T8" fmla="*/ 3 w 505"/>
                <a:gd name="T9" fmla="*/ 659 h 659"/>
              </a:gdLst>
              <a:ahLst/>
              <a:cxnLst>
                <a:cxn ang="0">
                  <a:pos x="T0" y="T1"/>
                </a:cxn>
                <a:cxn ang="0">
                  <a:pos x="T2" y="T3"/>
                </a:cxn>
                <a:cxn ang="0">
                  <a:pos x="T4" y="T5"/>
                </a:cxn>
                <a:cxn ang="0">
                  <a:pos x="T6" y="T7"/>
                </a:cxn>
                <a:cxn ang="0">
                  <a:pos x="T8" y="T9"/>
                </a:cxn>
              </a:cxnLst>
              <a:rect l="0" t="0" r="r" b="b"/>
              <a:pathLst>
                <a:path w="505" h="659">
                  <a:moveTo>
                    <a:pt x="3" y="659"/>
                  </a:moveTo>
                  <a:lnTo>
                    <a:pt x="0" y="657"/>
                  </a:lnTo>
                  <a:lnTo>
                    <a:pt x="502" y="0"/>
                  </a:lnTo>
                  <a:lnTo>
                    <a:pt x="505" y="2"/>
                  </a:lnTo>
                  <a:lnTo>
                    <a:pt x="3" y="659"/>
                  </a:lnTo>
                  <a:close/>
                </a:path>
              </a:pathLst>
            </a:custGeom>
            <a:solidFill>
              <a:srgbClr val="E72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1" name="Freeform 160"/>
            <p:cNvSpPr>
              <a:spLocks/>
            </p:cNvSpPr>
            <p:nvPr/>
          </p:nvSpPr>
          <p:spPr bwMode="auto">
            <a:xfrm>
              <a:off x="7218362" y="1514475"/>
              <a:ext cx="800100" cy="1049338"/>
            </a:xfrm>
            <a:custGeom>
              <a:avLst/>
              <a:gdLst>
                <a:gd name="T0" fmla="*/ 3 w 504"/>
                <a:gd name="T1" fmla="*/ 661 h 661"/>
                <a:gd name="T2" fmla="*/ 0 w 504"/>
                <a:gd name="T3" fmla="*/ 658 h 661"/>
                <a:gd name="T4" fmla="*/ 502 w 504"/>
                <a:gd name="T5" fmla="*/ 0 h 661"/>
                <a:gd name="T6" fmla="*/ 504 w 504"/>
                <a:gd name="T7" fmla="*/ 2 h 661"/>
                <a:gd name="T8" fmla="*/ 3 w 504"/>
                <a:gd name="T9" fmla="*/ 661 h 661"/>
              </a:gdLst>
              <a:ahLst/>
              <a:cxnLst>
                <a:cxn ang="0">
                  <a:pos x="T0" y="T1"/>
                </a:cxn>
                <a:cxn ang="0">
                  <a:pos x="T2" y="T3"/>
                </a:cxn>
                <a:cxn ang="0">
                  <a:pos x="T4" y="T5"/>
                </a:cxn>
                <a:cxn ang="0">
                  <a:pos x="T6" y="T7"/>
                </a:cxn>
                <a:cxn ang="0">
                  <a:pos x="T8" y="T9"/>
                </a:cxn>
              </a:cxnLst>
              <a:rect l="0" t="0" r="r" b="b"/>
              <a:pathLst>
                <a:path w="504" h="661">
                  <a:moveTo>
                    <a:pt x="3" y="661"/>
                  </a:moveTo>
                  <a:lnTo>
                    <a:pt x="0" y="658"/>
                  </a:lnTo>
                  <a:lnTo>
                    <a:pt x="502" y="0"/>
                  </a:lnTo>
                  <a:lnTo>
                    <a:pt x="504" y="2"/>
                  </a:lnTo>
                  <a:lnTo>
                    <a:pt x="3" y="661"/>
                  </a:lnTo>
                  <a:close/>
                </a:path>
              </a:pathLst>
            </a:custGeom>
            <a:solidFill>
              <a:srgbClr val="E72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2" name="Freeform 161"/>
            <p:cNvSpPr>
              <a:spLocks noEditPoints="1"/>
            </p:cNvSpPr>
            <p:nvPr/>
          </p:nvSpPr>
          <p:spPr bwMode="auto">
            <a:xfrm>
              <a:off x="7127875" y="1444625"/>
              <a:ext cx="1536700" cy="1612900"/>
            </a:xfrm>
            <a:custGeom>
              <a:avLst/>
              <a:gdLst>
                <a:gd name="T0" fmla="*/ 462 w 968"/>
                <a:gd name="T1" fmla="*/ 1016 h 1016"/>
                <a:gd name="T2" fmla="*/ 0 w 968"/>
                <a:gd name="T3" fmla="*/ 663 h 1016"/>
                <a:gd name="T4" fmla="*/ 506 w 968"/>
                <a:gd name="T5" fmla="*/ 0 h 1016"/>
                <a:gd name="T6" fmla="*/ 968 w 968"/>
                <a:gd name="T7" fmla="*/ 352 h 1016"/>
                <a:gd name="T8" fmla="*/ 462 w 968"/>
                <a:gd name="T9" fmla="*/ 1016 h 1016"/>
                <a:gd name="T10" fmla="*/ 9 w 968"/>
                <a:gd name="T11" fmla="*/ 662 h 1016"/>
                <a:gd name="T12" fmla="*/ 461 w 968"/>
                <a:gd name="T13" fmla="*/ 1006 h 1016"/>
                <a:gd name="T14" fmla="*/ 958 w 968"/>
                <a:gd name="T15" fmla="*/ 354 h 1016"/>
                <a:gd name="T16" fmla="*/ 507 w 968"/>
                <a:gd name="T17" fmla="*/ 9 h 1016"/>
                <a:gd name="T18" fmla="*/ 9 w 968"/>
                <a:gd name="T19" fmla="*/ 662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8" h="1016">
                  <a:moveTo>
                    <a:pt x="462" y="1016"/>
                  </a:moveTo>
                  <a:lnTo>
                    <a:pt x="0" y="663"/>
                  </a:lnTo>
                  <a:lnTo>
                    <a:pt x="506" y="0"/>
                  </a:lnTo>
                  <a:lnTo>
                    <a:pt x="968" y="352"/>
                  </a:lnTo>
                  <a:lnTo>
                    <a:pt x="462" y="1016"/>
                  </a:lnTo>
                  <a:close/>
                  <a:moveTo>
                    <a:pt x="9" y="662"/>
                  </a:moveTo>
                  <a:lnTo>
                    <a:pt x="461" y="1006"/>
                  </a:lnTo>
                  <a:lnTo>
                    <a:pt x="958" y="354"/>
                  </a:lnTo>
                  <a:lnTo>
                    <a:pt x="507" y="9"/>
                  </a:lnTo>
                  <a:lnTo>
                    <a:pt x="9" y="662"/>
                  </a:lnTo>
                  <a:close/>
                </a:path>
              </a:pathLst>
            </a:custGeom>
            <a:solidFill>
              <a:srgbClr val="D0C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3" name="Freeform 162"/>
            <p:cNvSpPr>
              <a:spLocks/>
            </p:cNvSpPr>
            <p:nvPr/>
          </p:nvSpPr>
          <p:spPr bwMode="auto">
            <a:xfrm>
              <a:off x="7869237" y="1450975"/>
              <a:ext cx="787400" cy="636588"/>
            </a:xfrm>
            <a:custGeom>
              <a:avLst/>
              <a:gdLst>
                <a:gd name="T0" fmla="*/ 0 w 496"/>
                <a:gd name="T1" fmla="*/ 53 h 401"/>
                <a:gd name="T2" fmla="*/ 456 w 496"/>
                <a:gd name="T3" fmla="*/ 401 h 401"/>
                <a:gd name="T4" fmla="*/ 496 w 496"/>
                <a:gd name="T5" fmla="*/ 349 h 401"/>
                <a:gd name="T6" fmla="*/ 40 w 496"/>
                <a:gd name="T7" fmla="*/ 0 h 401"/>
                <a:gd name="T8" fmla="*/ 0 w 496"/>
                <a:gd name="T9" fmla="*/ 53 h 401"/>
              </a:gdLst>
              <a:ahLst/>
              <a:cxnLst>
                <a:cxn ang="0">
                  <a:pos x="T0" y="T1"/>
                </a:cxn>
                <a:cxn ang="0">
                  <a:pos x="T2" y="T3"/>
                </a:cxn>
                <a:cxn ang="0">
                  <a:pos x="T4" y="T5"/>
                </a:cxn>
                <a:cxn ang="0">
                  <a:pos x="T6" y="T7"/>
                </a:cxn>
                <a:cxn ang="0">
                  <a:pos x="T8" y="T9"/>
                </a:cxn>
              </a:cxnLst>
              <a:rect l="0" t="0" r="r" b="b"/>
              <a:pathLst>
                <a:path w="496" h="401">
                  <a:moveTo>
                    <a:pt x="0" y="53"/>
                  </a:moveTo>
                  <a:lnTo>
                    <a:pt x="456" y="401"/>
                  </a:lnTo>
                  <a:lnTo>
                    <a:pt x="496" y="349"/>
                  </a:lnTo>
                  <a:lnTo>
                    <a:pt x="40" y="0"/>
                  </a:lnTo>
                  <a:lnTo>
                    <a:pt x="0" y="53"/>
                  </a:lnTo>
                  <a:close/>
                </a:path>
              </a:pathLst>
            </a:custGeom>
            <a:solidFill>
              <a:srgbClr val="323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4" name="Freeform 163"/>
            <p:cNvSpPr>
              <a:spLocks noEditPoints="1"/>
            </p:cNvSpPr>
            <p:nvPr/>
          </p:nvSpPr>
          <p:spPr bwMode="auto">
            <a:xfrm>
              <a:off x="7853362" y="1436688"/>
              <a:ext cx="817563" cy="666750"/>
            </a:xfrm>
            <a:custGeom>
              <a:avLst/>
              <a:gdLst>
                <a:gd name="T0" fmla="*/ 468 w 515"/>
                <a:gd name="T1" fmla="*/ 420 h 420"/>
                <a:gd name="T2" fmla="*/ 0 w 515"/>
                <a:gd name="T3" fmla="*/ 63 h 420"/>
                <a:gd name="T4" fmla="*/ 48 w 515"/>
                <a:gd name="T5" fmla="*/ 0 h 420"/>
                <a:gd name="T6" fmla="*/ 515 w 515"/>
                <a:gd name="T7" fmla="*/ 357 h 420"/>
                <a:gd name="T8" fmla="*/ 468 w 515"/>
                <a:gd name="T9" fmla="*/ 420 h 420"/>
                <a:gd name="T10" fmla="*/ 19 w 515"/>
                <a:gd name="T11" fmla="*/ 60 h 420"/>
                <a:gd name="T12" fmla="*/ 465 w 515"/>
                <a:gd name="T13" fmla="*/ 401 h 420"/>
                <a:gd name="T14" fmla="*/ 497 w 515"/>
                <a:gd name="T15" fmla="*/ 359 h 420"/>
                <a:gd name="T16" fmla="*/ 51 w 515"/>
                <a:gd name="T17" fmla="*/ 19 h 420"/>
                <a:gd name="T18" fmla="*/ 19 w 515"/>
                <a:gd name="T19"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5" h="420">
                  <a:moveTo>
                    <a:pt x="468" y="420"/>
                  </a:moveTo>
                  <a:lnTo>
                    <a:pt x="0" y="63"/>
                  </a:lnTo>
                  <a:lnTo>
                    <a:pt x="48" y="0"/>
                  </a:lnTo>
                  <a:lnTo>
                    <a:pt x="515" y="357"/>
                  </a:lnTo>
                  <a:lnTo>
                    <a:pt x="468" y="420"/>
                  </a:lnTo>
                  <a:close/>
                  <a:moveTo>
                    <a:pt x="19" y="60"/>
                  </a:moveTo>
                  <a:lnTo>
                    <a:pt x="465" y="401"/>
                  </a:lnTo>
                  <a:lnTo>
                    <a:pt x="497" y="359"/>
                  </a:lnTo>
                  <a:lnTo>
                    <a:pt x="51" y="19"/>
                  </a:lnTo>
                  <a:lnTo>
                    <a:pt x="19" y="60"/>
                  </a:lnTo>
                  <a:close/>
                </a:path>
              </a:pathLst>
            </a:custGeom>
            <a:solidFill>
              <a:srgbClr val="323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5" name="Freeform 164"/>
            <p:cNvSpPr>
              <a:spLocks/>
            </p:cNvSpPr>
            <p:nvPr/>
          </p:nvSpPr>
          <p:spPr bwMode="auto">
            <a:xfrm>
              <a:off x="8142287" y="1673225"/>
              <a:ext cx="242888" cy="192088"/>
            </a:xfrm>
            <a:custGeom>
              <a:avLst/>
              <a:gdLst>
                <a:gd name="T0" fmla="*/ 153 w 153"/>
                <a:gd name="T1" fmla="*/ 113 h 121"/>
                <a:gd name="T2" fmla="*/ 6 w 153"/>
                <a:gd name="T3" fmla="*/ 0 h 121"/>
                <a:gd name="T4" fmla="*/ 0 w 153"/>
                <a:gd name="T5" fmla="*/ 10 h 121"/>
                <a:gd name="T6" fmla="*/ 146 w 153"/>
                <a:gd name="T7" fmla="*/ 121 h 121"/>
                <a:gd name="T8" fmla="*/ 153 w 153"/>
                <a:gd name="T9" fmla="*/ 113 h 121"/>
              </a:gdLst>
              <a:ahLst/>
              <a:cxnLst>
                <a:cxn ang="0">
                  <a:pos x="T0" y="T1"/>
                </a:cxn>
                <a:cxn ang="0">
                  <a:pos x="T2" y="T3"/>
                </a:cxn>
                <a:cxn ang="0">
                  <a:pos x="T4" y="T5"/>
                </a:cxn>
                <a:cxn ang="0">
                  <a:pos x="T6" y="T7"/>
                </a:cxn>
                <a:cxn ang="0">
                  <a:pos x="T8" y="T9"/>
                </a:cxn>
              </a:cxnLst>
              <a:rect l="0" t="0" r="r" b="b"/>
              <a:pathLst>
                <a:path w="153" h="121">
                  <a:moveTo>
                    <a:pt x="153" y="113"/>
                  </a:moveTo>
                  <a:lnTo>
                    <a:pt x="6" y="0"/>
                  </a:lnTo>
                  <a:lnTo>
                    <a:pt x="0" y="10"/>
                  </a:lnTo>
                  <a:lnTo>
                    <a:pt x="146" y="121"/>
                  </a:lnTo>
                  <a:lnTo>
                    <a:pt x="153" y="113"/>
                  </a:lnTo>
                  <a:close/>
                </a:path>
              </a:pathLst>
            </a:custGeom>
            <a:solidFill>
              <a:srgbClr val="FFF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17" name="Group 3116"/>
          <p:cNvGrpSpPr/>
          <p:nvPr/>
        </p:nvGrpSpPr>
        <p:grpSpPr>
          <a:xfrm rot="16200000">
            <a:off x="4956924" y="4034676"/>
            <a:ext cx="863887" cy="566935"/>
            <a:chOff x="6913908" y="2119684"/>
            <a:chExt cx="2105444" cy="1381721"/>
          </a:xfrm>
        </p:grpSpPr>
        <p:sp>
          <p:nvSpPr>
            <p:cNvPr id="3118" name="Freeform 97"/>
            <p:cNvSpPr>
              <a:spLocks/>
            </p:cNvSpPr>
            <p:nvPr/>
          </p:nvSpPr>
          <p:spPr bwMode="auto">
            <a:xfrm rot="20074232">
              <a:off x="7821053" y="2119684"/>
              <a:ext cx="933450" cy="493713"/>
            </a:xfrm>
            <a:custGeom>
              <a:avLst/>
              <a:gdLst>
                <a:gd name="T0" fmla="*/ 220 w 840"/>
                <a:gd name="T1" fmla="*/ 18 h 444"/>
                <a:gd name="T2" fmla="*/ 821 w 840"/>
                <a:gd name="T3" fmla="*/ 304 h 444"/>
                <a:gd name="T4" fmla="*/ 813 w 840"/>
                <a:gd name="T5" fmla="*/ 322 h 444"/>
                <a:gd name="T6" fmla="*/ 832 w 840"/>
                <a:gd name="T7" fmla="*/ 319 h 444"/>
                <a:gd name="T8" fmla="*/ 836 w 840"/>
                <a:gd name="T9" fmla="*/ 311 h 444"/>
                <a:gd name="T10" fmla="*/ 828 w 840"/>
                <a:gd name="T11" fmla="*/ 290 h 444"/>
                <a:gd name="T12" fmla="*/ 227 w 840"/>
                <a:gd name="T13" fmla="*/ 4 h 444"/>
                <a:gd name="T14" fmla="*/ 206 w 840"/>
                <a:gd name="T15" fmla="*/ 11 h 444"/>
                <a:gd name="T16" fmla="*/ 0 w 840"/>
                <a:gd name="T17" fmla="*/ 444 h 444"/>
                <a:gd name="T18" fmla="*/ 19 w 840"/>
                <a:gd name="T19" fmla="*/ 441 h 444"/>
                <a:gd name="T20" fmla="*/ 220 w 840"/>
                <a:gd name="T21" fmla="*/ 1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0" h="444">
                  <a:moveTo>
                    <a:pt x="220" y="18"/>
                  </a:moveTo>
                  <a:cubicBezTo>
                    <a:pt x="821" y="304"/>
                    <a:pt x="821" y="304"/>
                    <a:pt x="821" y="304"/>
                  </a:cubicBezTo>
                  <a:cubicBezTo>
                    <a:pt x="813" y="322"/>
                    <a:pt x="813" y="322"/>
                    <a:pt x="813" y="322"/>
                  </a:cubicBezTo>
                  <a:cubicBezTo>
                    <a:pt x="832" y="319"/>
                    <a:pt x="832" y="319"/>
                    <a:pt x="832" y="319"/>
                  </a:cubicBezTo>
                  <a:cubicBezTo>
                    <a:pt x="836" y="311"/>
                    <a:pt x="836" y="311"/>
                    <a:pt x="836" y="311"/>
                  </a:cubicBezTo>
                  <a:cubicBezTo>
                    <a:pt x="840" y="303"/>
                    <a:pt x="836" y="294"/>
                    <a:pt x="828" y="290"/>
                  </a:cubicBezTo>
                  <a:cubicBezTo>
                    <a:pt x="227" y="4"/>
                    <a:pt x="227" y="4"/>
                    <a:pt x="227" y="4"/>
                  </a:cubicBezTo>
                  <a:cubicBezTo>
                    <a:pt x="219" y="0"/>
                    <a:pt x="210" y="4"/>
                    <a:pt x="206" y="11"/>
                  </a:cubicBezTo>
                  <a:cubicBezTo>
                    <a:pt x="0" y="444"/>
                    <a:pt x="0" y="444"/>
                    <a:pt x="0" y="444"/>
                  </a:cubicBezTo>
                  <a:cubicBezTo>
                    <a:pt x="19" y="441"/>
                    <a:pt x="19" y="441"/>
                    <a:pt x="19" y="441"/>
                  </a:cubicBezTo>
                  <a:lnTo>
                    <a:pt x="220" y="18"/>
                  </a:lnTo>
                  <a:close/>
                </a:path>
              </a:pathLst>
            </a:custGeom>
            <a:solidFill>
              <a:srgbClr val="39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9" name="Freeform 98"/>
            <p:cNvSpPr>
              <a:spLocks/>
            </p:cNvSpPr>
            <p:nvPr/>
          </p:nvSpPr>
          <p:spPr bwMode="auto">
            <a:xfrm rot="20074232">
              <a:off x="7844602" y="2470532"/>
              <a:ext cx="1174750" cy="1004888"/>
            </a:xfrm>
            <a:custGeom>
              <a:avLst/>
              <a:gdLst>
                <a:gd name="T0" fmla="*/ 11 w 1058"/>
                <a:gd name="T1" fmla="*/ 614 h 904"/>
                <a:gd name="T2" fmla="*/ 612 w 1058"/>
                <a:gd name="T3" fmla="*/ 900 h 904"/>
                <a:gd name="T4" fmla="*/ 634 w 1058"/>
                <a:gd name="T5" fmla="*/ 892 h 904"/>
                <a:gd name="T6" fmla="*/ 1058 w 1058"/>
                <a:gd name="T7" fmla="*/ 0 h 904"/>
                <a:gd name="T8" fmla="*/ 1039 w 1058"/>
                <a:gd name="T9" fmla="*/ 3 h 904"/>
                <a:gd name="T10" fmla="*/ 619 w 1058"/>
                <a:gd name="T11" fmla="*/ 886 h 904"/>
                <a:gd name="T12" fmla="*/ 18 w 1058"/>
                <a:gd name="T13" fmla="*/ 600 h 904"/>
                <a:gd name="T14" fmla="*/ 245 w 1058"/>
                <a:gd name="T15" fmla="*/ 122 h 904"/>
                <a:gd name="T16" fmla="*/ 226 w 1058"/>
                <a:gd name="T17" fmla="*/ 125 h 904"/>
                <a:gd name="T18" fmla="*/ 4 w 1058"/>
                <a:gd name="T19" fmla="*/ 593 h 904"/>
                <a:gd name="T20" fmla="*/ 11 w 1058"/>
                <a:gd name="T21" fmla="*/ 614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8" h="904">
                  <a:moveTo>
                    <a:pt x="11" y="614"/>
                  </a:moveTo>
                  <a:cubicBezTo>
                    <a:pt x="612" y="900"/>
                    <a:pt x="612" y="900"/>
                    <a:pt x="612" y="900"/>
                  </a:cubicBezTo>
                  <a:cubicBezTo>
                    <a:pt x="620" y="904"/>
                    <a:pt x="630" y="900"/>
                    <a:pt x="634" y="892"/>
                  </a:cubicBezTo>
                  <a:cubicBezTo>
                    <a:pt x="1058" y="0"/>
                    <a:pt x="1058" y="0"/>
                    <a:pt x="1058" y="0"/>
                  </a:cubicBezTo>
                  <a:cubicBezTo>
                    <a:pt x="1039" y="3"/>
                    <a:pt x="1039" y="3"/>
                    <a:pt x="1039" y="3"/>
                  </a:cubicBezTo>
                  <a:cubicBezTo>
                    <a:pt x="619" y="886"/>
                    <a:pt x="619" y="886"/>
                    <a:pt x="619" y="886"/>
                  </a:cubicBezTo>
                  <a:cubicBezTo>
                    <a:pt x="18" y="600"/>
                    <a:pt x="18" y="600"/>
                    <a:pt x="18" y="600"/>
                  </a:cubicBezTo>
                  <a:cubicBezTo>
                    <a:pt x="245" y="122"/>
                    <a:pt x="245" y="122"/>
                    <a:pt x="245" y="122"/>
                  </a:cubicBezTo>
                  <a:cubicBezTo>
                    <a:pt x="226" y="125"/>
                    <a:pt x="226" y="125"/>
                    <a:pt x="226" y="125"/>
                  </a:cubicBezTo>
                  <a:cubicBezTo>
                    <a:pt x="4" y="593"/>
                    <a:pt x="4" y="593"/>
                    <a:pt x="4" y="593"/>
                  </a:cubicBezTo>
                  <a:cubicBezTo>
                    <a:pt x="0" y="601"/>
                    <a:pt x="3" y="610"/>
                    <a:pt x="11" y="614"/>
                  </a:cubicBezTo>
                  <a:close/>
                </a:path>
              </a:pathLst>
            </a:custGeom>
            <a:solidFill>
              <a:srgbClr val="222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0" name="Freeform 99"/>
            <p:cNvSpPr>
              <a:spLocks/>
            </p:cNvSpPr>
            <p:nvPr/>
          </p:nvSpPr>
          <p:spPr bwMode="auto">
            <a:xfrm rot="20074232">
              <a:off x="7845098" y="2137965"/>
              <a:ext cx="892175" cy="471488"/>
            </a:xfrm>
            <a:custGeom>
              <a:avLst/>
              <a:gdLst>
                <a:gd name="T0" fmla="*/ 201 w 802"/>
                <a:gd name="T1" fmla="*/ 0 h 423"/>
                <a:gd name="T2" fmla="*/ 0 w 802"/>
                <a:gd name="T3" fmla="*/ 423 h 423"/>
                <a:gd name="T4" fmla="*/ 37 w 802"/>
                <a:gd name="T5" fmla="*/ 418 h 423"/>
                <a:gd name="T6" fmla="*/ 218 w 802"/>
                <a:gd name="T7" fmla="*/ 39 h 423"/>
                <a:gd name="T8" fmla="*/ 741 w 802"/>
                <a:gd name="T9" fmla="*/ 287 h 423"/>
                <a:gd name="T10" fmla="*/ 748 w 802"/>
                <a:gd name="T11" fmla="*/ 309 h 423"/>
                <a:gd name="T12" fmla="*/ 747 w 802"/>
                <a:gd name="T13" fmla="*/ 311 h 423"/>
                <a:gd name="T14" fmla="*/ 794 w 802"/>
                <a:gd name="T15" fmla="*/ 304 h 423"/>
                <a:gd name="T16" fmla="*/ 802 w 802"/>
                <a:gd name="T17" fmla="*/ 286 h 423"/>
                <a:gd name="T18" fmla="*/ 201 w 802"/>
                <a:gd name="T19"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2" h="423">
                  <a:moveTo>
                    <a:pt x="201" y="0"/>
                  </a:moveTo>
                  <a:cubicBezTo>
                    <a:pt x="0" y="423"/>
                    <a:pt x="0" y="423"/>
                    <a:pt x="0" y="423"/>
                  </a:cubicBezTo>
                  <a:cubicBezTo>
                    <a:pt x="37" y="418"/>
                    <a:pt x="37" y="418"/>
                    <a:pt x="37" y="418"/>
                  </a:cubicBezTo>
                  <a:cubicBezTo>
                    <a:pt x="218" y="39"/>
                    <a:pt x="218" y="39"/>
                    <a:pt x="218" y="39"/>
                  </a:cubicBezTo>
                  <a:cubicBezTo>
                    <a:pt x="741" y="287"/>
                    <a:pt x="741" y="287"/>
                    <a:pt x="741" y="287"/>
                  </a:cubicBezTo>
                  <a:cubicBezTo>
                    <a:pt x="749" y="291"/>
                    <a:pt x="752" y="301"/>
                    <a:pt x="748" y="309"/>
                  </a:cubicBezTo>
                  <a:cubicBezTo>
                    <a:pt x="747" y="311"/>
                    <a:pt x="747" y="311"/>
                    <a:pt x="747" y="311"/>
                  </a:cubicBezTo>
                  <a:cubicBezTo>
                    <a:pt x="794" y="304"/>
                    <a:pt x="794" y="304"/>
                    <a:pt x="794" y="304"/>
                  </a:cubicBezTo>
                  <a:cubicBezTo>
                    <a:pt x="802" y="286"/>
                    <a:pt x="802" y="286"/>
                    <a:pt x="802" y="286"/>
                  </a:cubicBezTo>
                  <a:lnTo>
                    <a:pt x="201" y="0"/>
                  </a:ln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1" name="Freeform 100"/>
            <p:cNvSpPr>
              <a:spLocks/>
            </p:cNvSpPr>
            <p:nvPr/>
          </p:nvSpPr>
          <p:spPr bwMode="auto">
            <a:xfrm rot="20074232">
              <a:off x="7860321" y="2474817"/>
              <a:ext cx="1135063" cy="982663"/>
            </a:xfrm>
            <a:custGeom>
              <a:avLst/>
              <a:gdLst>
                <a:gd name="T0" fmla="*/ 591 w 1021"/>
                <a:gd name="T1" fmla="*/ 812 h 883"/>
                <a:gd name="T2" fmla="*/ 570 w 1021"/>
                <a:gd name="T3" fmla="*/ 820 h 883"/>
                <a:gd name="T4" fmla="*/ 47 w 1021"/>
                <a:gd name="T5" fmla="*/ 571 h 883"/>
                <a:gd name="T6" fmla="*/ 264 w 1021"/>
                <a:gd name="T7" fmla="*/ 114 h 883"/>
                <a:gd name="T8" fmla="*/ 227 w 1021"/>
                <a:gd name="T9" fmla="*/ 119 h 883"/>
                <a:gd name="T10" fmla="*/ 0 w 1021"/>
                <a:gd name="T11" fmla="*/ 597 h 883"/>
                <a:gd name="T12" fmla="*/ 601 w 1021"/>
                <a:gd name="T13" fmla="*/ 883 h 883"/>
                <a:gd name="T14" fmla="*/ 1021 w 1021"/>
                <a:gd name="T15" fmla="*/ 0 h 883"/>
                <a:gd name="T16" fmla="*/ 974 w 1021"/>
                <a:gd name="T17" fmla="*/ 7 h 883"/>
                <a:gd name="T18" fmla="*/ 591 w 1021"/>
                <a:gd name="T19" fmla="*/ 812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1" h="883">
                  <a:moveTo>
                    <a:pt x="591" y="812"/>
                  </a:moveTo>
                  <a:cubicBezTo>
                    <a:pt x="587" y="820"/>
                    <a:pt x="578" y="824"/>
                    <a:pt x="570" y="820"/>
                  </a:cubicBezTo>
                  <a:cubicBezTo>
                    <a:pt x="47" y="571"/>
                    <a:pt x="47" y="571"/>
                    <a:pt x="47" y="571"/>
                  </a:cubicBezTo>
                  <a:cubicBezTo>
                    <a:pt x="264" y="114"/>
                    <a:pt x="264" y="114"/>
                    <a:pt x="264" y="114"/>
                  </a:cubicBezTo>
                  <a:cubicBezTo>
                    <a:pt x="227" y="119"/>
                    <a:pt x="227" y="119"/>
                    <a:pt x="227" y="119"/>
                  </a:cubicBezTo>
                  <a:cubicBezTo>
                    <a:pt x="0" y="597"/>
                    <a:pt x="0" y="597"/>
                    <a:pt x="0" y="597"/>
                  </a:cubicBezTo>
                  <a:cubicBezTo>
                    <a:pt x="601" y="883"/>
                    <a:pt x="601" y="883"/>
                    <a:pt x="601" y="883"/>
                  </a:cubicBezTo>
                  <a:cubicBezTo>
                    <a:pt x="1021" y="0"/>
                    <a:pt x="1021" y="0"/>
                    <a:pt x="1021" y="0"/>
                  </a:cubicBezTo>
                  <a:cubicBezTo>
                    <a:pt x="974" y="7"/>
                    <a:pt x="974" y="7"/>
                    <a:pt x="974" y="7"/>
                  </a:cubicBezTo>
                  <a:lnTo>
                    <a:pt x="591" y="812"/>
                  </a:lnTo>
                  <a:close/>
                </a:path>
              </a:pathLst>
            </a:custGeom>
            <a:solidFill>
              <a:srgbClr val="3E51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2" name="Freeform 101"/>
            <p:cNvSpPr>
              <a:spLocks/>
            </p:cNvSpPr>
            <p:nvPr/>
          </p:nvSpPr>
          <p:spPr bwMode="auto">
            <a:xfrm rot="20074232">
              <a:off x="7895246" y="2183637"/>
              <a:ext cx="795338" cy="420688"/>
            </a:xfrm>
            <a:custGeom>
              <a:avLst/>
              <a:gdLst>
                <a:gd name="T0" fmla="*/ 711 w 715"/>
                <a:gd name="T1" fmla="*/ 270 h 379"/>
                <a:gd name="T2" fmla="*/ 704 w 715"/>
                <a:gd name="T3" fmla="*/ 248 h 379"/>
                <a:gd name="T4" fmla="*/ 181 w 715"/>
                <a:gd name="T5" fmla="*/ 0 h 379"/>
                <a:gd name="T6" fmla="*/ 0 w 715"/>
                <a:gd name="T7" fmla="*/ 379 h 379"/>
                <a:gd name="T8" fmla="*/ 710 w 715"/>
                <a:gd name="T9" fmla="*/ 272 h 379"/>
                <a:gd name="T10" fmla="*/ 711 w 715"/>
                <a:gd name="T11" fmla="*/ 270 h 379"/>
              </a:gdLst>
              <a:ahLst/>
              <a:cxnLst>
                <a:cxn ang="0">
                  <a:pos x="T0" y="T1"/>
                </a:cxn>
                <a:cxn ang="0">
                  <a:pos x="T2" y="T3"/>
                </a:cxn>
                <a:cxn ang="0">
                  <a:pos x="T4" y="T5"/>
                </a:cxn>
                <a:cxn ang="0">
                  <a:pos x="T6" y="T7"/>
                </a:cxn>
                <a:cxn ang="0">
                  <a:pos x="T8" y="T9"/>
                </a:cxn>
                <a:cxn ang="0">
                  <a:pos x="T10" y="T11"/>
                </a:cxn>
              </a:cxnLst>
              <a:rect l="0" t="0" r="r" b="b"/>
              <a:pathLst>
                <a:path w="715" h="379">
                  <a:moveTo>
                    <a:pt x="711" y="270"/>
                  </a:moveTo>
                  <a:cubicBezTo>
                    <a:pt x="715" y="262"/>
                    <a:pt x="712" y="252"/>
                    <a:pt x="704" y="248"/>
                  </a:cubicBezTo>
                  <a:cubicBezTo>
                    <a:pt x="181" y="0"/>
                    <a:pt x="181" y="0"/>
                    <a:pt x="181" y="0"/>
                  </a:cubicBezTo>
                  <a:cubicBezTo>
                    <a:pt x="0" y="379"/>
                    <a:pt x="0" y="379"/>
                    <a:pt x="0" y="379"/>
                  </a:cubicBezTo>
                  <a:cubicBezTo>
                    <a:pt x="710" y="272"/>
                    <a:pt x="710" y="272"/>
                    <a:pt x="710" y="272"/>
                  </a:cubicBezTo>
                  <a:lnTo>
                    <a:pt x="711" y="270"/>
                  </a:lnTo>
                  <a:close/>
                </a:path>
              </a:pathLst>
            </a:custGeom>
            <a:solidFill>
              <a:srgbClr val="F4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3" name="Freeform 102"/>
            <p:cNvSpPr>
              <a:spLocks/>
            </p:cNvSpPr>
            <p:nvPr/>
          </p:nvSpPr>
          <p:spPr bwMode="auto">
            <a:xfrm rot="20074232">
              <a:off x="7900097" y="2485600"/>
              <a:ext cx="1030288" cy="908050"/>
            </a:xfrm>
            <a:custGeom>
              <a:avLst/>
              <a:gdLst>
                <a:gd name="T0" fmla="*/ 523 w 927"/>
                <a:gd name="T1" fmla="*/ 813 h 817"/>
                <a:gd name="T2" fmla="*/ 544 w 927"/>
                <a:gd name="T3" fmla="*/ 805 h 817"/>
                <a:gd name="T4" fmla="*/ 927 w 927"/>
                <a:gd name="T5" fmla="*/ 0 h 817"/>
                <a:gd name="T6" fmla="*/ 217 w 927"/>
                <a:gd name="T7" fmla="*/ 107 h 817"/>
                <a:gd name="T8" fmla="*/ 0 w 927"/>
                <a:gd name="T9" fmla="*/ 564 h 817"/>
                <a:gd name="T10" fmla="*/ 523 w 927"/>
                <a:gd name="T11" fmla="*/ 813 h 817"/>
              </a:gdLst>
              <a:ahLst/>
              <a:cxnLst>
                <a:cxn ang="0">
                  <a:pos x="T0" y="T1"/>
                </a:cxn>
                <a:cxn ang="0">
                  <a:pos x="T2" y="T3"/>
                </a:cxn>
                <a:cxn ang="0">
                  <a:pos x="T4" y="T5"/>
                </a:cxn>
                <a:cxn ang="0">
                  <a:pos x="T6" y="T7"/>
                </a:cxn>
                <a:cxn ang="0">
                  <a:pos x="T8" y="T9"/>
                </a:cxn>
                <a:cxn ang="0">
                  <a:pos x="T10" y="T11"/>
                </a:cxn>
              </a:cxnLst>
              <a:rect l="0" t="0" r="r" b="b"/>
              <a:pathLst>
                <a:path w="927" h="817">
                  <a:moveTo>
                    <a:pt x="523" y="813"/>
                  </a:moveTo>
                  <a:cubicBezTo>
                    <a:pt x="531" y="817"/>
                    <a:pt x="540" y="813"/>
                    <a:pt x="544" y="805"/>
                  </a:cubicBezTo>
                  <a:cubicBezTo>
                    <a:pt x="927" y="0"/>
                    <a:pt x="927" y="0"/>
                    <a:pt x="927" y="0"/>
                  </a:cubicBezTo>
                  <a:cubicBezTo>
                    <a:pt x="217" y="107"/>
                    <a:pt x="217" y="107"/>
                    <a:pt x="217" y="107"/>
                  </a:cubicBezTo>
                  <a:cubicBezTo>
                    <a:pt x="0" y="564"/>
                    <a:pt x="0" y="564"/>
                    <a:pt x="0" y="564"/>
                  </a:cubicBezTo>
                  <a:lnTo>
                    <a:pt x="523" y="813"/>
                  </a:lnTo>
                  <a:close/>
                </a:path>
              </a:pathLst>
            </a:custGeom>
            <a:solidFill>
              <a:srgbClr val="ECE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4" name="Freeform 103"/>
            <p:cNvSpPr>
              <a:spLocks/>
            </p:cNvSpPr>
            <p:nvPr/>
          </p:nvSpPr>
          <p:spPr bwMode="auto">
            <a:xfrm rot="20074232">
              <a:off x="6913908" y="2144235"/>
              <a:ext cx="1163638" cy="976313"/>
            </a:xfrm>
            <a:custGeom>
              <a:avLst/>
              <a:gdLst>
                <a:gd name="T0" fmla="*/ 426 w 1046"/>
                <a:gd name="T1" fmla="*/ 18 h 878"/>
                <a:gd name="T2" fmla="*/ 1027 w 1046"/>
                <a:gd name="T3" fmla="*/ 304 h 878"/>
                <a:gd name="T4" fmla="*/ 813 w 1046"/>
                <a:gd name="T5" fmla="*/ 756 h 878"/>
                <a:gd name="T6" fmla="*/ 832 w 1046"/>
                <a:gd name="T7" fmla="*/ 753 h 878"/>
                <a:gd name="T8" fmla="*/ 1042 w 1046"/>
                <a:gd name="T9" fmla="*/ 311 h 878"/>
                <a:gd name="T10" fmla="*/ 1034 w 1046"/>
                <a:gd name="T11" fmla="*/ 290 h 878"/>
                <a:gd name="T12" fmla="*/ 433 w 1046"/>
                <a:gd name="T13" fmla="*/ 4 h 878"/>
                <a:gd name="T14" fmla="*/ 412 w 1046"/>
                <a:gd name="T15" fmla="*/ 12 h 878"/>
                <a:gd name="T16" fmla="*/ 0 w 1046"/>
                <a:gd name="T17" fmla="*/ 878 h 878"/>
                <a:gd name="T18" fmla="*/ 19 w 1046"/>
                <a:gd name="T19" fmla="*/ 875 h 878"/>
                <a:gd name="T20" fmla="*/ 426 w 1046"/>
                <a:gd name="T21" fmla="*/ 1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6" h="878">
                  <a:moveTo>
                    <a:pt x="426" y="18"/>
                  </a:moveTo>
                  <a:cubicBezTo>
                    <a:pt x="1027" y="304"/>
                    <a:pt x="1027" y="304"/>
                    <a:pt x="1027" y="304"/>
                  </a:cubicBezTo>
                  <a:cubicBezTo>
                    <a:pt x="813" y="756"/>
                    <a:pt x="813" y="756"/>
                    <a:pt x="813" y="756"/>
                  </a:cubicBezTo>
                  <a:cubicBezTo>
                    <a:pt x="832" y="753"/>
                    <a:pt x="832" y="753"/>
                    <a:pt x="832" y="753"/>
                  </a:cubicBezTo>
                  <a:cubicBezTo>
                    <a:pt x="1042" y="311"/>
                    <a:pt x="1042" y="311"/>
                    <a:pt x="1042" y="311"/>
                  </a:cubicBezTo>
                  <a:cubicBezTo>
                    <a:pt x="1046" y="303"/>
                    <a:pt x="1042" y="294"/>
                    <a:pt x="1034" y="290"/>
                  </a:cubicBezTo>
                  <a:cubicBezTo>
                    <a:pt x="433" y="4"/>
                    <a:pt x="433" y="4"/>
                    <a:pt x="433" y="4"/>
                  </a:cubicBezTo>
                  <a:cubicBezTo>
                    <a:pt x="425" y="0"/>
                    <a:pt x="416" y="4"/>
                    <a:pt x="412" y="12"/>
                  </a:cubicBezTo>
                  <a:cubicBezTo>
                    <a:pt x="0" y="878"/>
                    <a:pt x="0" y="878"/>
                    <a:pt x="0" y="878"/>
                  </a:cubicBezTo>
                  <a:cubicBezTo>
                    <a:pt x="19" y="875"/>
                    <a:pt x="19" y="875"/>
                    <a:pt x="19" y="875"/>
                  </a:cubicBezTo>
                  <a:lnTo>
                    <a:pt x="426" y="18"/>
                  </a:lnTo>
                  <a:close/>
                </a:path>
              </a:pathLst>
            </a:custGeom>
            <a:solidFill>
              <a:srgbClr val="39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5" name="Freeform 104"/>
            <p:cNvSpPr>
              <a:spLocks/>
            </p:cNvSpPr>
            <p:nvPr/>
          </p:nvSpPr>
          <p:spPr bwMode="auto">
            <a:xfrm rot="20074232">
              <a:off x="7166739" y="2979117"/>
              <a:ext cx="947738" cy="522288"/>
            </a:xfrm>
            <a:custGeom>
              <a:avLst/>
              <a:gdLst>
                <a:gd name="T0" fmla="*/ 11 w 852"/>
                <a:gd name="T1" fmla="*/ 180 h 470"/>
                <a:gd name="T2" fmla="*/ 612 w 852"/>
                <a:gd name="T3" fmla="*/ 466 h 470"/>
                <a:gd name="T4" fmla="*/ 633 w 852"/>
                <a:gd name="T5" fmla="*/ 458 h 470"/>
                <a:gd name="T6" fmla="*/ 852 w 852"/>
                <a:gd name="T7" fmla="*/ 0 h 470"/>
                <a:gd name="T8" fmla="*/ 833 w 852"/>
                <a:gd name="T9" fmla="*/ 3 h 470"/>
                <a:gd name="T10" fmla="*/ 619 w 852"/>
                <a:gd name="T11" fmla="*/ 452 h 470"/>
                <a:gd name="T12" fmla="*/ 18 w 852"/>
                <a:gd name="T13" fmla="*/ 166 h 470"/>
                <a:gd name="T14" fmla="*/ 39 w 852"/>
                <a:gd name="T15" fmla="*/ 122 h 470"/>
                <a:gd name="T16" fmla="*/ 20 w 852"/>
                <a:gd name="T17" fmla="*/ 125 h 470"/>
                <a:gd name="T18" fmla="*/ 3 w 852"/>
                <a:gd name="T19" fmla="*/ 159 h 470"/>
                <a:gd name="T20" fmla="*/ 11 w 852"/>
                <a:gd name="T21" fmla="*/ 1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470">
                  <a:moveTo>
                    <a:pt x="11" y="180"/>
                  </a:moveTo>
                  <a:cubicBezTo>
                    <a:pt x="612" y="466"/>
                    <a:pt x="612" y="466"/>
                    <a:pt x="612" y="466"/>
                  </a:cubicBezTo>
                  <a:cubicBezTo>
                    <a:pt x="620" y="470"/>
                    <a:pt x="630" y="466"/>
                    <a:pt x="633" y="458"/>
                  </a:cubicBezTo>
                  <a:cubicBezTo>
                    <a:pt x="852" y="0"/>
                    <a:pt x="852" y="0"/>
                    <a:pt x="852" y="0"/>
                  </a:cubicBezTo>
                  <a:cubicBezTo>
                    <a:pt x="833" y="3"/>
                    <a:pt x="833" y="3"/>
                    <a:pt x="833" y="3"/>
                  </a:cubicBezTo>
                  <a:cubicBezTo>
                    <a:pt x="619" y="452"/>
                    <a:pt x="619" y="452"/>
                    <a:pt x="619" y="452"/>
                  </a:cubicBezTo>
                  <a:cubicBezTo>
                    <a:pt x="18" y="166"/>
                    <a:pt x="18" y="166"/>
                    <a:pt x="18" y="166"/>
                  </a:cubicBezTo>
                  <a:cubicBezTo>
                    <a:pt x="39" y="122"/>
                    <a:pt x="39" y="122"/>
                    <a:pt x="39" y="122"/>
                  </a:cubicBezTo>
                  <a:cubicBezTo>
                    <a:pt x="20" y="125"/>
                    <a:pt x="20" y="125"/>
                    <a:pt x="20" y="125"/>
                  </a:cubicBezTo>
                  <a:cubicBezTo>
                    <a:pt x="3" y="159"/>
                    <a:pt x="3" y="159"/>
                    <a:pt x="3" y="159"/>
                  </a:cubicBezTo>
                  <a:cubicBezTo>
                    <a:pt x="0" y="167"/>
                    <a:pt x="3" y="176"/>
                    <a:pt x="11" y="180"/>
                  </a:cubicBezTo>
                  <a:close/>
                </a:path>
              </a:pathLst>
            </a:custGeom>
            <a:solidFill>
              <a:srgbClr val="222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6" name="Freeform 105"/>
            <p:cNvSpPr>
              <a:spLocks/>
            </p:cNvSpPr>
            <p:nvPr/>
          </p:nvSpPr>
          <p:spPr bwMode="auto">
            <a:xfrm rot="20074232">
              <a:off x="6939805" y="2163686"/>
              <a:ext cx="1120775" cy="952500"/>
            </a:xfrm>
            <a:custGeom>
              <a:avLst/>
              <a:gdLst>
                <a:gd name="T0" fmla="*/ 407 w 1008"/>
                <a:gd name="T1" fmla="*/ 0 h 857"/>
                <a:gd name="T2" fmla="*/ 0 w 1008"/>
                <a:gd name="T3" fmla="*/ 857 h 857"/>
                <a:gd name="T4" fmla="*/ 47 w 1008"/>
                <a:gd name="T5" fmla="*/ 850 h 857"/>
                <a:gd name="T6" fmla="*/ 424 w 1008"/>
                <a:gd name="T7" fmla="*/ 56 h 857"/>
                <a:gd name="T8" fmla="*/ 445 w 1008"/>
                <a:gd name="T9" fmla="*/ 49 h 857"/>
                <a:gd name="T10" fmla="*/ 968 w 1008"/>
                <a:gd name="T11" fmla="*/ 298 h 857"/>
                <a:gd name="T12" fmla="*/ 756 w 1008"/>
                <a:gd name="T13" fmla="*/ 743 h 857"/>
                <a:gd name="T14" fmla="*/ 794 w 1008"/>
                <a:gd name="T15" fmla="*/ 738 h 857"/>
                <a:gd name="T16" fmla="*/ 1008 w 1008"/>
                <a:gd name="T17" fmla="*/ 286 h 857"/>
                <a:gd name="T18" fmla="*/ 407 w 1008"/>
                <a:gd name="T19" fmla="*/ 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8" h="857">
                  <a:moveTo>
                    <a:pt x="407" y="0"/>
                  </a:moveTo>
                  <a:cubicBezTo>
                    <a:pt x="0" y="857"/>
                    <a:pt x="0" y="857"/>
                    <a:pt x="0" y="857"/>
                  </a:cubicBezTo>
                  <a:cubicBezTo>
                    <a:pt x="47" y="850"/>
                    <a:pt x="47" y="850"/>
                    <a:pt x="47" y="850"/>
                  </a:cubicBezTo>
                  <a:cubicBezTo>
                    <a:pt x="424" y="56"/>
                    <a:pt x="424" y="56"/>
                    <a:pt x="424" y="56"/>
                  </a:cubicBezTo>
                  <a:cubicBezTo>
                    <a:pt x="428" y="48"/>
                    <a:pt x="437" y="45"/>
                    <a:pt x="445" y="49"/>
                  </a:cubicBezTo>
                  <a:cubicBezTo>
                    <a:pt x="968" y="298"/>
                    <a:pt x="968" y="298"/>
                    <a:pt x="968" y="298"/>
                  </a:cubicBezTo>
                  <a:cubicBezTo>
                    <a:pt x="756" y="743"/>
                    <a:pt x="756" y="743"/>
                    <a:pt x="756" y="743"/>
                  </a:cubicBezTo>
                  <a:cubicBezTo>
                    <a:pt x="794" y="738"/>
                    <a:pt x="794" y="738"/>
                    <a:pt x="794" y="738"/>
                  </a:cubicBezTo>
                  <a:cubicBezTo>
                    <a:pt x="1008" y="286"/>
                    <a:pt x="1008" y="286"/>
                    <a:pt x="1008" y="286"/>
                  </a:cubicBezTo>
                  <a:lnTo>
                    <a:pt x="407" y="0"/>
                  </a:ln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7" name="Freeform 106"/>
            <p:cNvSpPr>
              <a:spLocks/>
            </p:cNvSpPr>
            <p:nvPr/>
          </p:nvSpPr>
          <p:spPr bwMode="auto">
            <a:xfrm rot="20074232">
              <a:off x="7183628" y="2983138"/>
              <a:ext cx="906463" cy="498475"/>
            </a:xfrm>
            <a:custGeom>
              <a:avLst/>
              <a:gdLst>
                <a:gd name="T0" fmla="*/ 591 w 815"/>
                <a:gd name="T1" fmla="*/ 396 h 449"/>
                <a:gd name="T2" fmla="*/ 68 w 815"/>
                <a:gd name="T3" fmla="*/ 147 h 449"/>
                <a:gd name="T4" fmla="*/ 61 w 815"/>
                <a:gd name="T5" fmla="*/ 126 h 449"/>
                <a:gd name="T6" fmla="*/ 68 w 815"/>
                <a:gd name="T7" fmla="*/ 112 h 449"/>
                <a:gd name="T8" fmla="*/ 21 w 815"/>
                <a:gd name="T9" fmla="*/ 119 h 449"/>
                <a:gd name="T10" fmla="*/ 0 w 815"/>
                <a:gd name="T11" fmla="*/ 163 h 449"/>
                <a:gd name="T12" fmla="*/ 601 w 815"/>
                <a:gd name="T13" fmla="*/ 449 h 449"/>
                <a:gd name="T14" fmla="*/ 815 w 815"/>
                <a:gd name="T15" fmla="*/ 0 h 449"/>
                <a:gd name="T16" fmla="*/ 777 w 815"/>
                <a:gd name="T17" fmla="*/ 5 h 449"/>
                <a:gd name="T18" fmla="*/ 591 w 815"/>
                <a:gd name="T19" fmla="*/ 396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5" h="449">
                  <a:moveTo>
                    <a:pt x="591" y="396"/>
                  </a:moveTo>
                  <a:cubicBezTo>
                    <a:pt x="68" y="147"/>
                    <a:pt x="68" y="147"/>
                    <a:pt x="68" y="147"/>
                  </a:cubicBezTo>
                  <a:cubicBezTo>
                    <a:pt x="60" y="144"/>
                    <a:pt x="57" y="134"/>
                    <a:pt x="61" y="126"/>
                  </a:cubicBezTo>
                  <a:cubicBezTo>
                    <a:pt x="68" y="112"/>
                    <a:pt x="68" y="112"/>
                    <a:pt x="68" y="112"/>
                  </a:cubicBezTo>
                  <a:cubicBezTo>
                    <a:pt x="21" y="119"/>
                    <a:pt x="21" y="119"/>
                    <a:pt x="21" y="119"/>
                  </a:cubicBezTo>
                  <a:cubicBezTo>
                    <a:pt x="0" y="163"/>
                    <a:pt x="0" y="163"/>
                    <a:pt x="0" y="163"/>
                  </a:cubicBezTo>
                  <a:cubicBezTo>
                    <a:pt x="601" y="449"/>
                    <a:pt x="601" y="449"/>
                    <a:pt x="601" y="449"/>
                  </a:cubicBezTo>
                  <a:cubicBezTo>
                    <a:pt x="815" y="0"/>
                    <a:pt x="815" y="0"/>
                    <a:pt x="815" y="0"/>
                  </a:cubicBezTo>
                  <a:cubicBezTo>
                    <a:pt x="777" y="5"/>
                    <a:pt x="777" y="5"/>
                    <a:pt x="777" y="5"/>
                  </a:cubicBezTo>
                  <a:lnTo>
                    <a:pt x="591" y="396"/>
                  </a:lnTo>
                  <a:close/>
                </a:path>
              </a:pathLst>
            </a:custGeom>
            <a:solidFill>
              <a:srgbClr val="3E51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8" name="Freeform 107"/>
            <p:cNvSpPr>
              <a:spLocks/>
            </p:cNvSpPr>
            <p:nvPr/>
          </p:nvSpPr>
          <p:spPr bwMode="auto">
            <a:xfrm rot="20074232">
              <a:off x="7001012" y="2210705"/>
              <a:ext cx="1023938" cy="893763"/>
            </a:xfrm>
            <a:custGeom>
              <a:avLst/>
              <a:gdLst>
                <a:gd name="T0" fmla="*/ 921 w 921"/>
                <a:gd name="T1" fmla="*/ 253 h 805"/>
                <a:gd name="T2" fmla="*/ 398 w 921"/>
                <a:gd name="T3" fmla="*/ 4 h 805"/>
                <a:gd name="T4" fmla="*/ 377 w 921"/>
                <a:gd name="T5" fmla="*/ 11 h 805"/>
                <a:gd name="T6" fmla="*/ 0 w 921"/>
                <a:gd name="T7" fmla="*/ 805 h 805"/>
                <a:gd name="T8" fmla="*/ 709 w 921"/>
                <a:gd name="T9" fmla="*/ 698 h 805"/>
                <a:gd name="T10" fmla="*/ 921 w 921"/>
                <a:gd name="T11" fmla="*/ 253 h 805"/>
              </a:gdLst>
              <a:ahLst/>
              <a:cxnLst>
                <a:cxn ang="0">
                  <a:pos x="T0" y="T1"/>
                </a:cxn>
                <a:cxn ang="0">
                  <a:pos x="T2" y="T3"/>
                </a:cxn>
                <a:cxn ang="0">
                  <a:pos x="T4" y="T5"/>
                </a:cxn>
                <a:cxn ang="0">
                  <a:pos x="T6" y="T7"/>
                </a:cxn>
                <a:cxn ang="0">
                  <a:pos x="T8" y="T9"/>
                </a:cxn>
                <a:cxn ang="0">
                  <a:pos x="T10" y="T11"/>
                </a:cxn>
              </a:cxnLst>
              <a:rect l="0" t="0" r="r" b="b"/>
              <a:pathLst>
                <a:path w="921" h="805">
                  <a:moveTo>
                    <a:pt x="921" y="253"/>
                  </a:moveTo>
                  <a:cubicBezTo>
                    <a:pt x="398" y="4"/>
                    <a:pt x="398" y="4"/>
                    <a:pt x="398" y="4"/>
                  </a:cubicBezTo>
                  <a:cubicBezTo>
                    <a:pt x="390" y="0"/>
                    <a:pt x="381" y="3"/>
                    <a:pt x="377" y="11"/>
                  </a:cubicBezTo>
                  <a:cubicBezTo>
                    <a:pt x="0" y="805"/>
                    <a:pt x="0" y="805"/>
                    <a:pt x="0" y="805"/>
                  </a:cubicBezTo>
                  <a:cubicBezTo>
                    <a:pt x="709" y="698"/>
                    <a:pt x="709" y="698"/>
                    <a:pt x="709" y="698"/>
                  </a:cubicBezTo>
                  <a:lnTo>
                    <a:pt x="921" y="253"/>
                  </a:lnTo>
                  <a:close/>
                </a:path>
              </a:pathLst>
            </a:custGeom>
            <a:solidFill>
              <a:srgbClr val="F4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9" name="Freeform 108"/>
            <p:cNvSpPr>
              <a:spLocks/>
            </p:cNvSpPr>
            <p:nvPr/>
          </p:nvSpPr>
          <p:spPr bwMode="auto">
            <a:xfrm rot="20074232">
              <a:off x="7234539" y="2986084"/>
              <a:ext cx="800100" cy="434975"/>
            </a:xfrm>
            <a:custGeom>
              <a:avLst/>
              <a:gdLst>
                <a:gd name="T0" fmla="*/ 11 w 720"/>
                <a:gd name="T1" fmla="*/ 142 h 391"/>
                <a:gd name="T2" fmla="*/ 534 w 720"/>
                <a:gd name="T3" fmla="*/ 391 h 391"/>
                <a:gd name="T4" fmla="*/ 720 w 720"/>
                <a:gd name="T5" fmla="*/ 0 h 391"/>
                <a:gd name="T6" fmla="*/ 11 w 720"/>
                <a:gd name="T7" fmla="*/ 107 h 391"/>
                <a:gd name="T8" fmla="*/ 4 w 720"/>
                <a:gd name="T9" fmla="*/ 121 h 391"/>
                <a:gd name="T10" fmla="*/ 11 w 720"/>
                <a:gd name="T11" fmla="*/ 142 h 391"/>
              </a:gdLst>
              <a:ahLst/>
              <a:cxnLst>
                <a:cxn ang="0">
                  <a:pos x="T0" y="T1"/>
                </a:cxn>
                <a:cxn ang="0">
                  <a:pos x="T2" y="T3"/>
                </a:cxn>
                <a:cxn ang="0">
                  <a:pos x="T4" y="T5"/>
                </a:cxn>
                <a:cxn ang="0">
                  <a:pos x="T6" y="T7"/>
                </a:cxn>
                <a:cxn ang="0">
                  <a:pos x="T8" y="T9"/>
                </a:cxn>
                <a:cxn ang="0">
                  <a:pos x="T10" y="T11"/>
                </a:cxn>
              </a:cxnLst>
              <a:rect l="0" t="0" r="r" b="b"/>
              <a:pathLst>
                <a:path w="720" h="391">
                  <a:moveTo>
                    <a:pt x="11" y="142"/>
                  </a:moveTo>
                  <a:cubicBezTo>
                    <a:pt x="534" y="391"/>
                    <a:pt x="534" y="391"/>
                    <a:pt x="534" y="391"/>
                  </a:cubicBezTo>
                  <a:cubicBezTo>
                    <a:pt x="720" y="0"/>
                    <a:pt x="720" y="0"/>
                    <a:pt x="720" y="0"/>
                  </a:cubicBezTo>
                  <a:cubicBezTo>
                    <a:pt x="11" y="107"/>
                    <a:pt x="11" y="107"/>
                    <a:pt x="11" y="107"/>
                  </a:cubicBezTo>
                  <a:cubicBezTo>
                    <a:pt x="4" y="121"/>
                    <a:pt x="4" y="121"/>
                    <a:pt x="4" y="121"/>
                  </a:cubicBezTo>
                  <a:cubicBezTo>
                    <a:pt x="0" y="129"/>
                    <a:pt x="3" y="139"/>
                    <a:pt x="11" y="142"/>
                  </a:cubicBezTo>
                  <a:close/>
                </a:path>
              </a:pathLst>
            </a:custGeom>
            <a:solidFill>
              <a:srgbClr val="ECEA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0" name="Freeform 137"/>
            <p:cNvSpPr>
              <a:spLocks/>
            </p:cNvSpPr>
            <p:nvPr/>
          </p:nvSpPr>
          <p:spPr bwMode="auto">
            <a:xfrm rot="20074232">
              <a:off x="8029698" y="2318761"/>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9" y="0"/>
                    <a:pt x="27" y="4"/>
                  </a:cubicBezTo>
                  <a:cubicBezTo>
                    <a:pt x="36"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1" name="Freeform 138"/>
            <p:cNvSpPr>
              <a:spLocks/>
            </p:cNvSpPr>
            <p:nvPr/>
          </p:nvSpPr>
          <p:spPr bwMode="auto">
            <a:xfrm rot="20074232">
              <a:off x="8029114" y="2384077"/>
              <a:ext cx="42863" cy="42863"/>
            </a:xfrm>
            <a:custGeom>
              <a:avLst/>
              <a:gdLst>
                <a:gd name="T0" fmla="*/ 4 w 39"/>
                <a:gd name="T1" fmla="*/ 13 h 39"/>
                <a:gd name="T2" fmla="*/ 27 w 39"/>
                <a:gd name="T3" fmla="*/ 4 h 39"/>
                <a:gd name="T4" fmla="*/ 35 w 39"/>
                <a:gd name="T5" fmla="*/ 27 h 39"/>
                <a:gd name="T6" fmla="*/ 12 w 39"/>
                <a:gd name="T7" fmla="*/ 35 h 39"/>
                <a:gd name="T8" fmla="*/ 4 w 39"/>
                <a:gd name="T9" fmla="*/ 13 h 39"/>
              </a:gdLst>
              <a:ahLst/>
              <a:cxnLst>
                <a:cxn ang="0">
                  <a:pos x="T0" y="T1"/>
                </a:cxn>
                <a:cxn ang="0">
                  <a:pos x="T2" y="T3"/>
                </a:cxn>
                <a:cxn ang="0">
                  <a:pos x="T4" y="T5"/>
                </a:cxn>
                <a:cxn ang="0">
                  <a:pos x="T6" y="T7"/>
                </a:cxn>
                <a:cxn ang="0">
                  <a:pos x="T8" y="T9"/>
                </a:cxn>
              </a:cxnLst>
              <a:rect l="0" t="0" r="r" b="b"/>
              <a:pathLst>
                <a:path w="39" h="39">
                  <a:moveTo>
                    <a:pt x="4" y="13"/>
                  </a:moveTo>
                  <a:cubicBezTo>
                    <a:pt x="8" y="4"/>
                    <a:pt x="18" y="0"/>
                    <a:pt x="27" y="4"/>
                  </a:cubicBezTo>
                  <a:cubicBezTo>
                    <a:pt x="35" y="8"/>
                    <a:pt x="39" y="19"/>
                    <a:pt x="35" y="27"/>
                  </a:cubicBezTo>
                  <a:cubicBezTo>
                    <a:pt x="31" y="36"/>
                    <a:pt x="21" y="39"/>
                    <a:pt x="12" y="35"/>
                  </a:cubicBezTo>
                  <a:cubicBezTo>
                    <a:pt x="4" y="31"/>
                    <a:pt x="0" y="21"/>
                    <a:pt x="4" y="13"/>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2" name="Freeform 139"/>
            <p:cNvSpPr>
              <a:spLocks/>
            </p:cNvSpPr>
            <p:nvPr/>
          </p:nvSpPr>
          <p:spPr bwMode="auto">
            <a:xfrm rot="20074232">
              <a:off x="8029211" y="2450827"/>
              <a:ext cx="42863" cy="42863"/>
            </a:xfrm>
            <a:custGeom>
              <a:avLst/>
              <a:gdLst>
                <a:gd name="T0" fmla="*/ 5 w 39"/>
                <a:gd name="T1" fmla="*/ 12 h 39"/>
                <a:gd name="T2" fmla="*/ 27 w 39"/>
                <a:gd name="T3" fmla="*/ 4 h 39"/>
                <a:gd name="T4" fmla="*/ 35 w 39"/>
                <a:gd name="T5" fmla="*/ 27 h 39"/>
                <a:gd name="T6" fmla="*/ 13 w 39"/>
                <a:gd name="T7" fmla="*/ 35 h 39"/>
                <a:gd name="T8" fmla="*/ 5 w 39"/>
                <a:gd name="T9" fmla="*/ 12 h 39"/>
              </a:gdLst>
              <a:ahLst/>
              <a:cxnLst>
                <a:cxn ang="0">
                  <a:pos x="T0" y="T1"/>
                </a:cxn>
                <a:cxn ang="0">
                  <a:pos x="T2" y="T3"/>
                </a:cxn>
                <a:cxn ang="0">
                  <a:pos x="T4" y="T5"/>
                </a:cxn>
                <a:cxn ang="0">
                  <a:pos x="T6" y="T7"/>
                </a:cxn>
                <a:cxn ang="0">
                  <a:pos x="T8" y="T9"/>
                </a:cxn>
              </a:cxnLst>
              <a:rect l="0" t="0" r="r" b="b"/>
              <a:pathLst>
                <a:path w="39" h="39">
                  <a:moveTo>
                    <a:pt x="5" y="12"/>
                  </a:moveTo>
                  <a:cubicBezTo>
                    <a:pt x="9" y="3"/>
                    <a:pt x="19" y="0"/>
                    <a:pt x="27" y="4"/>
                  </a:cubicBezTo>
                  <a:cubicBezTo>
                    <a:pt x="36" y="8"/>
                    <a:pt x="39" y="18"/>
                    <a:pt x="35" y="27"/>
                  </a:cubicBezTo>
                  <a:cubicBezTo>
                    <a:pt x="31" y="35"/>
                    <a:pt x="21" y="39"/>
                    <a:pt x="13" y="35"/>
                  </a:cubicBezTo>
                  <a:cubicBezTo>
                    <a:pt x="4" y="31"/>
                    <a:pt x="0" y="20"/>
                    <a:pt x="5"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3" name="Freeform 140"/>
            <p:cNvSpPr>
              <a:spLocks/>
            </p:cNvSpPr>
            <p:nvPr/>
          </p:nvSpPr>
          <p:spPr bwMode="auto">
            <a:xfrm rot="20074232">
              <a:off x="8028549" y="2515804"/>
              <a:ext cx="44450"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4" name="Freeform 141"/>
            <p:cNvSpPr>
              <a:spLocks/>
            </p:cNvSpPr>
            <p:nvPr/>
          </p:nvSpPr>
          <p:spPr bwMode="auto">
            <a:xfrm rot="20074232">
              <a:off x="8029816" y="2582290"/>
              <a:ext cx="42863" cy="41275"/>
            </a:xfrm>
            <a:custGeom>
              <a:avLst/>
              <a:gdLst>
                <a:gd name="T0" fmla="*/ 4 w 39"/>
                <a:gd name="T1" fmla="*/ 12 h 38"/>
                <a:gd name="T2" fmla="*/ 26 w 39"/>
                <a:gd name="T3" fmla="*/ 4 h 38"/>
                <a:gd name="T4" fmla="*/ 35 w 39"/>
                <a:gd name="T5" fmla="*/ 26 h 38"/>
                <a:gd name="T6" fmla="*/ 12 w 39"/>
                <a:gd name="T7" fmla="*/ 34 h 38"/>
                <a:gd name="T8" fmla="*/ 4 w 39"/>
                <a:gd name="T9" fmla="*/ 12 h 38"/>
              </a:gdLst>
              <a:ahLst/>
              <a:cxnLst>
                <a:cxn ang="0">
                  <a:pos x="T0" y="T1"/>
                </a:cxn>
                <a:cxn ang="0">
                  <a:pos x="T2" y="T3"/>
                </a:cxn>
                <a:cxn ang="0">
                  <a:pos x="T4" y="T5"/>
                </a:cxn>
                <a:cxn ang="0">
                  <a:pos x="T6" y="T7"/>
                </a:cxn>
                <a:cxn ang="0">
                  <a:pos x="T8" y="T9"/>
                </a:cxn>
              </a:cxnLst>
              <a:rect l="0" t="0" r="r" b="b"/>
              <a:pathLst>
                <a:path w="39" h="38">
                  <a:moveTo>
                    <a:pt x="4" y="12"/>
                  </a:moveTo>
                  <a:cubicBezTo>
                    <a:pt x="8" y="3"/>
                    <a:pt x="18" y="0"/>
                    <a:pt x="26" y="4"/>
                  </a:cubicBezTo>
                  <a:cubicBezTo>
                    <a:pt x="35" y="8"/>
                    <a:pt x="39" y="18"/>
                    <a:pt x="35" y="26"/>
                  </a:cubicBezTo>
                  <a:cubicBezTo>
                    <a:pt x="31" y="35"/>
                    <a:pt x="20" y="38"/>
                    <a:pt x="12" y="34"/>
                  </a:cubicBezTo>
                  <a:cubicBezTo>
                    <a:pt x="3" y="30"/>
                    <a:pt x="0" y="20"/>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5" name="Freeform 142"/>
            <p:cNvSpPr>
              <a:spLocks/>
            </p:cNvSpPr>
            <p:nvPr/>
          </p:nvSpPr>
          <p:spPr bwMode="auto">
            <a:xfrm rot="20074232">
              <a:off x="8029573" y="2647530"/>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9" y="0"/>
                    <a:pt x="27" y="4"/>
                  </a:cubicBezTo>
                  <a:cubicBezTo>
                    <a:pt x="36"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6" name="Freeform 143"/>
            <p:cNvSpPr>
              <a:spLocks/>
            </p:cNvSpPr>
            <p:nvPr/>
          </p:nvSpPr>
          <p:spPr bwMode="auto">
            <a:xfrm rot="20074232">
              <a:off x="8028988" y="2712847"/>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9"/>
                    <a:pt x="35" y="27"/>
                  </a:cubicBezTo>
                  <a:cubicBezTo>
                    <a:pt x="31" y="36"/>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7" name="Freeform 144"/>
            <p:cNvSpPr>
              <a:spLocks/>
            </p:cNvSpPr>
            <p:nvPr/>
          </p:nvSpPr>
          <p:spPr bwMode="auto">
            <a:xfrm rot="20074232">
              <a:off x="8030595" y="2779257"/>
              <a:ext cx="41275" cy="42863"/>
            </a:xfrm>
            <a:custGeom>
              <a:avLst/>
              <a:gdLst>
                <a:gd name="T0" fmla="*/ 4 w 38"/>
                <a:gd name="T1" fmla="*/ 12 h 39"/>
                <a:gd name="T2" fmla="*/ 26 w 38"/>
                <a:gd name="T3" fmla="*/ 4 h 39"/>
                <a:gd name="T4" fmla="*/ 34 w 38"/>
                <a:gd name="T5" fmla="*/ 27 h 39"/>
                <a:gd name="T6" fmla="*/ 12 w 38"/>
                <a:gd name="T7" fmla="*/ 35 h 39"/>
                <a:gd name="T8" fmla="*/ 4 w 38"/>
                <a:gd name="T9" fmla="*/ 12 h 39"/>
              </a:gdLst>
              <a:ahLst/>
              <a:cxnLst>
                <a:cxn ang="0">
                  <a:pos x="T0" y="T1"/>
                </a:cxn>
                <a:cxn ang="0">
                  <a:pos x="T2" y="T3"/>
                </a:cxn>
                <a:cxn ang="0">
                  <a:pos x="T4" y="T5"/>
                </a:cxn>
                <a:cxn ang="0">
                  <a:pos x="T6" y="T7"/>
                </a:cxn>
                <a:cxn ang="0">
                  <a:pos x="T8" y="T9"/>
                </a:cxn>
              </a:cxnLst>
              <a:rect l="0" t="0" r="r" b="b"/>
              <a:pathLst>
                <a:path w="38" h="39">
                  <a:moveTo>
                    <a:pt x="4" y="12"/>
                  </a:moveTo>
                  <a:cubicBezTo>
                    <a:pt x="8" y="3"/>
                    <a:pt x="18" y="0"/>
                    <a:pt x="26" y="4"/>
                  </a:cubicBezTo>
                  <a:cubicBezTo>
                    <a:pt x="35" y="8"/>
                    <a:pt x="38" y="18"/>
                    <a:pt x="34" y="27"/>
                  </a:cubicBezTo>
                  <a:cubicBezTo>
                    <a:pt x="30" y="35"/>
                    <a:pt x="20" y="39"/>
                    <a:pt x="12" y="35"/>
                  </a:cubicBezTo>
                  <a:cubicBezTo>
                    <a:pt x="3" y="31"/>
                    <a:pt x="0" y="20"/>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8" name="Freeform 145"/>
            <p:cNvSpPr>
              <a:spLocks/>
            </p:cNvSpPr>
            <p:nvPr/>
          </p:nvSpPr>
          <p:spPr bwMode="auto">
            <a:xfrm rot="20074232">
              <a:off x="8028423" y="2844573"/>
              <a:ext cx="44450"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9" name="Freeform 146"/>
            <p:cNvSpPr>
              <a:spLocks/>
            </p:cNvSpPr>
            <p:nvPr/>
          </p:nvSpPr>
          <p:spPr bwMode="auto">
            <a:xfrm rot="20074232">
              <a:off x="8029349" y="2909549"/>
              <a:ext cx="42863" cy="42863"/>
            </a:xfrm>
            <a:custGeom>
              <a:avLst/>
              <a:gdLst>
                <a:gd name="T0" fmla="*/ 4 w 39"/>
                <a:gd name="T1" fmla="*/ 13 h 39"/>
                <a:gd name="T2" fmla="*/ 27 w 39"/>
                <a:gd name="T3" fmla="*/ 5 h 39"/>
                <a:gd name="T4" fmla="*/ 35 w 39"/>
                <a:gd name="T5" fmla="*/ 27 h 39"/>
                <a:gd name="T6" fmla="*/ 12 w 39"/>
                <a:gd name="T7" fmla="*/ 35 h 39"/>
                <a:gd name="T8" fmla="*/ 4 w 39"/>
                <a:gd name="T9" fmla="*/ 13 h 39"/>
              </a:gdLst>
              <a:ahLst/>
              <a:cxnLst>
                <a:cxn ang="0">
                  <a:pos x="T0" y="T1"/>
                </a:cxn>
                <a:cxn ang="0">
                  <a:pos x="T2" y="T3"/>
                </a:cxn>
                <a:cxn ang="0">
                  <a:pos x="T4" y="T5"/>
                </a:cxn>
                <a:cxn ang="0">
                  <a:pos x="T6" y="T7"/>
                </a:cxn>
                <a:cxn ang="0">
                  <a:pos x="T8" y="T9"/>
                </a:cxn>
              </a:cxnLst>
              <a:rect l="0" t="0" r="r" b="b"/>
              <a:pathLst>
                <a:path w="39" h="39">
                  <a:moveTo>
                    <a:pt x="4" y="13"/>
                  </a:moveTo>
                  <a:cubicBezTo>
                    <a:pt x="8" y="4"/>
                    <a:pt x="18" y="0"/>
                    <a:pt x="27" y="5"/>
                  </a:cubicBezTo>
                  <a:cubicBezTo>
                    <a:pt x="35" y="9"/>
                    <a:pt x="39" y="19"/>
                    <a:pt x="35" y="27"/>
                  </a:cubicBezTo>
                  <a:cubicBezTo>
                    <a:pt x="31" y="36"/>
                    <a:pt x="20" y="39"/>
                    <a:pt x="12" y="35"/>
                  </a:cubicBezTo>
                  <a:cubicBezTo>
                    <a:pt x="3" y="31"/>
                    <a:pt x="0" y="21"/>
                    <a:pt x="4" y="13"/>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0" name="Freeform 147"/>
            <p:cNvSpPr>
              <a:spLocks/>
            </p:cNvSpPr>
            <p:nvPr/>
          </p:nvSpPr>
          <p:spPr bwMode="auto">
            <a:xfrm rot="20074232">
              <a:off x="8029446" y="2976300"/>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3"/>
                    <a:pt x="19" y="0"/>
                    <a:pt x="27" y="4"/>
                  </a:cubicBezTo>
                  <a:cubicBezTo>
                    <a:pt x="36"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1" name="Freeform 148"/>
            <p:cNvSpPr>
              <a:spLocks/>
            </p:cNvSpPr>
            <p:nvPr/>
          </p:nvSpPr>
          <p:spPr bwMode="auto">
            <a:xfrm rot="20074232">
              <a:off x="8028861" y="3041616"/>
              <a:ext cx="42863"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9"/>
                    <a:pt x="35" y="27"/>
                  </a:cubicBezTo>
                  <a:cubicBezTo>
                    <a:pt x="31" y="36"/>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2" name="Freeform 149"/>
            <p:cNvSpPr>
              <a:spLocks/>
            </p:cNvSpPr>
            <p:nvPr/>
          </p:nvSpPr>
          <p:spPr bwMode="auto">
            <a:xfrm rot="20074232">
              <a:off x="8028958" y="3108367"/>
              <a:ext cx="42863" cy="42863"/>
            </a:xfrm>
            <a:custGeom>
              <a:avLst/>
              <a:gdLst>
                <a:gd name="T0" fmla="*/ 5 w 39"/>
                <a:gd name="T1" fmla="*/ 12 h 39"/>
                <a:gd name="T2" fmla="*/ 27 w 39"/>
                <a:gd name="T3" fmla="*/ 4 h 39"/>
                <a:gd name="T4" fmla="*/ 35 w 39"/>
                <a:gd name="T5" fmla="*/ 26 h 39"/>
                <a:gd name="T6" fmla="*/ 13 w 39"/>
                <a:gd name="T7" fmla="*/ 35 h 39"/>
                <a:gd name="T8" fmla="*/ 5 w 39"/>
                <a:gd name="T9" fmla="*/ 12 h 39"/>
              </a:gdLst>
              <a:ahLst/>
              <a:cxnLst>
                <a:cxn ang="0">
                  <a:pos x="T0" y="T1"/>
                </a:cxn>
                <a:cxn ang="0">
                  <a:pos x="T2" y="T3"/>
                </a:cxn>
                <a:cxn ang="0">
                  <a:pos x="T4" y="T5"/>
                </a:cxn>
                <a:cxn ang="0">
                  <a:pos x="T6" y="T7"/>
                </a:cxn>
                <a:cxn ang="0">
                  <a:pos x="T8" y="T9"/>
                </a:cxn>
              </a:cxnLst>
              <a:rect l="0" t="0" r="r" b="b"/>
              <a:pathLst>
                <a:path w="39" h="39">
                  <a:moveTo>
                    <a:pt x="5" y="12"/>
                  </a:moveTo>
                  <a:cubicBezTo>
                    <a:pt x="9" y="3"/>
                    <a:pt x="19" y="0"/>
                    <a:pt x="27" y="4"/>
                  </a:cubicBezTo>
                  <a:cubicBezTo>
                    <a:pt x="36" y="8"/>
                    <a:pt x="39" y="18"/>
                    <a:pt x="35" y="26"/>
                  </a:cubicBezTo>
                  <a:cubicBezTo>
                    <a:pt x="31" y="35"/>
                    <a:pt x="21" y="39"/>
                    <a:pt x="13" y="35"/>
                  </a:cubicBezTo>
                  <a:cubicBezTo>
                    <a:pt x="4" y="30"/>
                    <a:pt x="0" y="20"/>
                    <a:pt x="5"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3" name="Freeform 150"/>
            <p:cNvSpPr>
              <a:spLocks/>
            </p:cNvSpPr>
            <p:nvPr/>
          </p:nvSpPr>
          <p:spPr bwMode="auto">
            <a:xfrm rot="20074232">
              <a:off x="8028297" y="3173343"/>
              <a:ext cx="44450" cy="42863"/>
            </a:xfrm>
            <a:custGeom>
              <a:avLst/>
              <a:gdLst>
                <a:gd name="T0" fmla="*/ 4 w 39"/>
                <a:gd name="T1" fmla="*/ 12 h 39"/>
                <a:gd name="T2" fmla="*/ 27 w 39"/>
                <a:gd name="T3" fmla="*/ 4 h 39"/>
                <a:gd name="T4" fmla="*/ 35 w 39"/>
                <a:gd name="T5" fmla="*/ 27 h 39"/>
                <a:gd name="T6" fmla="*/ 12 w 39"/>
                <a:gd name="T7" fmla="*/ 35 h 39"/>
                <a:gd name="T8" fmla="*/ 4 w 39"/>
                <a:gd name="T9" fmla="*/ 12 h 39"/>
              </a:gdLst>
              <a:ahLst/>
              <a:cxnLst>
                <a:cxn ang="0">
                  <a:pos x="T0" y="T1"/>
                </a:cxn>
                <a:cxn ang="0">
                  <a:pos x="T2" y="T3"/>
                </a:cxn>
                <a:cxn ang="0">
                  <a:pos x="T4" y="T5"/>
                </a:cxn>
                <a:cxn ang="0">
                  <a:pos x="T6" y="T7"/>
                </a:cxn>
                <a:cxn ang="0">
                  <a:pos x="T8" y="T9"/>
                </a:cxn>
              </a:cxnLst>
              <a:rect l="0" t="0" r="r" b="b"/>
              <a:pathLst>
                <a:path w="39" h="39">
                  <a:moveTo>
                    <a:pt x="4" y="12"/>
                  </a:moveTo>
                  <a:cubicBezTo>
                    <a:pt x="8" y="4"/>
                    <a:pt x="18" y="0"/>
                    <a:pt x="27" y="4"/>
                  </a:cubicBezTo>
                  <a:cubicBezTo>
                    <a:pt x="35" y="8"/>
                    <a:pt x="39" y="18"/>
                    <a:pt x="35" y="27"/>
                  </a:cubicBezTo>
                  <a:cubicBezTo>
                    <a:pt x="31" y="35"/>
                    <a:pt x="21" y="39"/>
                    <a:pt x="12" y="35"/>
                  </a:cubicBezTo>
                  <a:cubicBezTo>
                    <a:pt x="4" y="31"/>
                    <a:pt x="0" y="21"/>
                    <a:pt x="4" y="12"/>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4" name="Freeform 180"/>
            <p:cNvSpPr>
              <a:spLocks/>
            </p:cNvSpPr>
            <p:nvPr/>
          </p:nvSpPr>
          <p:spPr bwMode="auto">
            <a:xfrm rot="20074232">
              <a:off x="7855724" y="2318862"/>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3"/>
                    <a:pt x="4" y="12"/>
                  </a:cubicBezTo>
                  <a:cubicBezTo>
                    <a:pt x="0" y="20"/>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5" name="Freeform 181"/>
            <p:cNvSpPr>
              <a:spLocks/>
            </p:cNvSpPr>
            <p:nvPr/>
          </p:nvSpPr>
          <p:spPr bwMode="auto">
            <a:xfrm rot="20074232">
              <a:off x="7873545" y="2293717"/>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2 h 84"/>
                <a:gd name="T10" fmla="*/ 157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1"/>
                    <a:pt x="2" y="5"/>
                  </a:cubicBezTo>
                  <a:cubicBezTo>
                    <a:pt x="0" y="9"/>
                    <a:pt x="2" y="14"/>
                    <a:pt x="6" y="16"/>
                  </a:cubicBezTo>
                  <a:cubicBezTo>
                    <a:pt x="146" y="82"/>
                    <a:pt x="146" y="82"/>
                    <a:pt x="146" y="82"/>
                  </a:cubicBezTo>
                  <a:cubicBezTo>
                    <a:pt x="150" y="84"/>
                    <a:pt x="155" y="83"/>
                    <a:pt x="157"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6" name="Freeform 182"/>
            <p:cNvSpPr>
              <a:spLocks/>
            </p:cNvSpPr>
            <p:nvPr/>
          </p:nvSpPr>
          <p:spPr bwMode="auto">
            <a:xfrm rot="20074232">
              <a:off x="7855063" y="2383838"/>
              <a:ext cx="44450"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3" y="31"/>
                    <a:pt x="12" y="35"/>
                  </a:cubicBezTo>
                  <a:cubicBezTo>
                    <a:pt x="20" y="39"/>
                    <a:pt x="31" y="36"/>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7" name="Freeform 183"/>
            <p:cNvSpPr>
              <a:spLocks/>
            </p:cNvSpPr>
            <p:nvPr/>
          </p:nvSpPr>
          <p:spPr bwMode="auto">
            <a:xfrm rot="20074232">
              <a:off x="7874471" y="2358693"/>
              <a:ext cx="174625" cy="93663"/>
            </a:xfrm>
            <a:custGeom>
              <a:avLst/>
              <a:gdLst>
                <a:gd name="T0" fmla="*/ 152 w 158"/>
                <a:gd name="T1" fmla="*/ 69 h 85"/>
                <a:gd name="T2" fmla="*/ 12 w 158"/>
                <a:gd name="T3" fmla="*/ 2 h 85"/>
                <a:gd name="T4" fmla="*/ 2 w 158"/>
                <a:gd name="T5" fmla="*/ 6 h 85"/>
                <a:gd name="T6" fmla="*/ 6 w 158"/>
                <a:gd name="T7" fmla="*/ 16 h 85"/>
                <a:gd name="T8" fmla="*/ 146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2" y="14"/>
                    <a:pt x="6" y="16"/>
                  </a:cubicBezTo>
                  <a:cubicBezTo>
                    <a:pt x="146" y="83"/>
                    <a:pt x="146" y="83"/>
                    <a:pt x="146" y="83"/>
                  </a:cubicBezTo>
                  <a:cubicBezTo>
                    <a:pt x="150" y="85"/>
                    <a:pt x="154" y="83"/>
                    <a:pt x="156" y="79"/>
                  </a:cubicBezTo>
                  <a:cubicBezTo>
                    <a:pt x="158" y="75"/>
                    <a:pt x="156" y="70"/>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8" name="Freeform 184"/>
            <p:cNvSpPr>
              <a:spLocks/>
            </p:cNvSpPr>
            <p:nvPr/>
          </p:nvSpPr>
          <p:spPr bwMode="auto">
            <a:xfrm rot="20074232">
              <a:off x="7855237" y="2450930"/>
              <a:ext cx="42863" cy="42863"/>
            </a:xfrm>
            <a:custGeom>
              <a:avLst/>
              <a:gdLst>
                <a:gd name="T0" fmla="*/ 35 w 39"/>
                <a:gd name="T1" fmla="*/ 26 h 39"/>
                <a:gd name="T2" fmla="*/ 27 w 39"/>
                <a:gd name="T3" fmla="*/ 4 h 39"/>
                <a:gd name="T4" fmla="*/ 4 w 39"/>
                <a:gd name="T5" fmla="*/ 12 h 39"/>
                <a:gd name="T6" fmla="*/ 12 w 39"/>
                <a:gd name="T7" fmla="*/ 34 h 39"/>
                <a:gd name="T8" fmla="*/ 35 w 39"/>
                <a:gd name="T9" fmla="*/ 26 h 39"/>
              </a:gdLst>
              <a:ahLst/>
              <a:cxnLst>
                <a:cxn ang="0">
                  <a:pos x="T0" y="T1"/>
                </a:cxn>
                <a:cxn ang="0">
                  <a:pos x="T2" y="T3"/>
                </a:cxn>
                <a:cxn ang="0">
                  <a:pos x="T4" y="T5"/>
                </a:cxn>
                <a:cxn ang="0">
                  <a:pos x="T6" y="T7"/>
                </a:cxn>
                <a:cxn ang="0">
                  <a:pos x="T8" y="T9"/>
                </a:cxn>
              </a:cxnLst>
              <a:rect l="0" t="0" r="r" b="b"/>
              <a:pathLst>
                <a:path w="39" h="39">
                  <a:moveTo>
                    <a:pt x="35" y="26"/>
                  </a:moveTo>
                  <a:cubicBezTo>
                    <a:pt x="39" y="18"/>
                    <a:pt x="36" y="8"/>
                    <a:pt x="27" y="4"/>
                  </a:cubicBezTo>
                  <a:cubicBezTo>
                    <a:pt x="19" y="0"/>
                    <a:pt x="8" y="3"/>
                    <a:pt x="4" y="12"/>
                  </a:cubicBezTo>
                  <a:cubicBezTo>
                    <a:pt x="0" y="20"/>
                    <a:pt x="4" y="30"/>
                    <a:pt x="12" y="34"/>
                  </a:cubicBezTo>
                  <a:cubicBezTo>
                    <a:pt x="21" y="39"/>
                    <a:pt x="31" y="35"/>
                    <a:pt x="35" y="26"/>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9" name="Freeform 185"/>
            <p:cNvSpPr>
              <a:spLocks/>
            </p:cNvSpPr>
            <p:nvPr/>
          </p:nvSpPr>
          <p:spPr bwMode="auto">
            <a:xfrm rot="20074232">
              <a:off x="7874491" y="2425102"/>
              <a:ext cx="176213" cy="93663"/>
            </a:xfrm>
            <a:custGeom>
              <a:avLst/>
              <a:gdLst>
                <a:gd name="T0" fmla="*/ 152 w 158"/>
                <a:gd name="T1" fmla="*/ 68 h 84"/>
                <a:gd name="T2" fmla="*/ 12 w 158"/>
                <a:gd name="T3" fmla="*/ 1 h 84"/>
                <a:gd name="T4" fmla="*/ 1 w 158"/>
                <a:gd name="T5" fmla="*/ 5 h 84"/>
                <a:gd name="T6" fmla="*/ 1 w 158"/>
                <a:gd name="T7" fmla="*/ 5 h 84"/>
                <a:gd name="T8" fmla="*/ 5 w 158"/>
                <a:gd name="T9" fmla="*/ 16 h 84"/>
                <a:gd name="T10" fmla="*/ 145 w 158"/>
                <a:gd name="T11" fmla="*/ 82 h 84"/>
                <a:gd name="T12" fmla="*/ 156 w 158"/>
                <a:gd name="T13" fmla="*/ 78 h 84"/>
                <a:gd name="T14" fmla="*/ 156 w 158"/>
                <a:gd name="T15" fmla="*/ 78 h 84"/>
                <a:gd name="T16" fmla="*/ 152 w 158"/>
                <a:gd name="T17"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84">
                  <a:moveTo>
                    <a:pt x="152" y="68"/>
                  </a:moveTo>
                  <a:cubicBezTo>
                    <a:pt x="12" y="1"/>
                    <a:pt x="12" y="1"/>
                    <a:pt x="12" y="1"/>
                  </a:cubicBezTo>
                  <a:cubicBezTo>
                    <a:pt x="8" y="0"/>
                    <a:pt x="3" y="1"/>
                    <a:pt x="1" y="5"/>
                  </a:cubicBezTo>
                  <a:cubicBezTo>
                    <a:pt x="1" y="5"/>
                    <a:pt x="1" y="5"/>
                    <a:pt x="1" y="5"/>
                  </a:cubicBezTo>
                  <a:cubicBezTo>
                    <a:pt x="0" y="9"/>
                    <a:pt x="1" y="14"/>
                    <a:pt x="5" y="16"/>
                  </a:cubicBezTo>
                  <a:cubicBezTo>
                    <a:pt x="145" y="82"/>
                    <a:pt x="145" y="82"/>
                    <a:pt x="145" y="82"/>
                  </a:cubicBezTo>
                  <a:cubicBezTo>
                    <a:pt x="149" y="84"/>
                    <a:pt x="154" y="82"/>
                    <a:pt x="156" y="78"/>
                  </a:cubicBezTo>
                  <a:cubicBezTo>
                    <a:pt x="156" y="78"/>
                    <a:pt x="156" y="78"/>
                    <a:pt x="156" y="78"/>
                  </a:cubicBezTo>
                  <a:cubicBezTo>
                    <a:pt x="158" y="75"/>
                    <a:pt x="156" y="70"/>
                    <a:pt x="152"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0" name="Freeform 186"/>
            <p:cNvSpPr>
              <a:spLocks/>
            </p:cNvSpPr>
            <p:nvPr/>
          </p:nvSpPr>
          <p:spPr bwMode="auto">
            <a:xfrm rot="20074232">
              <a:off x="7856085" y="2515564"/>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1" name="Freeform 187"/>
            <p:cNvSpPr>
              <a:spLocks/>
            </p:cNvSpPr>
            <p:nvPr/>
          </p:nvSpPr>
          <p:spPr bwMode="auto">
            <a:xfrm rot="20074232">
              <a:off x="7873906" y="2490420"/>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3 h 84"/>
                <a:gd name="T10" fmla="*/ 156 w 158"/>
                <a:gd name="T11" fmla="*/ 79 h 84"/>
                <a:gd name="T12" fmla="*/ 156 w 158"/>
                <a:gd name="T13" fmla="*/ 79 h 84"/>
                <a:gd name="T14" fmla="*/ 153 w 158"/>
                <a:gd name="T15" fmla="*/ 68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84">
                  <a:moveTo>
                    <a:pt x="153" y="68"/>
                  </a:moveTo>
                  <a:cubicBezTo>
                    <a:pt x="13" y="2"/>
                    <a:pt x="13" y="2"/>
                    <a:pt x="13" y="2"/>
                  </a:cubicBezTo>
                  <a:cubicBezTo>
                    <a:pt x="9" y="0"/>
                    <a:pt x="4" y="2"/>
                    <a:pt x="2" y="5"/>
                  </a:cubicBezTo>
                  <a:cubicBezTo>
                    <a:pt x="0" y="9"/>
                    <a:pt x="2" y="14"/>
                    <a:pt x="6" y="16"/>
                  </a:cubicBezTo>
                  <a:cubicBezTo>
                    <a:pt x="146" y="83"/>
                    <a:pt x="146" y="83"/>
                    <a:pt x="146" y="83"/>
                  </a:cubicBezTo>
                  <a:cubicBezTo>
                    <a:pt x="150" y="84"/>
                    <a:pt x="154" y="83"/>
                    <a:pt x="156" y="79"/>
                  </a:cubicBezTo>
                  <a:cubicBezTo>
                    <a:pt x="156" y="79"/>
                    <a:pt x="156" y="79"/>
                    <a:pt x="156"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2" name="Freeform 188"/>
            <p:cNvSpPr>
              <a:spLocks/>
            </p:cNvSpPr>
            <p:nvPr/>
          </p:nvSpPr>
          <p:spPr bwMode="auto">
            <a:xfrm rot="20074232">
              <a:off x="7855501" y="2580882"/>
              <a:ext cx="42863" cy="42863"/>
            </a:xfrm>
            <a:custGeom>
              <a:avLst/>
              <a:gdLst>
                <a:gd name="T0" fmla="*/ 34 w 38"/>
                <a:gd name="T1" fmla="*/ 27 h 39"/>
                <a:gd name="T2" fmla="*/ 26 w 38"/>
                <a:gd name="T3" fmla="*/ 4 h 39"/>
                <a:gd name="T4" fmla="*/ 4 w 38"/>
                <a:gd name="T5" fmla="*/ 13 h 39"/>
                <a:gd name="T6" fmla="*/ 12 w 38"/>
                <a:gd name="T7" fmla="*/ 35 h 39"/>
                <a:gd name="T8" fmla="*/ 34 w 38"/>
                <a:gd name="T9" fmla="*/ 27 h 39"/>
              </a:gdLst>
              <a:ahLst/>
              <a:cxnLst>
                <a:cxn ang="0">
                  <a:pos x="T0" y="T1"/>
                </a:cxn>
                <a:cxn ang="0">
                  <a:pos x="T2" y="T3"/>
                </a:cxn>
                <a:cxn ang="0">
                  <a:pos x="T4" y="T5"/>
                </a:cxn>
                <a:cxn ang="0">
                  <a:pos x="T6" y="T7"/>
                </a:cxn>
                <a:cxn ang="0">
                  <a:pos x="T8" y="T9"/>
                </a:cxn>
              </a:cxnLst>
              <a:rect l="0" t="0" r="r" b="b"/>
              <a:pathLst>
                <a:path w="38" h="39">
                  <a:moveTo>
                    <a:pt x="34" y="27"/>
                  </a:moveTo>
                  <a:cubicBezTo>
                    <a:pt x="38" y="19"/>
                    <a:pt x="35" y="8"/>
                    <a:pt x="26" y="4"/>
                  </a:cubicBezTo>
                  <a:cubicBezTo>
                    <a:pt x="18" y="0"/>
                    <a:pt x="8" y="4"/>
                    <a:pt x="4" y="13"/>
                  </a:cubicBezTo>
                  <a:cubicBezTo>
                    <a:pt x="0" y="21"/>
                    <a:pt x="3" y="31"/>
                    <a:pt x="12" y="35"/>
                  </a:cubicBezTo>
                  <a:cubicBezTo>
                    <a:pt x="20" y="39"/>
                    <a:pt x="30" y="36"/>
                    <a:pt x="34"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3" name="Freeform 189"/>
            <p:cNvSpPr>
              <a:spLocks/>
            </p:cNvSpPr>
            <p:nvPr/>
          </p:nvSpPr>
          <p:spPr bwMode="auto">
            <a:xfrm rot="20074232">
              <a:off x="7873322" y="2555736"/>
              <a:ext cx="176213" cy="93663"/>
            </a:xfrm>
            <a:custGeom>
              <a:avLst/>
              <a:gdLst>
                <a:gd name="T0" fmla="*/ 152 w 158"/>
                <a:gd name="T1" fmla="*/ 69 h 85"/>
                <a:gd name="T2" fmla="*/ 12 w 158"/>
                <a:gd name="T3" fmla="*/ 2 h 85"/>
                <a:gd name="T4" fmla="*/ 2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2" y="15"/>
                    <a:pt x="5" y="16"/>
                  </a:cubicBezTo>
                  <a:cubicBezTo>
                    <a:pt x="145" y="83"/>
                    <a:pt x="145" y="83"/>
                    <a:pt x="145" y="83"/>
                  </a:cubicBezTo>
                  <a:cubicBezTo>
                    <a:pt x="149" y="85"/>
                    <a:pt x="154" y="83"/>
                    <a:pt x="156" y="79"/>
                  </a:cubicBezTo>
                  <a:cubicBezTo>
                    <a:pt x="158" y="75"/>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4" name="Freeform 190"/>
            <p:cNvSpPr>
              <a:spLocks/>
            </p:cNvSpPr>
            <p:nvPr/>
          </p:nvSpPr>
          <p:spPr bwMode="auto">
            <a:xfrm rot="20074232">
              <a:off x="7855598" y="2647632"/>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3"/>
                    <a:pt x="4" y="12"/>
                  </a:cubicBezTo>
                  <a:cubicBezTo>
                    <a:pt x="0" y="20"/>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5" name="Freeform 191"/>
            <p:cNvSpPr>
              <a:spLocks/>
            </p:cNvSpPr>
            <p:nvPr/>
          </p:nvSpPr>
          <p:spPr bwMode="auto">
            <a:xfrm rot="20074232">
              <a:off x="7873419" y="2622486"/>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2 h 84"/>
                <a:gd name="T10" fmla="*/ 157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1"/>
                    <a:pt x="2" y="5"/>
                  </a:cubicBezTo>
                  <a:cubicBezTo>
                    <a:pt x="0" y="9"/>
                    <a:pt x="2" y="14"/>
                    <a:pt x="6" y="16"/>
                  </a:cubicBezTo>
                  <a:cubicBezTo>
                    <a:pt x="146" y="82"/>
                    <a:pt x="146" y="82"/>
                    <a:pt x="146" y="82"/>
                  </a:cubicBezTo>
                  <a:cubicBezTo>
                    <a:pt x="150" y="84"/>
                    <a:pt x="155" y="83"/>
                    <a:pt x="157"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6" name="Freeform 192"/>
            <p:cNvSpPr>
              <a:spLocks/>
            </p:cNvSpPr>
            <p:nvPr/>
          </p:nvSpPr>
          <p:spPr bwMode="auto">
            <a:xfrm rot="20074232">
              <a:off x="7854936" y="2712608"/>
              <a:ext cx="44450"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3" y="31"/>
                    <a:pt x="12" y="35"/>
                  </a:cubicBezTo>
                  <a:cubicBezTo>
                    <a:pt x="20"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7" name="Freeform 193"/>
            <p:cNvSpPr>
              <a:spLocks/>
            </p:cNvSpPr>
            <p:nvPr/>
          </p:nvSpPr>
          <p:spPr bwMode="auto">
            <a:xfrm rot="20074232">
              <a:off x="7874345" y="2687463"/>
              <a:ext cx="174625" cy="93663"/>
            </a:xfrm>
            <a:custGeom>
              <a:avLst/>
              <a:gdLst>
                <a:gd name="T0" fmla="*/ 152 w 158"/>
                <a:gd name="T1" fmla="*/ 69 h 85"/>
                <a:gd name="T2" fmla="*/ 12 w 158"/>
                <a:gd name="T3" fmla="*/ 2 h 85"/>
                <a:gd name="T4" fmla="*/ 2 w 158"/>
                <a:gd name="T5" fmla="*/ 6 h 85"/>
                <a:gd name="T6" fmla="*/ 6 w 158"/>
                <a:gd name="T7" fmla="*/ 16 h 85"/>
                <a:gd name="T8" fmla="*/ 146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2" y="14"/>
                    <a:pt x="6" y="16"/>
                  </a:cubicBezTo>
                  <a:cubicBezTo>
                    <a:pt x="146" y="83"/>
                    <a:pt x="146" y="83"/>
                    <a:pt x="146" y="83"/>
                  </a:cubicBezTo>
                  <a:cubicBezTo>
                    <a:pt x="150" y="85"/>
                    <a:pt x="154" y="83"/>
                    <a:pt x="156" y="79"/>
                  </a:cubicBezTo>
                  <a:cubicBezTo>
                    <a:pt x="158" y="75"/>
                    <a:pt x="156" y="70"/>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8" name="Freeform 194"/>
            <p:cNvSpPr>
              <a:spLocks/>
            </p:cNvSpPr>
            <p:nvPr/>
          </p:nvSpPr>
          <p:spPr bwMode="auto">
            <a:xfrm rot="20074232">
              <a:off x="7854769" y="2779776"/>
              <a:ext cx="42863" cy="41275"/>
            </a:xfrm>
            <a:custGeom>
              <a:avLst/>
              <a:gdLst>
                <a:gd name="T0" fmla="*/ 35 w 39"/>
                <a:gd name="T1" fmla="*/ 26 h 38"/>
                <a:gd name="T2" fmla="*/ 27 w 39"/>
                <a:gd name="T3" fmla="*/ 4 h 38"/>
                <a:gd name="T4" fmla="*/ 4 w 39"/>
                <a:gd name="T5" fmla="*/ 12 h 38"/>
                <a:gd name="T6" fmla="*/ 12 w 39"/>
                <a:gd name="T7" fmla="*/ 34 h 38"/>
                <a:gd name="T8" fmla="*/ 35 w 39"/>
                <a:gd name="T9" fmla="*/ 26 h 38"/>
              </a:gdLst>
              <a:ahLst/>
              <a:cxnLst>
                <a:cxn ang="0">
                  <a:pos x="T0" y="T1"/>
                </a:cxn>
                <a:cxn ang="0">
                  <a:pos x="T2" y="T3"/>
                </a:cxn>
                <a:cxn ang="0">
                  <a:pos x="T4" y="T5"/>
                </a:cxn>
                <a:cxn ang="0">
                  <a:pos x="T6" y="T7"/>
                </a:cxn>
                <a:cxn ang="0">
                  <a:pos x="T8" y="T9"/>
                </a:cxn>
              </a:cxnLst>
              <a:rect l="0" t="0" r="r" b="b"/>
              <a:pathLst>
                <a:path w="39" h="38">
                  <a:moveTo>
                    <a:pt x="35" y="26"/>
                  </a:moveTo>
                  <a:cubicBezTo>
                    <a:pt x="39" y="18"/>
                    <a:pt x="36" y="8"/>
                    <a:pt x="27" y="4"/>
                  </a:cubicBezTo>
                  <a:cubicBezTo>
                    <a:pt x="19" y="0"/>
                    <a:pt x="8" y="3"/>
                    <a:pt x="4" y="12"/>
                  </a:cubicBezTo>
                  <a:cubicBezTo>
                    <a:pt x="0" y="20"/>
                    <a:pt x="4" y="30"/>
                    <a:pt x="12" y="34"/>
                  </a:cubicBezTo>
                  <a:cubicBezTo>
                    <a:pt x="21" y="38"/>
                    <a:pt x="31" y="35"/>
                    <a:pt x="35" y="26"/>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9" name="Freeform 195"/>
            <p:cNvSpPr>
              <a:spLocks/>
            </p:cNvSpPr>
            <p:nvPr/>
          </p:nvSpPr>
          <p:spPr bwMode="auto">
            <a:xfrm rot="20074232">
              <a:off x="7874024" y="2752361"/>
              <a:ext cx="176213" cy="95250"/>
            </a:xfrm>
            <a:custGeom>
              <a:avLst/>
              <a:gdLst>
                <a:gd name="T0" fmla="*/ 152 w 158"/>
                <a:gd name="T1" fmla="*/ 69 h 85"/>
                <a:gd name="T2" fmla="*/ 12 w 158"/>
                <a:gd name="T3" fmla="*/ 2 h 85"/>
                <a:gd name="T4" fmla="*/ 1 w 158"/>
                <a:gd name="T5" fmla="*/ 6 h 85"/>
                <a:gd name="T6" fmla="*/ 5 w 158"/>
                <a:gd name="T7" fmla="*/ 17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3" y="2"/>
                    <a:pt x="1" y="6"/>
                  </a:cubicBezTo>
                  <a:cubicBezTo>
                    <a:pt x="0" y="10"/>
                    <a:pt x="1" y="15"/>
                    <a:pt x="5" y="17"/>
                  </a:cubicBezTo>
                  <a:cubicBezTo>
                    <a:pt x="145" y="83"/>
                    <a:pt x="145" y="83"/>
                    <a:pt x="145" y="83"/>
                  </a:cubicBezTo>
                  <a:cubicBezTo>
                    <a:pt x="149" y="85"/>
                    <a:pt x="154" y="83"/>
                    <a:pt x="156" y="79"/>
                  </a:cubicBezTo>
                  <a:cubicBezTo>
                    <a:pt x="158" y="76"/>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0" name="Freeform 196"/>
            <p:cNvSpPr>
              <a:spLocks/>
            </p:cNvSpPr>
            <p:nvPr/>
          </p:nvSpPr>
          <p:spPr bwMode="auto">
            <a:xfrm rot="20074232">
              <a:off x="7855960" y="2844334"/>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1" name="Freeform 197"/>
            <p:cNvSpPr>
              <a:spLocks/>
            </p:cNvSpPr>
            <p:nvPr/>
          </p:nvSpPr>
          <p:spPr bwMode="auto">
            <a:xfrm rot="20074232">
              <a:off x="7873780" y="2819189"/>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3 h 84"/>
                <a:gd name="T10" fmla="*/ 156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2"/>
                    <a:pt x="2" y="5"/>
                  </a:cubicBezTo>
                  <a:cubicBezTo>
                    <a:pt x="0" y="9"/>
                    <a:pt x="2" y="14"/>
                    <a:pt x="6" y="16"/>
                  </a:cubicBezTo>
                  <a:cubicBezTo>
                    <a:pt x="146" y="83"/>
                    <a:pt x="146" y="83"/>
                    <a:pt x="146" y="83"/>
                  </a:cubicBezTo>
                  <a:cubicBezTo>
                    <a:pt x="150" y="84"/>
                    <a:pt x="154" y="83"/>
                    <a:pt x="156" y="79"/>
                  </a:cubicBezTo>
                  <a:cubicBezTo>
                    <a:pt x="158" y="75"/>
                    <a:pt x="156"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2" name="Freeform 198"/>
            <p:cNvSpPr>
              <a:spLocks/>
            </p:cNvSpPr>
            <p:nvPr/>
          </p:nvSpPr>
          <p:spPr bwMode="auto">
            <a:xfrm rot="20074232">
              <a:off x="7855375" y="2909651"/>
              <a:ext cx="42863" cy="42863"/>
            </a:xfrm>
            <a:custGeom>
              <a:avLst/>
              <a:gdLst>
                <a:gd name="T0" fmla="*/ 34 w 38"/>
                <a:gd name="T1" fmla="*/ 27 h 39"/>
                <a:gd name="T2" fmla="*/ 26 w 38"/>
                <a:gd name="T3" fmla="*/ 4 h 39"/>
                <a:gd name="T4" fmla="*/ 4 w 38"/>
                <a:gd name="T5" fmla="*/ 12 h 39"/>
                <a:gd name="T6" fmla="*/ 12 w 38"/>
                <a:gd name="T7" fmla="*/ 35 h 39"/>
                <a:gd name="T8" fmla="*/ 34 w 38"/>
                <a:gd name="T9" fmla="*/ 27 h 39"/>
              </a:gdLst>
              <a:ahLst/>
              <a:cxnLst>
                <a:cxn ang="0">
                  <a:pos x="T0" y="T1"/>
                </a:cxn>
                <a:cxn ang="0">
                  <a:pos x="T2" y="T3"/>
                </a:cxn>
                <a:cxn ang="0">
                  <a:pos x="T4" y="T5"/>
                </a:cxn>
                <a:cxn ang="0">
                  <a:pos x="T6" y="T7"/>
                </a:cxn>
                <a:cxn ang="0">
                  <a:pos x="T8" y="T9"/>
                </a:cxn>
              </a:cxnLst>
              <a:rect l="0" t="0" r="r" b="b"/>
              <a:pathLst>
                <a:path w="38" h="39">
                  <a:moveTo>
                    <a:pt x="34" y="27"/>
                  </a:moveTo>
                  <a:cubicBezTo>
                    <a:pt x="38" y="19"/>
                    <a:pt x="35" y="8"/>
                    <a:pt x="26" y="4"/>
                  </a:cubicBezTo>
                  <a:cubicBezTo>
                    <a:pt x="18" y="0"/>
                    <a:pt x="8" y="4"/>
                    <a:pt x="4" y="12"/>
                  </a:cubicBezTo>
                  <a:cubicBezTo>
                    <a:pt x="0" y="21"/>
                    <a:pt x="3" y="31"/>
                    <a:pt x="12" y="35"/>
                  </a:cubicBezTo>
                  <a:cubicBezTo>
                    <a:pt x="20" y="39"/>
                    <a:pt x="30" y="36"/>
                    <a:pt x="34"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3" name="Freeform 199"/>
            <p:cNvSpPr>
              <a:spLocks/>
            </p:cNvSpPr>
            <p:nvPr/>
          </p:nvSpPr>
          <p:spPr bwMode="auto">
            <a:xfrm rot="20074232">
              <a:off x="7873196" y="2884506"/>
              <a:ext cx="176213" cy="93663"/>
            </a:xfrm>
            <a:custGeom>
              <a:avLst/>
              <a:gdLst>
                <a:gd name="T0" fmla="*/ 152 w 158"/>
                <a:gd name="T1" fmla="*/ 69 h 85"/>
                <a:gd name="T2" fmla="*/ 12 w 158"/>
                <a:gd name="T3" fmla="*/ 2 h 85"/>
                <a:gd name="T4" fmla="*/ 2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1" y="14"/>
                    <a:pt x="5" y="16"/>
                  </a:cubicBezTo>
                  <a:cubicBezTo>
                    <a:pt x="145" y="83"/>
                    <a:pt x="145" y="83"/>
                    <a:pt x="145" y="83"/>
                  </a:cubicBezTo>
                  <a:cubicBezTo>
                    <a:pt x="149" y="85"/>
                    <a:pt x="154" y="83"/>
                    <a:pt x="156" y="79"/>
                  </a:cubicBezTo>
                  <a:cubicBezTo>
                    <a:pt x="158" y="75"/>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4" name="Freeform 200"/>
            <p:cNvSpPr>
              <a:spLocks/>
            </p:cNvSpPr>
            <p:nvPr/>
          </p:nvSpPr>
          <p:spPr bwMode="auto">
            <a:xfrm rot="20074232">
              <a:off x="7855472" y="2976401"/>
              <a:ext cx="42863" cy="42863"/>
            </a:xfrm>
            <a:custGeom>
              <a:avLst/>
              <a:gdLst>
                <a:gd name="T0" fmla="*/ 35 w 39"/>
                <a:gd name="T1" fmla="*/ 26 h 39"/>
                <a:gd name="T2" fmla="*/ 27 w 39"/>
                <a:gd name="T3" fmla="*/ 4 h 39"/>
                <a:gd name="T4" fmla="*/ 4 w 39"/>
                <a:gd name="T5" fmla="*/ 12 h 39"/>
                <a:gd name="T6" fmla="*/ 12 w 39"/>
                <a:gd name="T7" fmla="*/ 35 h 39"/>
                <a:gd name="T8" fmla="*/ 35 w 39"/>
                <a:gd name="T9" fmla="*/ 26 h 39"/>
              </a:gdLst>
              <a:ahLst/>
              <a:cxnLst>
                <a:cxn ang="0">
                  <a:pos x="T0" y="T1"/>
                </a:cxn>
                <a:cxn ang="0">
                  <a:pos x="T2" y="T3"/>
                </a:cxn>
                <a:cxn ang="0">
                  <a:pos x="T4" y="T5"/>
                </a:cxn>
                <a:cxn ang="0">
                  <a:pos x="T6" y="T7"/>
                </a:cxn>
                <a:cxn ang="0">
                  <a:pos x="T8" y="T9"/>
                </a:cxn>
              </a:cxnLst>
              <a:rect l="0" t="0" r="r" b="b"/>
              <a:pathLst>
                <a:path w="39" h="39">
                  <a:moveTo>
                    <a:pt x="35" y="26"/>
                  </a:moveTo>
                  <a:cubicBezTo>
                    <a:pt x="39" y="18"/>
                    <a:pt x="35" y="8"/>
                    <a:pt x="27" y="4"/>
                  </a:cubicBezTo>
                  <a:cubicBezTo>
                    <a:pt x="18" y="0"/>
                    <a:pt x="8" y="3"/>
                    <a:pt x="4" y="12"/>
                  </a:cubicBezTo>
                  <a:cubicBezTo>
                    <a:pt x="0" y="20"/>
                    <a:pt x="4" y="31"/>
                    <a:pt x="12" y="35"/>
                  </a:cubicBezTo>
                  <a:cubicBezTo>
                    <a:pt x="21" y="39"/>
                    <a:pt x="31" y="35"/>
                    <a:pt x="35" y="26"/>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5" name="Freeform 201"/>
            <p:cNvSpPr>
              <a:spLocks/>
            </p:cNvSpPr>
            <p:nvPr/>
          </p:nvSpPr>
          <p:spPr bwMode="auto">
            <a:xfrm rot="20074232">
              <a:off x="7873293" y="2951256"/>
              <a:ext cx="176213" cy="93663"/>
            </a:xfrm>
            <a:custGeom>
              <a:avLst/>
              <a:gdLst>
                <a:gd name="T0" fmla="*/ 153 w 158"/>
                <a:gd name="T1" fmla="*/ 68 h 84"/>
                <a:gd name="T2" fmla="*/ 13 w 158"/>
                <a:gd name="T3" fmla="*/ 1 h 84"/>
                <a:gd name="T4" fmla="*/ 2 w 158"/>
                <a:gd name="T5" fmla="*/ 5 h 84"/>
                <a:gd name="T6" fmla="*/ 2 w 158"/>
                <a:gd name="T7" fmla="*/ 5 h 84"/>
                <a:gd name="T8" fmla="*/ 6 w 158"/>
                <a:gd name="T9" fmla="*/ 16 h 84"/>
                <a:gd name="T10" fmla="*/ 146 w 158"/>
                <a:gd name="T11" fmla="*/ 82 h 84"/>
                <a:gd name="T12" fmla="*/ 157 w 158"/>
                <a:gd name="T13" fmla="*/ 79 h 84"/>
                <a:gd name="T14" fmla="*/ 157 w 158"/>
                <a:gd name="T15" fmla="*/ 79 h 84"/>
                <a:gd name="T16" fmla="*/ 153 w 158"/>
                <a:gd name="T17" fmla="*/ 6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84">
                  <a:moveTo>
                    <a:pt x="153" y="68"/>
                  </a:moveTo>
                  <a:cubicBezTo>
                    <a:pt x="13" y="1"/>
                    <a:pt x="13" y="1"/>
                    <a:pt x="13" y="1"/>
                  </a:cubicBezTo>
                  <a:cubicBezTo>
                    <a:pt x="9" y="0"/>
                    <a:pt x="4" y="1"/>
                    <a:pt x="2" y="5"/>
                  </a:cubicBezTo>
                  <a:cubicBezTo>
                    <a:pt x="2" y="5"/>
                    <a:pt x="2" y="5"/>
                    <a:pt x="2" y="5"/>
                  </a:cubicBezTo>
                  <a:cubicBezTo>
                    <a:pt x="0" y="9"/>
                    <a:pt x="2" y="14"/>
                    <a:pt x="6" y="16"/>
                  </a:cubicBezTo>
                  <a:cubicBezTo>
                    <a:pt x="146" y="82"/>
                    <a:pt x="146" y="82"/>
                    <a:pt x="146" y="82"/>
                  </a:cubicBezTo>
                  <a:cubicBezTo>
                    <a:pt x="150" y="84"/>
                    <a:pt x="155" y="82"/>
                    <a:pt x="157" y="79"/>
                  </a:cubicBezTo>
                  <a:cubicBezTo>
                    <a:pt x="157" y="79"/>
                    <a:pt x="157" y="79"/>
                    <a:pt x="157" y="79"/>
                  </a:cubicBezTo>
                  <a:cubicBezTo>
                    <a:pt x="158" y="75"/>
                    <a:pt x="157"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6" name="Freeform 202"/>
            <p:cNvSpPr>
              <a:spLocks/>
            </p:cNvSpPr>
            <p:nvPr/>
          </p:nvSpPr>
          <p:spPr bwMode="auto">
            <a:xfrm rot="20074232">
              <a:off x="7854811" y="3041378"/>
              <a:ext cx="44450"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4"/>
                    <a:pt x="4" y="12"/>
                  </a:cubicBezTo>
                  <a:cubicBezTo>
                    <a:pt x="0" y="21"/>
                    <a:pt x="3" y="31"/>
                    <a:pt x="12" y="35"/>
                  </a:cubicBezTo>
                  <a:cubicBezTo>
                    <a:pt x="20"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7" name="Freeform 203"/>
            <p:cNvSpPr>
              <a:spLocks/>
            </p:cNvSpPr>
            <p:nvPr/>
          </p:nvSpPr>
          <p:spPr bwMode="auto">
            <a:xfrm rot="20074232">
              <a:off x="7874218" y="3016232"/>
              <a:ext cx="174625" cy="93663"/>
            </a:xfrm>
            <a:custGeom>
              <a:avLst/>
              <a:gdLst>
                <a:gd name="T0" fmla="*/ 152 w 158"/>
                <a:gd name="T1" fmla="*/ 68 h 85"/>
                <a:gd name="T2" fmla="*/ 12 w 158"/>
                <a:gd name="T3" fmla="*/ 2 h 85"/>
                <a:gd name="T4" fmla="*/ 2 w 158"/>
                <a:gd name="T5" fmla="*/ 6 h 85"/>
                <a:gd name="T6" fmla="*/ 6 w 158"/>
                <a:gd name="T7" fmla="*/ 16 h 85"/>
                <a:gd name="T8" fmla="*/ 146 w 158"/>
                <a:gd name="T9" fmla="*/ 83 h 85"/>
                <a:gd name="T10" fmla="*/ 156 w 158"/>
                <a:gd name="T11" fmla="*/ 79 h 85"/>
                <a:gd name="T12" fmla="*/ 152 w 158"/>
                <a:gd name="T13" fmla="*/ 68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8"/>
                  </a:moveTo>
                  <a:cubicBezTo>
                    <a:pt x="12" y="2"/>
                    <a:pt x="12" y="2"/>
                    <a:pt x="12" y="2"/>
                  </a:cubicBezTo>
                  <a:cubicBezTo>
                    <a:pt x="8" y="0"/>
                    <a:pt x="4" y="2"/>
                    <a:pt x="2" y="6"/>
                  </a:cubicBezTo>
                  <a:cubicBezTo>
                    <a:pt x="0" y="10"/>
                    <a:pt x="2" y="14"/>
                    <a:pt x="6" y="16"/>
                  </a:cubicBezTo>
                  <a:cubicBezTo>
                    <a:pt x="146" y="83"/>
                    <a:pt x="146" y="83"/>
                    <a:pt x="146" y="83"/>
                  </a:cubicBezTo>
                  <a:cubicBezTo>
                    <a:pt x="150" y="85"/>
                    <a:pt x="154" y="83"/>
                    <a:pt x="156" y="79"/>
                  </a:cubicBezTo>
                  <a:cubicBezTo>
                    <a:pt x="158" y="75"/>
                    <a:pt x="156" y="70"/>
                    <a:pt x="152"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8" name="Freeform 204"/>
            <p:cNvSpPr>
              <a:spLocks/>
            </p:cNvSpPr>
            <p:nvPr/>
          </p:nvSpPr>
          <p:spPr bwMode="auto">
            <a:xfrm rot="20074232">
              <a:off x="7854226" y="3106694"/>
              <a:ext cx="44450" cy="42863"/>
            </a:xfrm>
            <a:custGeom>
              <a:avLst/>
              <a:gdLst>
                <a:gd name="T0" fmla="*/ 35 w 39"/>
                <a:gd name="T1" fmla="*/ 27 h 39"/>
                <a:gd name="T2" fmla="*/ 27 w 39"/>
                <a:gd name="T3" fmla="*/ 5 h 39"/>
                <a:gd name="T4" fmla="*/ 4 w 39"/>
                <a:gd name="T5" fmla="*/ 13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9"/>
                    <a:pt x="36" y="9"/>
                    <a:pt x="27" y="5"/>
                  </a:cubicBezTo>
                  <a:cubicBezTo>
                    <a:pt x="19" y="0"/>
                    <a:pt x="8" y="4"/>
                    <a:pt x="4" y="13"/>
                  </a:cubicBezTo>
                  <a:cubicBezTo>
                    <a:pt x="0" y="21"/>
                    <a:pt x="4" y="31"/>
                    <a:pt x="12" y="35"/>
                  </a:cubicBezTo>
                  <a:cubicBezTo>
                    <a:pt x="21" y="39"/>
                    <a:pt x="31" y="36"/>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9" name="Freeform 206"/>
            <p:cNvSpPr>
              <a:spLocks/>
            </p:cNvSpPr>
            <p:nvPr/>
          </p:nvSpPr>
          <p:spPr bwMode="auto">
            <a:xfrm rot="20074232">
              <a:off x="7873897" y="3081131"/>
              <a:ext cx="176213" cy="95250"/>
            </a:xfrm>
            <a:custGeom>
              <a:avLst/>
              <a:gdLst>
                <a:gd name="T0" fmla="*/ 152 w 158"/>
                <a:gd name="T1" fmla="*/ 69 h 85"/>
                <a:gd name="T2" fmla="*/ 12 w 158"/>
                <a:gd name="T3" fmla="*/ 2 h 85"/>
                <a:gd name="T4" fmla="*/ 1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3" y="2"/>
                    <a:pt x="1" y="6"/>
                  </a:cubicBezTo>
                  <a:cubicBezTo>
                    <a:pt x="0" y="10"/>
                    <a:pt x="1" y="15"/>
                    <a:pt x="5" y="16"/>
                  </a:cubicBezTo>
                  <a:cubicBezTo>
                    <a:pt x="145" y="83"/>
                    <a:pt x="145" y="83"/>
                    <a:pt x="145" y="83"/>
                  </a:cubicBezTo>
                  <a:cubicBezTo>
                    <a:pt x="149" y="85"/>
                    <a:pt x="154" y="83"/>
                    <a:pt x="156" y="79"/>
                  </a:cubicBezTo>
                  <a:cubicBezTo>
                    <a:pt x="158" y="75"/>
                    <a:pt x="156" y="71"/>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0" name="Freeform 207"/>
            <p:cNvSpPr>
              <a:spLocks/>
            </p:cNvSpPr>
            <p:nvPr/>
          </p:nvSpPr>
          <p:spPr bwMode="auto">
            <a:xfrm rot="20074232">
              <a:off x="7855833" y="3173104"/>
              <a:ext cx="42863" cy="42863"/>
            </a:xfrm>
            <a:custGeom>
              <a:avLst/>
              <a:gdLst>
                <a:gd name="T0" fmla="*/ 35 w 39"/>
                <a:gd name="T1" fmla="*/ 27 h 39"/>
                <a:gd name="T2" fmla="*/ 27 w 39"/>
                <a:gd name="T3" fmla="*/ 4 h 39"/>
                <a:gd name="T4" fmla="*/ 4 w 39"/>
                <a:gd name="T5" fmla="*/ 12 h 39"/>
                <a:gd name="T6" fmla="*/ 12 w 39"/>
                <a:gd name="T7" fmla="*/ 35 h 39"/>
                <a:gd name="T8" fmla="*/ 35 w 39"/>
                <a:gd name="T9" fmla="*/ 27 h 39"/>
              </a:gdLst>
              <a:ahLst/>
              <a:cxnLst>
                <a:cxn ang="0">
                  <a:pos x="T0" y="T1"/>
                </a:cxn>
                <a:cxn ang="0">
                  <a:pos x="T2" y="T3"/>
                </a:cxn>
                <a:cxn ang="0">
                  <a:pos x="T4" y="T5"/>
                </a:cxn>
                <a:cxn ang="0">
                  <a:pos x="T6" y="T7"/>
                </a:cxn>
                <a:cxn ang="0">
                  <a:pos x="T8" y="T9"/>
                </a:cxn>
              </a:cxnLst>
              <a:rect l="0" t="0" r="r" b="b"/>
              <a:pathLst>
                <a:path w="39" h="39">
                  <a:moveTo>
                    <a:pt x="35" y="27"/>
                  </a:moveTo>
                  <a:cubicBezTo>
                    <a:pt x="39" y="18"/>
                    <a:pt x="35" y="8"/>
                    <a:pt x="27" y="4"/>
                  </a:cubicBezTo>
                  <a:cubicBezTo>
                    <a:pt x="18" y="0"/>
                    <a:pt x="8" y="3"/>
                    <a:pt x="4" y="12"/>
                  </a:cubicBezTo>
                  <a:cubicBezTo>
                    <a:pt x="0" y="21"/>
                    <a:pt x="4" y="31"/>
                    <a:pt x="12" y="35"/>
                  </a:cubicBezTo>
                  <a:cubicBezTo>
                    <a:pt x="21" y="39"/>
                    <a:pt x="31" y="35"/>
                    <a:pt x="35"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1" name="Freeform 208"/>
            <p:cNvSpPr>
              <a:spLocks/>
            </p:cNvSpPr>
            <p:nvPr/>
          </p:nvSpPr>
          <p:spPr bwMode="auto">
            <a:xfrm rot="20074232">
              <a:off x="7873654" y="3147958"/>
              <a:ext cx="176213" cy="93663"/>
            </a:xfrm>
            <a:custGeom>
              <a:avLst/>
              <a:gdLst>
                <a:gd name="T0" fmla="*/ 153 w 158"/>
                <a:gd name="T1" fmla="*/ 68 h 84"/>
                <a:gd name="T2" fmla="*/ 13 w 158"/>
                <a:gd name="T3" fmla="*/ 2 h 84"/>
                <a:gd name="T4" fmla="*/ 2 w 158"/>
                <a:gd name="T5" fmla="*/ 5 h 84"/>
                <a:gd name="T6" fmla="*/ 6 w 158"/>
                <a:gd name="T7" fmla="*/ 16 h 84"/>
                <a:gd name="T8" fmla="*/ 146 w 158"/>
                <a:gd name="T9" fmla="*/ 82 h 84"/>
                <a:gd name="T10" fmla="*/ 156 w 158"/>
                <a:gd name="T11" fmla="*/ 79 h 84"/>
                <a:gd name="T12" fmla="*/ 153 w 158"/>
                <a:gd name="T13" fmla="*/ 68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153" y="68"/>
                  </a:moveTo>
                  <a:cubicBezTo>
                    <a:pt x="13" y="2"/>
                    <a:pt x="13" y="2"/>
                    <a:pt x="13" y="2"/>
                  </a:cubicBezTo>
                  <a:cubicBezTo>
                    <a:pt x="9" y="0"/>
                    <a:pt x="4" y="1"/>
                    <a:pt x="2" y="5"/>
                  </a:cubicBezTo>
                  <a:cubicBezTo>
                    <a:pt x="0" y="9"/>
                    <a:pt x="2" y="14"/>
                    <a:pt x="6" y="16"/>
                  </a:cubicBezTo>
                  <a:cubicBezTo>
                    <a:pt x="146" y="82"/>
                    <a:pt x="146" y="82"/>
                    <a:pt x="146" y="82"/>
                  </a:cubicBezTo>
                  <a:cubicBezTo>
                    <a:pt x="150" y="84"/>
                    <a:pt x="154" y="83"/>
                    <a:pt x="156" y="79"/>
                  </a:cubicBezTo>
                  <a:cubicBezTo>
                    <a:pt x="158" y="75"/>
                    <a:pt x="156" y="70"/>
                    <a:pt x="153" y="68"/>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2" name="Freeform 209"/>
            <p:cNvSpPr>
              <a:spLocks/>
            </p:cNvSpPr>
            <p:nvPr/>
          </p:nvSpPr>
          <p:spPr bwMode="auto">
            <a:xfrm rot="20074232">
              <a:off x="7855248" y="3238420"/>
              <a:ext cx="42863" cy="42863"/>
            </a:xfrm>
            <a:custGeom>
              <a:avLst/>
              <a:gdLst>
                <a:gd name="T0" fmla="*/ 34 w 38"/>
                <a:gd name="T1" fmla="*/ 27 h 39"/>
                <a:gd name="T2" fmla="*/ 26 w 38"/>
                <a:gd name="T3" fmla="*/ 4 h 39"/>
                <a:gd name="T4" fmla="*/ 4 w 38"/>
                <a:gd name="T5" fmla="*/ 12 h 39"/>
                <a:gd name="T6" fmla="*/ 12 w 38"/>
                <a:gd name="T7" fmla="*/ 35 h 39"/>
                <a:gd name="T8" fmla="*/ 34 w 38"/>
                <a:gd name="T9" fmla="*/ 27 h 39"/>
              </a:gdLst>
              <a:ahLst/>
              <a:cxnLst>
                <a:cxn ang="0">
                  <a:pos x="T0" y="T1"/>
                </a:cxn>
                <a:cxn ang="0">
                  <a:pos x="T2" y="T3"/>
                </a:cxn>
                <a:cxn ang="0">
                  <a:pos x="T4" y="T5"/>
                </a:cxn>
                <a:cxn ang="0">
                  <a:pos x="T6" y="T7"/>
                </a:cxn>
                <a:cxn ang="0">
                  <a:pos x="T8" y="T9"/>
                </a:cxn>
              </a:cxnLst>
              <a:rect l="0" t="0" r="r" b="b"/>
              <a:pathLst>
                <a:path w="38" h="39">
                  <a:moveTo>
                    <a:pt x="34" y="27"/>
                  </a:moveTo>
                  <a:cubicBezTo>
                    <a:pt x="38" y="19"/>
                    <a:pt x="35" y="8"/>
                    <a:pt x="26" y="4"/>
                  </a:cubicBezTo>
                  <a:cubicBezTo>
                    <a:pt x="18" y="0"/>
                    <a:pt x="8" y="4"/>
                    <a:pt x="4" y="12"/>
                  </a:cubicBezTo>
                  <a:cubicBezTo>
                    <a:pt x="0" y="21"/>
                    <a:pt x="3" y="31"/>
                    <a:pt x="12" y="35"/>
                  </a:cubicBezTo>
                  <a:cubicBezTo>
                    <a:pt x="20" y="39"/>
                    <a:pt x="30" y="36"/>
                    <a:pt x="34" y="27"/>
                  </a:cubicBezTo>
                  <a:close/>
                </a:path>
              </a:pathLst>
            </a:custGeom>
            <a:solidFill>
              <a:srgbClr val="495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3" name="Freeform 210"/>
            <p:cNvSpPr>
              <a:spLocks/>
            </p:cNvSpPr>
            <p:nvPr/>
          </p:nvSpPr>
          <p:spPr bwMode="auto">
            <a:xfrm rot="20074232">
              <a:off x="7874580" y="3212934"/>
              <a:ext cx="174625" cy="93663"/>
            </a:xfrm>
            <a:custGeom>
              <a:avLst/>
              <a:gdLst>
                <a:gd name="T0" fmla="*/ 152 w 158"/>
                <a:gd name="T1" fmla="*/ 69 h 85"/>
                <a:gd name="T2" fmla="*/ 12 w 158"/>
                <a:gd name="T3" fmla="*/ 2 h 85"/>
                <a:gd name="T4" fmla="*/ 2 w 158"/>
                <a:gd name="T5" fmla="*/ 6 h 85"/>
                <a:gd name="T6" fmla="*/ 5 w 158"/>
                <a:gd name="T7" fmla="*/ 16 h 85"/>
                <a:gd name="T8" fmla="*/ 145 w 158"/>
                <a:gd name="T9" fmla="*/ 83 h 85"/>
                <a:gd name="T10" fmla="*/ 156 w 158"/>
                <a:gd name="T11" fmla="*/ 79 h 85"/>
                <a:gd name="T12" fmla="*/ 152 w 158"/>
                <a:gd name="T13" fmla="*/ 69 h 85"/>
              </a:gdLst>
              <a:ahLst/>
              <a:cxnLst>
                <a:cxn ang="0">
                  <a:pos x="T0" y="T1"/>
                </a:cxn>
                <a:cxn ang="0">
                  <a:pos x="T2" y="T3"/>
                </a:cxn>
                <a:cxn ang="0">
                  <a:pos x="T4" y="T5"/>
                </a:cxn>
                <a:cxn ang="0">
                  <a:pos x="T6" y="T7"/>
                </a:cxn>
                <a:cxn ang="0">
                  <a:pos x="T8" y="T9"/>
                </a:cxn>
                <a:cxn ang="0">
                  <a:pos x="T10" y="T11"/>
                </a:cxn>
                <a:cxn ang="0">
                  <a:pos x="T12" y="T13"/>
                </a:cxn>
              </a:cxnLst>
              <a:rect l="0" t="0" r="r" b="b"/>
              <a:pathLst>
                <a:path w="158" h="85">
                  <a:moveTo>
                    <a:pt x="152" y="69"/>
                  </a:moveTo>
                  <a:cubicBezTo>
                    <a:pt x="12" y="2"/>
                    <a:pt x="12" y="2"/>
                    <a:pt x="12" y="2"/>
                  </a:cubicBezTo>
                  <a:cubicBezTo>
                    <a:pt x="8" y="0"/>
                    <a:pt x="4" y="2"/>
                    <a:pt x="2" y="6"/>
                  </a:cubicBezTo>
                  <a:cubicBezTo>
                    <a:pt x="0" y="10"/>
                    <a:pt x="1" y="14"/>
                    <a:pt x="5" y="16"/>
                  </a:cubicBezTo>
                  <a:cubicBezTo>
                    <a:pt x="145" y="83"/>
                    <a:pt x="145" y="83"/>
                    <a:pt x="145" y="83"/>
                  </a:cubicBezTo>
                  <a:cubicBezTo>
                    <a:pt x="149" y="85"/>
                    <a:pt x="154" y="83"/>
                    <a:pt x="156" y="79"/>
                  </a:cubicBezTo>
                  <a:cubicBezTo>
                    <a:pt x="158" y="75"/>
                    <a:pt x="156" y="70"/>
                    <a:pt x="152" y="69"/>
                  </a:cubicBez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4" name="Freeform 211"/>
            <p:cNvSpPr>
              <a:spLocks/>
            </p:cNvSpPr>
            <p:nvPr/>
          </p:nvSpPr>
          <p:spPr bwMode="auto">
            <a:xfrm rot="20074232">
              <a:off x="8293910" y="2288882"/>
              <a:ext cx="517525" cy="1047750"/>
            </a:xfrm>
            <a:custGeom>
              <a:avLst/>
              <a:gdLst>
                <a:gd name="T0" fmla="*/ 0 w 326"/>
                <a:gd name="T1" fmla="*/ 652 h 660"/>
                <a:gd name="T2" fmla="*/ 15 w 326"/>
                <a:gd name="T3" fmla="*/ 660 h 660"/>
                <a:gd name="T4" fmla="*/ 326 w 326"/>
                <a:gd name="T5" fmla="*/ 8 h 660"/>
                <a:gd name="T6" fmla="*/ 310 w 326"/>
                <a:gd name="T7" fmla="*/ 0 h 660"/>
                <a:gd name="T8" fmla="*/ 0 w 326"/>
                <a:gd name="T9" fmla="*/ 652 h 660"/>
              </a:gdLst>
              <a:ahLst/>
              <a:cxnLst>
                <a:cxn ang="0">
                  <a:pos x="T0" y="T1"/>
                </a:cxn>
                <a:cxn ang="0">
                  <a:pos x="T2" y="T3"/>
                </a:cxn>
                <a:cxn ang="0">
                  <a:pos x="T4" y="T5"/>
                </a:cxn>
                <a:cxn ang="0">
                  <a:pos x="T6" y="T7"/>
                </a:cxn>
                <a:cxn ang="0">
                  <a:pos x="T8" y="T9"/>
                </a:cxn>
              </a:cxnLst>
              <a:rect l="0" t="0" r="r" b="b"/>
              <a:pathLst>
                <a:path w="326" h="660">
                  <a:moveTo>
                    <a:pt x="0" y="652"/>
                  </a:moveTo>
                  <a:lnTo>
                    <a:pt x="15" y="660"/>
                  </a:lnTo>
                  <a:lnTo>
                    <a:pt x="326" y="8"/>
                  </a:lnTo>
                  <a:lnTo>
                    <a:pt x="310" y="0"/>
                  </a:lnTo>
                  <a:lnTo>
                    <a:pt x="0" y="652"/>
                  </a:lnTo>
                  <a:close/>
                </a:path>
              </a:pathLst>
            </a:custGeom>
            <a:solidFill>
              <a:srgbClr val="F04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77" name="Freeform 14"/>
          <p:cNvSpPr>
            <a:spLocks/>
          </p:cNvSpPr>
          <p:nvPr/>
        </p:nvSpPr>
        <p:spPr bwMode="auto">
          <a:xfrm>
            <a:off x="3656006" y="2362200"/>
            <a:ext cx="1830394" cy="2133600"/>
          </a:xfrm>
          <a:custGeom>
            <a:avLst/>
            <a:gdLst>
              <a:gd name="T0" fmla="*/ 205 w 984"/>
              <a:gd name="T1" fmla="*/ 1147 h 1147"/>
              <a:gd name="T2" fmla="*/ 984 w 984"/>
              <a:gd name="T3" fmla="*/ 985 h 1147"/>
              <a:gd name="T4" fmla="*/ 780 w 984"/>
              <a:gd name="T5" fmla="*/ 0 h 1147"/>
              <a:gd name="T6" fmla="*/ 0 w 984"/>
              <a:gd name="T7" fmla="*/ 162 h 1147"/>
              <a:gd name="T8" fmla="*/ 205 w 984"/>
              <a:gd name="T9" fmla="*/ 1147 h 1147"/>
            </a:gdLst>
            <a:ahLst/>
            <a:cxnLst>
              <a:cxn ang="0">
                <a:pos x="T0" y="T1"/>
              </a:cxn>
              <a:cxn ang="0">
                <a:pos x="T2" y="T3"/>
              </a:cxn>
              <a:cxn ang="0">
                <a:pos x="T4" y="T5"/>
              </a:cxn>
              <a:cxn ang="0">
                <a:pos x="T6" y="T7"/>
              </a:cxn>
              <a:cxn ang="0">
                <a:pos x="T8" y="T9"/>
              </a:cxn>
            </a:cxnLst>
            <a:rect l="0" t="0" r="r" b="b"/>
            <a:pathLst>
              <a:path w="984" h="1147">
                <a:moveTo>
                  <a:pt x="205" y="1147"/>
                </a:moveTo>
                <a:lnTo>
                  <a:pt x="984" y="985"/>
                </a:lnTo>
                <a:lnTo>
                  <a:pt x="780" y="0"/>
                </a:lnTo>
                <a:lnTo>
                  <a:pt x="0" y="162"/>
                </a:lnTo>
                <a:lnTo>
                  <a:pt x="205" y="1147"/>
                </a:lnTo>
                <a:close/>
              </a:path>
            </a:pathLst>
          </a:custGeom>
          <a:solidFill>
            <a:srgbClr val="E6E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290" name="Group 4289"/>
          <p:cNvGrpSpPr/>
          <p:nvPr/>
        </p:nvGrpSpPr>
        <p:grpSpPr>
          <a:xfrm rot="551872">
            <a:off x="4055268" y="1139488"/>
            <a:ext cx="1033463" cy="1541463"/>
            <a:chOff x="3760788" y="1192212"/>
            <a:chExt cx="1033463" cy="1541463"/>
          </a:xfrm>
        </p:grpSpPr>
        <p:sp>
          <p:nvSpPr>
            <p:cNvPr id="3064" name="Freeform 371"/>
            <p:cNvSpPr>
              <a:spLocks/>
            </p:cNvSpPr>
            <p:nvPr/>
          </p:nvSpPr>
          <p:spPr bwMode="auto">
            <a:xfrm>
              <a:off x="3760788" y="1308100"/>
              <a:ext cx="987425" cy="577850"/>
            </a:xfrm>
            <a:custGeom>
              <a:avLst/>
              <a:gdLst>
                <a:gd name="T0" fmla="*/ 207 w 253"/>
                <a:gd name="T1" fmla="*/ 120 h 148"/>
                <a:gd name="T2" fmla="*/ 118 w 253"/>
                <a:gd name="T3" fmla="*/ 27 h 148"/>
                <a:gd name="T4" fmla="*/ 51 w 253"/>
                <a:gd name="T5" fmla="*/ 148 h 148"/>
                <a:gd name="T6" fmla="*/ 203 w 253"/>
                <a:gd name="T7" fmla="*/ 120 h 148"/>
                <a:gd name="T8" fmla="*/ 207 w 253"/>
                <a:gd name="T9" fmla="*/ 120 h 148"/>
              </a:gdLst>
              <a:ahLst/>
              <a:cxnLst>
                <a:cxn ang="0">
                  <a:pos x="T0" y="T1"/>
                </a:cxn>
                <a:cxn ang="0">
                  <a:pos x="T2" y="T3"/>
                </a:cxn>
                <a:cxn ang="0">
                  <a:pos x="T4" y="T5"/>
                </a:cxn>
                <a:cxn ang="0">
                  <a:pos x="T6" y="T7"/>
                </a:cxn>
                <a:cxn ang="0">
                  <a:pos x="T8" y="T9"/>
                </a:cxn>
              </a:cxnLst>
              <a:rect l="0" t="0" r="r" b="b"/>
              <a:pathLst>
                <a:path w="253" h="148">
                  <a:moveTo>
                    <a:pt x="207" y="120"/>
                  </a:moveTo>
                  <a:cubicBezTo>
                    <a:pt x="253" y="84"/>
                    <a:pt x="241" y="0"/>
                    <a:pt x="118" y="27"/>
                  </a:cubicBezTo>
                  <a:cubicBezTo>
                    <a:pt x="0" y="54"/>
                    <a:pt x="1" y="130"/>
                    <a:pt x="51" y="148"/>
                  </a:cubicBezTo>
                  <a:cubicBezTo>
                    <a:pt x="98" y="130"/>
                    <a:pt x="149" y="120"/>
                    <a:pt x="203" y="120"/>
                  </a:cubicBezTo>
                  <a:cubicBezTo>
                    <a:pt x="204" y="120"/>
                    <a:pt x="205" y="120"/>
                    <a:pt x="207" y="120"/>
                  </a:cubicBezTo>
                  <a:close/>
                </a:path>
              </a:pathLst>
            </a:custGeom>
            <a:solidFill>
              <a:srgbClr val="A460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402"/>
            <p:cNvSpPr>
              <a:spLocks/>
            </p:cNvSpPr>
            <p:nvPr/>
          </p:nvSpPr>
          <p:spPr bwMode="auto">
            <a:xfrm>
              <a:off x="4221163" y="1625600"/>
              <a:ext cx="144463" cy="101600"/>
            </a:xfrm>
            <a:custGeom>
              <a:avLst/>
              <a:gdLst>
                <a:gd name="T0" fmla="*/ 10 w 37"/>
                <a:gd name="T1" fmla="*/ 17 h 26"/>
                <a:gd name="T2" fmla="*/ 25 w 37"/>
                <a:gd name="T3" fmla="*/ 24 h 26"/>
                <a:gd name="T4" fmla="*/ 32 w 37"/>
                <a:gd name="T5" fmla="*/ 11 h 26"/>
                <a:gd name="T6" fmla="*/ 18 w 37"/>
                <a:gd name="T7" fmla="*/ 6 h 26"/>
                <a:gd name="T8" fmla="*/ 10 w 37"/>
                <a:gd name="T9" fmla="*/ 17 h 26"/>
              </a:gdLst>
              <a:ahLst/>
              <a:cxnLst>
                <a:cxn ang="0">
                  <a:pos x="T0" y="T1"/>
                </a:cxn>
                <a:cxn ang="0">
                  <a:pos x="T2" y="T3"/>
                </a:cxn>
                <a:cxn ang="0">
                  <a:pos x="T4" y="T5"/>
                </a:cxn>
                <a:cxn ang="0">
                  <a:pos x="T6" y="T7"/>
                </a:cxn>
                <a:cxn ang="0">
                  <a:pos x="T8" y="T9"/>
                </a:cxn>
              </a:cxnLst>
              <a:rect l="0" t="0" r="r" b="b"/>
              <a:pathLst>
                <a:path w="37" h="26">
                  <a:moveTo>
                    <a:pt x="10" y="17"/>
                  </a:moveTo>
                  <a:cubicBezTo>
                    <a:pt x="14" y="21"/>
                    <a:pt x="20" y="26"/>
                    <a:pt x="25" y="24"/>
                  </a:cubicBezTo>
                  <a:cubicBezTo>
                    <a:pt x="29" y="23"/>
                    <a:pt x="31" y="16"/>
                    <a:pt x="32" y="11"/>
                  </a:cubicBezTo>
                  <a:cubicBezTo>
                    <a:pt x="34" y="3"/>
                    <a:pt x="37" y="0"/>
                    <a:pt x="18" y="6"/>
                  </a:cubicBezTo>
                  <a:cubicBezTo>
                    <a:pt x="0" y="11"/>
                    <a:pt x="4" y="11"/>
                    <a:pt x="10" y="17"/>
                  </a:cubicBezTo>
                  <a:close/>
                </a:path>
              </a:pathLst>
            </a:custGeom>
            <a:solidFill>
              <a:srgbClr val="E8BE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403"/>
            <p:cNvSpPr>
              <a:spLocks/>
            </p:cNvSpPr>
            <p:nvPr/>
          </p:nvSpPr>
          <p:spPr bwMode="auto">
            <a:xfrm>
              <a:off x="4006850" y="1222375"/>
              <a:ext cx="452438" cy="500063"/>
            </a:xfrm>
            <a:custGeom>
              <a:avLst/>
              <a:gdLst>
                <a:gd name="T0" fmla="*/ 106 w 116"/>
                <a:gd name="T1" fmla="*/ 50 h 128"/>
                <a:gd name="T2" fmla="*/ 42 w 116"/>
                <a:gd name="T3" fmla="*/ 9 h 128"/>
                <a:gd name="T4" fmla="*/ 10 w 116"/>
                <a:gd name="T5" fmla="*/ 80 h 128"/>
                <a:gd name="T6" fmla="*/ 36 w 116"/>
                <a:gd name="T7" fmla="*/ 115 h 128"/>
                <a:gd name="T8" fmla="*/ 76 w 116"/>
                <a:gd name="T9" fmla="*/ 126 h 128"/>
                <a:gd name="T10" fmla="*/ 106 w 116"/>
                <a:gd name="T11" fmla="*/ 50 h 128"/>
              </a:gdLst>
              <a:ahLst/>
              <a:cxnLst>
                <a:cxn ang="0">
                  <a:pos x="T0" y="T1"/>
                </a:cxn>
                <a:cxn ang="0">
                  <a:pos x="T2" y="T3"/>
                </a:cxn>
                <a:cxn ang="0">
                  <a:pos x="T4" y="T5"/>
                </a:cxn>
                <a:cxn ang="0">
                  <a:pos x="T6" y="T7"/>
                </a:cxn>
                <a:cxn ang="0">
                  <a:pos x="T8" y="T9"/>
                </a:cxn>
                <a:cxn ang="0">
                  <a:pos x="T10" y="T11"/>
                </a:cxn>
              </a:cxnLst>
              <a:rect l="0" t="0" r="r" b="b"/>
              <a:pathLst>
                <a:path w="116" h="128">
                  <a:moveTo>
                    <a:pt x="106" y="50"/>
                  </a:moveTo>
                  <a:cubicBezTo>
                    <a:pt x="96" y="16"/>
                    <a:pt x="71" y="0"/>
                    <a:pt x="42" y="9"/>
                  </a:cubicBezTo>
                  <a:cubicBezTo>
                    <a:pt x="14" y="18"/>
                    <a:pt x="0" y="46"/>
                    <a:pt x="10" y="80"/>
                  </a:cubicBezTo>
                  <a:cubicBezTo>
                    <a:pt x="14" y="95"/>
                    <a:pt x="25" y="109"/>
                    <a:pt x="36" y="115"/>
                  </a:cubicBezTo>
                  <a:cubicBezTo>
                    <a:pt x="47" y="127"/>
                    <a:pt x="68" y="128"/>
                    <a:pt x="76" y="126"/>
                  </a:cubicBezTo>
                  <a:cubicBezTo>
                    <a:pt x="105" y="117"/>
                    <a:pt x="116" y="84"/>
                    <a:pt x="106" y="50"/>
                  </a:cubicBezTo>
                  <a:close/>
                </a:path>
              </a:pathLst>
            </a:custGeom>
            <a:solidFill>
              <a:srgbClr val="E8BE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419"/>
            <p:cNvSpPr>
              <a:spLocks/>
            </p:cNvSpPr>
            <p:nvPr/>
          </p:nvSpPr>
          <p:spPr bwMode="auto">
            <a:xfrm>
              <a:off x="3790950" y="1331913"/>
              <a:ext cx="871538" cy="160338"/>
            </a:xfrm>
            <a:custGeom>
              <a:avLst/>
              <a:gdLst>
                <a:gd name="T0" fmla="*/ 3 w 549"/>
                <a:gd name="T1" fmla="*/ 101 h 101"/>
                <a:gd name="T2" fmla="*/ 549 w 549"/>
                <a:gd name="T3" fmla="*/ 22 h 101"/>
                <a:gd name="T4" fmla="*/ 546 w 549"/>
                <a:gd name="T5" fmla="*/ 0 h 101"/>
                <a:gd name="T6" fmla="*/ 0 w 549"/>
                <a:gd name="T7" fmla="*/ 76 h 101"/>
                <a:gd name="T8" fmla="*/ 3 w 549"/>
                <a:gd name="T9" fmla="*/ 101 h 101"/>
              </a:gdLst>
              <a:ahLst/>
              <a:cxnLst>
                <a:cxn ang="0">
                  <a:pos x="T0" y="T1"/>
                </a:cxn>
                <a:cxn ang="0">
                  <a:pos x="T2" y="T3"/>
                </a:cxn>
                <a:cxn ang="0">
                  <a:pos x="T4" y="T5"/>
                </a:cxn>
                <a:cxn ang="0">
                  <a:pos x="T6" y="T7"/>
                </a:cxn>
                <a:cxn ang="0">
                  <a:pos x="T8" y="T9"/>
                </a:cxn>
              </a:cxnLst>
              <a:rect l="0" t="0" r="r" b="b"/>
              <a:pathLst>
                <a:path w="549" h="101">
                  <a:moveTo>
                    <a:pt x="3" y="101"/>
                  </a:moveTo>
                  <a:lnTo>
                    <a:pt x="549" y="22"/>
                  </a:lnTo>
                  <a:lnTo>
                    <a:pt x="546" y="0"/>
                  </a:lnTo>
                  <a:lnTo>
                    <a:pt x="0" y="76"/>
                  </a:lnTo>
                  <a:lnTo>
                    <a:pt x="3" y="101"/>
                  </a:lnTo>
                  <a:close/>
                </a:path>
              </a:pathLst>
            </a:custGeom>
            <a:solidFill>
              <a:srgbClr val="8C8A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420"/>
            <p:cNvSpPr>
              <a:spLocks/>
            </p:cNvSpPr>
            <p:nvPr/>
          </p:nvSpPr>
          <p:spPr bwMode="auto">
            <a:xfrm>
              <a:off x="3779838" y="1628775"/>
              <a:ext cx="334963" cy="839788"/>
            </a:xfrm>
            <a:custGeom>
              <a:avLst/>
              <a:gdLst>
                <a:gd name="T0" fmla="*/ 69 w 86"/>
                <a:gd name="T1" fmla="*/ 173 h 215"/>
                <a:gd name="T2" fmla="*/ 69 w 86"/>
                <a:gd name="T3" fmla="*/ 172 h 215"/>
                <a:gd name="T4" fmla="*/ 67 w 86"/>
                <a:gd name="T5" fmla="*/ 169 h 215"/>
                <a:gd name="T6" fmla="*/ 67 w 86"/>
                <a:gd name="T7" fmla="*/ 168 h 215"/>
                <a:gd name="T8" fmla="*/ 65 w 86"/>
                <a:gd name="T9" fmla="*/ 164 h 215"/>
                <a:gd name="T10" fmla="*/ 65 w 86"/>
                <a:gd name="T11" fmla="*/ 164 h 215"/>
                <a:gd name="T12" fmla="*/ 47 w 86"/>
                <a:gd name="T13" fmla="*/ 97 h 215"/>
                <a:gd name="T14" fmla="*/ 47 w 86"/>
                <a:gd name="T15" fmla="*/ 97 h 215"/>
                <a:gd name="T16" fmla="*/ 47 w 86"/>
                <a:gd name="T17" fmla="*/ 91 h 215"/>
                <a:gd name="T18" fmla="*/ 47 w 86"/>
                <a:gd name="T19" fmla="*/ 90 h 215"/>
                <a:gd name="T20" fmla="*/ 47 w 86"/>
                <a:gd name="T21" fmla="*/ 83 h 215"/>
                <a:gd name="T22" fmla="*/ 47 w 86"/>
                <a:gd name="T23" fmla="*/ 82 h 215"/>
                <a:gd name="T24" fmla="*/ 47 w 86"/>
                <a:gd name="T25" fmla="*/ 76 h 215"/>
                <a:gd name="T26" fmla="*/ 47 w 86"/>
                <a:gd name="T27" fmla="*/ 75 h 215"/>
                <a:gd name="T28" fmla="*/ 48 w 86"/>
                <a:gd name="T29" fmla="*/ 68 h 215"/>
                <a:gd name="T30" fmla="*/ 48 w 86"/>
                <a:gd name="T31" fmla="*/ 67 h 215"/>
                <a:gd name="T32" fmla="*/ 49 w 86"/>
                <a:gd name="T33" fmla="*/ 60 h 215"/>
                <a:gd name="T34" fmla="*/ 50 w 86"/>
                <a:gd name="T35" fmla="*/ 59 h 215"/>
                <a:gd name="T36" fmla="*/ 51 w 86"/>
                <a:gd name="T37" fmla="*/ 52 h 215"/>
                <a:gd name="T38" fmla="*/ 52 w 86"/>
                <a:gd name="T39" fmla="*/ 51 h 215"/>
                <a:gd name="T40" fmla="*/ 54 w 86"/>
                <a:gd name="T41" fmla="*/ 44 h 215"/>
                <a:gd name="T42" fmla="*/ 54 w 86"/>
                <a:gd name="T43" fmla="*/ 43 h 215"/>
                <a:gd name="T44" fmla="*/ 57 w 86"/>
                <a:gd name="T45" fmla="*/ 36 h 215"/>
                <a:gd name="T46" fmla="*/ 57 w 86"/>
                <a:gd name="T47" fmla="*/ 36 h 215"/>
                <a:gd name="T48" fmla="*/ 60 w 86"/>
                <a:gd name="T49" fmla="*/ 29 h 215"/>
                <a:gd name="T50" fmla="*/ 21 w 86"/>
                <a:gd name="T51" fmla="*/ 0 h 215"/>
                <a:gd name="T52" fmla="*/ 16 w 86"/>
                <a:gd name="T53" fmla="*/ 141 h 215"/>
                <a:gd name="T54" fmla="*/ 45 w 86"/>
                <a:gd name="T55" fmla="*/ 215 h 215"/>
                <a:gd name="T56" fmla="*/ 86 w 86"/>
                <a:gd name="T57" fmla="*/ 205 h 215"/>
                <a:gd name="T58" fmla="*/ 71 w 86"/>
                <a:gd name="T59" fmla="*/ 175 h 215"/>
                <a:gd name="T60" fmla="*/ 69 w 86"/>
                <a:gd name="T61" fmla="*/ 1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 h="215">
                  <a:moveTo>
                    <a:pt x="69" y="173"/>
                  </a:moveTo>
                  <a:cubicBezTo>
                    <a:pt x="69" y="173"/>
                    <a:pt x="69" y="172"/>
                    <a:pt x="69" y="172"/>
                  </a:cubicBezTo>
                  <a:cubicBezTo>
                    <a:pt x="68" y="171"/>
                    <a:pt x="68" y="170"/>
                    <a:pt x="67" y="169"/>
                  </a:cubicBezTo>
                  <a:cubicBezTo>
                    <a:pt x="67" y="168"/>
                    <a:pt x="67" y="168"/>
                    <a:pt x="67" y="168"/>
                  </a:cubicBezTo>
                  <a:cubicBezTo>
                    <a:pt x="66" y="167"/>
                    <a:pt x="65" y="165"/>
                    <a:pt x="65" y="164"/>
                  </a:cubicBezTo>
                  <a:cubicBezTo>
                    <a:pt x="65" y="164"/>
                    <a:pt x="65" y="164"/>
                    <a:pt x="65" y="164"/>
                  </a:cubicBezTo>
                  <a:cubicBezTo>
                    <a:pt x="56" y="147"/>
                    <a:pt x="48" y="124"/>
                    <a:pt x="47" y="97"/>
                  </a:cubicBezTo>
                  <a:cubicBezTo>
                    <a:pt x="47" y="97"/>
                    <a:pt x="47" y="97"/>
                    <a:pt x="47" y="97"/>
                  </a:cubicBezTo>
                  <a:cubicBezTo>
                    <a:pt x="47" y="95"/>
                    <a:pt x="47" y="93"/>
                    <a:pt x="47" y="91"/>
                  </a:cubicBezTo>
                  <a:cubicBezTo>
                    <a:pt x="47" y="90"/>
                    <a:pt x="47" y="90"/>
                    <a:pt x="47" y="90"/>
                  </a:cubicBezTo>
                  <a:cubicBezTo>
                    <a:pt x="47" y="88"/>
                    <a:pt x="47" y="85"/>
                    <a:pt x="47" y="83"/>
                  </a:cubicBezTo>
                  <a:cubicBezTo>
                    <a:pt x="47" y="83"/>
                    <a:pt x="47" y="83"/>
                    <a:pt x="47" y="82"/>
                  </a:cubicBezTo>
                  <a:cubicBezTo>
                    <a:pt x="47" y="80"/>
                    <a:pt x="47" y="78"/>
                    <a:pt x="47" y="76"/>
                  </a:cubicBezTo>
                  <a:cubicBezTo>
                    <a:pt x="47" y="75"/>
                    <a:pt x="47" y="75"/>
                    <a:pt x="47" y="75"/>
                  </a:cubicBezTo>
                  <a:cubicBezTo>
                    <a:pt x="48" y="73"/>
                    <a:pt x="48" y="70"/>
                    <a:pt x="48" y="68"/>
                  </a:cubicBezTo>
                  <a:cubicBezTo>
                    <a:pt x="48" y="68"/>
                    <a:pt x="48" y="67"/>
                    <a:pt x="48" y="67"/>
                  </a:cubicBezTo>
                  <a:cubicBezTo>
                    <a:pt x="49" y="65"/>
                    <a:pt x="49" y="63"/>
                    <a:pt x="49" y="60"/>
                  </a:cubicBezTo>
                  <a:cubicBezTo>
                    <a:pt x="50" y="60"/>
                    <a:pt x="50" y="59"/>
                    <a:pt x="50" y="59"/>
                  </a:cubicBezTo>
                  <a:cubicBezTo>
                    <a:pt x="50" y="57"/>
                    <a:pt x="51" y="55"/>
                    <a:pt x="51" y="52"/>
                  </a:cubicBezTo>
                  <a:cubicBezTo>
                    <a:pt x="51" y="52"/>
                    <a:pt x="52" y="52"/>
                    <a:pt x="52" y="51"/>
                  </a:cubicBezTo>
                  <a:cubicBezTo>
                    <a:pt x="52" y="49"/>
                    <a:pt x="53" y="47"/>
                    <a:pt x="54" y="44"/>
                  </a:cubicBezTo>
                  <a:cubicBezTo>
                    <a:pt x="54" y="44"/>
                    <a:pt x="54" y="44"/>
                    <a:pt x="54" y="43"/>
                  </a:cubicBezTo>
                  <a:cubicBezTo>
                    <a:pt x="55" y="41"/>
                    <a:pt x="56" y="39"/>
                    <a:pt x="57" y="36"/>
                  </a:cubicBezTo>
                  <a:cubicBezTo>
                    <a:pt x="57" y="36"/>
                    <a:pt x="57" y="36"/>
                    <a:pt x="57" y="36"/>
                  </a:cubicBezTo>
                  <a:cubicBezTo>
                    <a:pt x="58" y="33"/>
                    <a:pt x="59" y="31"/>
                    <a:pt x="60" y="29"/>
                  </a:cubicBezTo>
                  <a:cubicBezTo>
                    <a:pt x="36" y="22"/>
                    <a:pt x="21" y="12"/>
                    <a:pt x="21" y="0"/>
                  </a:cubicBezTo>
                  <a:cubicBezTo>
                    <a:pt x="0" y="47"/>
                    <a:pt x="7" y="91"/>
                    <a:pt x="16" y="141"/>
                  </a:cubicBezTo>
                  <a:cubicBezTo>
                    <a:pt x="26" y="190"/>
                    <a:pt x="45" y="215"/>
                    <a:pt x="45" y="215"/>
                  </a:cubicBezTo>
                  <a:cubicBezTo>
                    <a:pt x="86" y="205"/>
                    <a:pt x="86" y="205"/>
                    <a:pt x="86" y="205"/>
                  </a:cubicBezTo>
                  <a:cubicBezTo>
                    <a:pt x="71" y="175"/>
                    <a:pt x="71" y="175"/>
                    <a:pt x="71" y="175"/>
                  </a:cubicBezTo>
                  <a:cubicBezTo>
                    <a:pt x="70" y="174"/>
                    <a:pt x="70" y="174"/>
                    <a:pt x="69" y="173"/>
                  </a:cubicBezTo>
                  <a:close/>
                </a:path>
              </a:pathLst>
            </a:custGeom>
            <a:solidFill>
              <a:srgbClr val="A460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421"/>
            <p:cNvSpPr>
              <a:spLocks/>
            </p:cNvSpPr>
            <p:nvPr/>
          </p:nvSpPr>
          <p:spPr bwMode="auto">
            <a:xfrm>
              <a:off x="3963988" y="1722438"/>
              <a:ext cx="150813" cy="706438"/>
            </a:xfrm>
            <a:custGeom>
              <a:avLst/>
              <a:gdLst>
                <a:gd name="T0" fmla="*/ 16 w 39"/>
                <a:gd name="T1" fmla="*/ 0 h 181"/>
                <a:gd name="T2" fmla="*/ 10 w 39"/>
                <a:gd name="T3" fmla="*/ 12 h 181"/>
                <a:gd name="T4" fmla="*/ 10 w 39"/>
                <a:gd name="T5" fmla="*/ 12 h 181"/>
                <a:gd name="T6" fmla="*/ 7 w 39"/>
                <a:gd name="T7" fmla="*/ 19 h 181"/>
                <a:gd name="T8" fmla="*/ 7 w 39"/>
                <a:gd name="T9" fmla="*/ 20 h 181"/>
                <a:gd name="T10" fmla="*/ 5 w 39"/>
                <a:gd name="T11" fmla="*/ 27 h 181"/>
                <a:gd name="T12" fmla="*/ 4 w 39"/>
                <a:gd name="T13" fmla="*/ 28 h 181"/>
                <a:gd name="T14" fmla="*/ 3 w 39"/>
                <a:gd name="T15" fmla="*/ 35 h 181"/>
                <a:gd name="T16" fmla="*/ 2 w 39"/>
                <a:gd name="T17" fmla="*/ 36 h 181"/>
                <a:gd name="T18" fmla="*/ 1 w 39"/>
                <a:gd name="T19" fmla="*/ 43 h 181"/>
                <a:gd name="T20" fmla="*/ 1 w 39"/>
                <a:gd name="T21" fmla="*/ 44 h 181"/>
                <a:gd name="T22" fmla="*/ 0 w 39"/>
                <a:gd name="T23" fmla="*/ 51 h 181"/>
                <a:gd name="T24" fmla="*/ 0 w 39"/>
                <a:gd name="T25" fmla="*/ 52 h 181"/>
                <a:gd name="T26" fmla="*/ 0 w 39"/>
                <a:gd name="T27" fmla="*/ 58 h 181"/>
                <a:gd name="T28" fmla="*/ 0 w 39"/>
                <a:gd name="T29" fmla="*/ 59 h 181"/>
                <a:gd name="T30" fmla="*/ 0 w 39"/>
                <a:gd name="T31" fmla="*/ 66 h 181"/>
                <a:gd name="T32" fmla="*/ 0 w 39"/>
                <a:gd name="T33" fmla="*/ 67 h 181"/>
                <a:gd name="T34" fmla="*/ 0 w 39"/>
                <a:gd name="T35" fmla="*/ 73 h 181"/>
                <a:gd name="T36" fmla="*/ 0 w 39"/>
                <a:gd name="T37" fmla="*/ 73 h 181"/>
                <a:gd name="T38" fmla="*/ 18 w 39"/>
                <a:gd name="T39" fmla="*/ 140 h 181"/>
                <a:gd name="T40" fmla="*/ 18 w 39"/>
                <a:gd name="T41" fmla="*/ 140 h 181"/>
                <a:gd name="T42" fmla="*/ 20 w 39"/>
                <a:gd name="T43" fmla="*/ 144 h 181"/>
                <a:gd name="T44" fmla="*/ 20 w 39"/>
                <a:gd name="T45" fmla="*/ 145 h 181"/>
                <a:gd name="T46" fmla="*/ 22 w 39"/>
                <a:gd name="T47" fmla="*/ 148 h 181"/>
                <a:gd name="T48" fmla="*/ 22 w 39"/>
                <a:gd name="T49" fmla="*/ 149 h 181"/>
                <a:gd name="T50" fmla="*/ 24 w 39"/>
                <a:gd name="T51" fmla="*/ 151 h 181"/>
                <a:gd name="T52" fmla="*/ 39 w 39"/>
                <a:gd name="T53" fmla="*/ 181 h 181"/>
                <a:gd name="T54" fmla="*/ 8 w 39"/>
                <a:gd name="T55" fmla="*/ 96 h 181"/>
                <a:gd name="T56" fmla="*/ 16 w 39"/>
                <a:gd name="T5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181">
                  <a:moveTo>
                    <a:pt x="16" y="0"/>
                  </a:moveTo>
                  <a:cubicBezTo>
                    <a:pt x="15" y="0"/>
                    <a:pt x="11" y="9"/>
                    <a:pt x="10" y="12"/>
                  </a:cubicBezTo>
                  <a:cubicBezTo>
                    <a:pt x="10" y="12"/>
                    <a:pt x="10" y="12"/>
                    <a:pt x="10" y="12"/>
                  </a:cubicBezTo>
                  <a:cubicBezTo>
                    <a:pt x="9" y="15"/>
                    <a:pt x="8" y="17"/>
                    <a:pt x="7" y="19"/>
                  </a:cubicBezTo>
                  <a:cubicBezTo>
                    <a:pt x="7" y="20"/>
                    <a:pt x="7" y="20"/>
                    <a:pt x="7" y="20"/>
                  </a:cubicBezTo>
                  <a:cubicBezTo>
                    <a:pt x="6" y="23"/>
                    <a:pt x="5" y="25"/>
                    <a:pt x="5" y="27"/>
                  </a:cubicBezTo>
                  <a:cubicBezTo>
                    <a:pt x="5" y="28"/>
                    <a:pt x="4" y="28"/>
                    <a:pt x="4" y="28"/>
                  </a:cubicBezTo>
                  <a:cubicBezTo>
                    <a:pt x="4" y="31"/>
                    <a:pt x="3" y="33"/>
                    <a:pt x="3" y="35"/>
                  </a:cubicBezTo>
                  <a:cubicBezTo>
                    <a:pt x="3" y="35"/>
                    <a:pt x="3" y="36"/>
                    <a:pt x="2" y="36"/>
                  </a:cubicBezTo>
                  <a:cubicBezTo>
                    <a:pt x="2" y="39"/>
                    <a:pt x="2" y="41"/>
                    <a:pt x="1" y="43"/>
                  </a:cubicBezTo>
                  <a:cubicBezTo>
                    <a:pt x="1" y="43"/>
                    <a:pt x="1" y="44"/>
                    <a:pt x="1" y="44"/>
                  </a:cubicBezTo>
                  <a:cubicBezTo>
                    <a:pt x="1" y="46"/>
                    <a:pt x="1" y="49"/>
                    <a:pt x="0" y="51"/>
                  </a:cubicBezTo>
                  <a:cubicBezTo>
                    <a:pt x="0" y="51"/>
                    <a:pt x="0" y="51"/>
                    <a:pt x="0" y="52"/>
                  </a:cubicBezTo>
                  <a:cubicBezTo>
                    <a:pt x="0" y="54"/>
                    <a:pt x="0" y="56"/>
                    <a:pt x="0" y="58"/>
                  </a:cubicBezTo>
                  <a:cubicBezTo>
                    <a:pt x="0" y="59"/>
                    <a:pt x="0" y="59"/>
                    <a:pt x="0" y="59"/>
                  </a:cubicBezTo>
                  <a:cubicBezTo>
                    <a:pt x="0" y="61"/>
                    <a:pt x="0" y="64"/>
                    <a:pt x="0" y="66"/>
                  </a:cubicBezTo>
                  <a:cubicBezTo>
                    <a:pt x="0" y="66"/>
                    <a:pt x="0" y="66"/>
                    <a:pt x="0" y="67"/>
                  </a:cubicBezTo>
                  <a:cubicBezTo>
                    <a:pt x="0" y="69"/>
                    <a:pt x="0" y="71"/>
                    <a:pt x="0" y="73"/>
                  </a:cubicBezTo>
                  <a:cubicBezTo>
                    <a:pt x="0" y="73"/>
                    <a:pt x="0" y="73"/>
                    <a:pt x="0" y="73"/>
                  </a:cubicBezTo>
                  <a:cubicBezTo>
                    <a:pt x="1" y="100"/>
                    <a:pt x="9" y="123"/>
                    <a:pt x="18" y="140"/>
                  </a:cubicBezTo>
                  <a:cubicBezTo>
                    <a:pt x="18" y="140"/>
                    <a:pt x="18" y="140"/>
                    <a:pt x="18" y="140"/>
                  </a:cubicBezTo>
                  <a:cubicBezTo>
                    <a:pt x="18" y="141"/>
                    <a:pt x="19" y="143"/>
                    <a:pt x="20" y="144"/>
                  </a:cubicBezTo>
                  <a:cubicBezTo>
                    <a:pt x="20" y="144"/>
                    <a:pt x="20" y="144"/>
                    <a:pt x="20" y="145"/>
                  </a:cubicBezTo>
                  <a:cubicBezTo>
                    <a:pt x="21" y="146"/>
                    <a:pt x="21" y="147"/>
                    <a:pt x="22" y="148"/>
                  </a:cubicBezTo>
                  <a:cubicBezTo>
                    <a:pt x="22" y="148"/>
                    <a:pt x="22" y="149"/>
                    <a:pt x="22" y="149"/>
                  </a:cubicBezTo>
                  <a:cubicBezTo>
                    <a:pt x="23" y="150"/>
                    <a:pt x="23" y="150"/>
                    <a:pt x="24" y="151"/>
                  </a:cubicBezTo>
                  <a:cubicBezTo>
                    <a:pt x="39" y="181"/>
                    <a:pt x="39" y="181"/>
                    <a:pt x="39" y="181"/>
                  </a:cubicBezTo>
                  <a:cubicBezTo>
                    <a:pt x="32" y="165"/>
                    <a:pt x="14" y="135"/>
                    <a:pt x="8" y="96"/>
                  </a:cubicBezTo>
                  <a:cubicBezTo>
                    <a:pt x="3" y="66"/>
                    <a:pt x="8" y="27"/>
                    <a:pt x="16" y="0"/>
                  </a:cubicBezTo>
                  <a:close/>
                </a:path>
              </a:pathLst>
            </a:custGeom>
            <a:solidFill>
              <a:srgbClr val="884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422"/>
            <p:cNvSpPr>
              <a:spLocks/>
            </p:cNvSpPr>
            <p:nvPr/>
          </p:nvSpPr>
          <p:spPr bwMode="auto">
            <a:xfrm>
              <a:off x="4494213" y="1457325"/>
              <a:ext cx="300038" cy="838200"/>
            </a:xfrm>
            <a:custGeom>
              <a:avLst/>
              <a:gdLst>
                <a:gd name="T0" fmla="*/ 30 w 77"/>
                <a:gd name="T1" fmla="*/ 180 h 215"/>
                <a:gd name="T2" fmla="*/ 30 w 77"/>
                <a:gd name="T3" fmla="*/ 179 h 215"/>
                <a:gd name="T4" fmla="*/ 31 w 77"/>
                <a:gd name="T5" fmla="*/ 175 h 215"/>
                <a:gd name="T6" fmla="*/ 31 w 77"/>
                <a:gd name="T7" fmla="*/ 175 h 215"/>
                <a:gd name="T8" fmla="*/ 32 w 77"/>
                <a:gd name="T9" fmla="*/ 170 h 215"/>
                <a:gd name="T10" fmla="*/ 32 w 77"/>
                <a:gd name="T11" fmla="*/ 170 h 215"/>
                <a:gd name="T12" fmla="*/ 32 w 77"/>
                <a:gd name="T13" fmla="*/ 101 h 215"/>
                <a:gd name="T14" fmla="*/ 32 w 77"/>
                <a:gd name="T15" fmla="*/ 101 h 215"/>
                <a:gd name="T16" fmla="*/ 31 w 77"/>
                <a:gd name="T17" fmla="*/ 94 h 215"/>
                <a:gd name="T18" fmla="*/ 30 w 77"/>
                <a:gd name="T19" fmla="*/ 94 h 215"/>
                <a:gd name="T20" fmla="*/ 28 w 77"/>
                <a:gd name="T21" fmla="*/ 87 h 215"/>
                <a:gd name="T22" fmla="*/ 28 w 77"/>
                <a:gd name="T23" fmla="*/ 87 h 215"/>
                <a:gd name="T24" fmla="*/ 26 w 77"/>
                <a:gd name="T25" fmla="*/ 80 h 215"/>
                <a:gd name="T26" fmla="*/ 26 w 77"/>
                <a:gd name="T27" fmla="*/ 79 h 215"/>
                <a:gd name="T28" fmla="*/ 23 w 77"/>
                <a:gd name="T29" fmla="*/ 73 h 215"/>
                <a:gd name="T30" fmla="*/ 23 w 77"/>
                <a:gd name="T31" fmla="*/ 72 h 215"/>
                <a:gd name="T32" fmla="*/ 20 w 77"/>
                <a:gd name="T33" fmla="*/ 66 h 215"/>
                <a:gd name="T34" fmla="*/ 19 w 77"/>
                <a:gd name="T35" fmla="*/ 65 h 215"/>
                <a:gd name="T36" fmla="*/ 16 w 77"/>
                <a:gd name="T37" fmla="*/ 59 h 215"/>
                <a:gd name="T38" fmla="*/ 15 w 77"/>
                <a:gd name="T39" fmla="*/ 58 h 215"/>
                <a:gd name="T40" fmla="*/ 11 w 77"/>
                <a:gd name="T41" fmla="*/ 52 h 215"/>
                <a:gd name="T42" fmla="*/ 11 w 77"/>
                <a:gd name="T43" fmla="*/ 51 h 215"/>
                <a:gd name="T44" fmla="*/ 7 w 77"/>
                <a:gd name="T45" fmla="*/ 45 h 215"/>
                <a:gd name="T46" fmla="*/ 6 w 77"/>
                <a:gd name="T47" fmla="*/ 44 h 215"/>
                <a:gd name="T48" fmla="*/ 0 w 77"/>
                <a:gd name="T49" fmla="*/ 38 h 215"/>
                <a:gd name="T50" fmla="*/ 28 w 77"/>
                <a:gd name="T51" fmla="*/ 0 h 215"/>
                <a:gd name="T52" fmla="*/ 73 w 77"/>
                <a:gd name="T53" fmla="*/ 135 h 215"/>
                <a:gd name="T54" fmla="*/ 65 w 77"/>
                <a:gd name="T55" fmla="*/ 214 h 215"/>
                <a:gd name="T56" fmla="*/ 22 w 77"/>
                <a:gd name="T57" fmla="*/ 215 h 215"/>
                <a:gd name="T58" fmla="*/ 30 w 77"/>
                <a:gd name="T59" fmla="*/ 182 h 215"/>
                <a:gd name="T60" fmla="*/ 30 w 77"/>
                <a:gd name="T61" fmla="*/ 18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215">
                  <a:moveTo>
                    <a:pt x="30" y="180"/>
                  </a:moveTo>
                  <a:cubicBezTo>
                    <a:pt x="30" y="180"/>
                    <a:pt x="30" y="179"/>
                    <a:pt x="30" y="179"/>
                  </a:cubicBezTo>
                  <a:cubicBezTo>
                    <a:pt x="31" y="178"/>
                    <a:pt x="31" y="176"/>
                    <a:pt x="31" y="175"/>
                  </a:cubicBezTo>
                  <a:cubicBezTo>
                    <a:pt x="31" y="175"/>
                    <a:pt x="31" y="175"/>
                    <a:pt x="31" y="175"/>
                  </a:cubicBezTo>
                  <a:cubicBezTo>
                    <a:pt x="32" y="173"/>
                    <a:pt x="32" y="172"/>
                    <a:pt x="32" y="170"/>
                  </a:cubicBezTo>
                  <a:cubicBezTo>
                    <a:pt x="32" y="170"/>
                    <a:pt x="32" y="170"/>
                    <a:pt x="32" y="170"/>
                  </a:cubicBezTo>
                  <a:cubicBezTo>
                    <a:pt x="36" y="151"/>
                    <a:pt x="38" y="127"/>
                    <a:pt x="32" y="101"/>
                  </a:cubicBezTo>
                  <a:cubicBezTo>
                    <a:pt x="32" y="101"/>
                    <a:pt x="32" y="101"/>
                    <a:pt x="32" y="101"/>
                  </a:cubicBezTo>
                  <a:cubicBezTo>
                    <a:pt x="32" y="99"/>
                    <a:pt x="31" y="97"/>
                    <a:pt x="31" y="94"/>
                  </a:cubicBezTo>
                  <a:cubicBezTo>
                    <a:pt x="30" y="94"/>
                    <a:pt x="30" y="94"/>
                    <a:pt x="30" y="94"/>
                  </a:cubicBezTo>
                  <a:cubicBezTo>
                    <a:pt x="30" y="92"/>
                    <a:pt x="29" y="90"/>
                    <a:pt x="28" y="87"/>
                  </a:cubicBezTo>
                  <a:cubicBezTo>
                    <a:pt x="28" y="87"/>
                    <a:pt x="28" y="87"/>
                    <a:pt x="28" y="87"/>
                  </a:cubicBezTo>
                  <a:cubicBezTo>
                    <a:pt x="28" y="84"/>
                    <a:pt x="27" y="82"/>
                    <a:pt x="26" y="80"/>
                  </a:cubicBezTo>
                  <a:cubicBezTo>
                    <a:pt x="26" y="80"/>
                    <a:pt x="26" y="80"/>
                    <a:pt x="26" y="79"/>
                  </a:cubicBezTo>
                  <a:cubicBezTo>
                    <a:pt x="25" y="77"/>
                    <a:pt x="24" y="75"/>
                    <a:pt x="23" y="73"/>
                  </a:cubicBezTo>
                  <a:cubicBezTo>
                    <a:pt x="23" y="73"/>
                    <a:pt x="23" y="72"/>
                    <a:pt x="23" y="72"/>
                  </a:cubicBezTo>
                  <a:cubicBezTo>
                    <a:pt x="22" y="70"/>
                    <a:pt x="21" y="68"/>
                    <a:pt x="20" y="66"/>
                  </a:cubicBezTo>
                  <a:cubicBezTo>
                    <a:pt x="20" y="66"/>
                    <a:pt x="19" y="65"/>
                    <a:pt x="19" y="65"/>
                  </a:cubicBezTo>
                  <a:cubicBezTo>
                    <a:pt x="18" y="63"/>
                    <a:pt x="17" y="61"/>
                    <a:pt x="16" y="59"/>
                  </a:cubicBezTo>
                  <a:cubicBezTo>
                    <a:pt x="16" y="59"/>
                    <a:pt x="15" y="58"/>
                    <a:pt x="15" y="58"/>
                  </a:cubicBezTo>
                  <a:cubicBezTo>
                    <a:pt x="14" y="56"/>
                    <a:pt x="13" y="54"/>
                    <a:pt x="11" y="52"/>
                  </a:cubicBezTo>
                  <a:cubicBezTo>
                    <a:pt x="11" y="52"/>
                    <a:pt x="11" y="51"/>
                    <a:pt x="11" y="51"/>
                  </a:cubicBezTo>
                  <a:cubicBezTo>
                    <a:pt x="9" y="49"/>
                    <a:pt x="8" y="47"/>
                    <a:pt x="7" y="45"/>
                  </a:cubicBezTo>
                  <a:cubicBezTo>
                    <a:pt x="6" y="45"/>
                    <a:pt x="6" y="44"/>
                    <a:pt x="6" y="44"/>
                  </a:cubicBezTo>
                  <a:cubicBezTo>
                    <a:pt x="4" y="42"/>
                    <a:pt x="1" y="40"/>
                    <a:pt x="0" y="38"/>
                  </a:cubicBezTo>
                  <a:cubicBezTo>
                    <a:pt x="21" y="25"/>
                    <a:pt x="31" y="11"/>
                    <a:pt x="28" y="0"/>
                  </a:cubicBezTo>
                  <a:cubicBezTo>
                    <a:pt x="66" y="38"/>
                    <a:pt x="69" y="85"/>
                    <a:pt x="73" y="135"/>
                  </a:cubicBezTo>
                  <a:cubicBezTo>
                    <a:pt x="77" y="185"/>
                    <a:pt x="65" y="214"/>
                    <a:pt x="65" y="214"/>
                  </a:cubicBezTo>
                  <a:cubicBezTo>
                    <a:pt x="22" y="215"/>
                    <a:pt x="22" y="215"/>
                    <a:pt x="22" y="215"/>
                  </a:cubicBezTo>
                  <a:cubicBezTo>
                    <a:pt x="30" y="182"/>
                    <a:pt x="30" y="182"/>
                    <a:pt x="30" y="182"/>
                  </a:cubicBezTo>
                  <a:cubicBezTo>
                    <a:pt x="30" y="182"/>
                    <a:pt x="30" y="181"/>
                    <a:pt x="30" y="180"/>
                  </a:cubicBezTo>
                  <a:close/>
                </a:path>
              </a:pathLst>
            </a:custGeom>
            <a:solidFill>
              <a:srgbClr val="A460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423"/>
            <p:cNvSpPr>
              <a:spLocks/>
            </p:cNvSpPr>
            <p:nvPr/>
          </p:nvSpPr>
          <p:spPr bwMode="auto">
            <a:xfrm>
              <a:off x="4481513" y="1589088"/>
              <a:ext cx="160338" cy="706438"/>
            </a:xfrm>
            <a:custGeom>
              <a:avLst/>
              <a:gdLst>
                <a:gd name="T0" fmla="*/ 0 w 41"/>
                <a:gd name="T1" fmla="*/ 1 h 181"/>
                <a:gd name="T2" fmla="*/ 9 w 41"/>
                <a:gd name="T3" fmla="*/ 10 h 181"/>
                <a:gd name="T4" fmla="*/ 10 w 41"/>
                <a:gd name="T5" fmla="*/ 11 h 181"/>
                <a:gd name="T6" fmla="*/ 14 w 41"/>
                <a:gd name="T7" fmla="*/ 17 h 181"/>
                <a:gd name="T8" fmla="*/ 14 w 41"/>
                <a:gd name="T9" fmla="*/ 18 h 181"/>
                <a:gd name="T10" fmla="*/ 18 w 41"/>
                <a:gd name="T11" fmla="*/ 24 h 181"/>
                <a:gd name="T12" fmla="*/ 19 w 41"/>
                <a:gd name="T13" fmla="*/ 25 h 181"/>
                <a:gd name="T14" fmla="*/ 22 w 41"/>
                <a:gd name="T15" fmla="*/ 31 h 181"/>
                <a:gd name="T16" fmla="*/ 23 w 41"/>
                <a:gd name="T17" fmla="*/ 32 h 181"/>
                <a:gd name="T18" fmla="*/ 26 w 41"/>
                <a:gd name="T19" fmla="*/ 38 h 181"/>
                <a:gd name="T20" fmla="*/ 26 w 41"/>
                <a:gd name="T21" fmla="*/ 39 h 181"/>
                <a:gd name="T22" fmla="*/ 29 w 41"/>
                <a:gd name="T23" fmla="*/ 45 h 181"/>
                <a:gd name="T24" fmla="*/ 29 w 41"/>
                <a:gd name="T25" fmla="*/ 46 h 181"/>
                <a:gd name="T26" fmla="*/ 31 w 41"/>
                <a:gd name="T27" fmla="*/ 53 h 181"/>
                <a:gd name="T28" fmla="*/ 31 w 41"/>
                <a:gd name="T29" fmla="*/ 53 h 181"/>
                <a:gd name="T30" fmla="*/ 33 w 41"/>
                <a:gd name="T31" fmla="*/ 60 h 181"/>
                <a:gd name="T32" fmla="*/ 34 w 41"/>
                <a:gd name="T33" fmla="*/ 60 h 181"/>
                <a:gd name="T34" fmla="*/ 35 w 41"/>
                <a:gd name="T35" fmla="*/ 67 h 181"/>
                <a:gd name="T36" fmla="*/ 35 w 41"/>
                <a:gd name="T37" fmla="*/ 67 h 181"/>
                <a:gd name="T38" fmla="*/ 35 w 41"/>
                <a:gd name="T39" fmla="*/ 136 h 181"/>
                <a:gd name="T40" fmla="*/ 35 w 41"/>
                <a:gd name="T41" fmla="*/ 136 h 181"/>
                <a:gd name="T42" fmla="*/ 34 w 41"/>
                <a:gd name="T43" fmla="*/ 141 h 181"/>
                <a:gd name="T44" fmla="*/ 34 w 41"/>
                <a:gd name="T45" fmla="*/ 141 h 181"/>
                <a:gd name="T46" fmla="*/ 33 w 41"/>
                <a:gd name="T47" fmla="*/ 145 h 181"/>
                <a:gd name="T48" fmla="*/ 33 w 41"/>
                <a:gd name="T49" fmla="*/ 146 h 181"/>
                <a:gd name="T50" fmla="*/ 33 w 41"/>
                <a:gd name="T51" fmla="*/ 148 h 181"/>
                <a:gd name="T52" fmla="*/ 25 w 41"/>
                <a:gd name="T53" fmla="*/ 181 h 181"/>
                <a:gd name="T54" fmla="*/ 33 w 41"/>
                <a:gd name="T55" fmla="*/ 91 h 181"/>
                <a:gd name="T56" fmla="*/ 0 w 41"/>
                <a:gd name="T57" fmla="*/ 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181">
                  <a:moveTo>
                    <a:pt x="0" y="1"/>
                  </a:moveTo>
                  <a:cubicBezTo>
                    <a:pt x="1" y="0"/>
                    <a:pt x="7" y="8"/>
                    <a:pt x="9" y="10"/>
                  </a:cubicBezTo>
                  <a:cubicBezTo>
                    <a:pt x="9" y="10"/>
                    <a:pt x="9" y="11"/>
                    <a:pt x="10" y="11"/>
                  </a:cubicBezTo>
                  <a:cubicBezTo>
                    <a:pt x="11" y="13"/>
                    <a:pt x="12" y="15"/>
                    <a:pt x="14" y="17"/>
                  </a:cubicBezTo>
                  <a:cubicBezTo>
                    <a:pt x="14" y="17"/>
                    <a:pt x="14" y="18"/>
                    <a:pt x="14" y="18"/>
                  </a:cubicBezTo>
                  <a:cubicBezTo>
                    <a:pt x="16" y="20"/>
                    <a:pt x="17" y="22"/>
                    <a:pt x="18" y="24"/>
                  </a:cubicBezTo>
                  <a:cubicBezTo>
                    <a:pt x="18" y="24"/>
                    <a:pt x="19" y="25"/>
                    <a:pt x="19" y="25"/>
                  </a:cubicBezTo>
                  <a:cubicBezTo>
                    <a:pt x="20" y="27"/>
                    <a:pt x="21" y="29"/>
                    <a:pt x="22" y="31"/>
                  </a:cubicBezTo>
                  <a:cubicBezTo>
                    <a:pt x="22" y="31"/>
                    <a:pt x="23" y="32"/>
                    <a:pt x="23" y="32"/>
                  </a:cubicBezTo>
                  <a:cubicBezTo>
                    <a:pt x="24" y="34"/>
                    <a:pt x="25" y="36"/>
                    <a:pt x="26" y="38"/>
                  </a:cubicBezTo>
                  <a:cubicBezTo>
                    <a:pt x="26" y="38"/>
                    <a:pt x="26" y="39"/>
                    <a:pt x="26" y="39"/>
                  </a:cubicBezTo>
                  <a:cubicBezTo>
                    <a:pt x="27" y="41"/>
                    <a:pt x="28" y="43"/>
                    <a:pt x="29" y="45"/>
                  </a:cubicBezTo>
                  <a:cubicBezTo>
                    <a:pt x="29" y="46"/>
                    <a:pt x="29" y="46"/>
                    <a:pt x="29" y="46"/>
                  </a:cubicBezTo>
                  <a:cubicBezTo>
                    <a:pt x="30" y="48"/>
                    <a:pt x="31" y="50"/>
                    <a:pt x="31" y="53"/>
                  </a:cubicBezTo>
                  <a:cubicBezTo>
                    <a:pt x="31" y="53"/>
                    <a:pt x="31" y="53"/>
                    <a:pt x="31" y="53"/>
                  </a:cubicBezTo>
                  <a:cubicBezTo>
                    <a:pt x="32" y="56"/>
                    <a:pt x="33" y="58"/>
                    <a:pt x="33" y="60"/>
                  </a:cubicBezTo>
                  <a:cubicBezTo>
                    <a:pt x="33" y="60"/>
                    <a:pt x="33" y="60"/>
                    <a:pt x="34" y="60"/>
                  </a:cubicBezTo>
                  <a:cubicBezTo>
                    <a:pt x="34" y="63"/>
                    <a:pt x="35" y="65"/>
                    <a:pt x="35" y="67"/>
                  </a:cubicBezTo>
                  <a:cubicBezTo>
                    <a:pt x="35" y="67"/>
                    <a:pt x="35" y="67"/>
                    <a:pt x="35" y="67"/>
                  </a:cubicBezTo>
                  <a:cubicBezTo>
                    <a:pt x="41" y="93"/>
                    <a:pt x="39" y="117"/>
                    <a:pt x="35" y="136"/>
                  </a:cubicBezTo>
                  <a:cubicBezTo>
                    <a:pt x="35" y="136"/>
                    <a:pt x="35" y="136"/>
                    <a:pt x="35" y="136"/>
                  </a:cubicBezTo>
                  <a:cubicBezTo>
                    <a:pt x="35" y="138"/>
                    <a:pt x="35" y="139"/>
                    <a:pt x="34" y="141"/>
                  </a:cubicBezTo>
                  <a:cubicBezTo>
                    <a:pt x="34" y="141"/>
                    <a:pt x="34" y="141"/>
                    <a:pt x="34" y="141"/>
                  </a:cubicBezTo>
                  <a:cubicBezTo>
                    <a:pt x="34" y="142"/>
                    <a:pt x="34" y="144"/>
                    <a:pt x="33" y="145"/>
                  </a:cubicBezTo>
                  <a:cubicBezTo>
                    <a:pt x="33" y="145"/>
                    <a:pt x="33" y="146"/>
                    <a:pt x="33" y="146"/>
                  </a:cubicBezTo>
                  <a:cubicBezTo>
                    <a:pt x="33" y="147"/>
                    <a:pt x="33" y="148"/>
                    <a:pt x="33" y="148"/>
                  </a:cubicBezTo>
                  <a:cubicBezTo>
                    <a:pt x="25" y="181"/>
                    <a:pt x="25" y="181"/>
                    <a:pt x="25" y="181"/>
                  </a:cubicBezTo>
                  <a:cubicBezTo>
                    <a:pt x="28" y="164"/>
                    <a:pt x="38" y="131"/>
                    <a:pt x="33" y="91"/>
                  </a:cubicBezTo>
                  <a:cubicBezTo>
                    <a:pt x="30" y="61"/>
                    <a:pt x="15" y="25"/>
                    <a:pt x="0" y="1"/>
                  </a:cubicBezTo>
                  <a:close/>
                </a:path>
              </a:pathLst>
            </a:custGeom>
            <a:solidFill>
              <a:srgbClr val="884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424"/>
            <p:cNvSpPr>
              <a:spLocks/>
            </p:cNvSpPr>
            <p:nvPr/>
          </p:nvSpPr>
          <p:spPr bwMode="auto">
            <a:xfrm>
              <a:off x="3943350" y="1192212"/>
              <a:ext cx="647700" cy="596900"/>
            </a:xfrm>
            <a:custGeom>
              <a:avLst/>
              <a:gdLst>
                <a:gd name="T0" fmla="*/ 17 w 166"/>
                <a:gd name="T1" fmla="*/ 85 h 153"/>
                <a:gd name="T2" fmla="*/ 45 w 166"/>
                <a:gd name="T3" fmla="*/ 153 h 153"/>
                <a:gd name="T4" fmla="*/ 37 w 166"/>
                <a:gd name="T5" fmla="*/ 121 h 153"/>
                <a:gd name="T6" fmla="*/ 60 w 166"/>
                <a:gd name="T7" fmla="*/ 131 h 153"/>
                <a:gd name="T8" fmla="*/ 57 w 166"/>
                <a:gd name="T9" fmla="*/ 123 h 153"/>
                <a:gd name="T10" fmla="*/ 149 w 166"/>
                <a:gd name="T11" fmla="*/ 117 h 153"/>
                <a:gd name="T12" fmla="*/ 130 w 166"/>
                <a:gd name="T13" fmla="*/ 55 h 153"/>
                <a:gd name="T14" fmla="*/ 56 w 166"/>
                <a:gd name="T15" fmla="*/ 10 h 153"/>
                <a:gd name="T16" fmla="*/ 17 w 166"/>
                <a:gd name="T17" fmla="*/ 8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53">
                  <a:moveTo>
                    <a:pt x="17" y="85"/>
                  </a:moveTo>
                  <a:cubicBezTo>
                    <a:pt x="21" y="107"/>
                    <a:pt x="0" y="134"/>
                    <a:pt x="45" y="153"/>
                  </a:cubicBezTo>
                  <a:cubicBezTo>
                    <a:pt x="43" y="132"/>
                    <a:pt x="33" y="118"/>
                    <a:pt x="37" y="121"/>
                  </a:cubicBezTo>
                  <a:cubicBezTo>
                    <a:pt x="45" y="128"/>
                    <a:pt x="53" y="132"/>
                    <a:pt x="60" y="131"/>
                  </a:cubicBezTo>
                  <a:cubicBezTo>
                    <a:pt x="60" y="131"/>
                    <a:pt x="57" y="122"/>
                    <a:pt x="57" y="123"/>
                  </a:cubicBezTo>
                  <a:cubicBezTo>
                    <a:pt x="68" y="142"/>
                    <a:pt x="120" y="91"/>
                    <a:pt x="149" y="117"/>
                  </a:cubicBezTo>
                  <a:cubicBezTo>
                    <a:pt x="166" y="92"/>
                    <a:pt x="142" y="93"/>
                    <a:pt x="130" y="55"/>
                  </a:cubicBezTo>
                  <a:cubicBezTo>
                    <a:pt x="119" y="18"/>
                    <a:pt x="89" y="0"/>
                    <a:pt x="56" y="10"/>
                  </a:cubicBezTo>
                  <a:cubicBezTo>
                    <a:pt x="22" y="20"/>
                    <a:pt x="9" y="47"/>
                    <a:pt x="17" y="85"/>
                  </a:cubicBezTo>
                  <a:close/>
                </a:path>
              </a:pathLst>
            </a:custGeom>
            <a:solidFill>
              <a:srgbClr val="3C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425"/>
            <p:cNvSpPr>
              <a:spLocks/>
            </p:cNvSpPr>
            <p:nvPr/>
          </p:nvSpPr>
          <p:spPr bwMode="auto">
            <a:xfrm>
              <a:off x="4033838" y="1265238"/>
              <a:ext cx="144463" cy="363538"/>
            </a:xfrm>
            <a:custGeom>
              <a:avLst/>
              <a:gdLst>
                <a:gd name="T0" fmla="*/ 22 w 37"/>
                <a:gd name="T1" fmla="*/ 93 h 93"/>
                <a:gd name="T2" fmla="*/ 37 w 37"/>
                <a:gd name="T3" fmla="*/ 0 h 93"/>
                <a:gd name="T4" fmla="*/ 35 w 37"/>
                <a:gd name="T5" fmla="*/ 43 h 93"/>
                <a:gd name="T6" fmla="*/ 19 w 37"/>
                <a:gd name="T7" fmla="*/ 37 h 93"/>
                <a:gd name="T8" fmla="*/ 22 w 37"/>
                <a:gd name="T9" fmla="*/ 93 h 93"/>
              </a:gdLst>
              <a:ahLst/>
              <a:cxnLst>
                <a:cxn ang="0">
                  <a:pos x="T0" y="T1"/>
                </a:cxn>
                <a:cxn ang="0">
                  <a:pos x="T2" y="T3"/>
                </a:cxn>
                <a:cxn ang="0">
                  <a:pos x="T4" y="T5"/>
                </a:cxn>
                <a:cxn ang="0">
                  <a:pos x="T6" y="T7"/>
                </a:cxn>
                <a:cxn ang="0">
                  <a:pos x="T8" y="T9"/>
                </a:cxn>
              </a:cxnLst>
              <a:rect l="0" t="0" r="r" b="b"/>
              <a:pathLst>
                <a:path w="37" h="93">
                  <a:moveTo>
                    <a:pt x="22" y="93"/>
                  </a:moveTo>
                  <a:cubicBezTo>
                    <a:pt x="0" y="54"/>
                    <a:pt x="1" y="25"/>
                    <a:pt x="37" y="0"/>
                  </a:cubicBezTo>
                  <a:cubicBezTo>
                    <a:pt x="37" y="0"/>
                    <a:pt x="19" y="25"/>
                    <a:pt x="35" y="43"/>
                  </a:cubicBezTo>
                  <a:cubicBezTo>
                    <a:pt x="35" y="43"/>
                    <a:pt x="24" y="51"/>
                    <a:pt x="19" y="37"/>
                  </a:cubicBezTo>
                  <a:cubicBezTo>
                    <a:pt x="19" y="37"/>
                    <a:pt x="14" y="55"/>
                    <a:pt x="22" y="93"/>
                  </a:cubicBezTo>
                  <a:close/>
                </a:path>
              </a:pathLst>
            </a:custGeom>
            <a:solidFill>
              <a:srgbClr val="513E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426"/>
            <p:cNvSpPr>
              <a:spLocks/>
            </p:cNvSpPr>
            <p:nvPr/>
          </p:nvSpPr>
          <p:spPr bwMode="auto">
            <a:xfrm>
              <a:off x="4103688" y="1366838"/>
              <a:ext cx="441325" cy="261938"/>
            </a:xfrm>
            <a:custGeom>
              <a:avLst/>
              <a:gdLst>
                <a:gd name="T0" fmla="*/ 11 w 113"/>
                <a:gd name="T1" fmla="*/ 55 h 67"/>
                <a:gd name="T2" fmla="*/ 74 w 113"/>
                <a:gd name="T3" fmla="*/ 56 h 67"/>
                <a:gd name="T4" fmla="*/ 106 w 113"/>
                <a:gd name="T5" fmla="*/ 64 h 67"/>
                <a:gd name="T6" fmla="*/ 82 w 113"/>
                <a:gd name="T7" fmla="*/ 44 h 67"/>
                <a:gd name="T8" fmla="*/ 27 w 113"/>
                <a:gd name="T9" fmla="*/ 44 h 67"/>
                <a:gd name="T10" fmla="*/ 70 w 113"/>
                <a:gd name="T11" fmla="*/ 38 h 67"/>
                <a:gd name="T12" fmla="*/ 96 w 113"/>
                <a:gd name="T13" fmla="*/ 39 h 67"/>
                <a:gd name="T14" fmla="*/ 65 w 113"/>
                <a:gd name="T15" fmla="*/ 28 h 67"/>
                <a:gd name="T16" fmla="*/ 29 w 113"/>
                <a:gd name="T17" fmla="*/ 18 h 67"/>
                <a:gd name="T18" fmla="*/ 64 w 113"/>
                <a:gd name="T19" fmla="*/ 17 h 67"/>
                <a:gd name="T20" fmla="*/ 87 w 113"/>
                <a:gd name="T21" fmla="*/ 23 h 67"/>
                <a:gd name="T22" fmla="*/ 64 w 113"/>
                <a:gd name="T23" fmla="*/ 9 h 67"/>
                <a:gd name="T24" fmla="*/ 25 w 113"/>
                <a:gd name="T25" fmla="*/ 0 h 67"/>
                <a:gd name="T26" fmla="*/ 30 w 113"/>
                <a:gd name="T27" fmla="*/ 32 h 67"/>
                <a:gd name="T28" fmla="*/ 8 w 113"/>
                <a:gd name="T29" fmla="*/ 32 h 67"/>
                <a:gd name="T30" fmla="*/ 25 w 113"/>
                <a:gd name="T31" fmla="*/ 51 h 67"/>
                <a:gd name="T32" fmla="*/ 11 w 113"/>
                <a:gd name="T3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67">
                  <a:moveTo>
                    <a:pt x="11" y="55"/>
                  </a:moveTo>
                  <a:cubicBezTo>
                    <a:pt x="32" y="67"/>
                    <a:pt x="51" y="63"/>
                    <a:pt x="74" y="56"/>
                  </a:cubicBezTo>
                  <a:cubicBezTo>
                    <a:pt x="97" y="49"/>
                    <a:pt x="106" y="64"/>
                    <a:pt x="106" y="64"/>
                  </a:cubicBezTo>
                  <a:cubicBezTo>
                    <a:pt x="106" y="64"/>
                    <a:pt x="113" y="40"/>
                    <a:pt x="82" y="44"/>
                  </a:cubicBezTo>
                  <a:cubicBezTo>
                    <a:pt x="52" y="48"/>
                    <a:pt x="27" y="44"/>
                    <a:pt x="27" y="44"/>
                  </a:cubicBezTo>
                  <a:cubicBezTo>
                    <a:pt x="27" y="44"/>
                    <a:pt x="53" y="40"/>
                    <a:pt x="70" y="38"/>
                  </a:cubicBezTo>
                  <a:cubicBezTo>
                    <a:pt x="87" y="36"/>
                    <a:pt x="96" y="39"/>
                    <a:pt x="96" y="39"/>
                  </a:cubicBezTo>
                  <a:cubicBezTo>
                    <a:pt x="96" y="39"/>
                    <a:pt x="98" y="22"/>
                    <a:pt x="65" y="28"/>
                  </a:cubicBezTo>
                  <a:cubicBezTo>
                    <a:pt x="31" y="33"/>
                    <a:pt x="29" y="18"/>
                    <a:pt x="29" y="18"/>
                  </a:cubicBezTo>
                  <a:cubicBezTo>
                    <a:pt x="29" y="18"/>
                    <a:pt x="43" y="17"/>
                    <a:pt x="64" y="17"/>
                  </a:cubicBezTo>
                  <a:cubicBezTo>
                    <a:pt x="85" y="18"/>
                    <a:pt x="87" y="23"/>
                    <a:pt x="87" y="23"/>
                  </a:cubicBezTo>
                  <a:cubicBezTo>
                    <a:pt x="87" y="23"/>
                    <a:pt x="97" y="8"/>
                    <a:pt x="64" y="9"/>
                  </a:cubicBezTo>
                  <a:cubicBezTo>
                    <a:pt x="30" y="10"/>
                    <a:pt x="25" y="0"/>
                    <a:pt x="25" y="0"/>
                  </a:cubicBezTo>
                  <a:cubicBezTo>
                    <a:pt x="25" y="0"/>
                    <a:pt x="11" y="23"/>
                    <a:pt x="30" y="32"/>
                  </a:cubicBezTo>
                  <a:cubicBezTo>
                    <a:pt x="48" y="42"/>
                    <a:pt x="16" y="36"/>
                    <a:pt x="8" y="32"/>
                  </a:cubicBezTo>
                  <a:cubicBezTo>
                    <a:pt x="0" y="27"/>
                    <a:pt x="6" y="47"/>
                    <a:pt x="25" y="51"/>
                  </a:cubicBezTo>
                  <a:cubicBezTo>
                    <a:pt x="43" y="56"/>
                    <a:pt x="11" y="55"/>
                    <a:pt x="11" y="55"/>
                  </a:cubicBezTo>
                  <a:close/>
                </a:path>
              </a:pathLst>
            </a:custGeom>
            <a:solidFill>
              <a:srgbClr val="513E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427"/>
            <p:cNvSpPr>
              <a:spLocks/>
            </p:cNvSpPr>
            <p:nvPr/>
          </p:nvSpPr>
          <p:spPr bwMode="auto">
            <a:xfrm>
              <a:off x="4194175" y="1301750"/>
              <a:ext cx="155575" cy="77788"/>
            </a:xfrm>
            <a:custGeom>
              <a:avLst/>
              <a:gdLst>
                <a:gd name="T0" fmla="*/ 0 w 40"/>
                <a:gd name="T1" fmla="*/ 3 h 20"/>
                <a:gd name="T2" fmla="*/ 40 w 40"/>
                <a:gd name="T3" fmla="*/ 17 h 20"/>
                <a:gd name="T4" fmla="*/ 0 w 40"/>
                <a:gd name="T5" fmla="*/ 3 h 20"/>
              </a:gdLst>
              <a:ahLst/>
              <a:cxnLst>
                <a:cxn ang="0">
                  <a:pos x="T0" y="T1"/>
                </a:cxn>
                <a:cxn ang="0">
                  <a:pos x="T2" y="T3"/>
                </a:cxn>
                <a:cxn ang="0">
                  <a:pos x="T4" y="T5"/>
                </a:cxn>
              </a:cxnLst>
              <a:rect l="0" t="0" r="r" b="b"/>
              <a:pathLst>
                <a:path w="40" h="20">
                  <a:moveTo>
                    <a:pt x="0" y="3"/>
                  </a:moveTo>
                  <a:cubicBezTo>
                    <a:pt x="15" y="20"/>
                    <a:pt x="40" y="17"/>
                    <a:pt x="40" y="17"/>
                  </a:cubicBezTo>
                  <a:cubicBezTo>
                    <a:pt x="40" y="17"/>
                    <a:pt x="17" y="0"/>
                    <a:pt x="0" y="3"/>
                  </a:cubicBezTo>
                  <a:close/>
                </a:path>
              </a:pathLst>
            </a:custGeom>
            <a:solidFill>
              <a:srgbClr val="513E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428"/>
            <p:cNvSpPr>
              <a:spLocks/>
            </p:cNvSpPr>
            <p:nvPr/>
          </p:nvSpPr>
          <p:spPr bwMode="auto">
            <a:xfrm>
              <a:off x="3986213" y="2460625"/>
              <a:ext cx="258763" cy="273050"/>
            </a:xfrm>
            <a:custGeom>
              <a:avLst/>
              <a:gdLst>
                <a:gd name="T0" fmla="*/ 2 w 66"/>
                <a:gd name="T1" fmla="*/ 9 h 70"/>
                <a:gd name="T2" fmla="*/ 28 w 66"/>
                <a:gd name="T3" fmla="*/ 0 h 70"/>
                <a:gd name="T4" fmla="*/ 40 w 66"/>
                <a:gd name="T5" fmla="*/ 11 h 70"/>
                <a:gd name="T6" fmla="*/ 58 w 66"/>
                <a:gd name="T7" fmla="*/ 27 h 70"/>
                <a:gd name="T8" fmla="*/ 65 w 66"/>
                <a:gd name="T9" fmla="*/ 39 h 70"/>
                <a:gd name="T10" fmla="*/ 52 w 66"/>
                <a:gd name="T11" fmla="*/ 37 h 70"/>
                <a:gd name="T12" fmla="*/ 41 w 66"/>
                <a:gd name="T13" fmla="*/ 29 h 70"/>
                <a:gd name="T14" fmla="*/ 41 w 66"/>
                <a:gd name="T15" fmla="*/ 49 h 70"/>
                <a:gd name="T16" fmla="*/ 51 w 66"/>
                <a:gd name="T17" fmla="*/ 61 h 70"/>
                <a:gd name="T18" fmla="*/ 44 w 66"/>
                <a:gd name="T19" fmla="*/ 65 h 70"/>
                <a:gd name="T20" fmla="*/ 31 w 66"/>
                <a:gd name="T21" fmla="*/ 51 h 70"/>
                <a:gd name="T22" fmla="*/ 29 w 66"/>
                <a:gd name="T23" fmla="*/ 44 h 70"/>
                <a:gd name="T24" fmla="*/ 29 w 66"/>
                <a:gd name="T25" fmla="*/ 52 h 70"/>
                <a:gd name="T26" fmla="*/ 23 w 66"/>
                <a:gd name="T27" fmla="*/ 57 h 70"/>
                <a:gd name="T28" fmla="*/ 18 w 66"/>
                <a:gd name="T29" fmla="*/ 45 h 70"/>
                <a:gd name="T30" fmla="*/ 16 w 66"/>
                <a:gd name="T31" fmla="*/ 56 h 70"/>
                <a:gd name="T32" fmla="*/ 10 w 66"/>
                <a:gd name="T33" fmla="*/ 52 h 70"/>
                <a:gd name="T34" fmla="*/ 9 w 66"/>
                <a:gd name="T35" fmla="*/ 42 h 70"/>
                <a:gd name="T36" fmla="*/ 7 w 66"/>
                <a:gd name="T37" fmla="*/ 49 h 70"/>
                <a:gd name="T38" fmla="*/ 0 w 66"/>
                <a:gd name="T39" fmla="*/ 46 h 70"/>
                <a:gd name="T40" fmla="*/ 2 w 66"/>
                <a:gd name="T41"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0">
                  <a:moveTo>
                    <a:pt x="2" y="9"/>
                  </a:moveTo>
                  <a:cubicBezTo>
                    <a:pt x="28" y="0"/>
                    <a:pt x="28" y="0"/>
                    <a:pt x="28" y="0"/>
                  </a:cubicBezTo>
                  <a:cubicBezTo>
                    <a:pt x="28" y="0"/>
                    <a:pt x="29" y="5"/>
                    <a:pt x="40" y="11"/>
                  </a:cubicBezTo>
                  <a:cubicBezTo>
                    <a:pt x="51" y="18"/>
                    <a:pt x="54" y="19"/>
                    <a:pt x="58" y="27"/>
                  </a:cubicBezTo>
                  <a:cubicBezTo>
                    <a:pt x="62" y="35"/>
                    <a:pt x="66" y="39"/>
                    <a:pt x="65" y="39"/>
                  </a:cubicBezTo>
                  <a:cubicBezTo>
                    <a:pt x="64" y="40"/>
                    <a:pt x="56" y="44"/>
                    <a:pt x="52" y="37"/>
                  </a:cubicBezTo>
                  <a:cubicBezTo>
                    <a:pt x="48" y="29"/>
                    <a:pt x="47" y="27"/>
                    <a:pt x="41" y="29"/>
                  </a:cubicBezTo>
                  <a:cubicBezTo>
                    <a:pt x="36" y="30"/>
                    <a:pt x="37" y="42"/>
                    <a:pt x="41" y="49"/>
                  </a:cubicBezTo>
                  <a:cubicBezTo>
                    <a:pt x="44" y="55"/>
                    <a:pt x="48" y="59"/>
                    <a:pt x="51" y="61"/>
                  </a:cubicBezTo>
                  <a:cubicBezTo>
                    <a:pt x="53" y="64"/>
                    <a:pt x="49" y="70"/>
                    <a:pt x="44" y="65"/>
                  </a:cubicBezTo>
                  <a:cubicBezTo>
                    <a:pt x="38" y="60"/>
                    <a:pt x="33" y="56"/>
                    <a:pt x="31" y="51"/>
                  </a:cubicBezTo>
                  <a:cubicBezTo>
                    <a:pt x="29" y="46"/>
                    <a:pt x="30" y="44"/>
                    <a:pt x="29" y="44"/>
                  </a:cubicBezTo>
                  <a:cubicBezTo>
                    <a:pt x="28" y="44"/>
                    <a:pt x="27" y="48"/>
                    <a:pt x="29" y="52"/>
                  </a:cubicBezTo>
                  <a:cubicBezTo>
                    <a:pt x="31" y="57"/>
                    <a:pt x="29" y="60"/>
                    <a:pt x="23" y="57"/>
                  </a:cubicBezTo>
                  <a:cubicBezTo>
                    <a:pt x="18" y="55"/>
                    <a:pt x="18" y="45"/>
                    <a:pt x="18" y="45"/>
                  </a:cubicBezTo>
                  <a:cubicBezTo>
                    <a:pt x="18" y="45"/>
                    <a:pt x="16" y="53"/>
                    <a:pt x="16" y="56"/>
                  </a:cubicBezTo>
                  <a:cubicBezTo>
                    <a:pt x="17" y="58"/>
                    <a:pt x="10" y="58"/>
                    <a:pt x="10" y="52"/>
                  </a:cubicBezTo>
                  <a:cubicBezTo>
                    <a:pt x="9" y="46"/>
                    <a:pt x="9" y="42"/>
                    <a:pt x="9" y="42"/>
                  </a:cubicBezTo>
                  <a:cubicBezTo>
                    <a:pt x="9" y="42"/>
                    <a:pt x="7" y="46"/>
                    <a:pt x="7" y="49"/>
                  </a:cubicBezTo>
                  <a:cubicBezTo>
                    <a:pt x="8" y="51"/>
                    <a:pt x="0" y="54"/>
                    <a:pt x="0" y="46"/>
                  </a:cubicBezTo>
                  <a:cubicBezTo>
                    <a:pt x="1" y="38"/>
                    <a:pt x="4" y="17"/>
                    <a:pt x="2" y="9"/>
                  </a:cubicBezTo>
                  <a:close/>
                </a:path>
              </a:pathLst>
            </a:custGeom>
            <a:solidFill>
              <a:srgbClr val="D4AD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Freeform 429"/>
            <p:cNvSpPr>
              <a:spLocks/>
            </p:cNvSpPr>
            <p:nvPr/>
          </p:nvSpPr>
          <p:spPr bwMode="auto">
            <a:xfrm>
              <a:off x="3927475" y="2389188"/>
              <a:ext cx="211138" cy="138113"/>
            </a:xfrm>
            <a:custGeom>
              <a:avLst/>
              <a:gdLst>
                <a:gd name="T0" fmla="*/ 133 w 133"/>
                <a:gd name="T1" fmla="*/ 55 h 87"/>
                <a:gd name="T2" fmla="*/ 20 w 133"/>
                <a:gd name="T3" fmla="*/ 87 h 87"/>
                <a:gd name="T4" fmla="*/ 0 w 133"/>
                <a:gd name="T5" fmla="*/ 37 h 87"/>
                <a:gd name="T6" fmla="*/ 116 w 133"/>
                <a:gd name="T7" fmla="*/ 0 h 87"/>
                <a:gd name="T8" fmla="*/ 133 w 133"/>
                <a:gd name="T9" fmla="*/ 55 h 87"/>
              </a:gdLst>
              <a:ahLst/>
              <a:cxnLst>
                <a:cxn ang="0">
                  <a:pos x="T0" y="T1"/>
                </a:cxn>
                <a:cxn ang="0">
                  <a:pos x="T2" y="T3"/>
                </a:cxn>
                <a:cxn ang="0">
                  <a:pos x="T4" y="T5"/>
                </a:cxn>
                <a:cxn ang="0">
                  <a:pos x="T6" y="T7"/>
                </a:cxn>
                <a:cxn ang="0">
                  <a:pos x="T8" y="T9"/>
                </a:cxn>
              </a:cxnLst>
              <a:rect l="0" t="0" r="r" b="b"/>
              <a:pathLst>
                <a:path w="133" h="87">
                  <a:moveTo>
                    <a:pt x="133" y="55"/>
                  </a:moveTo>
                  <a:lnTo>
                    <a:pt x="20" y="87"/>
                  </a:lnTo>
                  <a:lnTo>
                    <a:pt x="0" y="37"/>
                  </a:lnTo>
                  <a:lnTo>
                    <a:pt x="116" y="0"/>
                  </a:lnTo>
                  <a:lnTo>
                    <a:pt x="133"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Freeform 430"/>
            <p:cNvSpPr>
              <a:spLocks/>
            </p:cNvSpPr>
            <p:nvPr/>
          </p:nvSpPr>
          <p:spPr bwMode="auto">
            <a:xfrm>
              <a:off x="4486275" y="2311400"/>
              <a:ext cx="246063" cy="336550"/>
            </a:xfrm>
            <a:custGeom>
              <a:avLst/>
              <a:gdLst>
                <a:gd name="T0" fmla="*/ 31 w 63"/>
                <a:gd name="T1" fmla="*/ 0 h 86"/>
                <a:gd name="T2" fmla="*/ 27 w 63"/>
                <a:gd name="T3" fmla="*/ 10 h 86"/>
                <a:gd name="T4" fmla="*/ 6 w 63"/>
                <a:gd name="T5" fmla="*/ 26 h 86"/>
                <a:gd name="T6" fmla="*/ 1 w 63"/>
                <a:gd name="T7" fmla="*/ 52 h 86"/>
                <a:gd name="T8" fmla="*/ 9 w 63"/>
                <a:gd name="T9" fmla="*/ 49 h 86"/>
                <a:gd name="T10" fmla="*/ 16 w 63"/>
                <a:gd name="T11" fmla="*/ 34 h 86"/>
                <a:gd name="T12" fmla="*/ 18 w 63"/>
                <a:gd name="T13" fmla="*/ 49 h 86"/>
                <a:gd name="T14" fmla="*/ 12 w 63"/>
                <a:gd name="T15" fmla="*/ 78 h 86"/>
                <a:gd name="T16" fmla="*/ 23 w 63"/>
                <a:gd name="T17" fmla="*/ 75 h 86"/>
                <a:gd name="T18" fmla="*/ 30 w 63"/>
                <a:gd name="T19" fmla="*/ 52 h 86"/>
                <a:gd name="T20" fmla="*/ 31 w 63"/>
                <a:gd name="T21" fmla="*/ 63 h 86"/>
                <a:gd name="T22" fmla="*/ 38 w 63"/>
                <a:gd name="T23" fmla="*/ 60 h 86"/>
                <a:gd name="T24" fmla="*/ 41 w 63"/>
                <a:gd name="T25" fmla="*/ 52 h 86"/>
                <a:gd name="T26" fmla="*/ 43 w 63"/>
                <a:gd name="T27" fmla="*/ 62 h 86"/>
                <a:gd name="T28" fmla="*/ 48 w 63"/>
                <a:gd name="T29" fmla="*/ 51 h 86"/>
                <a:gd name="T30" fmla="*/ 54 w 63"/>
                <a:gd name="T31" fmla="*/ 57 h 86"/>
                <a:gd name="T32" fmla="*/ 58 w 63"/>
                <a:gd name="T33" fmla="*/ 33 h 86"/>
                <a:gd name="T34" fmla="*/ 63 w 63"/>
                <a:gd name="T35" fmla="*/ 2 h 86"/>
                <a:gd name="T36" fmla="*/ 31 w 63"/>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86">
                  <a:moveTo>
                    <a:pt x="31" y="0"/>
                  </a:moveTo>
                  <a:cubicBezTo>
                    <a:pt x="31" y="0"/>
                    <a:pt x="32" y="4"/>
                    <a:pt x="27" y="10"/>
                  </a:cubicBezTo>
                  <a:cubicBezTo>
                    <a:pt x="22" y="15"/>
                    <a:pt x="9" y="23"/>
                    <a:pt x="6" y="26"/>
                  </a:cubicBezTo>
                  <a:cubicBezTo>
                    <a:pt x="3" y="29"/>
                    <a:pt x="0" y="49"/>
                    <a:pt x="1" y="52"/>
                  </a:cubicBezTo>
                  <a:cubicBezTo>
                    <a:pt x="1" y="55"/>
                    <a:pt x="5" y="57"/>
                    <a:pt x="9" y="49"/>
                  </a:cubicBezTo>
                  <a:cubicBezTo>
                    <a:pt x="13" y="40"/>
                    <a:pt x="12" y="35"/>
                    <a:pt x="16" y="34"/>
                  </a:cubicBezTo>
                  <a:cubicBezTo>
                    <a:pt x="20" y="32"/>
                    <a:pt x="19" y="40"/>
                    <a:pt x="18" y="49"/>
                  </a:cubicBezTo>
                  <a:cubicBezTo>
                    <a:pt x="18" y="59"/>
                    <a:pt x="14" y="72"/>
                    <a:pt x="12" y="78"/>
                  </a:cubicBezTo>
                  <a:cubicBezTo>
                    <a:pt x="11" y="84"/>
                    <a:pt x="21" y="86"/>
                    <a:pt x="23" y="75"/>
                  </a:cubicBezTo>
                  <a:cubicBezTo>
                    <a:pt x="26" y="64"/>
                    <a:pt x="30" y="53"/>
                    <a:pt x="30" y="52"/>
                  </a:cubicBezTo>
                  <a:cubicBezTo>
                    <a:pt x="31" y="50"/>
                    <a:pt x="30" y="59"/>
                    <a:pt x="31" y="63"/>
                  </a:cubicBezTo>
                  <a:cubicBezTo>
                    <a:pt x="31" y="67"/>
                    <a:pt x="37" y="68"/>
                    <a:pt x="38" y="60"/>
                  </a:cubicBezTo>
                  <a:cubicBezTo>
                    <a:pt x="40" y="53"/>
                    <a:pt x="41" y="51"/>
                    <a:pt x="41" y="52"/>
                  </a:cubicBezTo>
                  <a:cubicBezTo>
                    <a:pt x="42" y="52"/>
                    <a:pt x="38" y="62"/>
                    <a:pt x="43" y="62"/>
                  </a:cubicBezTo>
                  <a:cubicBezTo>
                    <a:pt x="47" y="61"/>
                    <a:pt x="48" y="51"/>
                    <a:pt x="48" y="51"/>
                  </a:cubicBezTo>
                  <a:cubicBezTo>
                    <a:pt x="48" y="51"/>
                    <a:pt x="50" y="60"/>
                    <a:pt x="54" y="57"/>
                  </a:cubicBezTo>
                  <a:cubicBezTo>
                    <a:pt x="58" y="55"/>
                    <a:pt x="60" y="44"/>
                    <a:pt x="58" y="33"/>
                  </a:cubicBezTo>
                  <a:cubicBezTo>
                    <a:pt x="56" y="22"/>
                    <a:pt x="63" y="2"/>
                    <a:pt x="63" y="2"/>
                  </a:cubicBezTo>
                  <a:lnTo>
                    <a:pt x="31" y="0"/>
                  </a:lnTo>
                  <a:close/>
                </a:path>
              </a:pathLst>
            </a:custGeom>
            <a:solidFill>
              <a:srgbClr val="D4AD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Freeform 431"/>
            <p:cNvSpPr>
              <a:spLocks/>
            </p:cNvSpPr>
            <p:nvPr/>
          </p:nvSpPr>
          <p:spPr bwMode="auto">
            <a:xfrm>
              <a:off x="4564063" y="2260600"/>
              <a:ext cx="203200" cy="98425"/>
            </a:xfrm>
            <a:custGeom>
              <a:avLst/>
              <a:gdLst>
                <a:gd name="T0" fmla="*/ 118 w 128"/>
                <a:gd name="T1" fmla="*/ 62 h 62"/>
                <a:gd name="T2" fmla="*/ 0 w 128"/>
                <a:gd name="T3" fmla="*/ 50 h 62"/>
                <a:gd name="T4" fmla="*/ 7 w 128"/>
                <a:gd name="T5" fmla="*/ 0 h 62"/>
                <a:gd name="T6" fmla="*/ 128 w 128"/>
                <a:gd name="T7" fmla="*/ 8 h 62"/>
                <a:gd name="T8" fmla="*/ 118 w 128"/>
                <a:gd name="T9" fmla="*/ 62 h 62"/>
              </a:gdLst>
              <a:ahLst/>
              <a:cxnLst>
                <a:cxn ang="0">
                  <a:pos x="T0" y="T1"/>
                </a:cxn>
                <a:cxn ang="0">
                  <a:pos x="T2" y="T3"/>
                </a:cxn>
                <a:cxn ang="0">
                  <a:pos x="T4" y="T5"/>
                </a:cxn>
                <a:cxn ang="0">
                  <a:pos x="T6" y="T7"/>
                </a:cxn>
                <a:cxn ang="0">
                  <a:pos x="T8" y="T9"/>
                </a:cxn>
              </a:cxnLst>
              <a:rect l="0" t="0" r="r" b="b"/>
              <a:pathLst>
                <a:path w="128" h="62">
                  <a:moveTo>
                    <a:pt x="118" y="62"/>
                  </a:moveTo>
                  <a:lnTo>
                    <a:pt x="0" y="50"/>
                  </a:lnTo>
                  <a:lnTo>
                    <a:pt x="7" y="0"/>
                  </a:lnTo>
                  <a:lnTo>
                    <a:pt x="128" y="8"/>
                  </a:lnTo>
                  <a:lnTo>
                    <a:pt x="118"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91" name="Group 4290"/>
          <p:cNvGrpSpPr/>
          <p:nvPr/>
        </p:nvGrpSpPr>
        <p:grpSpPr>
          <a:xfrm>
            <a:off x="5227638" y="2136775"/>
            <a:ext cx="1658938" cy="1408113"/>
            <a:chOff x="5227638" y="2136775"/>
            <a:chExt cx="1658938" cy="1408113"/>
          </a:xfrm>
        </p:grpSpPr>
        <p:sp>
          <p:nvSpPr>
            <p:cNvPr id="3063" name="Freeform 370"/>
            <p:cNvSpPr>
              <a:spLocks/>
            </p:cNvSpPr>
            <p:nvPr/>
          </p:nvSpPr>
          <p:spPr bwMode="auto">
            <a:xfrm>
              <a:off x="6003925" y="2366963"/>
              <a:ext cx="585788" cy="830263"/>
            </a:xfrm>
            <a:custGeom>
              <a:avLst/>
              <a:gdLst>
                <a:gd name="T0" fmla="*/ 150 w 150"/>
                <a:gd name="T1" fmla="*/ 213 h 213"/>
                <a:gd name="T2" fmla="*/ 89 w 150"/>
                <a:gd name="T3" fmla="*/ 0 h 213"/>
                <a:gd name="T4" fmla="*/ 0 w 150"/>
                <a:gd name="T5" fmla="*/ 65 h 213"/>
                <a:gd name="T6" fmla="*/ 50 w 150"/>
                <a:gd name="T7" fmla="*/ 204 h 213"/>
                <a:gd name="T8" fmla="*/ 150 w 150"/>
                <a:gd name="T9" fmla="*/ 213 h 213"/>
              </a:gdLst>
              <a:ahLst/>
              <a:cxnLst>
                <a:cxn ang="0">
                  <a:pos x="T0" y="T1"/>
                </a:cxn>
                <a:cxn ang="0">
                  <a:pos x="T2" y="T3"/>
                </a:cxn>
                <a:cxn ang="0">
                  <a:pos x="T4" y="T5"/>
                </a:cxn>
                <a:cxn ang="0">
                  <a:pos x="T6" y="T7"/>
                </a:cxn>
                <a:cxn ang="0">
                  <a:pos x="T8" y="T9"/>
                </a:cxn>
              </a:cxnLst>
              <a:rect l="0" t="0" r="r" b="b"/>
              <a:pathLst>
                <a:path w="150" h="213">
                  <a:moveTo>
                    <a:pt x="150" y="213"/>
                  </a:moveTo>
                  <a:cubicBezTo>
                    <a:pt x="89" y="0"/>
                    <a:pt x="89" y="0"/>
                    <a:pt x="89" y="0"/>
                  </a:cubicBezTo>
                  <a:cubicBezTo>
                    <a:pt x="61" y="28"/>
                    <a:pt x="26" y="50"/>
                    <a:pt x="0" y="65"/>
                  </a:cubicBezTo>
                  <a:cubicBezTo>
                    <a:pt x="24" y="107"/>
                    <a:pt x="42" y="154"/>
                    <a:pt x="50" y="204"/>
                  </a:cubicBezTo>
                  <a:cubicBezTo>
                    <a:pt x="81" y="205"/>
                    <a:pt x="120" y="208"/>
                    <a:pt x="150" y="213"/>
                  </a:cubicBezTo>
                  <a:close/>
                </a:path>
              </a:pathLst>
            </a:custGeom>
            <a:solidFill>
              <a:srgbClr val="5C3D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Freeform 432"/>
            <p:cNvSpPr>
              <a:spLocks/>
            </p:cNvSpPr>
            <p:nvPr/>
          </p:nvSpPr>
          <p:spPr bwMode="auto">
            <a:xfrm>
              <a:off x="5227638" y="2592388"/>
              <a:ext cx="276225" cy="315913"/>
            </a:xfrm>
            <a:custGeom>
              <a:avLst/>
              <a:gdLst>
                <a:gd name="T0" fmla="*/ 51 w 71"/>
                <a:gd name="T1" fmla="*/ 0 h 81"/>
                <a:gd name="T2" fmla="*/ 71 w 71"/>
                <a:gd name="T3" fmla="*/ 26 h 81"/>
                <a:gd name="T4" fmla="*/ 63 w 71"/>
                <a:gd name="T5" fmla="*/ 43 h 81"/>
                <a:gd name="T6" fmla="*/ 53 w 71"/>
                <a:gd name="T7" fmla="*/ 68 h 81"/>
                <a:gd name="T8" fmla="*/ 42 w 71"/>
                <a:gd name="T9" fmla="*/ 81 h 81"/>
                <a:gd name="T10" fmla="*/ 40 w 71"/>
                <a:gd name="T11" fmla="*/ 66 h 81"/>
                <a:gd name="T12" fmla="*/ 45 w 71"/>
                <a:gd name="T13" fmla="*/ 51 h 81"/>
                <a:gd name="T14" fmla="*/ 23 w 71"/>
                <a:gd name="T15" fmla="*/ 58 h 81"/>
                <a:gd name="T16" fmla="*/ 13 w 71"/>
                <a:gd name="T17" fmla="*/ 74 h 81"/>
                <a:gd name="T18" fmla="*/ 6 w 71"/>
                <a:gd name="T19" fmla="*/ 68 h 81"/>
                <a:gd name="T20" fmla="*/ 17 w 71"/>
                <a:gd name="T21" fmla="*/ 48 h 81"/>
                <a:gd name="T22" fmla="*/ 23 w 71"/>
                <a:gd name="T23" fmla="*/ 43 h 81"/>
                <a:gd name="T24" fmla="*/ 14 w 71"/>
                <a:gd name="T25" fmla="*/ 47 h 81"/>
                <a:gd name="T26" fmla="*/ 7 w 71"/>
                <a:gd name="T27" fmla="*/ 42 h 81"/>
                <a:gd name="T28" fmla="*/ 19 w 71"/>
                <a:gd name="T29" fmla="*/ 32 h 81"/>
                <a:gd name="T30" fmla="*/ 6 w 71"/>
                <a:gd name="T31" fmla="*/ 34 h 81"/>
                <a:gd name="T32" fmla="*/ 7 w 71"/>
                <a:gd name="T33" fmla="*/ 25 h 81"/>
                <a:gd name="T34" fmla="*/ 18 w 71"/>
                <a:gd name="T35" fmla="*/ 21 h 81"/>
                <a:gd name="T36" fmla="*/ 10 w 71"/>
                <a:gd name="T37" fmla="*/ 22 h 81"/>
                <a:gd name="T38" fmla="*/ 10 w 71"/>
                <a:gd name="T39" fmla="*/ 13 h 81"/>
                <a:gd name="T40" fmla="*/ 51 w 71"/>
                <a:gd name="T4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81">
                  <a:moveTo>
                    <a:pt x="51" y="0"/>
                  </a:moveTo>
                  <a:cubicBezTo>
                    <a:pt x="71" y="26"/>
                    <a:pt x="71" y="26"/>
                    <a:pt x="71" y="26"/>
                  </a:cubicBezTo>
                  <a:cubicBezTo>
                    <a:pt x="71" y="26"/>
                    <a:pt x="66" y="28"/>
                    <a:pt x="63" y="43"/>
                  </a:cubicBezTo>
                  <a:cubicBezTo>
                    <a:pt x="61" y="58"/>
                    <a:pt x="61" y="61"/>
                    <a:pt x="53" y="68"/>
                  </a:cubicBezTo>
                  <a:cubicBezTo>
                    <a:pt x="46" y="75"/>
                    <a:pt x="43" y="81"/>
                    <a:pt x="42" y="81"/>
                  </a:cubicBezTo>
                  <a:cubicBezTo>
                    <a:pt x="41" y="80"/>
                    <a:pt x="33" y="73"/>
                    <a:pt x="40" y="66"/>
                  </a:cubicBezTo>
                  <a:cubicBezTo>
                    <a:pt x="47" y="58"/>
                    <a:pt x="49" y="56"/>
                    <a:pt x="45" y="51"/>
                  </a:cubicBezTo>
                  <a:cubicBezTo>
                    <a:pt x="41" y="45"/>
                    <a:pt x="29" y="52"/>
                    <a:pt x="23" y="58"/>
                  </a:cubicBezTo>
                  <a:cubicBezTo>
                    <a:pt x="17" y="65"/>
                    <a:pt x="15" y="69"/>
                    <a:pt x="13" y="74"/>
                  </a:cubicBezTo>
                  <a:cubicBezTo>
                    <a:pt x="11" y="78"/>
                    <a:pt x="3" y="75"/>
                    <a:pt x="6" y="68"/>
                  </a:cubicBezTo>
                  <a:cubicBezTo>
                    <a:pt x="9" y="60"/>
                    <a:pt x="12" y="53"/>
                    <a:pt x="17" y="48"/>
                  </a:cubicBezTo>
                  <a:cubicBezTo>
                    <a:pt x="21" y="44"/>
                    <a:pt x="24" y="44"/>
                    <a:pt x="23" y="43"/>
                  </a:cubicBezTo>
                  <a:cubicBezTo>
                    <a:pt x="23" y="42"/>
                    <a:pt x="18" y="42"/>
                    <a:pt x="14" y="47"/>
                  </a:cubicBezTo>
                  <a:cubicBezTo>
                    <a:pt x="11" y="51"/>
                    <a:pt x="6" y="49"/>
                    <a:pt x="7" y="42"/>
                  </a:cubicBezTo>
                  <a:cubicBezTo>
                    <a:pt x="7" y="35"/>
                    <a:pt x="19" y="32"/>
                    <a:pt x="19" y="32"/>
                  </a:cubicBezTo>
                  <a:cubicBezTo>
                    <a:pt x="19" y="32"/>
                    <a:pt x="8" y="33"/>
                    <a:pt x="6" y="34"/>
                  </a:cubicBezTo>
                  <a:cubicBezTo>
                    <a:pt x="3" y="36"/>
                    <a:pt x="0" y="28"/>
                    <a:pt x="7" y="25"/>
                  </a:cubicBezTo>
                  <a:cubicBezTo>
                    <a:pt x="13" y="23"/>
                    <a:pt x="18" y="21"/>
                    <a:pt x="18" y="21"/>
                  </a:cubicBezTo>
                  <a:cubicBezTo>
                    <a:pt x="18" y="21"/>
                    <a:pt x="12" y="20"/>
                    <a:pt x="10" y="22"/>
                  </a:cubicBezTo>
                  <a:cubicBezTo>
                    <a:pt x="7" y="23"/>
                    <a:pt x="2" y="16"/>
                    <a:pt x="10" y="13"/>
                  </a:cubicBezTo>
                  <a:cubicBezTo>
                    <a:pt x="19" y="10"/>
                    <a:pt x="44" y="6"/>
                    <a:pt x="51" y="0"/>
                  </a:cubicBezTo>
                  <a:close/>
                </a:path>
              </a:pathLst>
            </a:custGeom>
            <a:solidFill>
              <a:srgbClr val="E5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Freeform 433"/>
            <p:cNvSpPr>
              <a:spLocks/>
            </p:cNvSpPr>
            <p:nvPr/>
          </p:nvSpPr>
          <p:spPr bwMode="auto">
            <a:xfrm>
              <a:off x="5418138" y="2533650"/>
              <a:ext cx="168275" cy="203200"/>
            </a:xfrm>
            <a:custGeom>
              <a:avLst/>
              <a:gdLst>
                <a:gd name="T0" fmla="*/ 50 w 106"/>
                <a:gd name="T1" fmla="*/ 128 h 128"/>
                <a:gd name="T2" fmla="*/ 0 w 106"/>
                <a:gd name="T3" fmla="*/ 35 h 128"/>
                <a:gd name="T4" fmla="*/ 40 w 106"/>
                <a:gd name="T5" fmla="*/ 0 h 128"/>
                <a:gd name="T6" fmla="*/ 106 w 106"/>
                <a:gd name="T7" fmla="*/ 84 h 128"/>
                <a:gd name="T8" fmla="*/ 50 w 106"/>
                <a:gd name="T9" fmla="*/ 128 h 128"/>
              </a:gdLst>
              <a:ahLst/>
              <a:cxnLst>
                <a:cxn ang="0">
                  <a:pos x="T0" y="T1"/>
                </a:cxn>
                <a:cxn ang="0">
                  <a:pos x="T2" y="T3"/>
                </a:cxn>
                <a:cxn ang="0">
                  <a:pos x="T4" y="T5"/>
                </a:cxn>
                <a:cxn ang="0">
                  <a:pos x="T6" y="T7"/>
                </a:cxn>
                <a:cxn ang="0">
                  <a:pos x="T8" y="T9"/>
                </a:cxn>
              </a:cxnLst>
              <a:rect l="0" t="0" r="r" b="b"/>
              <a:pathLst>
                <a:path w="106" h="128">
                  <a:moveTo>
                    <a:pt x="50" y="128"/>
                  </a:moveTo>
                  <a:lnTo>
                    <a:pt x="0" y="35"/>
                  </a:lnTo>
                  <a:lnTo>
                    <a:pt x="40" y="0"/>
                  </a:lnTo>
                  <a:lnTo>
                    <a:pt x="106" y="84"/>
                  </a:lnTo>
                  <a:lnTo>
                    <a:pt x="50"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Freeform 434"/>
            <p:cNvSpPr>
              <a:spLocks/>
            </p:cNvSpPr>
            <p:nvPr/>
          </p:nvSpPr>
          <p:spPr bwMode="auto">
            <a:xfrm>
              <a:off x="5305425" y="3217863"/>
              <a:ext cx="515938" cy="246063"/>
            </a:xfrm>
            <a:custGeom>
              <a:avLst/>
              <a:gdLst>
                <a:gd name="T0" fmla="*/ 111 w 132"/>
                <a:gd name="T1" fmla="*/ 29 h 63"/>
                <a:gd name="T2" fmla="*/ 79 w 132"/>
                <a:gd name="T3" fmla="*/ 17 h 63"/>
                <a:gd name="T4" fmla="*/ 58 w 132"/>
                <a:gd name="T5" fmla="*/ 3 h 63"/>
                <a:gd name="T6" fmla="*/ 57 w 132"/>
                <a:gd name="T7" fmla="*/ 15 h 63"/>
                <a:gd name="T8" fmla="*/ 37 w 132"/>
                <a:gd name="T9" fmla="*/ 16 h 63"/>
                <a:gd name="T10" fmla="*/ 11 w 132"/>
                <a:gd name="T11" fmla="*/ 12 h 63"/>
                <a:gd name="T12" fmla="*/ 38 w 132"/>
                <a:gd name="T13" fmla="*/ 27 h 63"/>
                <a:gd name="T14" fmla="*/ 12 w 132"/>
                <a:gd name="T15" fmla="*/ 24 h 63"/>
                <a:gd name="T16" fmla="*/ 1 w 132"/>
                <a:gd name="T17" fmla="*/ 26 h 63"/>
                <a:gd name="T18" fmla="*/ 21 w 132"/>
                <a:gd name="T19" fmla="*/ 36 h 63"/>
                <a:gd name="T20" fmla="*/ 3 w 132"/>
                <a:gd name="T21" fmla="*/ 43 h 63"/>
                <a:gd name="T22" fmla="*/ 42 w 132"/>
                <a:gd name="T23" fmla="*/ 52 h 63"/>
                <a:gd name="T24" fmla="*/ 15 w 132"/>
                <a:gd name="T25" fmla="*/ 57 h 63"/>
                <a:gd name="T26" fmla="*/ 50 w 132"/>
                <a:gd name="T27" fmla="*/ 63 h 63"/>
                <a:gd name="T28" fmla="*/ 77 w 132"/>
                <a:gd name="T29" fmla="*/ 59 h 63"/>
                <a:gd name="T30" fmla="*/ 117 w 132"/>
                <a:gd name="T31" fmla="*/ 61 h 63"/>
                <a:gd name="T32" fmla="*/ 111 w 132"/>
                <a:gd name="T33"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63">
                  <a:moveTo>
                    <a:pt x="111" y="29"/>
                  </a:moveTo>
                  <a:cubicBezTo>
                    <a:pt x="98" y="28"/>
                    <a:pt x="98" y="36"/>
                    <a:pt x="79" y="17"/>
                  </a:cubicBezTo>
                  <a:cubicBezTo>
                    <a:pt x="71" y="8"/>
                    <a:pt x="63" y="5"/>
                    <a:pt x="58" y="3"/>
                  </a:cubicBezTo>
                  <a:cubicBezTo>
                    <a:pt x="52" y="0"/>
                    <a:pt x="47" y="4"/>
                    <a:pt x="57" y="15"/>
                  </a:cubicBezTo>
                  <a:cubicBezTo>
                    <a:pt x="69" y="28"/>
                    <a:pt x="52" y="22"/>
                    <a:pt x="37" y="16"/>
                  </a:cubicBezTo>
                  <a:cubicBezTo>
                    <a:pt x="21" y="10"/>
                    <a:pt x="13" y="9"/>
                    <a:pt x="11" y="12"/>
                  </a:cubicBezTo>
                  <a:cubicBezTo>
                    <a:pt x="8" y="16"/>
                    <a:pt x="11" y="18"/>
                    <a:pt x="38" y="27"/>
                  </a:cubicBezTo>
                  <a:cubicBezTo>
                    <a:pt x="64" y="37"/>
                    <a:pt x="30" y="29"/>
                    <a:pt x="12" y="24"/>
                  </a:cubicBezTo>
                  <a:cubicBezTo>
                    <a:pt x="6" y="22"/>
                    <a:pt x="2" y="23"/>
                    <a:pt x="1" y="26"/>
                  </a:cubicBezTo>
                  <a:cubicBezTo>
                    <a:pt x="1" y="28"/>
                    <a:pt x="7" y="33"/>
                    <a:pt x="21" y="36"/>
                  </a:cubicBezTo>
                  <a:cubicBezTo>
                    <a:pt x="62" y="46"/>
                    <a:pt x="7" y="37"/>
                    <a:pt x="3" y="43"/>
                  </a:cubicBezTo>
                  <a:cubicBezTo>
                    <a:pt x="0" y="48"/>
                    <a:pt x="21" y="53"/>
                    <a:pt x="42" y="52"/>
                  </a:cubicBezTo>
                  <a:cubicBezTo>
                    <a:pt x="38" y="55"/>
                    <a:pt x="16" y="51"/>
                    <a:pt x="15" y="57"/>
                  </a:cubicBezTo>
                  <a:cubicBezTo>
                    <a:pt x="13" y="63"/>
                    <a:pt x="32" y="63"/>
                    <a:pt x="50" y="63"/>
                  </a:cubicBezTo>
                  <a:cubicBezTo>
                    <a:pt x="68" y="63"/>
                    <a:pt x="67" y="62"/>
                    <a:pt x="77" y="59"/>
                  </a:cubicBezTo>
                  <a:cubicBezTo>
                    <a:pt x="88" y="57"/>
                    <a:pt x="108" y="62"/>
                    <a:pt x="117" y="61"/>
                  </a:cubicBezTo>
                  <a:cubicBezTo>
                    <a:pt x="132" y="60"/>
                    <a:pt x="111" y="29"/>
                    <a:pt x="111" y="29"/>
                  </a:cubicBezTo>
                  <a:close/>
                </a:path>
              </a:pathLst>
            </a:custGeom>
            <a:solidFill>
              <a:srgbClr val="E5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435"/>
            <p:cNvSpPr>
              <a:spLocks/>
            </p:cNvSpPr>
            <p:nvPr/>
          </p:nvSpPr>
          <p:spPr bwMode="auto">
            <a:xfrm>
              <a:off x="5634038" y="3276600"/>
              <a:ext cx="104775" cy="187325"/>
            </a:xfrm>
            <a:custGeom>
              <a:avLst/>
              <a:gdLst>
                <a:gd name="T0" fmla="*/ 0 w 66"/>
                <a:gd name="T1" fmla="*/ 0 h 118"/>
                <a:gd name="T2" fmla="*/ 0 w 66"/>
                <a:gd name="T3" fmla="*/ 115 h 118"/>
                <a:gd name="T4" fmla="*/ 44 w 66"/>
                <a:gd name="T5" fmla="*/ 118 h 118"/>
                <a:gd name="T6" fmla="*/ 66 w 66"/>
                <a:gd name="T7" fmla="*/ 14 h 118"/>
                <a:gd name="T8" fmla="*/ 0 w 66"/>
                <a:gd name="T9" fmla="*/ 0 h 118"/>
              </a:gdLst>
              <a:ahLst/>
              <a:cxnLst>
                <a:cxn ang="0">
                  <a:pos x="T0" y="T1"/>
                </a:cxn>
                <a:cxn ang="0">
                  <a:pos x="T2" y="T3"/>
                </a:cxn>
                <a:cxn ang="0">
                  <a:pos x="T4" y="T5"/>
                </a:cxn>
                <a:cxn ang="0">
                  <a:pos x="T6" y="T7"/>
                </a:cxn>
                <a:cxn ang="0">
                  <a:pos x="T8" y="T9"/>
                </a:cxn>
              </a:cxnLst>
              <a:rect l="0" t="0" r="r" b="b"/>
              <a:pathLst>
                <a:path w="66" h="118">
                  <a:moveTo>
                    <a:pt x="0" y="0"/>
                  </a:moveTo>
                  <a:lnTo>
                    <a:pt x="0" y="115"/>
                  </a:lnTo>
                  <a:lnTo>
                    <a:pt x="44" y="118"/>
                  </a:lnTo>
                  <a:lnTo>
                    <a:pt x="66"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436"/>
            <p:cNvSpPr>
              <a:spLocks/>
            </p:cNvSpPr>
            <p:nvPr/>
          </p:nvSpPr>
          <p:spPr bwMode="auto">
            <a:xfrm>
              <a:off x="6624638" y="2311400"/>
              <a:ext cx="261938" cy="858838"/>
            </a:xfrm>
            <a:custGeom>
              <a:avLst/>
              <a:gdLst>
                <a:gd name="T0" fmla="*/ 0 w 165"/>
                <a:gd name="T1" fmla="*/ 8 h 541"/>
                <a:gd name="T2" fmla="*/ 140 w 165"/>
                <a:gd name="T3" fmla="*/ 541 h 541"/>
                <a:gd name="T4" fmla="*/ 165 w 165"/>
                <a:gd name="T5" fmla="*/ 536 h 541"/>
                <a:gd name="T6" fmla="*/ 24 w 165"/>
                <a:gd name="T7" fmla="*/ 0 h 541"/>
                <a:gd name="T8" fmla="*/ 0 w 165"/>
                <a:gd name="T9" fmla="*/ 8 h 541"/>
              </a:gdLst>
              <a:ahLst/>
              <a:cxnLst>
                <a:cxn ang="0">
                  <a:pos x="T0" y="T1"/>
                </a:cxn>
                <a:cxn ang="0">
                  <a:pos x="T2" y="T3"/>
                </a:cxn>
                <a:cxn ang="0">
                  <a:pos x="T4" y="T5"/>
                </a:cxn>
                <a:cxn ang="0">
                  <a:pos x="T6" y="T7"/>
                </a:cxn>
                <a:cxn ang="0">
                  <a:pos x="T8" y="T9"/>
                </a:cxn>
              </a:cxnLst>
              <a:rect l="0" t="0" r="r" b="b"/>
              <a:pathLst>
                <a:path w="165" h="541">
                  <a:moveTo>
                    <a:pt x="0" y="8"/>
                  </a:moveTo>
                  <a:lnTo>
                    <a:pt x="140" y="541"/>
                  </a:lnTo>
                  <a:lnTo>
                    <a:pt x="165" y="536"/>
                  </a:lnTo>
                  <a:lnTo>
                    <a:pt x="24" y="0"/>
                  </a:lnTo>
                  <a:lnTo>
                    <a:pt x="0" y="8"/>
                  </a:lnTo>
                  <a:close/>
                </a:path>
              </a:pathLst>
            </a:custGeom>
            <a:solidFill>
              <a:srgbClr val="8C8A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437"/>
            <p:cNvSpPr>
              <a:spLocks/>
            </p:cNvSpPr>
            <p:nvPr/>
          </p:nvSpPr>
          <p:spPr bwMode="auto">
            <a:xfrm>
              <a:off x="6159500" y="2225675"/>
              <a:ext cx="593725" cy="1035050"/>
            </a:xfrm>
            <a:custGeom>
              <a:avLst/>
              <a:gdLst>
                <a:gd name="T0" fmla="*/ 58 w 152"/>
                <a:gd name="T1" fmla="*/ 23 h 265"/>
                <a:gd name="T2" fmla="*/ 11 w 152"/>
                <a:gd name="T3" fmla="*/ 166 h 265"/>
                <a:gd name="T4" fmla="*/ 123 w 152"/>
                <a:gd name="T5" fmla="*/ 255 h 265"/>
                <a:gd name="T6" fmla="*/ 147 w 152"/>
                <a:gd name="T7" fmla="*/ 119 h 265"/>
                <a:gd name="T8" fmla="*/ 58 w 152"/>
                <a:gd name="T9" fmla="*/ 23 h 265"/>
              </a:gdLst>
              <a:ahLst/>
              <a:cxnLst>
                <a:cxn ang="0">
                  <a:pos x="T0" y="T1"/>
                </a:cxn>
                <a:cxn ang="0">
                  <a:pos x="T2" y="T3"/>
                </a:cxn>
                <a:cxn ang="0">
                  <a:pos x="T4" y="T5"/>
                </a:cxn>
                <a:cxn ang="0">
                  <a:pos x="T6" y="T7"/>
                </a:cxn>
                <a:cxn ang="0">
                  <a:pos x="T8" y="T9"/>
                </a:cxn>
              </a:cxnLst>
              <a:rect l="0" t="0" r="r" b="b"/>
              <a:pathLst>
                <a:path w="152" h="265">
                  <a:moveTo>
                    <a:pt x="58" y="23"/>
                  </a:moveTo>
                  <a:cubicBezTo>
                    <a:pt x="38" y="47"/>
                    <a:pt x="0" y="117"/>
                    <a:pt x="11" y="166"/>
                  </a:cubicBezTo>
                  <a:cubicBezTo>
                    <a:pt x="22" y="214"/>
                    <a:pt x="94" y="244"/>
                    <a:pt x="123" y="255"/>
                  </a:cubicBezTo>
                  <a:cubicBezTo>
                    <a:pt x="152" y="265"/>
                    <a:pt x="150" y="123"/>
                    <a:pt x="147" y="119"/>
                  </a:cubicBezTo>
                  <a:cubicBezTo>
                    <a:pt x="148" y="115"/>
                    <a:pt x="78" y="0"/>
                    <a:pt x="58" y="23"/>
                  </a:cubicBezTo>
                  <a:close/>
                </a:path>
              </a:pathLst>
            </a:custGeom>
            <a:solidFill>
              <a:srgbClr val="6E49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438"/>
            <p:cNvSpPr>
              <a:spLocks/>
            </p:cNvSpPr>
            <p:nvPr/>
          </p:nvSpPr>
          <p:spPr bwMode="auto">
            <a:xfrm>
              <a:off x="6269038" y="2749550"/>
              <a:ext cx="101600" cy="136525"/>
            </a:xfrm>
            <a:custGeom>
              <a:avLst/>
              <a:gdLst>
                <a:gd name="T0" fmla="*/ 10 w 26"/>
                <a:gd name="T1" fmla="*/ 10 h 35"/>
                <a:gd name="T2" fmla="*/ 1 w 26"/>
                <a:gd name="T3" fmla="*/ 23 h 35"/>
                <a:gd name="T4" fmla="*/ 16 w 26"/>
                <a:gd name="T5" fmla="*/ 31 h 35"/>
                <a:gd name="T6" fmla="*/ 22 w 26"/>
                <a:gd name="T7" fmla="*/ 18 h 35"/>
                <a:gd name="T8" fmla="*/ 10 w 26"/>
                <a:gd name="T9" fmla="*/ 10 h 35"/>
              </a:gdLst>
              <a:ahLst/>
              <a:cxnLst>
                <a:cxn ang="0">
                  <a:pos x="T0" y="T1"/>
                </a:cxn>
                <a:cxn ang="0">
                  <a:pos x="T2" y="T3"/>
                </a:cxn>
                <a:cxn ang="0">
                  <a:pos x="T4" y="T5"/>
                </a:cxn>
                <a:cxn ang="0">
                  <a:pos x="T6" y="T7"/>
                </a:cxn>
                <a:cxn ang="0">
                  <a:pos x="T8" y="T9"/>
                </a:cxn>
              </a:cxnLst>
              <a:rect l="0" t="0" r="r" b="b"/>
              <a:pathLst>
                <a:path w="26" h="35">
                  <a:moveTo>
                    <a:pt x="10" y="10"/>
                  </a:moveTo>
                  <a:cubicBezTo>
                    <a:pt x="5" y="14"/>
                    <a:pt x="0" y="19"/>
                    <a:pt x="1" y="23"/>
                  </a:cubicBezTo>
                  <a:cubicBezTo>
                    <a:pt x="2" y="27"/>
                    <a:pt x="10" y="30"/>
                    <a:pt x="16" y="31"/>
                  </a:cubicBezTo>
                  <a:cubicBezTo>
                    <a:pt x="23" y="33"/>
                    <a:pt x="26" y="35"/>
                    <a:pt x="22" y="18"/>
                  </a:cubicBezTo>
                  <a:cubicBezTo>
                    <a:pt x="17" y="0"/>
                    <a:pt x="17" y="4"/>
                    <a:pt x="10" y="10"/>
                  </a:cubicBezTo>
                  <a:close/>
                </a:path>
              </a:pathLst>
            </a:custGeom>
            <a:solidFill>
              <a:srgbClr val="E5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439"/>
            <p:cNvSpPr>
              <a:spLocks noEditPoints="1"/>
            </p:cNvSpPr>
            <p:nvPr/>
          </p:nvSpPr>
          <p:spPr bwMode="auto">
            <a:xfrm>
              <a:off x="5438775" y="2136775"/>
              <a:ext cx="1392238" cy="1408113"/>
            </a:xfrm>
            <a:custGeom>
              <a:avLst/>
              <a:gdLst>
                <a:gd name="T0" fmla="*/ 338 w 357"/>
                <a:gd name="T1" fmla="*/ 146 h 361"/>
                <a:gd name="T2" fmla="*/ 258 w 357"/>
                <a:gd name="T3" fmla="*/ 13 h 361"/>
                <a:gd name="T4" fmla="*/ 252 w 357"/>
                <a:gd name="T5" fmla="*/ 12 h 361"/>
                <a:gd name="T6" fmla="*/ 81 w 357"/>
                <a:gd name="T7" fmla="*/ 50 h 361"/>
                <a:gd name="T8" fmla="*/ 0 w 357"/>
                <a:gd name="T9" fmla="*/ 107 h 361"/>
                <a:gd name="T10" fmla="*/ 25 w 357"/>
                <a:gd name="T11" fmla="*/ 154 h 361"/>
                <a:gd name="T12" fmla="*/ 56 w 357"/>
                <a:gd name="T13" fmla="*/ 126 h 361"/>
                <a:gd name="T14" fmla="*/ 59 w 357"/>
                <a:gd name="T15" fmla="*/ 124 h 361"/>
                <a:gd name="T16" fmla="*/ 56 w 357"/>
                <a:gd name="T17" fmla="*/ 126 h 361"/>
                <a:gd name="T18" fmla="*/ 25 w 357"/>
                <a:gd name="T19" fmla="*/ 154 h 361"/>
                <a:gd name="T20" fmla="*/ 118 w 357"/>
                <a:gd name="T21" fmla="*/ 90 h 361"/>
                <a:gd name="T22" fmla="*/ 237 w 357"/>
                <a:gd name="T23" fmla="*/ 70 h 361"/>
                <a:gd name="T24" fmla="*/ 229 w 357"/>
                <a:gd name="T25" fmla="*/ 68 h 361"/>
                <a:gd name="T26" fmla="*/ 231 w 357"/>
                <a:gd name="T27" fmla="*/ 68 h 361"/>
                <a:gd name="T28" fmla="*/ 231 w 357"/>
                <a:gd name="T29" fmla="*/ 68 h 361"/>
                <a:gd name="T30" fmla="*/ 231 w 357"/>
                <a:gd name="T31" fmla="*/ 68 h 361"/>
                <a:gd name="T32" fmla="*/ 253 w 357"/>
                <a:gd name="T33" fmla="*/ 74 h 361"/>
                <a:gd name="T34" fmla="*/ 325 w 357"/>
                <a:gd name="T35" fmla="*/ 157 h 361"/>
                <a:gd name="T36" fmla="*/ 287 w 357"/>
                <a:gd name="T37" fmla="*/ 262 h 361"/>
                <a:gd name="T38" fmla="*/ 173 w 357"/>
                <a:gd name="T39" fmla="*/ 303 h 361"/>
                <a:gd name="T40" fmla="*/ 61 w 357"/>
                <a:gd name="T41" fmla="*/ 293 h 361"/>
                <a:gd name="T42" fmla="*/ 102 w 357"/>
                <a:gd name="T43" fmla="*/ 302 h 361"/>
                <a:gd name="T44" fmla="*/ 105 w 357"/>
                <a:gd name="T45" fmla="*/ 303 h 361"/>
                <a:gd name="T46" fmla="*/ 102 w 357"/>
                <a:gd name="T47" fmla="*/ 302 h 361"/>
                <a:gd name="T48" fmla="*/ 61 w 357"/>
                <a:gd name="T49" fmla="*/ 293 h 361"/>
                <a:gd name="T50" fmla="*/ 62 w 357"/>
                <a:gd name="T51" fmla="*/ 346 h 361"/>
                <a:gd name="T52" fmla="*/ 161 w 357"/>
                <a:gd name="T53" fmla="*/ 356 h 361"/>
                <a:gd name="T54" fmla="*/ 329 w 357"/>
                <a:gd name="T55" fmla="*/ 306 h 361"/>
                <a:gd name="T56" fmla="*/ 329 w 357"/>
                <a:gd name="T57" fmla="*/ 306 h 361"/>
                <a:gd name="T58" fmla="*/ 333 w 357"/>
                <a:gd name="T59" fmla="*/ 302 h 361"/>
                <a:gd name="T60" fmla="*/ 338 w 357"/>
                <a:gd name="T61" fmla="*/ 146 h 361"/>
                <a:gd name="T62" fmla="*/ 100 w 357"/>
                <a:gd name="T63" fmla="*/ 93 h 361"/>
                <a:gd name="T64" fmla="*/ 68 w 357"/>
                <a:gd name="T65" fmla="*/ 115 h 361"/>
                <a:gd name="T66" fmla="*/ 100 w 357"/>
                <a:gd name="T67" fmla="*/ 93 h 361"/>
                <a:gd name="T68" fmla="*/ 284 w 357"/>
                <a:gd name="T69" fmla="*/ 266 h 361"/>
                <a:gd name="T70" fmla="*/ 284 w 357"/>
                <a:gd name="T71" fmla="*/ 266 h 361"/>
                <a:gd name="T72" fmla="*/ 285 w 357"/>
                <a:gd name="T73" fmla="*/ 265 h 361"/>
                <a:gd name="T74" fmla="*/ 284 w 357"/>
                <a:gd name="T75" fmla="*/ 266 h 361"/>
                <a:gd name="T76" fmla="*/ 118 w 357"/>
                <a:gd name="T77" fmla="*/ 305 h 361"/>
                <a:gd name="T78" fmla="*/ 203 w 357"/>
                <a:gd name="T79" fmla="*/ 305 h 361"/>
                <a:gd name="T80" fmla="*/ 118 w 357"/>
                <a:gd name="T81" fmla="*/ 305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7" h="361">
                  <a:moveTo>
                    <a:pt x="338" y="146"/>
                  </a:moveTo>
                  <a:cubicBezTo>
                    <a:pt x="318" y="71"/>
                    <a:pt x="283" y="14"/>
                    <a:pt x="258" y="13"/>
                  </a:cubicBezTo>
                  <a:cubicBezTo>
                    <a:pt x="256" y="12"/>
                    <a:pt x="254" y="12"/>
                    <a:pt x="252" y="12"/>
                  </a:cubicBezTo>
                  <a:cubicBezTo>
                    <a:pt x="189" y="0"/>
                    <a:pt x="138" y="23"/>
                    <a:pt x="81" y="50"/>
                  </a:cubicBezTo>
                  <a:cubicBezTo>
                    <a:pt x="24" y="76"/>
                    <a:pt x="0" y="107"/>
                    <a:pt x="0" y="107"/>
                  </a:cubicBezTo>
                  <a:cubicBezTo>
                    <a:pt x="25" y="154"/>
                    <a:pt x="25" y="154"/>
                    <a:pt x="25" y="154"/>
                  </a:cubicBezTo>
                  <a:cubicBezTo>
                    <a:pt x="56" y="126"/>
                    <a:pt x="56" y="126"/>
                    <a:pt x="56" y="126"/>
                  </a:cubicBezTo>
                  <a:cubicBezTo>
                    <a:pt x="57" y="125"/>
                    <a:pt x="58" y="124"/>
                    <a:pt x="59" y="124"/>
                  </a:cubicBezTo>
                  <a:cubicBezTo>
                    <a:pt x="58" y="124"/>
                    <a:pt x="57" y="125"/>
                    <a:pt x="56" y="126"/>
                  </a:cubicBezTo>
                  <a:cubicBezTo>
                    <a:pt x="25" y="154"/>
                    <a:pt x="25" y="154"/>
                    <a:pt x="25" y="154"/>
                  </a:cubicBezTo>
                  <a:cubicBezTo>
                    <a:pt x="42" y="141"/>
                    <a:pt x="73" y="110"/>
                    <a:pt x="118" y="90"/>
                  </a:cubicBezTo>
                  <a:cubicBezTo>
                    <a:pt x="153" y="75"/>
                    <a:pt x="201" y="69"/>
                    <a:pt x="237" y="70"/>
                  </a:cubicBezTo>
                  <a:cubicBezTo>
                    <a:pt x="237" y="69"/>
                    <a:pt x="233" y="68"/>
                    <a:pt x="229" y="68"/>
                  </a:cubicBezTo>
                  <a:cubicBezTo>
                    <a:pt x="229" y="68"/>
                    <a:pt x="230" y="68"/>
                    <a:pt x="231" y="68"/>
                  </a:cubicBezTo>
                  <a:cubicBezTo>
                    <a:pt x="231" y="68"/>
                    <a:pt x="231" y="68"/>
                    <a:pt x="231" y="68"/>
                  </a:cubicBezTo>
                  <a:cubicBezTo>
                    <a:pt x="231" y="68"/>
                    <a:pt x="231" y="68"/>
                    <a:pt x="231" y="68"/>
                  </a:cubicBezTo>
                  <a:cubicBezTo>
                    <a:pt x="238" y="69"/>
                    <a:pt x="245" y="71"/>
                    <a:pt x="253" y="74"/>
                  </a:cubicBezTo>
                  <a:cubicBezTo>
                    <a:pt x="245" y="73"/>
                    <a:pt x="316" y="120"/>
                    <a:pt x="325" y="157"/>
                  </a:cubicBezTo>
                  <a:cubicBezTo>
                    <a:pt x="334" y="189"/>
                    <a:pt x="299" y="245"/>
                    <a:pt x="287" y="262"/>
                  </a:cubicBezTo>
                  <a:cubicBezTo>
                    <a:pt x="257" y="281"/>
                    <a:pt x="212" y="299"/>
                    <a:pt x="173" y="303"/>
                  </a:cubicBezTo>
                  <a:cubicBezTo>
                    <a:pt x="124" y="308"/>
                    <a:pt x="82" y="296"/>
                    <a:pt x="61" y="293"/>
                  </a:cubicBezTo>
                  <a:cubicBezTo>
                    <a:pt x="102" y="302"/>
                    <a:pt x="102" y="302"/>
                    <a:pt x="102" y="302"/>
                  </a:cubicBezTo>
                  <a:cubicBezTo>
                    <a:pt x="103" y="302"/>
                    <a:pt x="104" y="302"/>
                    <a:pt x="105" y="303"/>
                  </a:cubicBezTo>
                  <a:cubicBezTo>
                    <a:pt x="104" y="302"/>
                    <a:pt x="103" y="302"/>
                    <a:pt x="102" y="302"/>
                  </a:cubicBezTo>
                  <a:cubicBezTo>
                    <a:pt x="61" y="293"/>
                    <a:pt x="61" y="293"/>
                    <a:pt x="61" y="293"/>
                  </a:cubicBezTo>
                  <a:cubicBezTo>
                    <a:pt x="62" y="346"/>
                    <a:pt x="62" y="346"/>
                    <a:pt x="62" y="346"/>
                  </a:cubicBezTo>
                  <a:cubicBezTo>
                    <a:pt x="62" y="346"/>
                    <a:pt x="98" y="361"/>
                    <a:pt x="161" y="356"/>
                  </a:cubicBezTo>
                  <a:cubicBezTo>
                    <a:pt x="224" y="351"/>
                    <a:pt x="279" y="346"/>
                    <a:pt x="329" y="306"/>
                  </a:cubicBezTo>
                  <a:cubicBezTo>
                    <a:pt x="329" y="306"/>
                    <a:pt x="329" y="306"/>
                    <a:pt x="329" y="306"/>
                  </a:cubicBezTo>
                  <a:cubicBezTo>
                    <a:pt x="331" y="305"/>
                    <a:pt x="332" y="303"/>
                    <a:pt x="333" y="302"/>
                  </a:cubicBezTo>
                  <a:cubicBezTo>
                    <a:pt x="355" y="289"/>
                    <a:pt x="357" y="222"/>
                    <a:pt x="338" y="146"/>
                  </a:cubicBezTo>
                  <a:close/>
                  <a:moveTo>
                    <a:pt x="100" y="93"/>
                  </a:moveTo>
                  <a:cubicBezTo>
                    <a:pt x="88" y="100"/>
                    <a:pt x="77" y="108"/>
                    <a:pt x="68" y="115"/>
                  </a:cubicBezTo>
                  <a:cubicBezTo>
                    <a:pt x="77" y="108"/>
                    <a:pt x="88" y="100"/>
                    <a:pt x="100" y="93"/>
                  </a:cubicBezTo>
                  <a:close/>
                  <a:moveTo>
                    <a:pt x="284" y="266"/>
                  </a:moveTo>
                  <a:cubicBezTo>
                    <a:pt x="284" y="266"/>
                    <a:pt x="284" y="266"/>
                    <a:pt x="284" y="266"/>
                  </a:cubicBezTo>
                  <a:cubicBezTo>
                    <a:pt x="284" y="266"/>
                    <a:pt x="284" y="265"/>
                    <a:pt x="285" y="265"/>
                  </a:cubicBezTo>
                  <a:cubicBezTo>
                    <a:pt x="284" y="265"/>
                    <a:pt x="284" y="266"/>
                    <a:pt x="284" y="266"/>
                  </a:cubicBezTo>
                  <a:close/>
                  <a:moveTo>
                    <a:pt x="118" y="305"/>
                  </a:moveTo>
                  <a:cubicBezTo>
                    <a:pt x="141" y="310"/>
                    <a:pt x="171" y="312"/>
                    <a:pt x="203" y="305"/>
                  </a:cubicBezTo>
                  <a:cubicBezTo>
                    <a:pt x="171" y="312"/>
                    <a:pt x="141" y="310"/>
                    <a:pt x="118" y="305"/>
                  </a:cubicBezTo>
                  <a:close/>
                </a:path>
              </a:pathLst>
            </a:custGeom>
            <a:solidFill>
              <a:srgbClr val="5C3D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440"/>
            <p:cNvSpPr>
              <a:spLocks/>
            </p:cNvSpPr>
            <p:nvPr/>
          </p:nvSpPr>
          <p:spPr bwMode="auto">
            <a:xfrm>
              <a:off x="6296025" y="2495550"/>
              <a:ext cx="558800" cy="527050"/>
            </a:xfrm>
            <a:custGeom>
              <a:avLst/>
              <a:gdLst>
                <a:gd name="T0" fmla="*/ 57 w 143"/>
                <a:gd name="T1" fmla="*/ 10 h 135"/>
                <a:gd name="T2" fmla="*/ 14 w 143"/>
                <a:gd name="T3" fmla="*/ 51 h 135"/>
                <a:gd name="T4" fmla="*/ 22 w 143"/>
                <a:gd name="T5" fmla="*/ 49 h 135"/>
                <a:gd name="T6" fmla="*/ 3 w 143"/>
                <a:gd name="T7" fmla="*/ 86 h 135"/>
                <a:gd name="T8" fmla="*/ 86 w 143"/>
                <a:gd name="T9" fmla="*/ 125 h 135"/>
                <a:gd name="T10" fmla="*/ 135 w 143"/>
                <a:gd name="T11" fmla="*/ 52 h 135"/>
                <a:gd name="T12" fmla="*/ 57 w 143"/>
                <a:gd name="T13" fmla="*/ 10 h 135"/>
              </a:gdLst>
              <a:ahLst/>
              <a:cxnLst>
                <a:cxn ang="0">
                  <a:pos x="T0" y="T1"/>
                </a:cxn>
                <a:cxn ang="0">
                  <a:pos x="T2" y="T3"/>
                </a:cxn>
                <a:cxn ang="0">
                  <a:pos x="T4" y="T5"/>
                </a:cxn>
                <a:cxn ang="0">
                  <a:pos x="T6" y="T7"/>
                </a:cxn>
                <a:cxn ang="0">
                  <a:pos x="T8" y="T9"/>
                </a:cxn>
                <a:cxn ang="0">
                  <a:pos x="T10" y="T11"/>
                </a:cxn>
                <a:cxn ang="0">
                  <a:pos x="T12" y="T13"/>
                </a:cxn>
              </a:cxnLst>
              <a:rect l="0" t="0" r="r" b="b"/>
              <a:pathLst>
                <a:path w="143" h="135">
                  <a:moveTo>
                    <a:pt x="57" y="10"/>
                  </a:moveTo>
                  <a:cubicBezTo>
                    <a:pt x="33" y="17"/>
                    <a:pt x="11" y="37"/>
                    <a:pt x="14" y="51"/>
                  </a:cubicBezTo>
                  <a:cubicBezTo>
                    <a:pt x="13" y="52"/>
                    <a:pt x="23" y="49"/>
                    <a:pt x="22" y="49"/>
                  </a:cubicBezTo>
                  <a:cubicBezTo>
                    <a:pt x="2" y="59"/>
                    <a:pt x="0" y="74"/>
                    <a:pt x="3" y="86"/>
                  </a:cubicBezTo>
                  <a:cubicBezTo>
                    <a:pt x="12" y="120"/>
                    <a:pt x="48" y="135"/>
                    <a:pt x="86" y="125"/>
                  </a:cubicBezTo>
                  <a:cubicBezTo>
                    <a:pt x="124" y="115"/>
                    <a:pt x="143" y="86"/>
                    <a:pt x="135" y="52"/>
                  </a:cubicBezTo>
                  <a:cubicBezTo>
                    <a:pt x="126" y="18"/>
                    <a:pt x="95" y="0"/>
                    <a:pt x="57" y="10"/>
                  </a:cubicBezTo>
                  <a:close/>
                </a:path>
              </a:pathLst>
            </a:custGeom>
            <a:solidFill>
              <a:srgbClr val="A474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441"/>
            <p:cNvSpPr>
              <a:spLocks/>
            </p:cNvSpPr>
            <p:nvPr/>
          </p:nvSpPr>
          <p:spPr bwMode="auto">
            <a:xfrm>
              <a:off x="6424613" y="2562225"/>
              <a:ext cx="360363" cy="152400"/>
            </a:xfrm>
            <a:custGeom>
              <a:avLst/>
              <a:gdLst>
                <a:gd name="T0" fmla="*/ 0 w 92"/>
                <a:gd name="T1" fmla="*/ 20 h 39"/>
                <a:gd name="T2" fmla="*/ 92 w 92"/>
                <a:gd name="T3" fmla="*/ 39 h 39"/>
                <a:gd name="T4" fmla="*/ 50 w 92"/>
                <a:gd name="T5" fmla="*/ 35 h 39"/>
                <a:gd name="T6" fmla="*/ 57 w 92"/>
                <a:gd name="T7" fmla="*/ 20 h 39"/>
                <a:gd name="T8" fmla="*/ 0 w 92"/>
                <a:gd name="T9" fmla="*/ 20 h 39"/>
              </a:gdLst>
              <a:ahLst/>
              <a:cxnLst>
                <a:cxn ang="0">
                  <a:pos x="T0" y="T1"/>
                </a:cxn>
                <a:cxn ang="0">
                  <a:pos x="T2" y="T3"/>
                </a:cxn>
                <a:cxn ang="0">
                  <a:pos x="T4" y="T5"/>
                </a:cxn>
                <a:cxn ang="0">
                  <a:pos x="T6" y="T7"/>
                </a:cxn>
                <a:cxn ang="0">
                  <a:pos x="T8" y="T9"/>
                </a:cxn>
              </a:cxnLst>
              <a:rect l="0" t="0" r="r" b="b"/>
              <a:pathLst>
                <a:path w="92" h="39">
                  <a:moveTo>
                    <a:pt x="0" y="20"/>
                  </a:moveTo>
                  <a:cubicBezTo>
                    <a:pt x="40" y="0"/>
                    <a:pt x="69" y="2"/>
                    <a:pt x="92" y="39"/>
                  </a:cubicBezTo>
                  <a:cubicBezTo>
                    <a:pt x="92" y="39"/>
                    <a:pt x="68" y="20"/>
                    <a:pt x="50" y="35"/>
                  </a:cubicBezTo>
                  <a:cubicBezTo>
                    <a:pt x="50" y="35"/>
                    <a:pt x="42" y="24"/>
                    <a:pt x="57" y="20"/>
                  </a:cubicBezTo>
                  <a:cubicBezTo>
                    <a:pt x="57" y="20"/>
                    <a:pt x="38" y="14"/>
                    <a:pt x="0" y="20"/>
                  </a:cubicBezTo>
                  <a:close/>
                </a:path>
              </a:pathLst>
            </a:custGeom>
            <a:solidFill>
              <a:srgbClr val="B18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92" name="Group 4291"/>
          <p:cNvGrpSpPr/>
          <p:nvPr/>
        </p:nvGrpSpPr>
        <p:grpSpPr>
          <a:xfrm>
            <a:off x="4813300" y="3697288"/>
            <a:ext cx="1690688" cy="1698625"/>
            <a:chOff x="4813300" y="3697288"/>
            <a:chExt cx="1690688" cy="1698625"/>
          </a:xfrm>
        </p:grpSpPr>
        <p:sp>
          <p:nvSpPr>
            <p:cNvPr id="3062" name="Freeform 369"/>
            <p:cNvSpPr>
              <a:spLocks/>
            </p:cNvSpPr>
            <p:nvPr/>
          </p:nvSpPr>
          <p:spPr bwMode="auto">
            <a:xfrm>
              <a:off x="5446713" y="4333875"/>
              <a:ext cx="881063" cy="866775"/>
            </a:xfrm>
            <a:custGeom>
              <a:avLst/>
              <a:gdLst>
                <a:gd name="T0" fmla="*/ 0 w 226"/>
                <a:gd name="T1" fmla="*/ 136 h 222"/>
                <a:gd name="T2" fmla="*/ 46 w 226"/>
                <a:gd name="T3" fmla="*/ 222 h 222"/>
                <a:gd name="T4" fmla="*/ 226 w 226"/>
                <a:gd name="T5" fmla="*/ 38 h 222"/>
                <a:gd name="T6" fmla="*/ 135 w 226"/>
                <a:gd name="T7" fmla="*/ 0 h 222"/>
                <a:gd name="T8" fmla="*/ 0 w 226"/>
                <a:gd name="T9" fmla="*/ 136 h 222"/>
              </a:gdLst>
              <a:ahLst/>
              <a:cxnLst>
                <a:cxn ang="0">
                  <a:pos x="T0" y="T1"/>
                </a:cxn>
                <a:cxn ang="0">
                  <a:pos x="T2" y="T3"/>
                </a:cxn>
                <a:cxn ang="0">
                  <a:pos x="T4" y="T5"/>
                </a:cxn>
                <a:cxn ang="0">
                  <a:pos x="T6" y="T7"/>
                </a:cxn>
                <a:cxn ang="0">
                  <a:pos x="T8" y="T9"/>
                </a:cxn>
              </a:cxnLst>
              <a:rect l="0" t="0" r="r" b="b"/>
              <a:pathLst>
                <a:path w="226" h="222">
                  <a:moveTo>
                    <a:pt x="0" y="136"/>
                  </a:moveTo>
                  <a:cubicBezTo>
                    <a:pt x="17" y="162"/>
                    <a:pt x="36" y="195"/>
                    <a:pt x="46" y="222"/>
                  </a:cubicBezTo>
                  <a:cubicBezTo>
                    <a:pt x="226" y="38"/>
                    <a:pt x="226" y="38"/>
                    <a:pt x="226" y="38"/>
                  </a:cubicBezTo>
                  <a:cubicBezTo>
                    <a:pt x="192" y="30"/>
                    <a:pt x="159" y="14"/>
                    <a:pt x="135" y="0"/>
                  </a:cubicBezTo>
                  <a:cubicBezTo>
                    <a:pt x="101" y="55"/>
                    <a:pt x="55" y="102"/>
                    <a:pt x="0" y="136"/>
                  </a:cubicBezTo>
                  <a:close/>
                </a:path>
              </a:pathLst>
            </a:custGeom>
            <a:solidFill>
              <a:srgbClr val="3B4D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5" name="Freeform 372"/>
            <p:cNvSpPr>
              <a:spLocks/>
            </p:cNvSpPr>
            <p:nvPr/>
          </p:nvSpPr>
          <p:spPr bwMode="auto">
            <a:xfrm>
              <a:off x="5540375" y="4435475"/>
              <a:ext cx="841375" cy="858838"/>
            </a:xfrm>
            <a:custGeom>
              <a:avLst/>
              <a:gdLst>
                <a:gd name="T0" fmla="*/ 194 w 216"/>
                <a:gd name="T1" fmla="*/ 22 h 220"/>
                <a:gd name="T2" fmla="*/ 76 w 216"/>
                <a:gd name="T3" fmla="*/ 23 h 220"/>
                <a:gd name="T4" fmla="*/ 72 w 216"/>
                <a:gd name="T5" fmla="*/ 28 h 220"/>
                <a:gd name="T6" fmla="*/ 60 w 216"/>
                <a:gd name="T7" fmla="*/ 41 h 220"/>
                <a:gd name="T8" fmla="*/ 38 w 216"/>
                <a:gd name="T9" fmla="*/ 63 h 220"/>
                <a:gd name="T10" fmla="*/ 28 w 216"/>
                <a:gd name="T11" fmla="*/ 71 h 220"/>
                <a:gd name="T12" fmla="*/ 23 w 216"/>
                <a:gd name="T13" fmla="*/ 76 h 220"/>
                <a:gd name="T14" fmla="*/ 27 w 216"/>
                <a:gd name="T15" fmla="*/ 199 h 220"/>
                <a:gd name="T16" fmla="*/ 150 w 216"/>
                <a:gd name="T17" fmla="*/ 148 h 220"/>
                <a:gd name="T18" fmla="*/ 194 w 216"/>
                <a:gd name="T19" fmla="*/ 2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20">
                  <a:moveTo>
                    <a:pt x="194" y="22"/>
                  </a:moveTo>
                  <a:cubicBezTo>
                    <a:pt x="176" y="6"/>
                    <a:pt x="121" y="0"/>
                    <a:pt x="76" y="23"/>
                  </a:cubicBezTo>
                  <a:cubicBezTo>
                    <a:pt x="75" y="24"/>
                    <a:pt x="73" y="26"/>
                    <a:pt x="72" y="28"/>
                  </a:cubicBezTo>
                  <a:cubicBezTo>
                    <a:pt x="68" y="32"/>
                    <a:pt x="64" y="37"/>
                    <a:pt x="60" y="41"/>
                  </a:cubicBezTo>
                  <a:cubicBezTo>
                    <a:pt x="53" y="49"/>
                    <a:pt x="45" y="56"/>
                    <a:pt x="38" y="63"/>
                  </a:cubicBezTo>
                  <a:cubicBezTo>
                    <a:pt x="35" y="66"/>
                    <a:pt x="32" y="68"/>
                    <a:pt x="28" y="71"/>
                  </a:cubicBezTo>
                  <a:cubicBezTo>
                    <a:pt x="27" y="73"/>
                    <a:pt x="25" y="74"/>
                    <a:pt x="23" y="76"/>
                  </a:cubicBezTo>
                  <a:cubicBezTo>
                    <a:pt x="0" y="123"/>
                    <a:pt x="9" y="182"/>
                    <a:pt x="27" y="199"/>
                  </a:cubicBezTo>
                  <a:cubicBezTo>
                    <a:pt x="49" y="220"/>
                    <a:pt x="104" y="197"/>
                    <a:pt x="150" y="148"/>
                  </a:cubicBezTo>
                  <a:cubicBezTo>
                    <a:pt x="196" y="100"/>
                    <a:pt x="216" y="43"/>
                    <a:pt x="194" y="22"/>
                  </a:cubicBezTo>
                  <a:close/>
                </a:path>
              </a:pathLst>
            </a:custGeom>
            <a:solidFill>
              <a:srgbClr val="546A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6" name="Freeform 373"/>
            <p:cNvSpPr>
              <a:spLocks/>
            </p:cNvSpPr>
            <p:nvPr/>
          </p:nvSpPr>
          <p:spPr bwMode="auto">
            <a:xfrm>
              <a:off x="5648325" y="4545013"/>
              <a:ext cx="414338" cy="417513"/>
            </a:xfrm>
            <a:custGeom>
              <a:avLst/>
              <a:gdLst>
                <a:gd name="T0" fmla="*/ 32 w 106"/>
                <a:gd name="T1" fmla="*/ 13 h 107"/>
                <a:gd name="T2" fmla="*/ 47 w 106"/>
                <a:gd name="T3" fmla="*/ 34 h 107"/>
                <a:gd name="T4" fmla="*/ 71 w 106"/>
                <a:gd name="T5" fmla="*/ 37 h 107"/>
                <a:gd name="T6" fmla="*/ 72 w 106"/>
                <a:gd name="T7" fmla="*/ 71 h 107"/>
                <a:gd name="T8" fmla="*/ 38 w 106"/>
                <a:gd name="T9" fmla="*/ 72 h 107"/>
                <a:gd name="T10" fmla="*/ 33 w 106"/>
                <a:gd name="T11" fmla="*/ 51 h 107"/>
                <a:gd name="T12" fmla="*/ 10 w 106"/>
                <a:gd name="T13" fmla="*/ 35 h 107"/>
                <a:gd name="T14" fmla="*/ 0 w 106"/>
                <a:gd name="T15" fmla="*/ 43 h 107"/>
                <a:gd name="T16" fmla="*/ 43 w 106"/>
                <a:gd name="T17" fmla="*/ 107 h 107"/>
                <a:gd name="T18" fmla="*/ 106 w 106"/>
                <a:gd name="T19" fmla="*/ 40 h 107"/>
                <a:gd name="T20" fmla="*/ 44 w 106"/>
                <a:gd name="T21" fmla="*/ 0 h 107"/>
                <a:gd name="T22" fmla="*/ 32 w 106"/>
                <a:gd name="T23"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7">
                  <a:moveTo>
                    <a:pt x="32" y="13"/>
                  </a:moveTo>
                  <a:cubicBezTo>
                    <a:pt x="47" y="34"/>
                    <a:pt x="47" y="34"/>
                    <a:pt x="47" y="34"/>
                  </a:cubicBezTo>
                  <a:cubicBezTo>
                    <a:pt x="55" y="33"/>
                    <a:pt x="65" y="32"/>
                    <a:pt x="71" y="37"/>
                  </a:cubicBezTo>
                  <a:cubicBezTo>
                    <a:pt x="81" y="46"/>
                    <a:pt x="81" y="62"/>
                    <a:pt x="72" y="71"/>
                  </a:cubicBezTo>
                  <a:cubicBezTo>
                    <a:pt x="63" y="81"/>
                    <a:pt x="48" y="82"/>
                    <a:pt x="38" y="72"/>
                  </a:cubicBezTo>
                  <a:cubicBezTo>
                    <a:pt x="33" y="67"/>
                    <a:pt x="32" y="58"/>
                    <a:pt x="33" y="51"/>
                  </a:cubicBezTo>
                  <a:cubicBezTo>
                    <a:pt x="10" y="35"/>
                    <a:pt x="10" y="35"/>
                    <a:pt x="10" y="35"/>
                  </a:cubicBezTo>
                  <a:cubicBezTo>
                    <a:pt x="7" y="38"/>
                    <a:pt x="4" y="40"/>
                    <a:pt x="0" y="43"/>
                  </a:cubicBezTo>
                  <a:cubicBezTo>
                    <a:pt x="43" y="107"/>
                    <a:pt x="43" y="107"/>
                    <a:pt x="43" y="107"/>
                  </a:cubicBezTo>
                  <a:cubicBezTo>
                    <a:pt x="106" y="40"/>
                    <a:pt x="106" y="40"/>
                    <a:pt x="106" y="40"/>
                  </a:cubicBezTo>
                  <a:cubicBezTo>
                    <a:pt x="44" y="0"/>
                    <a:pt x="44" y="0"/>
                    <a:pt x="44" y="0"/>
                  </a:cubicBezTo>
                  <a:cubicBezTo>
                    <a:pt x="40" y="4"/>
                    <a:pt x="36" y="9"/>
                    <a:pt x="3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7" name="Freeform 374"/>
            <p:cNvSpPr>
              <a:spLocks/>
            </p:cNvSpPr>
            <p:nvPr/>
          </p:nvSpPr>
          <p:spPr bwMode="auto">
            <a:xfrm>
              <a:off x="5773738" y="4668838"/>
              <a:ext cx="190500" cy="195263"/>
            </a:xfrm>
            <a:custGeom>
              <a:avLst/>
              <a:gdLst>
                <a:gd name="T0" fmla="*/ 5 w 49"/>
                <a:gd name="T1" fmla="*/ 21 h 50"/>
                <a:gd name="T2" fmla="*/ 1 w 49"/>
                <a:gd name="T3" fmla="*/ 19 h 50"/>
                <a:gd name="T4" fmla="*/ 6 w 49"/>
                <a:gd name="T5" fmla="*/ 40 h 50"/>
                <a:gd name="T6" fmla="*/ 40 w 49"/>
                <a:gd name="T7" fmla="*/ 39 h 50"/>
                <a:gd name="T8" fmla="*/ 39 w 49"/>
                <a:gd name="T9" fmla="*/ 5 h 50"/>
                <a:gd name="T10" fmla="*/ 15 w 49"/>
                <a:gd name="T11" fmla="*/ 2 h 50"/>
                <a:gd name="T12" fmla="*/ 19 w 49"/>
                <a:gd name="T13" fmla="*/ 8 h 50"/>
                <a:gd name="T14" fmla="*/ 5 w 49"/>
                <a:gd name="T15" fmla="*/ 21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0">
                  <a:moveTo>
                    <a:pt x="5" y="21"/>
                  </a:moveTo>
                  <a:cubicBezTo>
                    <a:pt x="1" y="19"/>
                    <a:pt x="1" y="19"/>
                    <a:pt x="1" y="19"/>
                  </a:cubicBezTo>
                  <a:cubicBezTo>
                    <a:pt x="0" y="26"/>
                    <a:pt x="1" y="35"/>
                    <a:pt x="6" y="40"/>
                  </a:cubicBezTo>
                  <a:cubicBezTo>
                    <a:pt x="16" y="50"/>
                    <a:pt x="31" y="49"/>
                    <a:pt x="40" y="39"/>
                  </a:cubicBezTo>
                  <a:cubicBezTo>
                    <a:pt x="49" y="30"/>
                    <a:pt x="49" y="14"/>
                    <a:pt x="39" y="5"/>
                  </a:cubicBezTo>
                  <a:cubicBezTo>
                    <a:pt x="33" y="0"/>
                    <a:pt x="23" y="1"/>
                    <a:pt x="15" y="2"/>
                  </a:cubicBezTo>
                  <a:cubicBezTo>
                    <a:pt x="19" y="8"/>
                    <a:pt x="19" y="8"/>
                    <a:pt x="19" y="8"/>
                  </a:cubicBezTo>
                  <a:lnTo>
                    <a:pt x="5" y="21"/>
                  </a:lnTo>
                  <a:close/>
                </a:path>
              </a:pathLst>
            </a:custGeom>
            <a:solidFill>
              <a:srgbClr val="138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8" name="Freeform 375"/>
            <p:cNvSpPr>
              <a:spLocks/>
            </p:cNvSpPr>
            <p:nvPr/>
          </p:nvSpPr>
          <p:spPr bwMode="auto">
            <a:xfrm>
              <a:off x="5688013" y="4595813"/>
              <a:ext cx="144463" cy="147638"/>
            </a:xfrm>
            <a:custGeom>
              <a:avLst/>
              <a:gdLst>
                <a:gd name="T0" fmla="*/ 0 w 37"/>
                <a:gd name="T1" fmla="*/ 22 h 38"/>
                <a:gd name="T2" fmla="*/ 23 w 37"/>
                <a:gd name="T3" fmla="*/ 38 h 38"/>
                <a:gd name="T4" fmla="*/ 27 w 37"/>
                <a:gd name="T5" fmla="*/ 25 h 38"/>
                <a:gd name="T6" fmla="*/ 37 w 37"/>
                <a:gd name="T7" fmla="*/ 21 h 38"/>
                <a:gd name="T8" fmla="*/ 22 w 37"/>
                <a:gd name="T9" fmla="*/ 0 h 38"/>
                <a:gd name="T10" fmla="*/ 0 w 37"/>
                <a:gd name="T11" fmla="*/ 22 h 38"/>
              </a:gdLst>
              <a:ahLst/>
              <a:cxnLst>
                <a:cxn ang="0">
                  <a:pos x="T0" y="T1"/>
                </a:cxn>
                <a:cxn ang="0">
                  <a:pos x="T2" y="T3"/>
                </a:cxn>
                <a:cxn ang="0">
                  <a:pos x="T4" y="T5"/>
                </a:cxn>
                <a:cxn ang="0">
                  <a:pos x="T6" y="T7"/>
                </a:cxn>
                <a:cxn ang="0">
                  <a:pos x="T8" y="T9"/>
                </a:cxn>
                <a:cxn ang="0">
                  <a:pos x="T10" y="T11"/>
                </a:cxn>
              </a:cxnLst>
              <a:rect l="0" t="0" r="r" b="b"/>
              <a:pathLst>
                <a:path w="37" h="38">
                  <a:moveTo>
                    <a:pt x="0" y="22"/>
                  </a:moveTo>
                  <a:cubicBezTo>
                    <a:pt x="23" y="38"/>
                    <a:pt x="23" y="38"/>
                    <a:pt x="23" y="38"/>
                  </a:cubicBezTo>
                  <a:cubicBezTo>
                    <a:pt x="24" y="31"/>
                    <a:pt x="26" y="26"/>
                    <a:pt x="27" y="25"/>
                  </a:cubicBezTo>
                  <a:cubicBezTo>
                    <a:pt x="28" y="24"/>
                    <a:pt x="32" y="23"/>
                    <a:pt x="37" y="21"/>
                  </a:cubicBezTo>
                  <a:cubicBezTo>
                    <a:pt x="22" y="0"/>
                    <a:pt x="22" y="0"/>
                    <a:pt x="22" y="0"/>
                  </a:cubicBezTo>
                  <a:cubicBezTo>
                    <a:pt x="15" y="8"/>
                    <a:pt x="7" y="15"/>
                    <a:pt x="0" y="22"/>
                  </a:cubicBezTo>
                  <a:close/>
                </a:path>
              </a:pathLst>
            </a:custGeom>
            <a:solidFill>
              <a:srgbClr val="138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9" name="Freeform 376"/>
            <p:cNvSpPr>
              <a:spLocks/>
            </p:cNvSpPr>
            <p:nvPr/>
          </p:nvSpPr>
          <p:spPr bwMode="auto">
            <a:xfrm>
              <a:off x="5776913" y="4676775"/>
              <a:ext cx="71438" cy="74613"/>
            </a:xfrm>
            <a:custGeom>
              <a:avLst/>
              <a:gdLst>
                <a:gd name="T0" fmla="*/ 0 w 18"/>
                <a:gd name="T1" fmla="*/ 17 h 19"/>
                <a:gd name="T2" fmla="*/ 4 w 18"/>
                <a:gd name="T3" fmla="*/ 19 h 19"/>
                <a:gd name="T4" fmla="*/ 18 w 18"/>
                <a:gd name="T5" fmla="*/ 6 h 19"/>
                <a:gd name="T6" fmla="*/ 14 w 18"/>
                <a:gd name="T7" fmla="*/ 0 h 19"/>
                <a:gd name="T8" fmla="*/ 4 w 18"/>
                <a:gd name="T9" fmla="*/ 4 h 19"/>
                <a:gd name="T10" fmla="*/ 0 w 18"/>
                <a:gd name="T11" fmla="*/ 17 h 19"/>
              </a:gdLst>
              <a:ahLst/>
              <a:cxnLst>
                <a:cxn ang="0">
                  <a:pos x="T0" y="T1"/>
                </a:cxn>
                <a:cxn ang="0">
                  <a:pos x="T2" y="T3"/>
                </a:cxn>
                <a:cxn ang="0">
                  <a:pos x="T4" y="T5"/>
                </a:cxn>
                <a:cxn ang="0">
                  <a:pos x="T6" y="T7"/>
                </a:cxn>
                <a:cxn ang="0">
                  <a:pos x="T8" y="T9"/>
                </a:cxn>
                <a:cxn ang="0">
                  <a:pos x="T10" y="T11"/>
                </a:cxn>
              </a:cxnLst>
              <a:rect l="0" t="0" r="r" b="b"/>
              <a:pathLst>
                <a:path w="18" h="19">
                  <a:moveTo>
                    <a:pt x="0" y="17"/>
                  </a:moveTo>
                  <a:cubicBezTo>
                    <a:pt x="4" y="19"/>
                    <a:pt x="4" y="19"/>
                    <a:pt x="4" y="19"/>
                  </a:cubicBezTo>
                  <a:cubicBezTo>
                    <a:pt x="18" y="6"/>
                    <a:pt x="18" y="6"/>
                    <a:pt x="18" y="6"/>
                  </a:cubicBezTo>
                  <a:cubicBezTo>
                    <a:pt x="14" y="0"/>
                    <a:pt x="14" y="0"/>
                    <a:pt x="14" y="0"/>
                  </a:cubicBezTo>
                  <a:cubicBezTo>
                    <a:pt x="9" y="2"/>
                    <a:pt x="5" y="3"/>
                    <a:pt x="4" y="4"/>
                  </a:cubicBezTo>
                  <a:cubicBezTo>
                    <a:pt x="3" y="5"/>
                    <a:pt x="1" y="10"/>
                    <a:pt x="0" y="17"/>
                  </a:cubicBezTo>
                  <a:close/>
                </a:path>
              </a:pathLst>
            </a:custGeom>
            <a:solidFill>
              <a:srgbClr val="138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Freeform 381"/>
            <p:cNvSpPr>
              <a:spLocks/>
            </p:cNvSpPr>
            <p:nvPr/>
          </p:nvSpPr>
          <p:spPr bwMode="auto">
            <a:xfrm>
              <a:off x="4813300" y="4087813"/>
              <a:ext cx="273050" cy="449263"/>
            </a:xfrm>
            <a:custGeom>
              <a:avLst/>
              <a:gdLst>
                <a:gd name="T0" fmla="*/ 70 w 70"/>
                <a:gd name="T1" fmla="*/ 90 h 115"/>
                <a:gd name="T2" fmla="*/ 65 w 70"/>
                <a:gd name="T3" fmla="*/ 78 h 115"/>
                <a:gd name="T4" fmla="*/ 68 w 70"/>
                <a:gd name="T5" fmla="*/ 46 h 115"/>
                <a:gd name="T6" fmla="*/ 51 w 70"/>
                <a:gd name="T7" fmla="*/ 20 h 115"/>
                <a:gd name="T8" fmla="*/ 46 w 70"/>
                <a:gd name="T9" fmla="*/ 29 h 115"/>
                <a:gd name="T10" fmla="*/ 54 w 70"/>
                <a:gd name="T11" fmla="*/ 48 h 115"/>
                <a:gd name="T12" fmla="*/ 38 w 70"/>
                <a:gd name="T13" fmla="*/ 37 h 115"/>
                <a:gd name="T14" fmla="*/ 18 w 70"/>
                <a:gd name="T15" fmla="*/ 7 h 115"/>
                <a:gd name="T16" fmla="*/ 12 w 70"/>
                <a:gd name="T17" fmla="*/ 19 h 115"/>
                <a:gd name="T18" fmla="*/ 26 w 70"/>
                <a:gd name="T19" fmla="*/ 45 h 115"/>
                <a:gd name="T20" fmla="*/ 16 w 70"/>
                <a:gd name="T21" fmla="*/ 36 h 115"/>
                <a:gd name="T22" fmla="*/ 11 w 70"/>
                <a:gd name="T23" fmla="*/ 45 h 115"/>
                <a:gd name="T24" fmla="*/ 17 w 70"/>
                <a:gd name="T25" fmla="*/ 55 h 115"/>
                <a:gd name="T26" fmla="*/ 7 w 70"/>
                <a:gd name="T27" fmla="*/ 47 h 115"/>
                <a:gd name="T28" fmla="*/ 11 w 70"/>
                <a:gd name="T29" fmla="*/ 61 h 115"/>
                <a:gd name="T30" fmla="*/ 1 w 70"/>
                <a:gd name="T31" fmla="*/ 61 h 115"/>
                <a:gd name="T32" fmla="*/ 18 w 70"/>
                <a:gd name="T33" fmla="*/ 85 h 115"/>
                <a:gd name="T34" fmla="*/ 42 w 70"/>
                <a:gd name="T35" fmla="*/ 115 h 115"/>
                <a:gd name="T36" fmla="*/ 70 w 70"/>
                <a:gd name="T37"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115">
                  <a:moveTo>
                    <a:pt x="70" y="90"/>
                  </a:moveTo>
                  <a:cubicBezTo>
                    <a:pt x="70" y="90"/>
                    <a:pt x="65" y="87"/>
                    <a:pt x="65" y="78"/>
                  </a:cubicBezTo>
                  <a:cubicBezTo>
                    <a:pt x="64" y="70"/>
                    <a:pt x="69" y="51"/>
                    <a:pt x="68" y="46"/>
                  </a:cubicBezTo>
                  <a:cubicBezTo>
                    <a:pt x="68" y="41"/>
                    <a:pt x="54" y="22"/>
                    <a:pt x="51" y="20"/>
                  </a:cubicBezTo>
                  <a:cubicBezTo>
                    <a:pt x="48" y="18"/>
                    <a:pt x="42" y="19"/>
                    <a:pt x="46" y="29"/>
                  </a:cubicBezTo>
                  <a:cubicBezTo>
                    <a:pt x="50" y="40"/>
                    <a:pt x="55" y="43"/>
                    <a:pt x="54" y="48"/>
                  </a:cubicBezTo>
                  <a:cubicBezTo>
                    <a:pt x="52" y="52"/>
                    <a:pt x="46" y="46"/>
                    <a:pt x="38" y="37"/>
                  </a:cubicBezTo>
                  <a:cubicBezTo>
                    <a:pt x="30" y="28"/>
                    <a:pt x="22" y="14"/>
                    <a:pt x="18" y="7"/>
                  </a:cubicBezTo>
                  <a:cubicBezTo>
                    <a:pt x="14" y="0"/>
                    <a:pt x="5" y="8"/>
                    <a:pt x="12" y="19"/>
                  </a:cubicBezTo>
                  <a:cubicBezTo>
                    <a:pt x="19" y="31"/>
                    <a:pt x="25" y="43"/>
                    <a:pt x="26" y="45"/>
                  </a:cubicBezTo>
                  <a:cubicBezTo>
                    <a:pt x="27" y="47"/>
                    <a:pt x="19" y="38"/>
                    <a:pt x="16" y="36"/>
                  </a:cubicBezTo>
                  <a:cubicBezTo>
                    <a:pt x="12" y="33"/>
                    <a:pt x="7" y="37"/>
                    <a:pt x="11" y="45"/>
                  </a:cubicBezTo>
                  <a:cubicBezTo>
                    <a:pt x="16" y="52"/>
                    <a:pt x="17" y="55"/>
                    <a:pt x="17" y="55"/>
                  </a:cubicBezTo>
                  <a:cubicBezTo>
                    <a:pt x="16" y="54"/>
                    <a:pt x="10" y="43"/>
                    <a:pt x="7" y="47"/>
                  </a:cubicBezTo>
                  <a:cubicBezTo>
                    <a:pt x="3" y="51"/>
                    <a:pt x="11" y="61"/>
                    <a:pt x="11" y="61"/>
                  </a:cubicBezTo>
                  <a:cubicBezTo>
                    <a:pt x="11" y="61"/>
                    <a:pt x="3" y="55"/>
                    <a:pt x="1" y="61"/>
                  </a:cubicBezTo>
                  <a:cubicBezTo>
                    <a:pt x="0" y="66"/>
                    <a:pt x="7" y="78"/>
                    <a:pt x="18" y="85"/>
                  </a:cubicBezTo>
                  <a:cubicBezTo>
                    <a:pt x="29" y="92"/>
                    <a:pt x="42" y="115"/>
                    <a:pt x="42" y="115"/>
                  </a:cubicBezTo>
                  <a:lnTo>
                    <a:pt x="70" y="90"/>
                  </a:lnTo>
                  <a:close/>
                </a:path>
              </a:pathLst>
            </a:custGeom>
            <a:solidFill>
              <a:srgbClr val="FAD9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Freeform 382"/>
            <p:cNvSpPr>
              <a:spLocks/>
            </p:cNvSpPr>
            <p:nvPr/>
          </p:nvSpPr>
          <p:spPr bwMode="auto">
            <a:xfrm>
              <a:off x="4935538" y="4403725"/>
              <a:ext cx="190500" cy="163513"/>
            </a:xfrm>
            <a:custGeom>
              <a:avLst/>
              <a:gdLst>
                <a:gd name="T0" fmla="*/ 93 w 120"/>
                <a:gd name="T1" fmla="*/ 0 h 103"/>
                <a:gd name="T2" fmla="*/ 0 w 120"/>
                <a:gd name="T3" fmla="*/ 64 h 103"/>
                <a:gd name="T4" fmla="*/ 22 w 120"/>
                <a:gd name="T5" fmla="*/ 103 h 103"/>
                <a:gd name="T6" fmla="*/ 120 w 120"/>
                <a:gd name="T7" fmla="*/ 62 h 103"/>
                <a:gd name="T8" fmla="*/ 93 w 120"/>
                <a:gd name="T9" fmla="*/ 0 h 103"/>
              </a:gdLst>
              <a:ahLst/>
              <a:cxnLst>
                <a:cxn ang="0">
                  <a:pos x="T0" y="T1"/>
                </a:cxn>
                <a:cxn ang="0">
                  <a:pos x="T2" y="T3"/>
                </a:cxn>
                <a:cxn ang="0">
                  <a:pos x="T4" y="T5"/>
                </a:cxn>
                <a:cxn ang="0">
                  <a:pos x="T6" y="T7"/>
                </a:cxn>
                <a:cxn ang="0">
                  <a:pos x="T8" y="T9"/>
                </a:cxn>
              </a:cxnLst>
              <a:rect l="0" t="0" r="r" b="b"/>
              <a:pathLst>
                <a:path w="120" h="103">
                  <a:moveTo>
                    <a:pt x="93" y="0"/>
                  </a:moveTo>
                  <a:lnTo>
                    <a:pt x="0" y="64"/>
                  </a:lnTo>
                  <a:lnTo>
                    <a:pt x="22" y="103"/>
                  </a:lnTo>
                  <a:lnTo>
                    <a:pt x="120" y="62"/>
                  </a:lnTo>
                  <a:lnTo>
                    <a:pt x="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384"/>
            <p:cNvSpPr>
              <a:spLocks/>
            </p:cNvSpPr>
            <p:nvPr/>
          </p:nvSpPr>
          <p:spPr bwMode="auto">
            <a:xfrm>
              <a:off x="5208588" y="3697288"/>
              <a:ext cx="511175" cy="304800"/>
            </a:xfrm>
            <a:custGeom>
              <a:avLst/>
              <a:gdLst>
                <a:gd name="T0" fmla="*/ 98 w 131"/>
                <a:gd name="T1" fmla="*/ 78 h 78"/>
                <a:gd name="T2" fmla="*/ 64 w 131"/>
                <a:gd name="T3" fmla="*/ 73 h 78"/>
                <a:gd name="T4" fmla="*/ 39 w 131"/>
                <a:gd name="T5" fmla="*/ 75 h 78"/>
                <a:gd name="T6" fmla="*/ 44 w 131"/>
                <a:gd name="T7" fmla="*/ 64 h 78"/>
                <a:gd name="T8" fmla="*/ 27 w 131"/>
                <a:gd name="T9" fmla="*/ 53 h 78"/>
                <a:gd name="T10" fmla="*/ 2 w 131"/>
                <a:gd name="T11" fmla="*/ 43 h 78"/>
                <a:gd name="T12" fmla="*/ 33 w 131"/>
                <a:gd name="T13" fmla="*/ 43 h 78"/>
                <a:gd name="T14" fmla="*/ 10 w 131"/>
                <a:gd name="T15" fmla="*/ 34 h 78"/>
                <a:gd name="T16" fmla="*/ 1 w 131"/>
                <a:gd name="T17" fmla="*/ 27 h 78"/>
                <a:gd name="T18" fmla="*/ 23 w 131"/>
                <a:gd name="T19" fmla="*/ 27 h 78"/>
                <a:gd name="T20" fmla="*/ 11 w 131"/>
                <a:gd name="T21" fmla="*/ 13 h 78"/>
                <a:gd name="T22" fmla="*/ 49 w 131"/>
                <a:gd name="T23" fmla="*/ 24 h 78"/>
                <a:gd name="T24" fmla="*/ 28 w 131"/>
                <a:gd name="T25" fmla="*/ 6 h 78"/>
                <a:gd name="T26" fmla="*/ 62 w 131"/>
                <a:gd name="T27" fmla="*/ 18 h 78"/>
                <a:gd name="T28" fmla="*/ 84 w 131"/>
                <a:gd name="T29" fmla="*/ 35 h 78"/>
                <a:gd name="T30" fmla="*/ 119 w 131"/>
                <a:gd name="T31" fmla="*/ 53 h 78"/>
                <a:gd name="T32" fmla="*/ 98 w 131"/>
                <a:gd name="T3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78">
                  <a:moveTo>
                    <a:pt x="98" y="78"/>
                  </a:moveTo>
                  <a:cubicBezTo>
                    <a:pt x="86" y="73"/>
                    <a:pt x="90" y="66"/>
                    <a:pt x="64" y="73"/>
                  </a:cubicBezTo>
                  <a:cubicBezTo>
                    <a:pt x="53" y="76"/>
                    <a:pt x="44" y="75"/>
                    <a:pt x="39" y="75"/>
                  </a:cubicBezTo>
                  <a:cubicBezTo>
                    <a:pt x="32" y="74"/>
                    <a:pt x="30" y="69"/>
                    <a:pt x="44" y="64"/>
                  </a:cubicBezTo>
                  <a:cubicBezTo>
                    <a:pt x="61" y="59"/>
                    <a:pt x="43" y="55"/>
                    <a:pt x="27" y="53"/>
                  </a:cubicBezTo>
                  <a:cubicBezTo>
                    <a:pt x="10" y="51"/>
                    <a:pt x="3" y="47"/>
                    <a:pt x="2" y="43"/>
                  </a:cubicBezTo>
                  <a:cubicBezTo>
                    <a:pt x="2" y="39"/>
                    <a:pt x="6" y="38"/>
                    <a:pt x="33" y="43"/>
                  </a:cubicBezTo>
                  <a:cubicBezTo>
                    <a:pt x="61" y="49"/>
                    <a:pt x="27" y="38"/>
                    <a:pt x="10" y="34"/>
                  </a:cubicBezTo>
                  <a:cubicBezTo>
                    <a:pt x="4" y="32"/>
                    <a:pt x="0" y="30"/>
                    <a:pt x="1" y="27"/>
                  </a:cubicBezTo>
                  <a:cubicBezTo>
                    <a:pt x="2" y="24"/>
                    <a:pt x="9" y="23"/>
                    <a:pt x="23" y="27"/>
                  </a:cubicBezTo>
                  <a:cubicBezTo>
                    <a:pt x="63" y="39"/>
                    <a:pt x="11" y="20"/>
                    <a:pt x="11" y="13"/>
                  </a:cubicBezTo>
                  <a:cubicBezTo>
                    <a:pt x="11" y="7"/>
                    <a:pt x="31" y="13"/>
                    <a:pt x="49" y="24"/>
                  </a:cubicBezTo>
                  <a:cubicBezTo>
                    <a:pt x="47" y="19"/>
                    <a:pt x="26" y="12"/>
                    <a:pt x="28" y="6"/>
                  </a:cubicBezTo>
                  <a:cubicBezTo>
                    <a:pt x="30" y="0"/>
                    <a:pt x="46" y="10"/>
                    <a:pt x="62" y="18"/>
                  </a:cubicBezTo>
                  <a:cubicBezTo>
                    <a:pt x="77" y="27"/>
                    <a:pt x="75" y="28"/>
                    <a:pt x="84" y="35"/>
                  </a:cubicBezTo>
                  <a:cubicBezTo>
                    <a:pt x="92" y="42"/>
                    <a:pt x="111" y="48"/>
                    <a:pt x="119" y="53"/>
                  </a:cubicBezTo>
                  <a:cubicBezTo>
                    <a:pt x="131" y="61"/>
                    <a:pt x="98" y="78"/>
                    <a:pt x="98" y="78"/>
                  </a:cubicBezTo>
                  <a:close/>
                </a:path>
              </a:pathLst>
            </a:custGeom>
            <a:solidFill>
              <a:srgbClr val="FAD9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0" name="Freeform 385"/>
            <p:cNvSpPr>
              <a:spLocks/>
            </p:cNvSpPr>
            <p:nvPr/>
          </p:nvSpPr>
          <p:spPr bwMode="auto">
            <a:xfrm>
              <a:off x="5473700" y="3838575"/>
              <a:ext cx="152400" cy="190500"/>
            </a:xfrm>
            <a:custGeom>
              <a:avLst/>
              <a:gdLst>
                <a:gd name="T0" fmla="*/ 0 w 96"/>
                <a:gd name="T1" fmla="*/ 100 h 120"/>
                <a:gd name="T2" fmla="*/ 56 w 96"/>
                <a:gd name="T3" fmla="*/ 0 h 120"/>
                <a:gd name="T4" fmla="*/ 96 w 96"/>
                <a:gd name="T5" fmla="*/ 19 h 120"/>
                <a:gd name="T6" fmla="*/ 64 w 96"/>
                <a:gd name="T7" fmla="*/ 120 h 120"/>
                <a:gd name="T8" fmla="*/ 0 w 96"/>
                <a:gd name="T9" fmla="*/ 100 h 120"/>
              </a:gdLst>
              <a:ahLst/>
              <a:cxnLst>
                <a:cxn ang="0">
                  <a:pos x="T0" y="T1"/>
                </a:cxn>
                <a:cxn ang="0">
                  <a:pos x="T2" y="T3"/>
                </a:cxn>
                <a:cxn ang="0">
                  <a:pos x="T4" y="T5"/>
                </a:cxn>
                <a:cxn ang="0">
                  <a:pos x="T6" y="T7"/>
                </a:cxn>
                <a:cxn ang="0">
                  <a:pos x="T8" y="T9"/>
                </a:cxn>
              </a:cxnLst>
              <a:rect l="0" t="0" r="r" b="b"/>
              <a:pathLst>
                <a:path w="96" h="120">
                  <a:moveTo>
                    <a:pt x="0" y="100"/>
                  </a:moveTo>
                  <a:lnTo>
                    <a:pt x="56" y="0"/>
                  </a:lnTo>
                  <a:lnTo>
                    <a:pt x="96" y="19"/>
                  </a:lnTo>
                  <a:lnTo>
                    <a:pt x="64" y="120"/>
                  </a:lnTo>
                  <a:lnTo>
                    <a:pt x="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386"/>
            <p:cNvSpPr>
              <a:spLocks/>
            </p:cNvSpPr>
            <p:nvPr/>
          </p:nvSpPr>
          <p:spPr bwMode="auto">
            <a:xfrm>
              <a:off x="4949825" y="3846513"/>
              <a:ext cx="1554163" cy="1549400"/>
            </a:xfrm>
            <a:custGeom>
              <a:avLst/>
              <a:gdLst>
                <a:gd name="T0" fmla="*/ 384 w 398"/>
                <a:gd name="T1" fmla="*/ 164 h 397"/>
                <a:gd name="T2" fmla="*/ 169 w 398"/>
                <a:gd name="T3" fmla="*/ 0 h 397"/>
                <a:gd name="T4" fmla="*/ 183 w 398"/>
                <a:gd name="T5" fmla="*/ 58 h 397"/>
                <a:gd name="T6" fmla="*/ 187 w 398"/>
                <a:gd name="T7" fmla="*/ 59 h 397"/>
                <a:gd name="T8" fmla="*/ 193 w 398"/>
                <a:gd name="T9" fmla="*/ 60 h 397"/>
                <a:gd name="T10" fmla="*/ 198 w 398"/>
                <a:gd name="T11" fmla="*/ 62 h 397"/>
                <a:gd name="T12" fmla="*/ 274 w 398"/>
                <a:gd name="T13" fmla="*/ 104 h 397"/>
                <a:gd name="T14" fmla="*/ 281 w 398"/>
                <a:gd name="T15" fmla="*/ 110 h 397"/>
                <a:gd name="T16" fmla="*/ 287 w 398"/>
                <a:gd name="T17" fmla="*/ 116 h 397"/>
                <a:gd name="T18" fmla="*/ 294 w 398"/>
                <a:gd name="T19" fmla="*/ 124 h 397"/>
                <a:gd name="T20" fmla="*/ 300 w 398"/>
                <a:gd name="T21" fmla="*/ 131 h 397"/>
                <a:gd name="T22" fmla="*/ 306 w 398"/>
                <a:gd name="T23" fmla="*/ 139 h 397"/>
                <a:gd name="T24" fmla="*/ 311 w 398"/>
                <a:gd name="T25" fmla="*/ 148 h 397"/>
                <a:gd name="T26" fmla="*/ 316 w 398"/>
                <a:gd name="T27" fmla="*/ 157 h 397"/>
                <a:gd name="T28" fmla="*/ 321 w 398"/>
                <a:gd name="T29" fmla="*/ 166 h 397"/>
                <a:gd name="T30" fmla="*/ 325 w 398"/>
                <a:gd name="T31" fmla="*/ 175 h 397"/>
                <a:gd name="T32" fmla="*/ 331 w 398"/>
                <a:gd name="T33" fmla="*/ 197 h 397"/>
                <a:gd name="T34" fmla="*/ 185 w 398"/>
                <a:gd name="T35" fmla="*/ 325 h 397"/>
                <a:gd name="T36" fmla="*/ 174 w 398"/>
                <a:gd name="T37" fmla="*/ 321 h 397"/>
                <a:gd name="T38" fmla="*/ 164 w 398"/>
                <a:gd name="T39" fmla="*/ 317 h 397"/>
                <a:gd name="T40" fmla="*/ 155 w 398"/>
                <a:gd name="T41" fmla="*/ 313 h 397"/>
                <a:gd name="T42" fmla="*/ 146 w 398"/>
                <a:gd name="T43" fmla="*/ 308 h 397"/>
                <a:gd name="T44" fmla="*/ 138 w 398"/>
                <a:gd name="T45" fmla="*/ 303 h 397"/>
                <a:gd name="T46" fmla="*/ 130 w 398"/>
                <a:gd name="T47" fmla="*/ 297 h 397"/>
                <a:gd name="T48" fmla="*/ 122 w 398"/>
                <a:gd name="T49" fmla="*/ 291 h 397"/>
                <a:gd name="T50" fmla="*/ 115 w 398"/>
                <a:gd name="T51" fmla="*/ 285 h 397"/>
                <a:gd name="T52" fmla="*/ 109 w 398"/>
                <a:gd name="T53" fmla="*/ 278 h 397"/>
                <a:gd name="T54" fmla="*/ 63 w 398"/>
                <a:gd name="T55" fmla="*/ 205 h 397"/>
                <a:gd name="T56" fmla="*/ 61 w 398"/>
                <a:gd name="T57" fmla="*/ 199 h 397"/>
                <a:gd name="T58" fmla="*/ 59 w 398"/>
                <a:gd name="T59" fmla="*/ 194 h 397"/>
                <a:gd name="T60" fmla="*/ 58 w 398"/>
                <a:gd name="T61" fmla="*/ 190 h 397"/>
                <a:gd name="T62" fmla="*/ 0 w 398"/>
                <a:gd name="T63" fmla="*/ 179 h 397"/>
                <a:gd name="T64" fmla="*/ 175 w 398"/>
                <a:gd name="T65" fmla="*/ 384 h 397"/>
                <a:gd name="T66" fmla="*/ 180 w 398"/>
                <a:gd name="T67" fmla="*/ 386 h 397"/>
                <a:gd name="T68" fmla="*/ 386 w 398"/>
                <a:gd name="T69" fmla="*/ 16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8" h="397">
                  <a:moveTo>
                    <a:pt x="386" y="169"/>
                  </a:moveTo>
                  <a:cubicBezTo>
                    <a:pt x="385" y="167"/>
                    <a:pt x="384" y="165"/>
                    <a:pt x="384" y="164"/>
                  </a:cubicBezTo>
                  <a:cubicBezTo>
                    <a:pt x="360" y="104"/>
                    <a:pt x="314" y="73"/>
                    <a:pt x="261" y="38"/>
                  </a:cubicBezTo>
                  <a:cubicBezTo>
                    <a:pt x="208" y="4"/>
                    <a:pt x="169" y="0"/>
                    <a:pt x="169" y="0"/>
                  </a:cubicBezTo>
                  <a:cubicBezTo>
                    <a:pt x="143" y="46"/>
                    <a:pt x="143" y="46"/>
                    <a:pt x="143" y="46"/>
                  </a:cubicBezTo>
                  <a:cubicBezTo>
                    <a:pt x="183" y="58"/>
                    <a:pt x="183" y="58"/>
                    <a:pt x="183" y="58"/>
                  </a:cubicBezTo>
                  <a:cubicBezTo>
                    <a:pt x="184" y="58"/>
                    <a:pt x="185" y="58"/>
                    <a:pt x="186" y="59"/>
                  </a:cubicBezTo>
                  <a:cubicBezTo>
                    <a:pt x="186" y="59"/>
                    <a:pt x="187" y="59"/>
                    <a:pt x="187" y="59"/>
                  </a:cubicBezTo>
                  <a:cubicBezTo>
                    <a:pt x="189" y="59"/>
                    <a:pt x="190" y="60"/>
                    <a:pt x="192" y="60"/>
                  </a:cubicBezTo>
                  <a:cubicBezTo>
                    <a:pt x="192" y="60"/>
                    <a:pt x="192" y="60"/>
                    <a:pt x="193" y="60"/>
                  </a:cubicBezTo>
                  <a:cubicBezTo>
                    <a:pt x="194" y="61"/>
                    <a:pt x="196" y="62"/>
                    <a:pt x="198" y="62"/>
                  </a:cubicBezTo>
                  <a:cubicBezTo>
                    <a:pt x="198" y="62"/>
                    <a:pt x="198" y="62"/>
                    <a:pt x="198" y="62"/>
                  </a:cubicBezTo>
                  <a:cubicBezTo>
                    <a:pt x="221" y="70"/>
                    <a:pt x="249" y="82"/>
                    <a:pt x="274" y="103"/>
                  </a:cubicBezTo>
                  <a:cubicBezTo>
                    <a:pt x="274" y="103"/>
                    <a:pt x="274" y="104"/>
                    <a:pt x="274" y="104"/>
                  </a:cubicBezTo>
                  <a:cubicBezTo>
                    <a:pt x="276" y="105"/>
                    <a:pt x="278" y="107"/>
                    <a:pt x="280" y="109"/>
                  </a:cubicBezTo>
                  <a:cubicBezTo>
                    <a:pt x="280" y="109"/>
                    <a:pt x="280" y="110"/>
                    <a:pt x="281" y="110"/>
                  </a:cubicBezTo>
                  <a:cubicBezTo>
                    <a:pt x="283" y="112"/>
                    <a:pt x="285" y="114"/>
                    <a:pt x="287" y="116"/>
                  </a:cubicBezTo>
                  <a:cubicBezTo>
                    <a:pt x="287" y="116"/>
                    <a:pt x="287" y="116"/>
                    <a:pt x="287" y="116"/>
                  </a:cubicBezTo>
                  <a:cubicBezTo>
                    <a:pt x="289" y="118"/>
                    <a:pt x="291" y="120"/>
                    <a:pt x="293" y="122"/>
                  </a:cubicBezTo>
                  <a:cubicBezTo>
                    <a:pt x="293" y="123"/>
                    <a:pt x="293" y="123"/>
                    <a:pt x="294" y="124"/>
                  </a:cubicBezTo>
                  <a:cubicBezTo>
                    <a:pt x="296" y="126"/>
                    <a:pt x="297" y="128"/>
                    <a:pt x="299" y="130"/>
                  </a:cubicBezTo>
                  <a:cubicBezTo>
                    <a:pt x="299" y="130"/>
                    <a:pt x="300" y="131"/>
                    <a:pt x="300" y="131"/>
                  </a:cubicBezTo>
                  <a:cubicBezTo>
                    <a:pt x="302" y="133"/>
                    <a:pt x="303" y="136"/>
                    <a:pt x="305" y="138"/>
                  </a:cubicBezTo>
                  <a:cubicBezTo>
                    <a:pt x="305" y="138"/>
                    <a:pt x="305" y="139"/>
                    <a:pt x="306" y="139"/>
                  </a:cubicBezTo>
                  <a:cubicBezTo>
                    <a:pt x="307" y="142"/>
                    <a:pt x="309" y="144"/>
                    <a:pt x="310" y="146"/>
                  </a:cubicBezTo>
                  <a:cubicBezTo>
                    <a:pt x="311" y="147"/>
                    <a:pt x="311" y="147"/>
                    <a:pt x="311" y="148"/>
                  </a:cubicBezTo>
                  <a:cubicBezTo>
                    <a:pt x="313" y="150"/>
                    <a:pt x="314" y="153"/>
                    <a:pt x="316" y="156"/>
                  </a:cubicBezTo>
                  <a:cubicBezTo>
                    <a:pt x="316" y="156"/>
                    <a:pt x="316" y="156"/>
                    <a:pt x="316" y="157"/>
                  </a:cubicBezTo>
                  <a:cubicBezTo>
                    <a:pt x="318" y="159"/>
                    <a:pt x="319" y="162"/>
                    <a:pt x="320" y="165"/>
                  </a:cubicBezTo>
                  <a:cubicBezTo>
                    <a:pt x="320" y="165"/>
                    <a:pt x="321" y="166"/>
                    <a:pt x="321" y="166"/>
                  </a:cubicBezTo>
                  <a:cubicBezTo>
                    <a:pt x="322" y="169"/>
                    <a:pt x="323" y="172"/>
                    <a:pt x="324" y="175"/>
                  </a:cubicBezTo>
                  <a:cubicBezTo>
                    <a:pt x="324" y="175"/>
                    <a:pt x="324" y="175"/>
                    <a:pt x="325" y="175"/>
                  </a:cubicBezTo>
                  <a:cubicBezTo>
                    <a:pt x="325" y="175"/>
                    <a:pt x="325" y="175"/>
                    <a:pt x="325" y="175"/>
                  </a:cubicBezTo>
                  <a:cubicBezTo>
                    <a:pt x="327" y="182"/>
                    <a:pt x="329" y="189"/>
                    <a:pt x="331" y="197"/>
                  </a:cubicBezTo>
                  <a:cubicBezTo>
                    <a:pt x="328" y="190"/>
                    <a:pt x="271" y="213"/>
                    <a:pt x="244" y="241"/>
                  </a:cubicBezTo>
                  <a:cubicBezTo>
                    <a:pt x="220" y="267"/>
                    <a:pt x="194" y="320"/>
                    <a:pt x="185" y="325"/>
                  </a:cubicBezTo>
                  <a:cubicBezTo>
                    <a:pt x="185" y="324"/>
                    <a:pt x="185" y="324"/>
                    <a:pt x="185" y="324"/>
                  </a:cubicBezTo>
                  <a:cubicBezTo>
                    <a:pt x="182" y="323"/>
                    <a:pt x="177" y="322"/>
                    <a:pt x="174" y="321"/>
                  </a:cubicBezTo>
                  <a:cubicBezTo>
                    <a:pt x="174" y="321"/>
                    <a:pt x="173" y="321"/>
                    <a:pt x="173" y="321"/>
                  </a:cubicBezTo>
                  <a:cubicBezTo>
                    <a:pt x="170" y="320"/>
                    <a:pt x="167" y="319"/>
                    <a:pt x="164" y="317"/>
                  </a:cubicBezTo>
                  <a:cubicBezTo>
                    <a:pt x="164" y="317"/>
                    <a:pt x="164" y="317"/>
                    <a:pt x="163" y="317"/>
                  </a:cubicBezTo>
                  <a:cubicBezTo>
                    <a:pt x="160" y="316"/>
                    <a:pt x="158" y="314"/>
                    <a:pt x="155" y="313"/>
                  </a:cubicBezTo>
                  <a:cubicBezTo>
                    <a:pt x="155" y="313"/>
                    <a:pt x="154" y="312"/>
                    <a:pt x="154" y="312"/>
                  </a:cubicBezTo>
                  <a:cubicBezTo>
                    <a:pt x="151" y="311"/>
                    <a:pt x="149" y="309"/>
                    <a:pt x="146" y="308"/>
                  </a:cubicBezTo>
                  <a:cubicBezTo>
                    <a:pt x="146" y="308"/>
                    <a:pt x="145" y="307"/>
                    <a:pt x="145" y="307"/>
                  </a:cubicBezTo>
                  <a:cubicBezTo>
                    <a:pt x="143" y="306"/>
                    <a:pt x="140" y="304"/>
                    <a:pt x="138" y="303"/>
                  </a:cubicBezTo>
                  <a:cubicBezTo>
                    <a:pt x="137" y="302"/>
                    <a:pt x="137" y="302"/>
                    <a:pt x="137" y="302"/>
                  </a:cubicBezTo>
                  <a:cubicBezTo>
                    <a:pt x="134" y="300"/>
                    <a:pt x="132" y="299"/>
                    <a:pt x="130" y="297"/>
                  </a:cubicBezTo>
                  <a:cubicBezTo>
                    <a:pt x="130" y="297"/>
                    <a:pt x="129" y="296"/>
                    <a:pt x="129" y="296"/>
                  </a:cubicBezTo>
                  <a:cubicBezTo>
                    <a:pt x="127" y="294"/>
                    <a:pt x="125" y="293"/>
                    <a:pt x="122" y="291"/>
                  </a:cubicBezTo>
                  <a:cubicBezTo>
                    <a:pt x="122" y="291"/>
                    <a:pt x="122" y="290"/>
                    <a:pt x="122" y="290"/>
                  </a:cubicBezTo>
                  <a:cubicBezTo>
                    <a:pt x="120" y="288"/>
                    <a:pt x="117" y="286"/>
                    <a:pt x="115" y="285"/>
                  </a:cubicBezTo>
                  <a:cubicBezTo>
                    <a:pt x="115" y="284"/>
                    <a:pt x="115" y="284"/>
                    <a:pt x="115" y="284"/>
                  </a:cubicBezTo>
                  <a:cubicBezTo>
                    <a:pt x="113" y="282"/>
                    <a:pt x="111" y="280"/>
                    <a:pt x="109" y="278"/>
                  </a:cubicBezTo>
                  <a:cubicBezTo>
                    <a:pt x="109" y="278"/>
                    <a:pt x="109" y="278"/>
                    <a:pt x="109" y="278"/>
                  </a:cubicBezTo>
                  <a:cubicBezTo>
                    <a:pt x="86" y="254"/>
                    <a:pt x="72" y="227"/>
                    <a:pt x="63" y="205"/>
                  </a:cubicBezTo>
                  <a:cubicBezTo>
                    <a:pt x="63" y="205"/>
                    <a:pt x="63" y="205"/>
                    <a:pt x="63" y="205"/>
                  </a:cubicBezTo>
                  <a:cubicBezTo>
                    <a:pt x="63" y="203"/>
                    <a:pt x="62" y="201"/>
                    <a:pt x="61" y="199"/>
                  </a:cubicBezTo>
                  <a:cubicBezTo>
                    <a:pt x="61" y="199"/>
                    <a:pt x="61" y="199"/>
                    <a:pt x="61" y="199"/>
                  </a:cubicBezTo>
                  <a:cubicBezTo>
                    <a:pt x="60" y="197"/>
                    <a:pt x="60" y="196"/>
                    <a:pt x="59" y="194"/>
                  </a:cubicBezTo>
                  <a:cubicBezTo>
                    <a:pt x="59" y="194"/>
                    <a:pt x="59" y="193"/>
                    <a:pt x="59" y="193"/>
                  </a:cubicBezTo>
                  <a:cubicBezTo>
                    <a:pt x="59" y="192"/>
                    <a:pt x="58" y="191"/>
                    <a:pt x="58" y="190"/>
                  </a:cubicBezTo>
                  <a:cubicBezTo>
                    <a:pt x="44" y="151"/>
                    <a:pt x="44" y="151"/>
                    <a:pt x="44" y="151"/>
                  </a:cubicBezTo>
                  <a:cubicBezTo>
                    <a:pt x="0" y="179"/>
                    <a:pt x="0" y="179"/>
                    <a:pt x="0" y="179"/>
                  </a:cubicBezTo>
                  <a:cubicBezTo>
                    <a:pt x="0" y="179"/>
                    <a:pt x="6" y="218"/>
                    <a:pt x="43" y="269"/>
                  </a:cubicBezTo>
                  <a:cubicBezTo>
                    <a:pt x="80" y="319"/>
                    <a:pt x="114" y="364"/>
                    <a:pt x="175" y="384"/>
                  </a:cubicBezTo>
                  <a:cubicBezTo>
                    <a:pt x="175" y="384"/>
                    <a:pt x="175" y="385"/>
                    <a:pt x="175" y="385"/>
                  </a:cubicBezTo>
                  <a:cubicBezTo>
                    <a:pt x="177" y="385"/>
                    <a:pt x="179" y="386"/>
                    <a:pt x="180" y="386"/>
                  </a:cubicBezTo>
                  <a:cubicBezTo>
                    <a:pt x="203" y="397"/>
                    <a:pt x="261" y="364"/>
                    <a:pt x="315" y="307"/>
                  </a:cubicBezTo>
                  <a:cubicBezTo>
                    <a:pt x="368" y="251"/>
                    <a:pt x="398" y="191"/>
                    <a:pt x="386" y="169"/>
                  </a:cubicBezTo>
                  <a:close/>
                </a:path>
              </a:pathLst>
            </a:custGeom>
            <a:solidFill>
              <a:srgbClr val="546A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398"/>
            <p:cNvSpPr>
              <a:spLocks/>
            </p:cNvSpPr>
            <p:nvPr/>
          </p:nvSpPr>
          <p:spPr bwMode="auto">
            <a:xfrm>
              <a:off x="5832475" y="4732338"/>
              <a:ext cx="631825" cy="663575"/>
            </a:xfrm>
            <a:custGeom>
              <a:avLst/>
              <a:gdLst>
                <a:gd name="T0" fmla="*/ 378 w 398"/>
                <a:gd name="T1" fmla="*/ 0 h 418"/>
                <a:gd name="T2" fmla="*/ 0 w 398"/>
                <a:gd name="T3" fmla="*/ 400 h 418"/>
                <a:gd name="T4" fmla="*/ 20 w 398"/>
                <a:gd name="T5" fmla="*/ 418 h 418"/>
                <a:gd name="T6" fmla="*/ 398 w 398"/>
                <a:gd name="T7" fmla="*/ 17 h 418"/>
                <a:gd name="T8" fmla="*/ 378 w 398"/>
                <a:gd name="T9" fmla="*/ 0 h 418"/>
              </a:gdLst>
              <a:ahLst/>
              <a:cxnLst>
                <a:cxn ang="0">
                  <a:pos x="T0" y="T1"/>
                </a:cxn>
                <a:cxn ang="0">
                  <a:pos x="T2" y="T3"/>
                </a:cxn>
                <a:cxn ang="0">
                  <a:pos x="T4" y="T5"/>
                </a:cxn>
                <a:cxn ang="0">
                  <a:pos x="T6" y="T7"/>
                </a:cxn>
                <a:cxn ang="0">
                  <a:pos x="T8" y="T9"/>
                </a:cxn>
              </a:cxnLst>
              <a:rect l="0" t="0" r="r" b="b"/>
              <a:pathLst>
                <a:path w="398" h="418">
                  <a:moveTo>
                    <a:pt x="378" y="0"/>
                  </a:moveTo>
                  <a:lnTo>
                    <a:pt x="0" y="400"/>
                  </a:lnTo>
                  <a:lnTo>
                    <a:pt x="20" y="418"/>
                  </a:lnTo>
                  <a:lnTo>
                    <a:pt x="398" y="17"/>
                  </a:lnTo>
                  <a:lnTo>
                    <a:pt x="378" y="0"/>
                  </a:lnTo>
                  <a:close/>
                </a:path>
              </a:pathLst>
            </a:custGeom>
            <a:solidFill>
              <a:srgbClr val="8C8A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399"/>
            <p:cNvSpPr>
              <a:spLocks/>
            </p:cNvSpPr>
            <p:nvPr/>
          </p:nvSpPr>
          <p:spPr bwMode="auto">
            <a:xfrm>
              <a:off x="5749925" y="4622800"/>
              <a:ext cx="588963" cy="577850"/>
            </a:xfrm>
            <a:custGeom>
              <a:avLst/>
              <a:gdLst>
                <a:gd name="T0" fmla="*/ 119 w 151"/>
                <a:gd name="T1" fmla="*/ 27 h 148"/>
                <a:gd name="T2" fmla="*/ 24 w 151"/>
                <a:gd name="T3" fmla="*/ 25 h 148"/>
                <a:gd name="T4" fmla="*/ 32 w 151"/>
                <a:gd name="T5" fmla="*/ 120 h 148"/>
                <a:gd name="T6" fmla="*/ 127 w 151"/>
                <a:gd name="T7" fmla="*/ 122 h 148"/>
                <a:gd name="T8" fmla="*/ 119 w 151"/>
                <a:gd name="T9" fmla="*/ 27 h 148"/>
              </a:gdLst>
              <a:ahLst/>
              <a:cxnLst>
                <a:cxn ang="0">
                  <a:pos x="T0" y="T1"/>
                </a:cxn>
                <a:cxn ang="0">
                  <a:pos x="T2" y="T3"/>
                </a:cxn>
                <a:cxn ang="0">
                  <a:pos x="T4" y="T5"/>
                </a:cxn>
                <a:cxn ang="0">
                  <a:pos x="T6" y="T7"/>
                </a:cxn>
                <a:cxn ang="0">
                  <a:pos x="T8" y="T9"/>
                </a:cxn>
              </a:cxnLst>
              <a:rect l="0" t="0" r="r" b="b"/>
              <a:pathLst>
                <a:path w="151" h="148">
                  <a:moveTo>
                    <a:pt x="119" y="27"/>
                  </a:moveTo>
                  <a:cubicBezTo>
                    <a:pt x="90" y="1"/>
                    <a:pt x="47" y="0"/>
                    <a:pt x="24" y="25"/>
                  </a:cubicBezTo>
                  <a:cubicBezTo>
                    <a:pt x="0" y="51"/>
                    <a:pt x="3" y="94"/>
                    <a:pt x="32" y="120"/>
                  </a:cubicBezTo>
                  <a:cubicBezTo>
                    <a:pt x="61" y="147"/>
                    <a:pt x="103" y="148"/>
                    <a:pt x="127" y="122"/>
                  </a:cubicBezTo>
                  <a:cubicBezTo>
                    <a:pt x="151" y="97"/>
                    <a:pt x="148" y="54"/>
                    <a:pt x="119" y="27"/>
                  </a:cubicBezTo>
                  <a:close/>
                </a:path>
              </a:pathLst>
            </a:custGeom>
            <a:solidFill>
              <a:srgbClr val="FAD9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400"/>
            <p:cNvSpPr>
              <a:spLocks/>
            </p:cNvSpPr>
            <p:nvPr/>
          </p:nvSpPr>
          <p:spPr bwMode="auto">
            <a:xfrm>
              <a:off x="5781675" y="4649788"/>
              <a:ext cx="530225" cy="522288"/>
            </a:xfrm>
            <a:custGeom>
              <a:avLst/>
              <a:gdLst>
                <a:gd name="T0" fmla="*/ 111 w 136"/>
                <a:gd name="T1" fmla="*/ 20 h 134"/>
                <a:gd name="T2" fmla="*/ 61 w 136"/>
                <a:gd name="T3" fmla="*/ 0 h 134"/>
                <a:gd name="T4" fmla="*/ 24 w 136"/>
                <a:gd name="T5" fmla="*/ 26 h 134"/>
                <a:gd name="T6" fmla="*/ 0 w 136"/>
                <a:gd name="T7" fmla="*/ 65 h 134"/>
                <a:gd name="T8" fmla="*/ 24 w 136"/>
                <a:gd name="T9" fmla="*/ 113 h 134"/>
                <a:gd name="T10" fmla="*/ 74 w 136"/>
                <a:gd name="T11" fmla="*/ 134 h 134"/>
                <a:gd name="T12" fmla="*/ 119 w 136"/>
                <a:gd name="T13" fmla="*/ 115 h 134"/>
                <a:gd name="T14" fmla="*/ 135 w 136"/>
                <a:gd name="T15" fmla="*/ 68 h 134"/>
                <a:gd name="T16" fmla="*/ 111 w 136"/>
                <a:gd name="T17" fmla="*/ 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34">
                  <a:moveTo>
                    <a:pt x="111" y="20"/>
                  </a:moveTo>
                  <a:cubicBezTo>
                    <a:pt x="97" y="7"/>
                    <a:pt x="79" y="0"/>
                    <a:pt x="61" y="0"/>
                  </a:cubicBezTo>
                  <a:cubicBezTo>
                    <a:pt x="60" y="22"/>
                    <a:pt x="44" y="5"/>
                    <a:pt x="24" y="26"/>
                  </a:cubicBezTo>
                  <a:cubicBezTo>
                    <a:pt x="4" y="48"/>
                    <a:pt x="24" y="62"/>
                    <a:pt x="0" y="65"/>
                  </a:cubicBezTo>
                  <a:cubicBezTo>
                    <a:pt x="2" y="83"/>
                    <a:pt x="10" y="100"/>
                    <a:pt x="24" y="113"/>
                  </a:cubicBezTo>
                  <a:cubicBezTo>
                    <a:pt x="38" y="127"/>
                    <a:pt x="56" y="134"/>
                    <a:pt x="74" y="134"/>
                  </a:cubicBezTo>
                  <a:cubicBezTo>
                    <a:pt x="91" y="134"/>
                    <a:pt x="107" y="128"/>
                    <a:pt x="119" y="115"/>
                  </a:cubicBezTo>
                  <a:cubicBezTo>
                    <a:pt x="131" y="103"/>
                    <a:pt x="136" y="86"/>
                    <a:pt x="135" y="68"/>
                  </a:cubicBezTo>
                  <a:cubicBezTo>
                    <a:pt x="133" y="51"/>
                    <a:pt x="125" y="34"/>
                    <a:pt x="111" y="20"/>
                  </a:cubicBezTo>
                  <a:close/>
                </a:path>
              </a:pathLst>
            </a:custGeom>
            <a:solidFill>
              <a:srgbClr val="713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401"/>
            <p:cNvSpPr>
              <a:spLocks/>
            </p:cNvSpPr>
            <p:nvPr/>
          </p:nvSpPr>
          <p:spPr bwMode="auto">
            <a:xfrm>
              <a:off x="6081713" y="4695825"/>
              <a:ext cx="230188" cy="355600"/>
            </a:xfrm>
            <a:custGeom>
              <a:avLst/>
              <a:gdLst>
                <a:gd name="T0" fmla="*/ 0 w 59"/>
                <a:gd name="T1" fmla="*/ 0 h 91"/>
                <a:gd name="T2" fmla="*/ 37 w 59"/>
                <a:gd name="T3" fmla="*/ 91 h 91"/>
                <a:gd name="T4" fmla="*/ 27 w 59"/>
                <a:gd name="T5" fmla="*/ 52 h 91"/>
                <a:gd name="T6" fmla="*/ 38 w 59"/>
                <a:gd name="T7" fmla="*/ 46 h 91"/>
                <a:gd name="T8" fmla="*/ 3 w 59"/>
                <a:gd name="T9" fmla="*/ 16 h 91"/>
                <a:gd name="T10" fmla="*/ 16 w 59"/>
                <a:gd name="T11" fmla="*/ 15 h 91"/>
                <a:gd name="T12" fmla="*/ 0 w 5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 h="91">
                  <a:moveTo>
                    <a:pt x="0" y="0"/>
                  </a:moveTo>
                  <a:cubicBezTo>
                    <a:pt x="25" y="11"/>
                    <a:pt x="59" y="45"/>
                    <a:pt x="37" y="91"/>
                  </a:cubicBezTo>
                  <a:cubicBezTo>
                    <a:pt x="37" y="91"/>
                    <a:pt x="44" y="69"/>
                    <a:pt x="27" y="52"/>
                  </a:cubicBezTo>
                  <a:cubicBezTo>
                    <a:pt x="27" y="52"/>
                    <a:pt x="32" y="39"/>
                    <a:pt x="38" y="46"/>
                  </a:cubicBezTo>
                  <a:cubicBezTo>
                    <a:pt x="38" y="46"/>
                    <a:pt x="20" y="21"/>
                    <a:pt x="3" y="16"/>
                  </a:cubicBezTo>
                  <a:cubicBezTo>
                    <a:pt x="3" y="16"/>
                    <a:pt x="10" y="11"/>
                    <a:pt x="16" y="15"/>
                  </a:cubicBezTo>
                  <a:lnTo>
                    <a:pt x="0" y="0"/>
                  </a:lnTo>
                  <a:close/>
                </a:path>
              </a:pathLst>
            </a:custGeom>
            <a:solidFill>
              <a:srgbClr val="8B4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404"/>
            <p:cNvSpPr>
              <a:spLocks/>
            </p:cNvSpPr>
            <p:nvPr/>
          </p:nvSpPr>
          <p:spPr bwMode="auto">
            <a:xfrm>
              <a:off x="5808663" y="4695825"/>
              <a:ext cx="66675" cy="87313"/>
            </a:xfrm>
            <a:custGeom>
              <a:avLst/>
              <a:gdLst>
                <a:gd name="T0" fmla="*/ 17 w 17"/>
                <a:gd name="T1" fmla="*/ 3 h 22"/>
                <a:gd name="T2" fmla="*/ 4 w 17"/>
                <a:gd name="T3" fmla="*/ 14 h 22"/>
                <a:gd name="T4" fmla="*/ 17 w 17"/>
                <a:gd name="T5" fmla="*/ 3 h 22"/>
              </a:gdLst>
              <a:ahLst/>
              <a:cxnLst>
                <a:cxn ang="0">
                  <a:pos x="T0" y="T1"/>
                </a:cxn>
                <a:cxn ang="0">
                  <a:pos x="T2" y="T3"/>
                </a:cxn>
                <a:cxn ang="0">
                  <a:pos x="T4" y="T5"/>
                </a:cxn>
              </a:cxnLst>
              <a:rect l="0" t="0" r="r" b="b"/>
              <a:pathLst>
                <a:path w="17" h="22">
                  <a:moveTo>
                    <a:pt x="17" y="3"/>
                  </a:moveTo>
                  <a:cubicBezTo>
                    <a:pt x="8" y="0"/>
                    <a:pt x="0" y="7"/>
                    <a:pt x="4" y="14"/>
                  </a:cubicBezTo>
                  <a:cubicBezTo>
                    <a:pt x="7" y="22"/>
                    <a:pt x="17" y="3"/>
                    <a:pt x="17" y="3"/>
                  </a:cubicBezTo>
                  <a:close/>
                </a:path>
              </a:pathLst>
            </a:custGeom>
            <a:solidFill>
              <a:srgbClr val="FAD9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405"/>
            <p:cNvSpPr>
              <a:spLocks/>
            </p:cNvSpPr>
            <p:nvPr/>
          </p:nvSpPr>
          <p:spPr bwMode="auto">
            <a:xfrm>
              <a:off x="5508625" y="4025900"/>
              <a:ext cx="717550" cy="525463"/>
            </a:xfrm>
            <a:custGeom>
              <a:avLst/>
              <a:gdLst>
                <a:gd name="T0" fmla="*/ 183 w 184"/>
                <a:gd name="T1" fmla="*/ 135 h 135"/>
                <a:gd name="T2" fmla="*/ 178 w 184"/>
                <a:gd name="T3" fmla="*/ 120 h 135"/>
                <a:gd name="T4" fmla="*/ 177 w 184"/>
                <a:gd name="T5" fmla="*/ 119 h 135"/>
                <a:gd name="T6" fmla="*/ 173 w 184"/>
                <a:gd name="T7" fmla="*/ 111 h 135"/>
                <a:gd name="T8" fmla="*/ 173 w 184"/>
                <a:gd name="T9" fmla="*/ 110 h 135"/>
                <a:gd name="T10" fmla="*/ 168 w 184"/>
                <a:gd name="T11" fmla="*/ 102 h 135"/>
                <a:gd name="T12" fmla="*/ 167 w 184"/>
                <a:gd name="T13" fmla="*/ 100 h 135"/>
                <a:gd name="T14" fmla="*/ 163 w 184"/>
                <a:gd name="T15" fmla="*/ 93 h 135"/>
                <a:gd name="T16" fmla="*/ 162 w 184"/>
                <a:gd name="T17" fmla="*/ 92 h 135"/>
                <a:gd name="T18" fmla="*/ 157 w 184"/>
                <a:gd name="T19" fmla="*/ 85 h 135"/>
                <a:gd name="T20" fmla="*/ 156 w 184"/>
                <a:gd name="T21" fmla="*/ 84 h 135"/>
                <a:gd name="T22" fmla="*/ 151 w 184"/>
                <a:gd name="T23" fmla="*/ 78 h 135"/>
                <a:gd name="T24" fmla="*/ 150 w 184"/>
                <a:gd name="T25" fmla="*/ 76 h 135"/>
                <a:gd name="T26" fmla="*/ 144 w 184"/>
                <a:gd name="T27" fmla="*/ 70 h 135"/>
                <a:gd name="T28" fmla="*/ 144 w 184"/>
                <a:gd name="T29" fmla="*/ 70 h 135"/>
                <a:gd name="T30" fmla="*/ 138 w 184"/>
                <a:gd name="T31" fmla="*/ 64 h 135"/>
                <a:gd name="T32" fmla="*/ 137 w 184"/>
                <a:gd name="T33" fmla="*/ 63 h 135"/>
                <a:gd name="T34" fmla="*/ 131 w 184"/>
                <a:gd name="T35" fmla="*/ 58 h 135"/>
                <a:gd name="T36" fmla="*/ 131 w 184"/>
                <a:gd name="T37" fmla="*/ 57 h 135"/>
                <a:gd name="T38" fmla="*/ 55 w 184"/>
                <a:gd name="T39" fmla="*/ 16 h 135"/>
                <a:gd name="T40" fmla="*/ 55 w 184"/>
                <a:gd name="T41" fmla="*/ 16 h 135"/>
                <a:gd name="T42" fmla="*/ 50 w 184"/>
                <a:gd name="T43" fmla="*/ 14 h 135"/>
                <a:gd name="T44" fmla="*/ 49 w 184"/>
                <a:gd name="T45" fmla="*/ 14 h 135"/>
                <a:gd name="T46" fmla="*/ 44 w 184"/>
                <a:gd name="T47" fmla="*/ 13 h 135"/>
                <a:gd name="T48" fmla="*/ 43 w 184"/>
                <a:gd name="T49" fmla="*/ 13 h 135"/>
                <a:gd name="T50" fmla="*/ 40 w 184"/>
                <a:gd name="T51" fmla="*/ 12 h 135"/>
                <a:gd name="T52" fmla="*/ 0 w 184"/>
                <a:gd name="T53" fmla="*/ 0 h 135"/>
                <a:gd name="T54" fmla="*/ 103 w 184"/>
                <a:gd name="T55" fmla="*/ 45 h 135"/>
                <a:gd name="T56" fmla="*/ 183 w 184"/>
                <a:gd name="T5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4" h="135">
                  <a:moveTo>
                    <a:pt x="183" y="135"/>
                  </a:moveTo>
                  <a:cubicBezTo>
                    <a:pt x="184" y="135"/>
                    <a:pt x="179" y="123"/>
                    <a:pt x="178" y="120"/>
                  </a:cubicBezTo>
                  <a:cubicBezTo>
                    <a:pt x="178" y="120"/>
                    <a:pt x="177" y="119"/>
                    <a:pt x="177" y="119"/>
                  </a:cubicBezTo>
                  <a:cubicBezTo>
                    <a:pt x="176" y="116"/>
                    <a:pt x="175" y="113"/>
                    <a:pt x="173" y="111"/>
                  </a:cubicBezTo>
                  <a:cubicBezTo>
                    <a:pt x="173" y="110"/>
                    <a:pt x="173" y="110"/>
                    <a:pt x="173" y="110"/>
                  </a:cubicBezTo>
                  <a:cubicBezTo>
                    <a:pt x="171" y="107"/>
                    <a:pt x="170" y="104"/>
                    <a:pt x="168" y="102"/>
                  </a:cubicBezTo>
                  <a:cubicBezTo>
                    <a:pt x="168" y="101"/>
                    <a:pt x="168" y="101"/>
                    <a:pt x="167" y="100"/>
                  </a:cubicBezTo>
                  <a:cubicBezTo>
                    <a:pt x="166" y="98"/>
                    <a:pt x="164" y="96"/>
                    <a:pt x="163" y="93"/>
                  </a:cubicBezTo>
                  <a:cubicBezTo>
                    <a:pt x="162" y="93"/>
                    <a:pt x="162" y="92"/>
                    <a:pt x="162" y="92"/>
                  </a:cubicBezTo>
                  <a:cubicBezTo>
                    <a:pt x="160" y="90"/>
                    <a:pt x="159" y="87"/>
                    <a:pt x="157" y="85"/>
                  </a:cubicBezTo>
                  <a:cubicBezTo>
                    <a:pt x="157" y="85"/>
                    <a:pt x="156" y="84"/>
                    <a:pt x="156" y="84"/>
                  </a:cubicBezTo>
                  <a:cubicBezTo>
                    <a:pt x="154" y="82"/>
                    <a:pt x="153" y="80"/>
                    <a:pt x="151" y="78"/>
                  </a:cubicBezTo>
                  <a:cubicBezTo>
                    <a:pt x="150" y="77"/>
                    <a:pt x="150" y="77"/>
                    <a:pt x="150" y="76"/>
                  </a:cubicBezTo>
                  <a:cubicBezTo>
                    <a:pt x="148" y="74"/>
                    <a:pt x="146" y="72"/>
                    <a:pt x="144" y="70"/>
                  </a:cubicBezTo>
                  <a:cubicBezTo>
                    <a:pt x="144" y="70"/>
                    <a:pt x="144" y="70"/>
                    <a:pt x="144" y="70"/>
                  </a:cubicBezTo>
                  <a:cubicBezTo>
                    <a:pt x="142" y="68"/>
                    <a:pt x="140" y="66"/>
                    <a:pt x="138" y="64"/>
                  </a:cubicBezTo>
                  <a:cubicBezTo>
                    <a:pt x="137" y="64"/>
                    <a:pt x="137" y="63"/>
                    <a:pt x="137" y="63"/>
                  </a:cubicBezTo>
                  <a:cubicBezTo>
                    <a:pt x="135" y="61"/>
                    <a:pt x="133" y="59"/>
                    <a:pt x="131" y="58"/>
                  </a:cubicBezTo>
                  <a:cubicBezTo>
                    <a:pt x="131" y="57"/>
                    <a:pt x="131" y="57"/>
                    <a:pt x="131" y="57"/>
                  </a:cubicBezTo>
                  <a:cubicBezTo>
                    <a:pt x="106" y="36"/>
                    <a:pt x="78" y="24"/>
                    <a:pt x="55" y="16"/>
                  </a:cubicBezTo>
                  <a:cubicBezTo>
                    <a:pt x="55" y="16"/>
                    <a:pt x="55" y="16"/>
                    <a:pt x="55" y="16"/>
                  </a:cubicBezTo>
                  <a:cubicBezTo>
                    <a:pt x="53" y="16"/>
                    <a:pt x="51" y="15"/>
                    <a:pt x="50" y="14"/>
                  </a:cubicBezTo>
                  <a:cubicBezTo>
                    <a:pt x="49" y="14"/>
                    <a:pt x="49" y="14"/>
                    <a:pt x="49" y="14"/>
                  </a:cubicBezTo>
                  <a:cubicBezTo>
                    <a:pt x="47" y="14"/>
                    <a:pt x="46" y="13"/>
                    <a:pt x="44" y="13"/>
                  </a:cubicBezTo>
                  <a:cubicBezTo>
                    <a:pt x="44" y="13"/>
                    <a:pt x="43" y="13"/>
                    <a:pt x="43" y="13"/>
                  </a:cubicBezTo>
                  <a:cubicBezTo>
                    <a:pt x="42" y="12"/>
                    <a:pt x="41" y="12"/>
                    <a:pt x="40" y="12"/>
                  </a:cubicBezTo>
                  <a:cubicBezTo>
                    <a:pt x="0" y="0"/>
                    <a:pt x="0" y="0"/>
                    <a:pt x="0" y="0"/>
                  </a:cubicBezTo>
                  <a:cubicBezTo>
                    <a:pt x="20" y="8"/>
                    <a:pt x="62" y="17"/>
                    <a:pt x="103" y="45"/>
                  </a:cubicBezTo>
                  <a:cubicBezTo>
                    <a:pt x="135" y="67"/>
                    <a:pt x="165" y="104"/>
                    <a:pt x="183" y="135"/>
                  </a:cubicBezTo>
                  <a:close/>
                </a:path>
              </a:pathLst>
            </a:custGeom>
            <a:solidFill>
              <a:srgbClr val="3B4D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Freeform 442"/>
            <p:cNvSpPr>
              <a:spLocks/>
            </p:cNvSpPr>
            <p:nvPr/>
          </p:nvSpPr>
          <p:spPr bwMode="auto">
            <a:xfrm>
              <a:off x="5122863" y="4435475"/>
              <a:ext cx="565150" cy="685800"/>
            </a:xfrm>
            <a:custGeom>
              <a:avLst/>
              <a:gdLst>
                <a:gd name="T0" fmla="*/ 145 w 145"/>
                <a:gd name="T1" fmla="*/ 175 h 176"/>
                <a:gd name="T2" fmla="*/ 130 w 145"/>
                <a:gd name="T3" fmla="*/ 170 h 176"/>
                <a:gd name="T4" fmla="*/ 129 w 145"/>
                <a:gd name="T5" fmla="*/ 170 h 176"/>
                <a:gd name="T6" fmla="*/ 120 w 145"/>
                <a:gd name="T7" fmla="*/ 166 h 176"/>
                <a:gd name="T8" fmla="*/ 119 w 145"/>
                <a:gd name="T9" fmla="*/ 166 h 176"/>
                <a:gd name="T10" fmla="*/ 111 w 145"/>
                <a:gd name="T11" fmla="*/ 162 h 176"/>
                <a:gd name="T12" fmla="*/ 110 w 145"/>
                <a:gd name="T13" fmla="*/ 161 h 176"/>
                <a:gd name="T14" fmla="*/ 102 w 145"/>
                <a:gd name="T15" fmla="*/ 157 h 176"/>
                <a:gd name="T16" fmla="*/ 101 w 145"/>
                <a:gd name="T17" fmla="*/ 156 h 176"/>
                <a:gd name="T18" fmla="*/ 94 w 145"/>
                <a:gd name="T19" fmla="*/ 152 h 176"/>
                <a:gd name="T20" fmla="*/ 93 w 145"/>
                <a:gd name="T21" fmla="*/ 151 h 176"/>
                <a:gd name="T22" fmla="*/ 86 w 145"/>
                <a:gd name="T23" fmla="*/ 146 h 176"/>
                <a:gd name="T24" fmla="*/ 85 w 145"/>
                <a:gd name="T25" fmla="*/ 145 h 176"/>
                <a:gd name="T26" fmla="*/ 78 w 145"/>
                <a:gd name="T27" fmla="*/ 140 h 176"/>
                <a:gd name="T28" fmla="*/ 78 w 145"/>
                <a:gd name="T29" fmla="*/ 139 h 176"/>
                <a:gd name="T30" fmla="*/ 71 w 145"/>
                <a:gd name="T31" fmla="*/ 134 h 176"/>
                <a:gd name="T32" fmla="*/ 71 w 145"/>
                <a:gd name="T33" fmla="*/ 133 h 176"/>
                <a:gd name="T34" fmla="*/ 65 w 145"/>
                <a:gd name="T35" fmla="*/ 127 h 176"/>
                <a:gd name="T36" fmla="*/ 65 w 145"/>
                <a:gd name="T37" fmla="*/ 127 h 176"/>
                <a:gd name="T38" fmla="*/ 19 w 145"/>
                <a:gd name="T39" fmla="*/ 54 h 176"/>
                <a:gd name="T40" fmla="*/ 19 w 145"/>
                <a:gd name="T41" fmla="*/ 54 h 176"/>
                <a:gd name="T42" fmla="*/ 17 w 145"/>
                <a:gd name="T43" fmla="*/ 48 h 176"/>
                <a:gd name="T44" fmla="*/ 17 w 145"/>
                <a:gd name="T45" fmla="*/ 48 h 176"/>
                <a:gd name="T46" fmla="*/ 15 w 145"/>
                <a:gd name="T47" fmla="*/ 43 h 176"/>
                <a:gd name="T48" fmla="*/ 15 w 145"/>
                <a:gd name="T49" fmla="*/ 42 h 176"/>
                <a:gd name="T50" fmla="*/ 14 w 145"/>
                <a:gd name="T51" fmla="*/ 39 h 176"/>
                <a:gd name="T52" fmla="*/ 0 w 145"/>
                <a:gd name="T53" fmla="*/ 0 h 176"/>
                <a:gd name="T54" fmla="*/ 51 w 145"/>
                <a:gd name="T55" fmla="*/ 100 h 176"/>
                <a:gd name="T56" fmla="*/ 145 w 145"/>
                <a:gd name="T57" fmla="*/ 1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5" h="176">
                  <a:moveTo>
                    <a:pt x="145" y="175"/>
                  </a:moveTo>
                  <a:cubicBezTo>
                    <a:pt x="145" y="176"/>
                    <a:pt x="133" y="171"/>
                    <a:pt x="130" y="170"/>
                  </a:cubicBezTo>
                  <a:cubicBezTo>
                    <a:pt x="130" y="170"/>
                    <a:pt x="129" y="170"/>
                    <a:pt x="129" y="170"/>
                  </a:cubicBezTo>
                  <a:cubicBezTo>
                    <a:pt x="126" y="169"/>
                    <a:pt x="123" y="168"/>
                    <a:pt x="120" y="166"/>
                  </a:cubicBezTo>
                  <a:cubicBezTo>
                    <a:pt x="120" y="166"/>
                    <a:pt x="120" y="166"/>
                    <a:pt x="119" y="166"/>
                  </a:cubicBezTo>
                  <a:cubicBezTo>
                    <a:pt x="116" y="165"/>
                    <a:pt x="114" y="163"/>
                    <a:pt x="111" y="162"/>
                  </a:cubicBezTo>
                  <a:cubicBezTo>
                    <a:pt x="111" y="162"/>
                    <a:pt x="110" y="161"/>
                    <a:pt x="110" y="161"/>
                  </a:cubicBezTo>
                  <a:cubicBezTo>
                    <a:pt x="107" y="160"/>
                    <a:pt x="105" y="158"/>
                    <a:pt x="102" y="157"/>
                  </a:cubicBezTo>
                  <a:cubicBezTo>
                    <a:pt x="102" y="157"/>
                    <a:pt x="101" y="156"/>
                    <a:pt x="101" y="156"/>
                  </a:cubicBezTo>
                  <a:cubicBezTo>
                    <a:pt x="99" y="155"/>
                    <a:pt x="96" y="153"/>
                    <a:pt x="94" y="152"/>
                  </a:cubicBezTo>
                  <a:cubicBezTo>
                    <a:pt x="93" y="151"/>
                    <a:pt x="93" y="151"/>
                    <a:pt x="93" y="151"/>
                  </a:cubicBezTo>
                  <a:cubicBezTo>
                    <a:pt x="90" y="149"/>
                    <a:pt x="88" y="148"/>
                    <a:pt x="86" y="146"/>
                  </a:cubicBezTo>
                  <a:cubicBezTo>
                    <a:pt x="86" y="146"/>
                    <a:pt x="85" y="145"/>
                    <a:pt x="85" y="145"/>
                  </a:cubicBezTo>
                  <a:cubicBezTo>
                    <a:pt x="83" y="143"/>
                    <a:pt x="81" y="142"/>
                    <a:pt x="78" y="140"/>
                  </a:cubicBezTo>
                  <a:cubicBezTo>
                    <a:pt x="78" y="140"/>
                    <a:pt x="78" y="139"/>
                    <a:pt x="78" y="139"/>
                  </a:cubicBezTo>
                  <a:cubicBezTo>
                    <a:pt x="76" y="137"/>
                    <a:pt x="73" y="135"/>
                    <a:pt x="71" y="134"/>
                  </a:cubicBezTo>
                  <a:cubicBezTo>
                    <a:pt x="71" y="133"/>
                    <a:pt x="71" y="133"/>
                    <a:pt x="71" y="133"/>
                  </a:cubicBezTo>
                  <a:cubicBezTo>
                    <a:pt x="69" y="131"/>
                    <a:pt x="67" y="129"/>
                    <a:pt x="65" y="127"/>
                  </a:cubicBezTo>
                  <a:cubicBezTo>
                    <a:pt x="65" y="127"/>
                    <a:pt x="65" y="127"/>
                    <a:pt x="65" y="127"/>
                  </a:cubicBezTo>
                  <a:cubicBezTo>
                    <a:pt x="42" y="103"/>
                    <a:pt x="28" y="76"/>
                    <a:pt x="19" y="54"/>
                  </a:cubicBezTo>
                  <a:cubicBezTo>
                    <a:pt x="19" y="54"/>
                    <a:pt x="19" y="54"/>
                    <a:pt x="19" y="54"/>
                  </a:cubicBezTo>
                  <a:cubicBezTo>
                    <a:pt x="19" y="52"/>
                    <a:pt x="18" y="50"/>
                    <a:pt x="17" y="48"/>
                  </a:cubicBezTo>
                  <a:cubicBezTo>
                    <a:pt x="17" y="48"/>
                    <a:pt x="17" y="48"/>
                    <a:pt x="17" y="48"/>
                  </a:cubicBezTo>
                  <a:cubicBezTo>
                    <a:pt x="16" y="46"/>
                    <a:pt x="16" y="45"/>
                    <a:pt x="15" y="43"/>
                  </a:cubicBezTo>
                  <a:cubicBezTo>
                    <a:pt x="15" y="43"/>
                    <a:pt x="15" y="42"/>
                    <a:pt x="15" y="42"/>
                  </a:cubicBezTo>
                  <a:cubicBezTo>
                    <a:pt x="15" y="41"/>
                    <a:pt x="14" y="40"/>
                    <a:pt x="14" y="39"/>
                  </a:cubicBezTo>
                  <a:cubicBezTo>
                    <a:pt x="0" y="0"/>
                    <a:pt x="0" y="0"/>
                    <a:pt x="0" y="0"/>
                  </a:cubicBezTo>
                  <a:cubicBezTo>
                    <a:pt x="9" y="19"/>
                    <a:pt x="21" y="61"/>
                    <a:pt x="51" y="100"/>
                  </a:cubicBezTo>
                  <a:cubicBezTo>
                    <a:pt x="75" y="131"/>
                    <a:pt x="114" y="159"/>
                    <a:pt x="145" y="175"/>
                  </a:cubicBezTo>
                  <a:close/>
                </a:path>
              </a:pathLst>
            </a:custGeom>
            <a:solidFill>
              <a:srgbClr val="3B4D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93" name="Group 4292"/>
          <p:cNvGrpSpPr/>
          <p:nvPr/>
        </p:nvGrpSpPr>
        <p:grpSpPr>
          <a:xfrm>
            <a:off x="3108325" y="3962400"/>
            <a:ext cx="1401763" cy="1412875"/>
            <a:chOff x="3108325" y="3962400"/>
            <a:chExt cx="1401763" cy="1412875"/>
          </a:xfrm>
        </p:grpSpPr>
        <p:sp>
          <p:nvSpPr>
            <p:cNvPr id="4251" name="Freeform 406"/>
            <p:cNvSpPr>
              <a:spLocks/>
            </p:cNvSpPr>
            <p:nvPr/>
          </p:nvSpPr>
          <p:spPr bwMode="auto">
            <a:xfrm>
              <a:off x="3108325" y="4845050"/>
              <a:ext cx="738188" cy="530225"/>
            </a:xfrm>
            <a:custGeom>
              <a:avLst/>
              <a:gdLst>
                <a:gd name="T0" fmla="*/ 465 w 465"/>
                <a:gd name="T1" fmla="*/ 315 h 334"/>
                <a:gd name="T2" fmla="*/ 13 w 465"/>
                <a:gd name="T3" fmla="*/ 0 h 334"/>
                <a:gd name="T4" fmla="*/ 0 w 465"/>
                <a:gd name="T5" fmla="*/ 20 h 334"/>
                <a:gd name="T6" fmla="*/ 453 w 465"/>
                <a:gd name="T7" fmla="*/ 334 h 334"/>
                <a:gd name="T8" fmla="*/ 465 w 465"/>
                <a:gd name="T9" fmla="*/ 315 h 334"/>
              </a:gdLst>
              <a:ahLst/>
              <a:cxnLst>
                <a:cxn ang="0">
                  <a:pos x="T0" y="T1"/>
                </a:cxn>
                <a:cxn ang="0">
                  <a:pos x="T2" y="T3"/>
                </a:cxn>
                <a:cxn ang="0">
                  <a:pos x="T4" y="T5"/>
                </a:cxn>
                <a:cxn ang="0">
                  <a:pos x="T6" y="T7"/>
                </a:cxn>
                <a:cxn ang="0">
                  <a:pos x="T8" y="T9"/>
                </a:cxn>
              </a:cxnLst>
              <a:rect l="0" t="0" r="r" b="b"/>
              <a:pathLst>
                <a:path w="465" h="334">
                  <a:moveTo>
                    <a:pt x="465" y="315"/>
                  </a:moveTo>
                  <a:lnTo>
                    <a:pt x="13" y="0"/>
                  </a:lnTo>
                  <a:lnTo>
                    <a:pt x="0" y="20"/>
                  </a:lnTo>
                  <a:lnTo>
                    <a:pt x="453" y="334"/>
                  </a:lnTo>
                  <a:lnTo>
                    <a:pt x="465" y="315"/>
                  </a:lnTo>
                  <a:close/>
                </a:path>
              </a:pathLst>
            </a:custGeom>
            <a:solidFill>
              <a:srgbClr val="8C8A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407"/>
            <p:cNvSpPr>
              <a:spLocks/>
            </p:cNvSpPr>
            <p:nvPr/>
          </p:nvSpPr>
          <p:spPr bwMode="auto">
            <a:xfrm>
              <a:off x="3838575" y="4443413"/>
              <a:ext cx="412750" cy="577850"/>
            </a:xfrm>
            <a:custGeom>
              <a:avLst/>
              <a:gdLst>
                <a:gd name="T0" fmla="*/ 0 w 106"/>
                <a:gd name="T1" fmla="*/ 148 h 148"/>
                <a:gd name="T2" fmla="*/ 12 w 106"/>
                <a:gd name="T3" fmla="*/ 143 h 148"/>
                <a:gd name="T4" fmla="*/ 13 w 106"/>
                <a:gd name="T5" fmla="*/ 143 h 148"/>
                <a:gd name="T6" fmla="*/ 19 w 106"/>
                <a:gd name="T7" fmla="*/ 140 h 148"/>
                <a:gd name="T8" fmla="*/ 20 w 106"/>
                <a:gd name="T9" fmla="*/ 139 h 148"/>
                <a:gd name="T10" fmla="*/ 26 w 106"/>
                <a:gd name="T11" fmla="*/ 135 h 148"/>
                <a:gd name="T12" fmla="*/ 28 w 106"/>
                <a:gd name="T13" fmla="*/ 135 h 148"/>
                <a:gd name="T14" fmla="*/ 33 w 106"/>
                <a:gd name="T15" fmla="*/ 131 h 148"/>
                <a:gd name="T16" fmla="*/ 34 w 106"/>
                <a:gd name="T17" fmla="*/ 130 h 148"/>
                <a:gd name="T18" fmla="*/ 40 w 106"/>
                <a:gd name="T19" fmla="*/ 126 h 148"/>
                <a:gd name="T20" fmla="*/ 41 w 106"/>
                <a:gd name="T21" fmla="*/ 126 h 148"/>
                <a:gd name="T22" fmla="*/ 46 w 106"/>
                <a:gd name="T23" fmla="*/ 121 h 148"/>
                <a:gd name="T24" fmla="*/ 46 w 106"/>
                <a:gd name="T25" fmla="*/ 121 h 148"/>
                <a:gd name="T26" fmla="*/ 51 w 106"/>
                <a:gd name="T27" fmla="*/ 116 h 148"/>
                <a:gd name="T28" fmla="*/ 52 w 106"/>
                <a:gd name="T29" fmla="*/ 115 h 148"/>
                <a:gd name="T30" fmla="*/ 57 w 106"/>
                <a:gd name="T31" fmla="*/ 111 h 148"/>
                <a:gd name="T32" fmla="*/ 57 w 106"/>
                <a:gd name="T33" fmla="*/ 110 h 148"/>
                <a:gd name="T34" fmla="*/ 61 w 106"/>
                <a:gd name="T35" fmla="*/ 105 h 148"/>
                <a:gd name="T36" fmla="*/ 62 w 106"/>
                <a:gd name="T37" fmla="*/ 105 h 148"/>
                <a:gd name="T38" fmla="*/ 94 w 106"/>
                <a:gd name="T39" fmla="*/ 44 h 148"/>
                <a:gd name="T40" fmla="*/ 94 w 106"/>
                <a:gd name="T41" fmla="*/ 44 h 148"/>
                <a:gd name="T42" fmla="*/ 95 w 106"/>
                <a:gd name="T43" fmla="*/ 40 h 148"/>
                <a:gd name="T44" fmla="*/ 95 w 106"/>
                <a:gd name="T45" fmla="*/ 39 h 148"/>
                <a:gd name="T46" fmla="*/ 96 w 106"/>
                <a:gd name="T47" fmla="*/ 35 h 148"/>
                <a:gd name="T48" fmla="*/ 97 w 106"/>
                <a:gd name="T49" fmla="*/ 35 h 148"/>
                <a:gd name="T50" fmla="*/ 97 w 106"/>
                <a:gd name="T51" fmla="*/ 32 h 148"/>
                <a:gd name="T52" fmla="*/ 106 w 106"/>
                <a:gd name="T53" fmla="*/ 0 h 148"/>
                <a:gd name="T54" fmla="*/ 71 w 106"/>
                <a:gd name="T55" fmla="*/ 83 h 148"/>
                <a:gd name="T56" fmla="*/ 0 w 106"/>
                <a:gd name="T5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148">
                  <a:moveTo>
                    <a:pt x="0" y="148"/>
                  </a:moveTo>
                  <a:cubicBezTo>
                    <a:pt x="0" y="148"/>
                    <a:pt x="10" y="144"/>
                    <a:pt x="12" y="143"/>
                  </a:cubicBezTo>
                  <a:cubicBezTo>
                    <a:pt x="12" y="143"/>
                    <a:pt x="12" y="143"/>
                    <a:pt x="13" y="143"/>
                  </a:cubicBezTo>
                  <a:cubicBezTo>
                    <a:pt x="15" y="142"/>
                    <a:pt x="17" y="141"/>
                    <a:pt x="19" y="140"/>
                  </a:cubicBezTo>
                  <a:cubicBezTo>
                    <a:pt x="20" y="139"/>
                    <a:pt x="20" y="139"/>
                    <a:pt x="20" y="139"/>
                  </a:cubicBezTo>
                  <a:cubicBezTo>
                    <a:pt x="22" y="138"/>
                    <a:pt x="24" y="137"/>
                    <a:pt x="26" y="135"/>
                  </a:cubicBezTo>
                  <a:cubicBezTo>
                    <a:pt x="27" y="135"/>
                    <a:pt x="27" y="135"/>
                    <a:pt x="28" y="135"/>
                  </a:cubicBezTo>
                  <a:cubicBezTo>
                    <a:pt x="29" y="134"/>
                    <a:pt x="31" y="132"/>
                    <a:pt x="33" y="131"/>
                  </a:cubicBezTo>
                  <a:cubicBezTo>
                    <a:pt x="34" y="131"/>
                    <a:pt x="34" y="131"/>
                    <a:pt x="34" y="130"/>
                  </a:cubicBezTo>
                  <a:cubicBezTo>
                    <a:pt x="36" y="129"/>
                    <a:pt x="38" y="128"/>
                    <a:pt x="40" y="126"/>
                  </a:cubicBezTo>
                  <a:cubicBezTo>
                    <a:pt x="40" y="126"/>
                    <a:pt x="40" y="126"/>
                    <a:pt x="41" y="126"/>
                  </a:cubicBezTo>
                  <a:cubicBezTo>
                    <a:pt x="42" y="124"/>
                    <a:pt x="44" y="123"/>
                    <a:pt x="46" y="121"/>
                  </a:cubicBezTo>
                  <a:cubicBezTo>
                    <a:pt x="46" y="121"/>
                    <a:pt x="46" y="121"/>
                    <a:pt x="46" y="121"/>
                  </a:cubicBezTo>
                  <a:cubicBezTo>
                    <a:pt x="48" y="119"/>
                    <a:pt x="50" y="118"/>
                    <a:pt x="51" y="116"/>
                  </a:cubicBezTo>
                  <a:cubicBezTo>
                    <a:pt x="52" y="116"/>
                    <a:pt x="52" y="116"/>
                    <a:pt x="52" y="115"/>
                  </a:cubicBezTo>
                  <a:cubicBezTo>
                    <a:pt x="54" y="114"/>
                    <a:pt x="55" y="112"/>
                    <a:pt x="57" y="111"/>
                  </a:cubicBezTo>
                  <a:cubicBezTo>
                    <a:pt x="57" y="111"/>
                    <a:pt x="57" y="110"/>
                    <a:pt x="57" y="110"/>
                  </a:cubicBezTo>
                  <a:cubicBezTo>
                    <a:pt x="59" y="109"/>
                    <a:pt x="60" y="107"/>
                    <a:pt x="61" y="105"/>
                  </a:cubicBezTo>
                  <a:cubicBezTo>
                    <a:pt x="61" y="105"/>
                    <a:pt x="62" y="105"/>
                    <a:pt x="62" y="105"/>
                  </a:cubicBezTo>
                  <a:cubicBezTo>
                    <a:pt x="78" y="85"/>
                    <a:pt x="88" y="62"/>
                    <a:pt x="94" y="44"/>
                  </a:cubicBezTo>
                  <a:cubicBezTo>
                    <a:pt x="94" y="44"/>
                    <a:pt x="94" y="44"/>
                    <a:pt x="94" y="44"/>
                  </a:cubicBezTo>
                  <a:cubicBezTo>
                    <a:pt x="94" y="43"/>
                    <a:pt x="95" y="41"/>
                    <a:pt x="95" y="40"/>
                  </a:cubicBezTo>
                  <a:cubicBezTo>
                    <a:pt x="95" y="40"/>
                    <a:pt x="95" y="39"/>
                    <a:pt x="95" y="39"/>
                  </a:cubicBezTo>
                  <a:cubicBezTo>
                    <a:pt x="96" y="38"/>
                    <a:pt x="96" y="37"/>
                    <a:pt x="96" y="35"/>
                  </a:cubicBezTo>
                  <a:cubicBezTo>
                    <a:pt x="96" y="35"/>
                    <a:pt x="96" y="35"/>
                    <a:pt x="97" y="35"/>
                  </a:cubicBezTo>
                  <a:cubicBezTo>
                    <a:pt x="97" y="34"/>
                    <a:pt x="97" y="33"/>
                    <a:pt x="97" y="32"/>
                  </a:cubicBezTo>
                  <a:cubicBezTo>
                    <a:pt x="106" y="0"/>
                    <a:pt x="106" y="0"/>
                    <a:pt x="106" y="0"/>
                  </a:cubicBezTo>
                  <a:cubicBezTo>
                    <a:pt x="100" y="16"/>
                    <a:pt x="93" y="50"/>
                    <a:pt x="71" y="83"/>
                  </a:cubicBezTo>
                  <a:cubicBezTo>
                    <a:pt x="54" y="108"/>
                    <a:pt x="24" y="133"/>
                    <a:pt x="0" y="148"/>
                  </a:cubicBezTo>
                  <a:close/>
                </a:path>
              </a:pathLst>
            </a:custGeom>
            <a:solidFill>
              <a:srgbClr val="BBCA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Freeform 408"/>
            <p:cNvSpPr>
              <a:spLocks/>
            </p:cNvSpPr>
            <p:nvPr/>
          </p:nvSpPr>
          <p:spPr bwMode="auto">
            <a:xfrm>
              <a:off x="3233738" y="4111625"/>
              <a:ext cx="1162050" cy="1119188"/>
            </a:xfrm>
            <a:custGeom>
              <a:avLst/>
              <a:gdLst>
                <a:gd name="T0" fmla="*/ 261 w 298"/>
                <a:gd name="T1" fmla="*/ 85 h 287"/>
                <a:gd name="T2" fmla="*/ 252 w 298"/>
                <a:gd name="T3" fmla="*/ 117 h 287"/>
                <a:gd name="T4" fmla="*/ 252 w 298"/>
                <a:gd name="T5" fmla="*/ 120 h 287"/>
                <a:gd name="T6" fmla="*/ 251 w 298"/>
                <a:gd name="T7" fmla="*/ 120 h 287"/>
                <a:gd name="T8" fmla="*/ 250 w 298"/>
                <a:gd name="T9" fmla="*/ 124 h 287"/>
                <a:gd name="T10" fmla="*/ 250 w 298"/>
                <a:gd name="T11" fmla="*/ 125 h 287"/>
                <a:gd name="T12" fmla="*/ 249 w 298"/>
                <a:gd name="T13" fmla="*/ 129 h 287"/>
                <a:gd name="T14" fmla="*/ 249 w 298"/>
                <a:gd name="T15" fmla="*/ 129 h 287"/>
                <a:gd name="T16" fmla="*/ 217 w 298"/>
                <a:gd name="T17" fmla="*/ 190 h 287"/>
                <a:gd name="T18" fmla="*/ 216 w 298"/>
                <a:gd name="T19" fmla="*/ 190 h 287"/>
                <a:gd name="T20" fmla="*/ 212 w 298"/>
                <a:gd name="T21" fmla="*/ 195 h 287"/>
                <a:gd name="T22" fmla="*/ 212 w 298"/>
                <a:gd name="T23" fmla="*/ 196 h 287"/>
                <a:gd name="T24" fmla="*/ 207 w 298"/>
                <a:gd name="T25" fmla="*/ 200 h 287"/>
                <a:gd name="T26" fmla="*/ 206 w 298"/>
                <a:gd name="T27" fmla="*/ 201 h 287"/>
                <a:gd name="T28" fmla="*/ 201 w 298"/>
                <a:gd name="T29" fmla="*/ 206 h 287"/>
                <a:gd name="T30" fmla="*/ 201 w 298"/>
                <a:gd name="T31" fmla="*/ 206 h 287"/>
                <a:gd name="T32" fmla="*/ 196 w 298"/>
                <a:gd name="T33" fmla="*/ 211 h 287"/>
                <a:gd name="T34" fmla="*/ 195 w 298"/>
                <a:gd name="T35" fmla="*/ 211 h 287"/>
                <a:gd name="T36" fmla="*/ 194 w 298"/>
                <a:gd name="T37" fmla="*/ 212 h 287"/>
                <a:gd name="T38" fmla="*/ 170 w 298"/>
                <a:gd name="T39" fmla="*/ 183 h 287"/>
                <a:gd name="T40" fmla="*/ 125 w 298"/>
                <a:gd name="T41" fmla="*/ 169 h 287"/>
                <a:gd name="T42" fmla="*/ 96 w 298"/>
                <a:gd name="T43" fmla="*/ 136 h 287"/>
                <a:gd name="T44" fmla="*/ 55 w 298"/>
                <a:gd name="T45" fmla="*/ 128 h 287"/>
                <a:gd name="T46" fmla="*/ 56 w 298"/>
                <a:gd name="T47" fmla="*/ 125 h 287"/>
                <a:gd name="T48" fmla="*/ 56 w 298"/>
                <a:gd name="T49" fmla="*/ 124 h 287"/>
                <a:gd name="T50" fmla="*/ 59 w 298"/>
                <a:gd name="T51" fmla="*/ 118 h 287"/>
                <a:gd name="T52" fmla="*/ 59 w 298"/>
                <a:gd name="T53" fmla="*/ 117 h 287"/>
                <a:gd name="T54" fmla="*/ 62 w 298"/>
                <a:gd name="T55" fmla="*/ 111 h 287"/>
                <a:gd name="T56" fmla="*/ 63 w 298"/>
                <a:gd name="T57" fmla="*/ 111 h 287"/>
                <a:gd name="T58" fmla="*/ 66 w 298"/>
                <a:gd name="T59" fmla="*/ 105 h 287"/>
                <a:gd name="T60" fmla="*/ 66 w 298"/>
                <a:gd name="T61" fmla="*/ 105 h 287"/>
                <a:gd name="T62" fmla="*/ 113 w 298"/>
                <a:gd name="T63" fmla="*/ 54 h 287"/>
                <a:gd name="T64" fmla="*/ 113 w 298"/>
                <a:gd name="T65" fmla="*/ 54 h 287"/>
                <a:gd name="T66" fmla="*/ 116 w 298"/>
                <a:gd name="T67" fmla="*/ 52 h 287"/>
                <a:gd name="T68" fmla="*/ 117 w 298"/>
                <a:gd name="T69" fmla="*/ 51 h 287"/>
                <a:gd name="T70" fmla="*/ 120 w 298"/>
                <a:gd name="T71" fmla="*/ 49 h 287"/>
                <a:gd name="T72" fmla="*/ 121 w 298"/>
                <a:gd name="T73" fmla="*/ 49 h 287"/>
                <a:gd name="T74" fmla="*/ 123 w 298"/>
                <a:gd name="T75" fmla="*/ 47 h 287"/>
                <a:gd name="T76" fmla="*/ 151 w 298"/>
                <a:gd name="T77" fmla="*/ 28 h 287"/>
                <a:gd name="T78" fmla="*/ 119 w 298"/>
                <a:gd name="T79" fmla="*/ 0 h 287"/>
                <a:gd name="T80" fmla="*/ 59 w 298"/>
                <a:gd name="T81" fmla="*/ 52 h 287"/>
                <a:gd name="T82" fmla="*/ 2 w 298"/>
                <a:gd name="T83" fmla="*/ 181 h 287"/>
                <a:gd name="T84" fmla="*/ 2 w 298"/>
                <a:gd name="T85" fmla="*/ 181 h 287"/>
                <a:gd name="T86" fmla="*/ 64 w 298"/>
                <a:gd name="T87" fmla="*/ 256 h 287"/>
                <a:gd name="T88" fmla="*/ 169 w 298"/>
                <a:gd name="T89" fmla="*/ 278 h 287"/>
                <a:gd name="T90" fmla="*/ 169 w 298"/>
                <a:gd name="T91" fmla="*/ 278 h 287"/>
                <a:gd name="T92" fmla="*/ 268 w 298"/>
                <a:gd name="T93" fmla="*/ 179 h 287"/>
                <a:gd name="T94" fmla="*/ 298 w 298"/>
                <a:gd name="T95" fmla="*/ 105 h 287"/>
                <a:gd name="T96" fmla="*/ 261 w 298"/>
                <a:gd name="T97" fmla="*/ 8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8" h="287">
                  <a:moveTo>
                    <a:pt x="261" y="85"/>
                  </a:moveTo>
                  <a:cubicBezTo>
                    <a:pt x="252" y="117"/>
                    <a:pt x="252" y="117"/>
                    <a:pt x="252" y="117"/>
                  </a:cubicBezTo>
                  <a:cubicBezTo>
                    <a:pt x="252" y="118"/>
                    <a:pt x="252" y="119"/>
                    <a:pt x="252" y="120"/>
                  </a:cubicBezTo>
                  <a:cubicBezTo>
                    <a:pt x="251" y="120"/>
                    <a:pt x="251" y="120"/>
                    <a:pt x="251" y="120"/>
                  </a:cubicBezTo>
                  <a:cubicBezTo>
                    <a:pt x="251" y="122"/>
                    <a:pt x="251" y="123"/>
                    <a:pt x="250" y="124"/>
                  </a:cubicBezTo>
                  <a:cubicBezTo>
                    <a:pt x="250" y="124"/>
                    <a:pt x="250" y="125"/>
                    <a:pt x="250" y="125"/>
                  </a:cubicBezTo>
                  <a:cubicBezTo>
                    <a:pt x="250" y="126"/>
                    <a:pt x="249" y="128"/>
                    <a:pt x="249" y="129"/>
                  </a:cubicBezTo>
                  <a:cubicBezTo>
                    <a:pt x="249" y="129"/>
                    <a:pt x="249" y="129"/>
                    <a:pt x="249" y="129"/>
                  </a:cubicBezTo>
                  <a:cubicBezTo>
                    <a:pt x="243" y="147"/>
                    <a:pt x="233" y="170"/>
                    <a:pt x="217" y="190"/>
                  </a:cubicBezTo>
                  <a:cubicBezTo>
                    <a:pt x="217" y="190"/>
                    <a:pt x="216" y="190"/>
                    <a:pt x="216" y="190"/>
                  </a:cubicBezTo>
                  <a:cubicBezTo>
                    <a:pt x="215" y="192"/>
                    <a:pt x="214" y="194"/>
                    <a:pt x="212" y="195"/>
                  </a:cubicBezTo>
                  <a:cubicBezTo>
                    <a:pt x="212" y="195"/>
                    <a:pt x="212" y="196"/>
                    <a:pt x="212" y="196"/>
                  </a:cubicBezTo>
                  <a:cubicBezTo>
                    <a:pt x="210" y="197"/>
                    <a:pt x="209" y="199"/>
                    <a:pt x="207" y="200"/>
                  </a:cubicBezTo>
                  <a:cubicBezTo>
                    <a:pt x="207" y="201"/>
                    <a:pt x="207" y="201"/>
                    <a:pt x="206" y="201"/>
                  </a:cubicBezTo>
                  <a:cubicBezTo>
                    <a:pt x="205" y="203"/>
                    <a:pt x="203" y="204"/>
                    <a:pt x="201" y="206"/>
                  </a:cubicBezTo>
                  <a:cubicBezTo>
                    <a:pt x="201" y="206"/>
                    <a:pt x="201" y="206"/>
                    <a:pt x="201" y="206"/>
                  </a:cubicBezTo>
                  <a:cubicBezTo>
                    <a:pt x="199" y="208"/>
                    <a:pt x="197" y="209"/>
                    <a:pt x="196" y="211"/>
                  </a:cubicBezTo>
                  <a:cubicBezTo>
                    <a:pt x="195" y="211"/>
                    <a:pt x="195" y="211"/>
                    <a:pt x="195" y="211"/>
                  </a:cubicBezTo>
                  <a:cubicBezTo>
                    <a:pt x="195" y="211"/>
                    <a:pt x="194" y="212"/>
                    <a:pt x="194" y="212"/>
                  </a:cubicBezTo>
                  <a:cubicBezTo>
                    <a:pt x="190" y="201"/>
                    <a:pt x="182" y="191"/>
                    <a:pt x="170" y="183"/>
                  </a:cubicBezTo>
                  <a:cubicBezTo>
                    <a:pt x="158" y="175"/>
                    <a:pt x="137" y="177"/>
                    <a:pt x="125" y="169"/>
                  </a:cubicBezTo>
                  <a:cubicBezTo>
                    <a:pt x="112" y="162"/>
                    <a:pt x="109" y="142"/>
                    <a:pt x="96" y="136"/>
                  </a:cubicBezTo>
                  <a:cubicBezTo>
                    <a:pt x="83" y="129"/>
                    <a:pt x="68" y="127"/>
                    <a:pt x="55" y="128"/>
                  </a:cubicBezTo>
                  <a:cubicBezTo>
                    <a:pt x="55" y="127"/>
                    <a:pt x="55" y="126"/>
                    <a:pt x="56" y="125"/>
                  </a:cubicBezTo>
                  <a:cubicBezTo>
                    <a:pt x="56" y="125"/>
                    <a:pt x="56" y="124"/>
                    <a:pt x="56" y="124"/>
                  </a:cubicBezTo>
                  <a:cubicBezTo>
                    <a:pt x="57" y="122"/>
                    <a:pt x="58" y="120"/>
                    <a:pt x="59" y="118"/>
                  </a:cubicBezTo>
                  <a:cubicBezTo>
                    <a:pt x="59" y="118"/>
                    <a:pt x="59" y="118"/>
                    <a:pt x="59" y="117"/>
                  </a:cubicBezTo>
                  <a:cubicBezTo>
                    <a:pt x="60" y="115"/>
                    <a:pt x="61" y="113"/>
                    <a:pt x="62" y="111"/>
                  </a:cubicBezTo>
                  <a:cubicBezTo>
                    <a:pt x="62" y="111"/>
                    <a:pt x="62" y="111"/>
                    <a:pt x="63" y="111"/>
                  </a:cubicBezTo>
                  <a:cubicBezTo>
                    <a:pt x="64" y="109"/>
                    <a:pt x="65" y="107"/>
                    <a:pt x="66" y="105"/>
                  </a:cubicBezTo>
                  <a:cubicBezTo>
                    <a:pt x="66" y="105"/>
                    <a:pt x="66" y="105"/>
                    <a:pt x="66" y="105"/>
                  </a:cubicBezTo>
                  <a:cubicBezTo>
                    <a:pt x="80" y="82"/>
                    <a:pt x="97" y="66"/>
                    <a:pt x="113" y="54"/>
                  </a:cubicBezTo>
                  <a:cubicBezTo>
                    <a:pt x="113" y="54"/>
                    <a:pt x="113" y="54"/>
                    <a:pt x="113" y="54"/>
                  </a:cubicBezTo>
                  <a:cubicBezTo>
                    <a:pt x="114" y="53"/>
                    <a:pt x="115" y="52"/>
                    <a:pt x="116" y="52"/>
                  </a:cubicBezTo>
                  <a:cubicBezTo>
                    <a:pt x="117" y="51"/>
                    <a:pt x="117" y="51"/>
                    <a:pt x="117" y="51"/>
                  </a:cubicBezTo>
                  <a:cubicBezTo>
                    <a:pt x="118" y="50"/>
                    <a:pt x="119" y="50"/>
                    <a:pt x="120" y="49"/>
                  </a:cubicBezTo>
                  <a:cubicBezTo>
                    <a:pt x="120" y="49"/>
                    <a:pt x="121" y="49"/>
                    <a:pt x="121" y="49"/>
                  </a:cubicBezTo>
                  <a:cubicBezTo>
                    <a:pt x="122" y="48"/>
                    <a:pt x="122" y="47"/>
                    <a:pt x="123" y="47"/>
                  </a:cubicBezTo>
                  <a:cubicBezTo>
                    <a:pt x="151" y="28"/>
                    <a:pt x="151" y="28"/>
                    <a:pt x="151" y="28"/>
                  </a:cubicBezTo>
                  <a:cubicBezTo>
                    <a:pt x="119" y="0"/>
                    <a:pt x="119" y="0"/>
                    <a:pt x="119" y="0"/>
                  </a:cubicBezTo>
                  <a:cubicBezTo>
                    <a:pt x="119" y="0"/>
                    <a:pt x="91" y="13"/>
                    <a:pt x="59" y="52"/>
                  </a:cubicBezTo>
                  <a:cubicBezTo>
                    <a:pt x="28" y="92"/>
                    <a:pt x="0" y="128"/>
                    <a:pt x="2" y="181"/>
                  </a:cubicBezTo>
                  <a:cubicBezTo>
                    <a:pt x="2" y="181"/>
                    <a:pt x="2" y="181"/>
                    <a:pt x="2" y="181"/>
                  </a:cubicBezTo>
                  <a:cubicBezTo>
                    <a:pt x="3" y="203"/>
                    <a:pt x="20" y="230"/>
                    <a:pt x="64" y="256"/>
                  </a:cubicBezTo>
                  <a:cubicBezTo>
                    <a:pt x="111" y="283"/>
                    <a:pt x="146" y="287"/>
                    <a:pt x="169" y="278"/>
                  </a:cubicBezTo>
                  <a:cubicBezTo>
                    <a:pt x="169" y="278"/>
                    <a:pt x="169" y="278"/>
                    <a:pt x="169" y="278"/>
                  </a:cubicBezTo>
                  <a:cubicBezTo>
                    <a:pt x="216" y="258"/>
                    <a:pt x="241" y="222"/>
                    <a:pt x="268" y="179"/>
                  </a:cubicBezTo>
                  <a:cubicBezTo>
                    <a:pt x="295" y="136"/>
                    <a:pt x="298" y="105"/>
                    <a:pt x="298" y="105"/>
                  </a:cubicBezTo>
                  <a:lnTo>
                    <a:pt x="261" y="85"/>
                  </a:lnTo>
                  <a:close/>
                </a:path>
              </a:pathLst>
            </a:custGeom>
            <a:solidFill>
              <a:srgbClr val="CED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409"/>
            <p:cNvSpPr>
              <a:spLocks/>
            </p:cNvSpPr>
            <p:nvPr/>
          </p:nvSpPr>
          <p:spPr bwMode="auto">
            <a:xfrm>
              <a:off x="3409950" y="4221163"/>
              <a:ext cx="412750" cy="581025"/>
            </a:xfrm>
            <a:custGeom>
              <a:avLst/>
              <a:gdLst>
                <a:gd name="T0" fmla="*/ 1 w 106"/>
                <a:gd name="T1" fmla="*/ 149 h 149"/>
                <a:gd name="T2" fmla="*/ 1 w 106"/>
                <a:gd name="T3" fmla="*/ 136 h 149"/>
                <a:gd name="T4" fmla="*/ 1 w 106"/>
                <a:gd name="T5" fmla="*/ 135 h 149"/>
                <a:gd name="T6" fmla="*/ 2 w 106"/>
                <a:gd name="T7" fmla="*/ 128 h 149"/>
                <a:gd name="T8" fmla="*/ 2 w 106"/>
                <a:gd name="T9" fmla="*/ 127 h 149"/>
                <a:gd name="T10" fmla="*/ 4 w 106"/>
                <a:gd name="T11" fmla="*/ 120 h 149"/>
                <a:gd name="T12" fmla="*/ 4 w 106"/>
                <a:gd name="T13" fmla="*/ 119 h 149"/>
                <a:gd name="T14" fmla="*/ 6 w 106"/>
                <a:gd name="T15" fmla="*/ 112 h 149"/>
                <a:gd name="T16" fmla="*/ 6 w 106"/>
                <a:gd name="T17" fmla="*/ 111 h 149"/>
                <a:gd name="T18" fmla="*/ 8 w 106"/>
                <a:gd name="T19" fmla="*/ 104 h 149"/>
                <a:gd name="T20" fmla="*/ 8 w 106"/>
                <a:gd name="T21" fmla="*/ 103 h 149"/>
                <a:gd name="T22" fmla="*/ 11 w 106"/>
                <a:gd name="T23" fmla="*/ 97 h 149"/>
                <a:gd name="T24" fmla="*/ 11 w 106"/>
                <a:gd name="T25" fmla="*/ 96 h 149"/>
                <a:gd name="T26" fmla="*/ 14 w 106"/>
                <a:gd name="T27" fmla="*/ 90 h 149"/>
                <a:gd name="T28" fmla="*/ 14 w 106"/>
                <a:gd name="T29" fmla="*/ 89 h 149"/>
                <a:gd name="T30" fmla="*/ 17 w 106"/>
                <a:gd name="T31" fmla="*/ 83 h 149"/>
                <a:gd name="T32" fmla="*/ 18 w 106"/>
                <a:gd name="T33" fmla="*/ 83 h 149"/>
                <a:gd name="T34" fmla="*/ 21 w 106"/>
                <a:gd name="T35" fmla="*/ 77 h 149"/>
                <a:gd name="T36" fmla="*/ 21 w 106"/>
                <a:gd name="T37" fmla="*/ 77 h 149"/>
                <a:gd name="T38" fmla="*/ 68 w 106"/>
                <a:gd name="T39" fmla="*/ 26 h 149"/>
                <a:gd name="T40" fmla="*/ 68 w 106"/>
                <a:gd name="T41" fmla="*/ 26 h 149"/>
                <a:gd name="T42" fmla="*/ 71 w 106"/>
                <a:gd name="T43" fmla="*/ 24 h 149"/>
                <a:gd name="T44" fmla="*/ 72 w 106"/>
                <a:gd name="T45" fmla="*/ 23 h 149"/>
                <a:gd name="T46" fmla="*/ 75 w 106"/>
                <a:gd name="T47" fmla="*/ 21 h 149"/>
                <a:gd name="T48" fmla="*/ 76 w 106"/>
                <a:gd name="T49" fmla="*/ 21 h 149"/>
                <a:gd name="T50" fmla="*/ 78 w 106"/>
                <a:gd name="T51" fmla="*/ 19 h 149"/>
                <a:gd name="T52" fmla="*/ 106 w 106"/>
                <a:gd name="T53" fmla="*/ 0 h 149"/>
                <a:gd name="T54" fmla="*/ 39 w 106"/>
                <a:gd name="T55" fmla="*/ 60 h 149"/>
                <a:gd name="T56" fmla="*/ 1 w 106"/>
                <a:gd name="T5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149">
                  <a:moveTo>
                    <a:pt x="1" y="149"/>
                  </a:moveTo>
                  <a:cubicBezTo>
                    <a:pt x="0" y="149"/>
                    <a:pt x="1" y="139"/>
                    <a:pt x="1" y="136"/>
                  </a:cubicBezTo>
                  <a:cubicBezTo>
                    <a:pt x="1" y="136"/>
                    <a:pt x="1" y="136"/>
                    <a:pt x="1" y="135"/>
                  </a:cubicBezTo>
                  <a:cubicBezTo>
                    <a:pt x="2" y="133"/>
                    <a:pt x="2" y="130"/>
                    <a:pt x="2" y="128"/>
                  </a:cubicBezTo>
                  <a:cubicBezTo>
                    <a:pt x="2" y="128"/>
                    <a:pt x="2" y="127"/>
                    <a:pt x="2" y="127"/>
                  </a:cubicBezTo>
                  <a:cubicBezTo>
                    <a:pt x="3" y="125"/>
                    <a:pt x="3" y="122"/>
                    <a:pt x="4" y="120"/>
                  </a:cubicBezTo>
                  <a:cubicBezTo>
                    <a:pt x="4" y="120"/>
                    <a:pt x="4" y="119"/>
                    <a:pt x="4" y="119"/>
                  </a:cubicBezTo>
                  <a:cubicBezTo>
                    <a:pt x="5" y="116"/>
                    <a:pt x="5" y="114"/>
                    <a:pt x="6" y="112"/>
                  </a:cubicBezTo>
                  <a:cubicBezTo>
                    <a:pt x="6" y="112"/>
                    <a:pt x="6" y="111"/>
                    <a:pt x="6" y="111"/>
                  </a:cubicBezTo>
                  <a:cubicBezTo>
                    <a:pt x="7" y="109"/>
                    <a:pt x="7" y="107"/>
                    <a:pt x="8" y="104"/>
                  </a:cubicBezTo>
                  <a:cubicBezTo>
                    <a:pt x="8" y="104"/>
                    <a:pt x="8" y="104"/>
                    <a:pt x="8" y="103"/>
                  </a:cubicBezTo>
                  <a:cubicBezTo>
                    <a:pt x="9" y="101"/>
                    <a:pt x="10" y="99"/>
                    <a:pt x="11" y="97"/>
                  </a:cubicBezTo>
                  <a:cubicBezTo>
                    <a:pt x="11" y="97"/>
                    <a:pt x="11" y="96"/>
                    <a:pt x="11" y="96"/>
                  </a:cubicBezTo>
                  <a:cubicBezTo>
                    <a:pt x="12" y="94"/>
                    <a:pt x="13" y="92"/>
                    <a:pt x="14" y="90"/>
                  </a:cubicBezTo>
                  <a:cubicBezTo>
                    <a:pt x="14" y="90"/>
                    <a:pt x="14" y="90"/>
                    <a:pt x="14" y="89"/>
                  </a:cubicBezTo>
                  <a:cubicBezTo>
                    <a:pt x="15" y="87"/>
                    <a:pt x="16" y="85"/>
                    <a:pt x="17" y="83"/>
                  </a:cubicBezTo>
                  <a:cubicBezTo>
                    <a:pt x="17" y="83"/>
                    <a:pt x="17" y="83"/>
                    <a:pt x="18" y="83"/>
                  </a:cubicBezTo>
                  <a:cubicBezTo>
                    <a:pt x="19" y="81"/>
                    <a:pt x="20" y="79"/>
                    <a:pt x="21" y="77"/>
                  </a:cubicBezTo>
                  <a:cubicBezTo>
                    <a:pt x="21" y="77"/>
                    <a:pt x="21" y="77"/>
                    <a:pt x="21" y="77"/>
                  </a:cubicBezTo>
                  <a:cubicBezTo>
                    <a:pt x="35" y="54"/>
                    <a:pt x="52" y="38"/>
                    <a:pt x="68" y="26"/>
                  </a:cubicBezTo>
                  <a:cubicBezTo>
                    <a:pt x="68" y="26"/>
                    <a:pt x="68" y="26"/>
                    <a:pt x="68" y="26"/>
                  </a:cubicBezTo>
                  <a:cubicBezTo>
                    <a:pt x="69" y="25"/>
                    <a:pt x="70" y="24"/>
                    <a:pt x="71" y="24"/>
                  </a:cubicBezTo>
                  <a:cubicBezTo>
                    <a:pt x="72" y="23"/>
                    <a:pt x="72" y="23"/>
                    <a:pt x="72" y="23"/>
                  </a:cubicBezTo>
                  <a:cubicBezTo>
                    <a:pt x="73" y="22"/>
                    <a:pt x="74" y="22"/>
                    <a:pt x="75" y="21"/>
                  </a:cubicBezTo>
                  <a:cubicBezTo>
                    <a:pt x="75" y="21"/>
                    <a:pt x="76" y="21"/>
                    <a:pt x="76" y="21"/>
                  </a:cubicBezTo>
                  <a:cubicBezTo>
                    <a:pt x="77" y="20"/>
                    <a:pt x="77" y="20"/>
                    <a:pt x="78" y="19"/>
                  </a:cubicBezTo>
                  <a:cubicBezTo>
                    <a:pt x="106" y="0"/>
                    <a:pt x="106" y="0"/>
                    <a:pt x="106" y="0"/>
                  </a:cubicBezTo>
                  <a:cubicBezTo>
                    <a:pt x="92" y="11"/>
                    <a:pt x="62" y="29"/>
                    <a:pt x="39" y="60"/>
                  </a:cubicBezTo>
                  <a:cubicBezTo>
                    <a:pt x="20" y="85"/>
                    <a:pt x="7" y="121"/>
                    <a:pt x="1" y="149"/>
                  </a:cubicBezTo>
                  <a:close/>
                </a:path>
              </a:pathLst>
            </a:custGeom>
            <a:solidFill>
              <a:srgbClr val="BBCA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Freeform 410"/>
            <p:cNvSpPr>
              <a:spLocks/>
            </p:cNvSpPr>
            <p:nvPr/>
          </p:nvSpPr>
          <p:spPr bwMode="auto">
            <a:xfrm>
              <a:off x="4264025" y="4176713"/>
              <a:ext cx="246063" cy="296863"/>
            </a:xfrm>
            <a:custGeom>
              <a:avLst/>
              <a:gdLst>
                <a:gd name="T0" fmla="*/ 32 w 63"/>
                <a:gd name="T1" fmla="*/ 76 h 76"/>
                <a:gd name="T2" fmla="*/ 6 w 63"/>
                <a:gd name="T3" fmla="*/ 65 h 76"/>
                <a:gd name="T4" fmla="*/ 5 w 63"/>
                <a:gd name="T5" fmla="*/ 49 h 76"/>
                <a:gd name="T6" fmla="*/ 3 w 63"/>
                <a:gd name="T7" fmla="*/ 25 h 76"/>
                <a:gd name="T8" fmla="*/ 6 w 63"/>
                <a:gd name="T9" fmla="*/ 11 h 76"/>
                <a:gd name="T10" fmla="*/ 14 w 63"/>
                <a:gd name="T11" fmla="*/ 22 h 76"/>
                <a:gd name="T12" fmla="*/ 16 w 63"/>
                <a:gd name="T13" fmla="*/ 35 h 76"/>
                <a:gd name="T14" fmla="*/ 30 w 63"/>
                <a:gd name="T15" fmla="*/ 21 h 76"/>
                <a:gd name="T16" fmla="*/ 31 w 63"/>
                <a:gd name="T17" fmla="*/ 5 h 76"/>
                <a:gd name="T18" fmla="*/ 39 w 63"/>
                <a:gd name="T19" fmla="*/ 7 h 76"/>
                <a:gd name="T20" fmla="*/ 39 w 63"/>
                <a:gd name="T21" fmla="*/ 26 h 76"/>
                <a:gd name="T22" fmla="*/ 36 w 63"/>
                <a:gd name="T23" fmla="*/ 32 h 76"/>
                <a:gd name="T24" fmla="*/ 41 w 63"/>
                <a:gd name="T25" fmla="*/ 26 h 76"/>
                <a:gd name="T26" fmla="*/ 49 w 63"/>
                <a:gd name="T27" fmla="*/ 26 h 76"/>
                <a:gd name="T28" fmla="*/ 44 w 63"/>
                <a:gd name="T29" fmla="*/ 39 h 76"/>
                <a:gd name="T30" fmla="*/ 53 w 63"/>
                <a:gd name="T31" fmla="*/ 32 h 76"/>
                <a:gd name="T32" fmla="*/ 55 w 63"/>
                <a:gd name="T33" fmla="*/ 39 h 76"/>
                <a:gd name="T34" fmla="*/ 49 w 63"/>
                <a:gd name="T35" fmla="*/ 47 h 76"/>
                <a:gd name="T36" fmla="*/ 55 w 63"/>
                <a:gd name="T37" fmla="*/ 44 h 76"/>
                <a:gd name="T38" fmla="*/ 58 w 63"/>
                <a:gd name="T39" fmla="*/ 50 h 76"/>
                <a:gd name="T40" fmla="*/ 32 w 63"/>
                <a:gd name="T4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76">
                  <a:moveTo>
                    <a:pt x="32" y="76"/>
                  </a:moveTo>
                  <a:cubicBezTo>
                    <a:pt x="6" y="65"/>
                    <a:pt x="6" y="65"/>
                    <a:pt x="6" y="65"/>
                  </a:cubicBezTo>
                  <a:cubicBezTo>
                    <a:pt x="6" y="65"/>
                    <a:pt x="9" y="61"/>
                    <a:pt x="5" y="49"/>
                  </a:cubicBezTo>
                  <a:cubicBezTo>
                    <a:pt x="1" y="36"/>
                    <a:pt x="0" y="34"/>
                    <a:pt x="3" y="25"/>
                  </a:cubicBezTo>
                  <a:cubicBezTo>
                    <a:pt x="5" y="17"/>
                    <a:pt x="5" y="11"/>
                    <a:pt x="6" y="11"/>
                  </a:cubicBezTo>
                  <a:cubicBezTo>
                    <a:pt x="7" y="11"/>
                    <a:pt x="16" y="14"/>
                    <a:pt x="14" y="22"/>
                  </a:cubicBezTo>
                  <a:cubicBezTo>
                    <a:pt x="11" y="31"/>
                    <a:pt x="11" y="32"/>
                    <a:pt x="16" y="35"/>
                  </a:cubicBezTo>
                  <a:cubicBezTo>
                    <a:pt x="21" y="38"/>
                    <a:pt x="28" y="28"/>
                    <a:pt x="30" y="21"/>
                  </a:cubicBezTo>
                  <a:cubicBezTo>
                    <a:pt x="32" y="13"/>
                    <a:pt x="32" y="9"/>
                    <a:pt x="31" y="5"/>
                  </a:cubicBezTo>
                  <a:cubicBezTo>
                    <a:pt x="31" y="1"/>
                    <a:pt x="39" y="0"/>
                    <a:pt x="39" y="7"/>
                  </a:cubicBezTo>
                  <a:cubicBezTo>
                    <a:pt x="40" y="14"/>
                    <a:pt x="41" y="20"/>
                    <a:pt x="39" y="26"/>
                  </a:cubicBezTo>
                  <a:cubicBezTo>
                    <a:pt x="37" y="31"/>
                    <a:pt x="35" y="32"/>
                    <a:pt x="36" y="32"/>
                  </a:cubicBezTo>
                  <a:cubicBezTo>
                    <a:pt x="37" y="33"/>
                    <a:pt x="40" y="31"/>
                    <a:pt x="41" y="26"/>
                  </a:cubicBezTo>
                  <a:cubicBezTo>
                    <a:pt x="42" y="21"/>
                    <a:pt x="47" y="21"/>
                    <a:pt x="49" y="26"/>
                  </a:cubicBezTo>
                  <a:cubicBezTo>
                    <a:pt x="51" y="32"/>
                    <a:pt x="44" y="39"/>
                    <a:pt x="44" y="39"/>
                  </a:cubicBezTo>
                  <a:cubicBezTo>
                    <a:pt x="44" y="39"/>
                    <a:pt x="51" y="35"/>
                    <a:pt x="53" y="32"/>
                  </a:cubicBezTo>
                  <a:cubicBezTo>
                    <a:pt x="54" y="30"/>
                    <a:pt x="59" y="35"/>
                    <a:pt x="55" y="39"/>
                  </a:cubicBezTo>
                  <a:cubicBezTo>
                    <a:pt x="52" y="44"/>
                    <a:pt x="49" y="47"/>
                    <a:pt x="49" y="47"/>
                  </a:cubicBezTo>
                  <a:cubicBezTo>
                    <a:pt x="49" y="47"/>
                    <a:pt x="53" y="46"/>
                    <a:pt x="55" y="44"/>
                  </a:cubicBezTo>
                  <a:cubicBezTo>
                    <a:pt x="56" y="41"/>
                    <a:pt x="63" y="45"/>
                    <a:pt x="58" y="50"/>
                  </a:cubicBezTo>
                  <a:cubicBezTo>
                    <a:pt x="52" y="56"/>
                    <a:pt x="35" y="69"/>
                    <a:pt x="32" y="76"/>
                  </a:cubicBezTo>
                  <a:close/>
                </a:path>
              </a:pathLst>
            </a:custGeom>
            <a:solidFill>
              <a:srgbClr val="D4AD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Freeform 411"/>
            <p:cNvSpPr>
              <a:spLocks/>
            </p:cNvSpPr>
            <p:nvPr/>
          </p:nvSpPr>
          <p:spPr bwMode="auto">
            <a:xfrm>
              <a:off x="4229100" y="4387850"/>
              <a:ext cx="201613" cy="168275"/>
            </a:xfrm>
            <a:custGeom>
              <a:avLst/>
              <a:gdLst>
                <a:gd name="T0" fmla="*/ 24 w 127"/>
                <a:gd name="T1" fmla="*/ 0 h 106"/>
                <a:gd name="T2" fmla="*/ 127 w 127"/>
                <a:gd name="T3" fmla="*/ 54 h 106"/>
                <a:gd name="T4" fmla="*/ 108 w 127"/>
                <a:gd name="T5" fmla="*/ 106 h 106"/>
                <a:gd name="T6" fmla="*/ 0 w 127"/>
                <a:gd name="T7" fmla="*/ 54 h 106"/>
                <a:gd name="T8" fmla="*/ 24 w 127"/>
                <a:gd name="T9" fmla="*/ 0 h 106"/>
              </a:gdLst>
              <a:ahLst/>
              <a:cxnLst>
                <a:cxn ang="0">
                  <a:pos x="T0" y="T1"/>
                </a:cxn>
                <a:cxn ang="0">
                  <a:pos x="T2" y="T3"/>
                </a:cxn>
                <a:cxn ang="0">
                  <a:pos x="T4" y="T5"/>
                </a:cxn>
                <a:cxn ang="0">
                  <a:pos x="T6" y="T7"/>
                </a:cxn>
                <a:cxn ang="0">
                  <a:pos x="T8" y="T9"/>
                </a:cxn>
              </a:cxnLst>
              <a:rect l="0" t="0" r="r" b="b"/>
              <a:pathLst>
                <a:path w="127" h="106">
                  <a:moveTo>
                    <a:pt x="24" y="0"/>
                  </a:moveTo>
                  <a:lnTo>
                    <a:pt x="127" y="54"/>
                  </a:lnTo>
                  <a:lnTo>
                    <a:pt x="108" y="106"/>
                  </a:lnTo>
                  <a:lnTo>
                    <a:pt x="0" y="54"/>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412"/>
            <p:cNvSpPr>
              <a:spLocks/>
            </p:cNvSpPr>
            <p:nvPr/>
          </p:nvSpPr>
          <p:spPr bwMode="auto">
            <a:xfrm>
              <a:off x="3729038" y="3962400"/>
              <a:ext cx="366713" cy="230188"/>
            </a:xfrm>
            <a:custGeom>
              <a:avLst/>
              <a:gdLst>
                <a:gd name="T0" fmla="*/ 21 w 94"/>
                <a:gd name="T1" fmla="*/ 59 h 59"/>
                <a:gd name="T2" fmla="*/ 31 w 94"/>
                <a:gd name="T3" fmla="*/ 54 h 59"/>
                <a:gd name="T4" fmla="*/ 58 w 94"/>
                <a:gd name="T5" fmla="*/ 56 h 59"/>
                <a:gd name="T6" fmla="*/ 79 w 94"/>
                <a:gd name="T7" fmla="*/ 41 h 59"/>
                <a:gd name="T8" fmla="*/ 71 w 94"/>
                <a:gd name="T9" fmla="*/ 38 h 59"/>
                <a:gd name="T10" fmla="*/ 56 w 94"/>
                <a:gd name="T11" fmla="*/ 44 h 59"/>
                <a:gd name="T12" fmla="*/ 64 w 94"/>
                <a:gd name="T13" fmla="*/ 31 h 59"/>
                <a:gd name="T14" fmla="*/ 88 w 94"/>
                <a:gd name="T15" fmla="*/ 14 h 59"/>
                <a:gd name="T16" fmla="*/ 78 w 94"/>
                <a:gd name="T17" fmla="*/ 9 h 59"/>
                <a:gd name="T18" fmla="*/ 57 w 94"/>
                <a:gd name="T19" fmla="*/ 21 h 59"/>
                <a:gd name="T20" fmla="*/ 65 w 94"/>
                <a:gd name="T21" fmla="*/ 13 h 59"/>
                <a:gd name="T22" fmla="*/ 57 w 94"/>
                <a:gd name="T23" fmla="*/ 9 h 59"/>
                <a:gd name="T24" fmla="*/ 49 w 94"/>
                <a:gd name="T25" fmla="*/ 14 h 59"/>
                <a:gd name="T26" fmla="*/ 55 w 94"/>
                <a:gd name="T27" fmla="*/ 6 h 59"/>
                <a:gd name="T28" fmla="*/ 44 w 94"/>
                <a:gd name="T29" fmla="*/ 10 h 59"/>
                <a:gd name="T30" fmla="*/ 44 w 94"/>
                <a:gd name="T31" fmla="*/ 1 h 59"/>
                <a:gd name="T32" fmla="*/ 24 w 94"/>
                <a:gd name="T33" fmla="*/ 16 h 59"/>
                <a:gd name="T34" fmla="*/ 0 w 94"/>
                <a:gd name="T35" fmla="*/ 36 h 59"/>
                <a:gd name="T36" fmla="*/ 21 w 9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59">
                  <a:moveTo>
                    <a:pt x="21" y="59"/>
                  </a:moveTo>
                  <a:cubicBezTo>
                    <a:pt x="21" y="59"/>
                    <a:pt x="24" y="54"/>
                    <a:pt x="31" y="54"/>
                  </a:cubicBezTo>
                  <a:cubicBezTo>
                    <a:pt x="38" y="54"/>
                    <a:pt x="53" y="57"/>
                    <a:pt x="58" y="56"/>
                  </a:cubicBezTo>
                  <a:cubicBezTo>
                    <a:pt x="62" y="56"/>
                    <a:pt x="77" y="44"/>
                    <a:pt x="79" y="41"/>
                  </a:cubicBezTo>
                  <a:cubicBezTo>
                    <a:pt x="80" y="39"/>
                    <a:pt x="79" y="34"/>
                    <a:pt x="71" y="38"/>
                  </a:cubicBezTo>
                  <a:cubicBezTo>
                    <a:pt x="62" y="41"/>
                    <a:pt x="60" y="46"/>
                    <a:pt x="56" y="44"/>
                  </a:cubicBezTo>
                  <a:cubicBezTo>
                    <a:pt x="52" y="43"/>
                    <a:pt x="57" y="38"/>
                    <a:pt x="64" y="31"/>
                  </a:cubicBezTo>
                  <a:cubicBezTo>
                    <a:pt x="71" y="25"/>
                    <a:pt x="83" y="18"/>
                    <a:pt x="88" y="14"/>
                  </a:cubicBezTo>
                  <a:cubicBezTo>
                    <a:pt x="94" y="11"/>
                    <a:pt x="87" y="3"/>
                    <a:pt x="78" y="9"/>
                  </a:cubicBezTo>
                  <a:cubicBezTo>
                    <a:pt x="69" y="15"/>
                    <a:pt x="59" y="20"/>
                    <a:pt x="57" y="21"/>
                  </a:cubicBezTo>
                  <a:cubicBezTo>
                    <a:pt x="56" y="22"/>
                    <a:pt x="63" y="16"/>
                    <a:pt x="65" y="13"/>
                  </a:cubicBezTo>
                  <a:cubicBezTo>
                    <a:pt x="67" y="9"/>
                    <a:pt x="64" y="5"/>
                    <a:pt x="57" y="9"/>
                  </a:cubicBezTo>
                  <a:cubicBezTo>
                    <a:pt x="51" y="14"/>
                    <a:pt x="49" y="15"/>
                    <a:pt x="49" y="14"/>
                  </a:cubicBezTo>
                  <a:cubicBezTo>
                    <a:pt x="49" y="13"/>
                    <a:pt x="58" y="8"/>
                    <a:pt x="55" y="6"/>
                  </a:cubicBezTo>
                  <a:cubicBezTo>
                    <a:pt x="52" y="3"/>
                    <a:pt x="44" y="10"/>
                    <a:pt x="44" y="10"/>
                  </a:cubicBezTo>
                  <a:cubicBezTo>
                    <a:pt x="44" y="10"/>
                    <a:pt x="49" y="2"/>
                    <a:pt x="44" y="1"/>
                  </a:cubicBezTo>
                  <a:cubicBezTo>
                    <a:pt x="39" y="0"/>
                    <a:pt x="30" y="7"/>
                    <a:pt x="24" y="16"/>
                  </a:cubicBezTo>
                  <a:cubicBezTo>
                    <a:pt x="18" y="25"/>
                    <a:pt x="0" y="36"/>
                    <a:pt x="0" y="36"/>
                  </a:cubicBezTo>
                  <a:lnTo>
                    <a:pt x="21" y="59"/>
                  </a:lnTo>
                  <a:close/>
                </a:path>
              </a:pathLst>
            </a:custGeom>
            <a:solidFill>
              <a:srgbClr val="D4AD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413"/>
            <p:cNvSpPr>
              <a:spLocks/>
            </p:cNvSpPr>
            <p:nvPr/>
          </p:nvSpPr>
          <p:spPr bwMode="auto">
            <a:xfrm>
              <a:off x="3670300" y="4056063"/>
              <a:ext cx="192088" cy="195263"/>
            </a:xfrm>
            <a:custGeom>
              <a:avLst/>
              <a:gdLst>
                <a:gd name="T0" fmla="*/ 42 w 121"/>
                <a:gd name="T1" fmla="*/ 0 h 123"/>
                <a:gd name="T2" fmla="*/ 121 w 121"/>
                <a:gd name="T3" fmla="*/ 91 h 123"/>
                <a:gd name="T4" fmla="*/ 84 w 121"/>
                <a:gd name="T5" fmla="*/ 123 h 123"/>
                <a:gd name="T6" fmla="*/ 0 w 121"/>
                <a:gd name="T7" fmla="*/ 35 h 123"/>
                <a:gd name="T8" fmla="*/ 42 w 121"/>
                <a:gd name="T9" fmla="*/ 0 h 123"/>
              </a:gdLst>
              <a:ahLst/>
              <a:cxnLst>
                <a:cxn ang="0">
                  <a:pos x="T0" y="T1"/>
                </a:cxn>
                <a:cxn ang="0">
                  <a:pos x="T2" y="T3"/>
                </a:cxn>
                <a:cxn ang="0">
                  <a:pos x="T4" y="T5"/>
                </a:cxn>
                <a:cxn ang="0">
                  <a:pos x="T6" y="T7"/>
                </a:cxn>
                <a:cxn ang="0">
                  <a:pos x="T8" y="T9"/>
                </a:cxn>
              </a:cxnLst>
              <a:rect l="0" t="0" r="r" b="b"/>
              <a:pathLst>
                <a:path w="121" h="123">
                  <a:moveTo>
                    <a:pt x="42" y="0"/>
                  </a:moveTo>
                  <a:lnTo>
                    <a:pt x="121" y="91"/>
                  </a:lnTo>
                  <a:lnTo>
                    <a:pt x="84" y="123"/>
                  </a:lnTo>
                  <a:lnTo>
                    <a:pt x="0" y="35"/>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Freeform 414"/>
            <p:cNvSpPr>
              <a:spLocks/>
            </p:cNvSpPr>
            <p:nvPr/>
          </p:nvSpPr>
          <p:spPr bwMode="auto">
            <a:xfrm>
              <a:off x="3284538" y="4778375"/>
              <a:ext cx="449263" cy="523875"/>
            </a:xfrm>
            <a:custGeom>
              <a:avLst/>
              <a:gdLst>
                <a:gd name="T0" fmla="*/ 16 w 115"/>
                <a:gd name="T1" fmla="*/ 48 h 134"/>
                <a:gd name="T2" fmla="*/ 35 w 115"/>
                <a:gd name="T3" fmla="*/ 121 h 134"/>
                <a:gd name="T4" fmla="*/ 107 w 115"/>
                <a:gd name="T5" fmla="*/ 92 h 134"/>
                <a:gd name="T6" fmla="*/ 112 w 115"/>
                <a:gd name="T7" fmla="*/ 48 h 134"/>
                <a:gd name="T8" fmla="*/ 89 w 115"/>
                <a:gd name="T9" fmla="*/ 12 h 134"/>
                <a:gd name="T10" fmla="*/ 16 w 115"/>
                <a:gd name="T11" fmla="*/ 48 h 134"/>
              </a:gdLst>
              <a:ahLst/>
              <a:cxnLst>
                <a:cxn ang="0">
                  <a:pos x="T0" y="T1"/>
                </a:cxn>
                <a:cxn ang="0">
                  <a:pos x="T2" y="T3"/>
                </a:cxn>
                <a:cxn ang="0">
                  <a:pos x="T4" y="T5"/>
                </a:cxn>
                <a:cxn ang="0">
                  <a:pos x="T6" y="T7"/>
                </a:cxn>
                <a:cxn ang="0">
                  <a:pos x="T8" y="T9"/>
                </a:cxn>
                <a:cxn ang="0">
                  <a:pos x="T10" y="T11"/>
                </a:cxn>
              </a:cxnLst>
              <a:rect l="0" t="0" r="r" b="b"/>
              <a:pathLst>
                <a:path w="115" h="134">
                  <a:moveTo>
                    <a:pt x="16" y="48"/>
                  </a:moveTo>
                  <a:cubicBezTo>
                    <a:pt x="0" y="79"/>
                    <a:pt x="8" y="108"/>
                    <a:pt x="35" y="121"/>
                  </a:cubicBezTo>
                  <a:cubicBezTo>
                    <a:pt x="62" y="134"/>
                    <a:pt x="91" y="123"/>
                    <a:pt x="107" y="92"/>
                  </a:cubicBezTo>
                  <a:cubicBezTo>
                    <a:pt x="114" y="77"/>
                    <a:pt x="115" y="59"/>
                    <a:pt x="112" y="48"/>
                  </a:cubicBezTo>
                  <a:cubicBezTo>
                    <a:pt x="112" y="31"/>
                    <a:pt x="97" y="16"/>
                    <a:pt x="89" y="12"/>
                  </a:cubicBezTo>
                  <a:cubicBezTo>
                    <a:pt x="62" y="0"/>
                    <a:pt x="32" y="16"/>
                    <a:pt x="16" y="48"/>
                  </a:cubicBezTo>
                  <a:close/>
                </a:path>
              </a:pathLst>
            </a:custGeom>
            <a:solidFill>
              <a:srgbClr val="E8BE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415"/>
            <p:cNvSpPr>
              <a:spLocks/>
            </p:cNvSpPr>
            <p:nvPr/>
          </p:nvSpPr>
          <p:spPr bwMode="auto">
            <a:xfrm>
              <a:off x="3241675" y="4732338"/>
              <a:ext cx="650875" cy="612775"/>
            </a:xfrm>
            <a:custGeom>
              <a:avLst/>
              <a:gdLst>
                <a:gd name="T0" fmla="*/ 121 w 167"/>
                <a:gd name="T1" fmla="*/ 114 h 157"/>
                <a:gd name="T2" fmla="*/ 147 w 167"/>
                <a:gd name="T3" fmla="*/ 45 h 157"/>
                <a:gd name="T4" fmla="*/ 131 w 167"/>
                <a:gd name="T5" fmla="*/ 74 h 157"/>
                <a:gd name="T6" fmla="*/ 121 w 167"/>
                <a:gd name="T7" fmla="*/ 51 h 157"/>
                <a:gd name="T8" fmla="*/ 117 w 167"/>
                <a:gd name="T9" fmla="*/ 59 h 157"/>
                <a:gd name="T10" fmla="*/ 46 w 167"/>
                <a:gd name="T11" fmla="*/ 0 h 157"/>
                <a:gd name="T12" fmla="*/ 18 w 167"/>
                <a:gd name="T13" fmla="*/ 58 h 157"/>
                <a:gd name="T14" fmla="*/ 41 w 167"/>
                <a:gd name="T15" fmla="*/ 142 h 157"/>
                <a:gd name="T16" fmla="*/ 121 w 167"/>
                <a:gd name="T17" fmla="*/ 11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57">
                  <a:moveTo>
                    <a:pt x="121" y="114"/>
                  </a:moveTo>
                  <a:cubicBezTo>
                    <a:pt x="133" y="95"/>
                    <a:pt x="167" y="90"/>
                    <a:pt x="147" y="45"/>
                  </a:cubicBezTo>
                  <a:cubicBezTo>
                    <a:pt x="133" y="62"/>
                    <a:pt x="131" y="78"/>
                    <a:pt x="131" y="74"/>
                  </a:cubicBezTo>
                  <a:cubicBezTo>
                    <a:pt x="130" y="63"/>
                    <a:pt x="127" y="55"/>
                    <a:pt x="121" y="51"/>
                  </a:cubicBezTo>
                  <a:cubicBezTo>
                    <a:pt x="121" y="50"/>
                    <a:pt x="117" y="60"/>
                    <a:pt x="117" y="59"/>
                  </a:cubicBezTo>
                  <a:cubicBezTo>
                    <a:pt x="122" y="37"/>
                    <a:pt x="50" y="39"/>
                    <a:pt x="46" y="0"/>
                  </a:cubicBezTo>
                  <a:cubicBezTo>
                    <a:pt x="16" y="7"/>
                    <a:pt x="35" y="23"/>
                    <a:pt x="18" y="58"/>
                  </a:cubicBezTo>
                  <a:cubicBezTo>
                    <a:pt x="0" y="93"/>
                    <a:pt x="10" y="127"/>
                    <a:pt x="41" y="142"/>
                  </a:cubicBezTo>
                  <a:cubicBezTo>
                    <a:pt x="73" y="157"/>
                    <a:pt x="100" y="147"/>
                    <a:pt x="121" y="114"/>
                  </a:cubicBezTo>
                  <a:close/>
                </a:path>
              </a:pathLst>
            </a:custGeom>
            <a:solidFill>
              <a:srgbClr val="F79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416"/>
            <p:cNvSpPr>
              <a:spLocks/>
            </p:cNvSpPr>
            <p:nvPr/>
          </p:nvSpPr>
          <p:spPr bwMode="auto">
            <a:xfrm>
              <a:off x="3416300" y="5021263"/>
              <a:ext cx="288925" cy="252413"/>
            </a:xfrm>
            <a:custGeom>
              <a:avLst/>
              <a:gdLst>
                <a:gd name="T0" fmla="*/ 74 w 74"/>
                <a:gd name="T1" fmla="*/ 0 h 65"/>
                <a:gd name="T2" fmla="*/ 0 w 74"/>
                <a:gd name="T3" fmla="*/ 58 h 65"/>
                <a:gd name="T4" fmla="*/ 30 w 74"/>
                <a:gd name="T5" fmla="*/ 29 h 65"/>
                <a:gd name="T6" fmla="*/ 37 w 74"/>
                <a:gd name="T7" fmla="*/ 44 h 65"/>
                <a:gd name="T8" fmla="*/ 74 w 74"/>
                <a:gd name="T9" fmla="*/ 0 h 65"/>
              </a:gdLst>
              <a:ahLst/>
              <a:cxnLst>
                <a:cxn ang="0">
                  <a:pos x="T0" y="T1"/>
                </a:cxn>
                <a:cxn ang="0">
                  <a:pos x="T2" y="T3"/>
                </a:cxn>
                <a:cxn ang="0">
                  <a:pos x="T4" y="T5"/>
                </a:cxn>
                <a:cxn ang="0">
                  <a:pos x="T6" y="T7"/>
                </a:cxn>
                <a:cxn ang="0">
                  <a:pos x="T8" y="T9"/>
                </a:cxn>
              </a:cxnLst>
              <a:rect l="0" t="0" r="r" b="b"/>
              <a:pathLst>
                <a:path w="74" h="65">
                  <a:moveTo>
                    <a:pt x="74" y="0"/>
                  </a:moveTo>
                  <a:cubicBezTo>
                    <a:pt x="63" y="45"/>
                    <a:pt x="43" y="65"/>
                    <a:pt x="0" y="58"/>
                  </a:cubicBezTo>
                  <a:cubicBezTo>
                    <a:pt x="0" y="58"/>
                    <a:pt x="30" y="53"/>
                    <a:pt x="30" y="29"/>
                  </a:cubicBezTo>
                  <a:cubicBezTo>
                    <a:pt x="30" y="29"/>
                    <a:pt x="44" y="30"/>
                    <a:pt x="37" y="44"/>
                  </a:cubicBezTo>
                  <a:cubicBezTo>
                    <a:pt x="37" y="44"/>
                    <a:pt x="54" y="34"/>
                    <a:pt x="74" y="0"/>
                  </a:cubicBezTo>
                  <a:close/>
                </a:path>
              </a:pathLst>
            </a:custGeom>
            <a:solidFill>
              <a:srgbClr val="FBB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417"/>
            <p:cNvSpPr>
              <a:spLocks/>
            </p:cNvSpPr>
            <p:nvPr/>
          </p:nvSpPr>
          <p:spPr bwMode="auto">
            <a:xfrm>
              <a:off x="3279775" y="4759325"/>
              <a:ext cx="374650" cy="401638"/>
            </a:xfrm>
            <a:custGeom>
              <a:avLst/>
              <a:gdLst>
                <a:gd name="T0" fmla="*/ 96 w 96"/>
                <a:gd name="T1" fmla="*/ 72 h 103"/>
                <a:gd name="T2" fmla="*/ 50 w 96"/>
                <a:gd name="T3" fmla="*/ 28 h 103"/>
                <a:gd name="T4" fmla="*/ 32 w 96"/>
                <a:gd name="T5" fmla="*/ 0 h 103"/>
                <a:gd name="T6" fmla="*/ 36 w 96"/>
                <a:gd name="T7" fmla="*/ 32 h 103"/>
                <a:gd name="T8" fmla="*/ 76 w 96"/>
                <a:gd name="T9" fmla="*/ 69 h 103"/>
                <a:gd name="T10" fmla="*/ 41 w 96"/>
                <a:gd name="T11" fmla="*/ 44 h 103"/>
                <a:gd name="T12" fmla="*/ 23 w 96"/>
                <a:gd name="T13" fmla="*/ 26 h 103"/>
                <a:gd name="T14" fmla="*/ 38 w 96"/>
                <a:gd name="T15" fmla="*/ 55 h 103"/>
                <a:gd name="T16" fmla="*/ 57 w 96"/>
                <a:gd name="T17" fmla="*/ 87 h 103"/>
                <a:gd name="T18" fmla="*/ 31 w 96"/>
                <a:gd name="T19" fmla="*/ 63 h 103"/>
                <a:gd name="T20" fmla="*/ 18 w 96"/>
                <a:gd name="T21" fmla="*/ 43 h 103"/>
                <a:gd name="T22" fmla="*/ 25 w 96"/>
                <a:gd name="T23" fmla="*/ 69 h 103"/>
                <a:gd name="T24" fmla="*/ 48 w 96"/>
                <a:gd name="T25" fmla="*/ 103 h 103"/>
                <a:gd name="T26" fmla="*/ 66 w 96"/>
                <a:gd name="T27" fmla="*/ 76 h 103"/>
                <a:gd name="T28" fmla="*/ 82 w 96"/>
                <a:gd name="T29" fmla="*/ 91 h 103"/>
                <a:gd name="T30" fmla="*/ 83 w 96"/>
                <a:gd name="T31" fmla="*/ 65 h 103"/>
                <a:gd name="T32" fmla="*/ 96 w 96"/>
                <a:gd name="T33"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03">
                  <a:moveTo>
                    <a:pt x="96" y="72"/>
                  </a:moveTo>
                  <a:cubicBezTo>
                    <a:pt x="88" y="49"/>
                    <a:pt x="71" y="39"/>
                    <a:pt x="50" y="28"/>
                  </a:cubicBezTo>
                  <a:cubicBezTo>
                    <a:pt x="28" y="17"/>
                    <a:pt x="32" y="0"/>
                    <a:pt x="32" y="0"/>
                  </a:cubicBezTo>
                  <a:cubicBezTo>
                    <a:pt x="32" y="0"/>
                    <a:pt x="11" y="14"/>
                    <a:pt x="36" y="32"/>
                  </a:cubicBezTo>
                  <a:cubicBezTo>
                    <a:pt x="61" y="49"/>
                    <a:pt x="76" y="69"/>
                    <a:pt x="76" y="69"/>
                  </a:cubicBezTo>
                  <a:cubicBezTo>
                    <a:pt x="76" y="69"/>
                    <a:pt x="55" y="55"/>
                    <a:pt x="41" y="44"/>
                  </a:cubicBezTo>
                  <a:cubicBezTo>
                    <a:pt x="27" y="34"/>
                    <a:pt x="23" y="26"/>
                    <a:pt x="23" y="26"/>
                  </a:cubicBezTo>
                  <a:cubicBezTo>
                    <a:pt x="23" y="26"/>
                    <a:pt x="9" y="36"/>
                    <a:pt x="38" y="55"/>
                  </a:cubicBezTo>
                  <a:cubicBezTo>
                    <a:pt x="66" y="74"/>
                    <a:pt x="57" y="87"/>
                    <a:pt x="57" y="87"/>
                  </a:cubicBezTo>
                  <a:cubicBezTo>
                    <a:pt x="57" y="87"/>
                    <a:pt x="46" y="78"/>
                    <a:pt x="31" y="63"/>
                  </a:cubicBezTo>
                  <a:cubicBezTo>
                    <a:pt x="16" y="48"/>
                    <a:pt x="18" y="43"/>
                    <a:pt x="18" y="43"/>
                  </a:cubicBezTo>
                  <a:cubicBezTo>
                    <a:pt x="18" y="43"/>
                    <a:pt x="0" y="47"/>
                    <a:pt x="25" y="69"/>
                  </a:cubicBezTo>
                  <a:cubicBezTo>
                    <a:pt x="51" y="91"/>
                    <a:pt x="48" y="103"/>
                    <a:pt x="48" y="103"/>
                  </a:cubicBezTo>
                  <a:cubicBezTo>
                    <a:pt x="48" y="103"/>
                    <a:pt x="73" y="95"/>
                    <a:pt x="66" y="76"/>
                  </a:cubicBezTo>
                  <a:cubicBezTo>
                    <a:pt x="59" y="56"/>
                    <a:pt x="79" y="83"/>
                    <a:pt x="82" y="91"/>
                  </a:cubicBezTo>
                  <a:cubicBezTo>
                    <a:pt x="84" y="100"/>
                    <a:pt x="93" y="81"/>
                    <a:pt x="83" y="65"/>
                  </a:cubicBezTo>
                  <a:cubicBezTo>
                    <a:pt x="72" y="50"/>
                    <a:pt x="96" y="72"/>
                    <a:pt x="96" y="72"/>
                  </a:cubicBezTo>
                  <a:close/>
                </a:path>
              </a:pathLst>
            </a:custGeom>
            <a:solidFill>
              <a:srgbClr val="FBB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Freeform 418"/>
            <p:cNvSpPr>
              <a:spLocks/>
            </p:cNvSpPr>
            <p:nvPr/>
          </p:nvSpPr>
          <p:spPr bwMode="auto">
            <a:xfrm>
              <a:off x="3359150" y="5059363"/>
              <a:ext cx="77788" cy="144463"/>
            </a:xfrm>
            <a:custGeom>
              <a:avLst/>
              <a:gdLst>
                <a:gd name="T0" fmla="*/ 20 w 20"/>
                <a:gd name="T1" fmla="*/ 37 h 37"/>
                <a:gd name="T2" fmla="*/ 0 w 20"/>
                <a:gd name="T3" fmla="*/ 0 h 37"/>
                <a:gd name="T4" fmla="*/ 20 w 20"/>
                <a:gd name="T5" fmla="*/ 37 h 37"/>
              </a:gdLst>
              <a:ahLst/>
              <a:cxnLst>
                <a:cxn ang="0">
                  <a:pos x="T0" y="T1"/>
                </a:cxn>
                <a:cxn ang="0">
                  <a:pos x="T2" y="T3"/>
                </a:cxn>
                <a:cxn ang="0">
                  <a:pos x="T4" y="T5"/>
                </a:cxn>
              </a:cxnLst>
              <a:rect l="0" t="0" r="r" b="b"/>
              <a:pathLst>
                <a:path w="20" h="37">
                  <a:moveTo>
                    <a:pt x="20" y="37"/>
                  </a:moveTo>
                  <a:cubicBezTo>
                    <a:pt x="20" y="14"/>
                    <a:pt x="0" y="0"/>
                    <a:pt x="0" y="0"/>
                  </a:cubicBezTo>
                  <a:cubicBezTo>
                    <a:pt x="0" y="0"/>
                    <a:pt x="5" y="28"/>
                    <a:pt x="20" y="37"/>
                  </a:cubicBezTo>
                  <a:close/>
                </a:path>
              </a:pathLst>
            </a:custGeom>
            <a:solidFill>
              <a:srgbClr val="FBB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443"/>
            <p:cNvSpPr>
              <a:spLocks/>
            </p:cNvSpPr>
            <p:nvPr/>
          </p:nvSpPr>
          <p:spPr bwMode="auto">
            <a:xfrm>
              <a:off x="3530600" y="4805363"/>
              <a:ext cx="131763" cy="114300"/>
            </a:xfrm>
            <a:custGeom>
              <a:avLst/>
              <a:gdLst>
                <a:gd name="T0" fmla="*/ 30 w 34"/>
                <a:gd name="T1" fmla="*/ 17 h 29"/>
                <a:gd name="T2" fmla="*/ 25 w 34"/>
                <a:gd name="T3" fmla="*/ 2 h 29"/>
                <a:gd name="T4" fmla="*/ 10 w 34"/>
                <a:gd name="T5" fmla="*/ 7 h 29"/>
                <a:gd name="T6" fmla="*/ 17 w 34"/>
                <a:gd name="T7" fmla="*/ 20 h 29"/>
                <a:gd name="T8" fmla="*/ 30 w 34"/>
                <a:gd name="T9" fmla="*/ 17 h 29"/>
              </a:gdLst>
              <a:ahLst/>
              <a:cxnLst>
                <a:cxn ang="0">
                  <a:pos x="T0" y="T1"/>
                </a:cxn>
                <a:cxn ang="0">
                  <a:pos x="T2" y="T3"/>
                </a:cxn>
                <a:cxn ang="0">
                  <a:pos x="T4" y="T5"/>
                </a:cxn>
                <a:cxn ang="0">
                  <a:pos x="T6" y="T7"/>
                </a:cxn>
                <a:cxn ang="0">
                  <a:pos x="T8" y="T9"/>
                </a:cxn>
              </a:cxnLst>
              <a:rect l="0" t="0" r="r" b="b"/>
              <a:pathLst>
                <a:path w="34" h="29">
                  <a:moveTo>
                    <a:pt x="30" y="17"/>
                  </a:moveTo>
                  <a:cubicBezTo>
                    <a:pt x="30" y="11"/>
                    <a:pt x="29" y="4"/>
                    <a:pt x="25" y="2"/>
                  </a:cubicBezTo>
                  <a:cubicBezTo>
                    <a:pt x="21" y="0"/>
                    <a:pt x="14" y="4"/>
                    <a:pt x="10" y="7"/>
                  </a:cubicBezTo>
                  <a:cubicBezTo>
                    <a:pt x="4" y="11"/>
                    <a:pt x="0" y="11"/>
                    <a:pt x="17" y="20"/>
                  </a:cubicBezTo>
                  <a:cubicBezTo>
                    <a:pt x="34" y="29"/>
                    <a:pt x="31" y="26"/>
                    <a:pt x="30" y="17"/>
                  </a:cubicBezTo>
                  <a:close/>
                </a:path>
              </a:pathLst>
            </a:custGeom>
            <a:solidFill>
              <a:srgbClr val="E8BE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1" name="Title 3000"/>
          <p:cNvSpPr>
            <a:spLocks noGrp="1"/>
          </p:cNvSpPr>
          <p:nvPr>
            <p:ph type="ctrTitle"/>
          </p:nvPr>
        </p:nvSpPr>
        <p:spPr>
          <a:xfrm>
            <a:off x="-76200" y="-1676400"/>
            <a:ext cx="6629400" cy="479425"/>
          </a:xfrm>
        </p:spPr>
        <p:txBody>
          <a:bodyPr/>
          <a:lstStyle/>
          <a:p>
            <a:r>
              <a:rPr lang="en-US" sz="1600" dirty="0"/>
              <a:t>The Meeting</a:t>
            </a:r>
          </a:p>
        </p:txBody>
      </p:sp>
      <p:cxnSp>
        <p:nvCxnSpPr>
          <p:cNvPr id="3005" name="Straight Arrow Connector 3004"/>
          <p:cNvCxnSpPr/>
          <p:nvPr/>
        </p:nvCxnSpPr>
        <p:spPr>
          <a:xfrm>
            <a:off x="4572000" y="6553200"/>
            <a:ext cx="0" cy="304800"/>
          </a:xfrm>
          <a:prstGeom prst="straightConnector1">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44" name="Flowchart: Alternate Process 3043"/>
          <p:cNvSpPr/>
          <p:nvPr/>
        </p:nvSpPr>
        <p:spPr>
          <a:xfrm>
            <a:off x="7010400" y="533400"/>
            <a:ext cx="1981200" cy="23622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b="1" dirty="0">
                <a:solidFill>
                  <a:schemeClr val="tx1"/>
                </a:solidFill>
              </a:rPr>
              <a:t>UC Advisors/Faculty</a:t>
            </a:r>
            <a:endParaRPr lang="en-US" dirty="0">
              <a:solidFill>
                <a:schemeClr val="tx1"/>
              </a:solidFill>
            </a:endParaRPr>
          </a:p>
          <a:p>
            <a:r>
              <a:rPr lang="en-US" dirty="0">
                <a:solidFill>
                  <a:schemeClr val="tx1"/>
                </a:solidFill>
              </a:rPr>
              <a:t>Sam </a:t>
            </a:r>
            <a:r>
              <a:rPr lang="en-US" dirty="0" err="1">
                <a:solidFill>
                  <a:schemeClr val="tx1"/>
                </a:solidFill>
              </a:rPr>
              <a:t>Volchenboum</a:t>
            </a:r>
            <a:r>
              <a:rPr lang="en-US" dirty="0">
                <a:solidFill>
                  <a:schemeClr val="tx1"/>
                </a:solidFill>
              </a:rPr>
              <a:t>, Suzanne Cox, </a:t>
            </a:r>
            <a:r>
              <a:rPr lang="en-US" dirty="0" err="1">
                <a:solidFill>
                  <a:schemeClr val="tx1"/>
                </a:solidFill>
              </a:rPr>
              <a:t>Imran</a:t>
            </a:r>
            <a:r>
              <a:rPr lang="en-US" dirty="0">
                <a:solidFill>
                  <a:schemeClr val="tx1"/>
                </a:solidFill>
              </a:rPr>
              <a:t> Khan, Julie Johnson</a:t>
            </a:r>
          </a:p>
        </p:txBody>
      </p:sp>
      <p:sp>
        <p:nvSpPr>
          <p:cNvPr id="3046" name="Flowchart: Alternate Process 3045"/>
          <p:cNvSpPr/>
          <p:nvPr/>
        </p:nvSpPr>
        <p:spPr>
          <a:xfrm>
            <a:off x="7010400" y="5257800"/>
            <a:ext cx="1447800" cy="1249936"/>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b="1" dirty="0">
                <a:solidFill>
                  <a:schemeClr val="tx1"/>
                </a:solidFill>
              </a:rPr>
              <a:t>President, Co-Founder CLESF</a:t>
            </a:r>
          </a:p>
          <a:p>
            <a:r>
              <a:rPr lang="en-US" dirty="0">
                <a:solidFill>
                  <a:schemeClr val="tx1"/>
                </a:solidFill>
              </a:rPr>
              <a:t>Ramiro J. </a:t>
            </a:r>
            <a:r>
              <a:rPr lang="en-US" dirty="0" err="1">
                <a:solidFill>
                  <a:schemeClr val="tx1"/>
                </a:solidFill>
              </a:rPr>
              <a:t>Atristain</a:t>
            </a:r>
            <a:r>
              <a:rPr lang="en-US" dirty="0">
                <a:solidFill>
                  <a:schemeClr val="tx1"/>
                </a:solidFill>
              </a:rPr>
              <a:t>-Carrion</a:t>
            </a:r>
          </a:p>
        </p:txBody>
      </p:sp>
      <p:sp>
        <p:nvSpPr>
          <p:cNvPr id="3048" name="TextBox 3047"/>
          <p:cNvSpPr txBox="1"/>
          <p:nvPr/>
        </p:nvSpPr>
        <p:spPr>
          <a:xfrm>
            <a:off x="3810000" y="2667000"/>
            <a:ext cx="1524000" cy="1524000"/>
          </a:xfrm>
          <a:prstGeom prst="rect">
            <a:avLst/>
          </a:prstGeom>
          <a:noFill/>
        </p:spPr>
        <p:txBody>
          <a:bodyPr wrap="square" rtlCol="0" anchor="ctr" anchorCtr="0">
            <a:normAutofit/>
          </a:bodyPr>
          <a:lstStyle/>
          <a:p>
            <a:pPr algn="ctr"/>
            <a:r>
              <a:rPr lang="en-US" dirty="0">
                <a:solidFill>
                  <a:schemeClr val="tx1">
                    <a:lumMod val="95000"/>
                    <a:lumOff val="5000"/>
                  </a:schemeClr>
                </a:solidFill>
              </a:rPr>
              <a:t>Online Patient Registry for CLESF</a:t>
            </a:r>
          </a:p>
        </p:txBody>
      </p:sp>
      <p:sp>
        <p:nvSpPr>
          <p:cNvPr id="3051" name="Freeform 33"/>
          <p:cNvSpPr>
            <a:spLocks noEditPoints="1"/>
          </p:cNvSpPr>
          <p:nvPr/>
        </p:nvSpPr>
        <p:spPr bwMode="auto">
          <a:xfrm>
            <a:off x="4280208" y="5693870"/>
            <a:ext cx="584177" cy="774613"/>
          </a:xfrm>
          <a:custGeom>
            <a:avLst/>
            <a:gdLst>
              <a:gd name="T0" fmla="*/ 106 w 211"/>
              <a:gd name="T1" fmla="*/ 0 h 280"/>
              <a:gd name="T2" fmla="*/ 99 w 211"/>
              <a:gd name="T3" fmla="*/ 0 h 280"/>
              <a:gd name="T4" fmla="*/ 2 w 211"/>
              <a:gd name="T5" fmla="*/ 97 h 280"/>
              <a:gd name="T6" fmla="*/ 25 w 211"/>
              <a:gd name="T7" fmla="*/ 171 h 280"/>
              <a:gd name="T8" fmla="*/ 31 w 211"/>
              <a:gd name="T9" fmla="*/ 189 h 280"/>
              <a:gd name="T10" fmla="*/ 31 w 211"/>
              <a:gd name="T11" fmla="*/ 203 h 280"/>
              <a:gd name="T12" fmla="*/ 37 w 211"/>
              <a:gd name="T13" fmla="*/ 220 h 280"/>
              <a:gd name="T14" fmla="*/ 37 w 211"/>
              <a:gd name="T15" fmla="*/ 253 h 280"/>
              <a:gd name="T16" fmla="*/ 52 w 211"/>
              <a:gd name="T17" fmla="*/ 268 h 280"/>
              <a:gd name="T18" fmla="*/ 74 w 211"/>
              <a:gd name="T19" fmla="*/ 268 h 280"/>
              <a:gd name="T20" fmla="*/ 89 w 211"/>
              <a:gd name="T21" fmla="*/ 280 h 280"/>
              <a:gd name="T22" fmla="*/ 124 w 211"/>
              <a:gd name="T23" fmla="*/ 280 h 280"/>
              <a:gd name="T24" fmla="*/ 138 w 211"/>
              <a:gd name="T25" fmla="*/ 268 h 280"/>
              <a:gd name="T26" fmla="*/ 161 w 211"/>
              <a:gd name="T27" fmla="*/ 268 h 280"/>
              <a:gd name="T28" fmla="*/ 176 w 211"/>
              <a:gd name="T29" fmla="*/ 253 h 280"/>
              <a:gd name="T30" fmla="*/ 176 w 211"/>
              <a:gd name="T31" fmla="*/ 220 h 280"/>
              <a:gd name="T32" fmla="*/ 181 w 211"/>
              <a:gd name="T33" fmla="*/ 203 h 280"/>
              <a:gd name="T34" fmla="*/ 181 w 211"/>
              <a:gd name="T35" fmla="*/ 189 h 280"/>
              <a:gd name="T36" fmla="*/ 188 w 211"/>
              <a:gd name="T37" fmla="*/ 171 h 280"/>
              <a:gd name="T38" fmla="*/ 211 w 211"/>
              <a:gd name="T39" fmla="*/ 105 h 280"/>
              <a:gd name="T40" fmla="*/ 106 w 211"/>
              <a:gd name="T41" fmla="*/ 0 h 280"/>
              <a:gd name="T42" fmla="*/ 114 w 211"/>
              <a:gd name="T43" fmla="*/ 203 h 280"/>
              <a:gd name="T44" fmla="*/ 99 w 211"/>
              <a:gd name="T45" fmla="*/ 203 h 280"/>
              <a:gd name="T46" fmla="*/ 99 w 211"/>
              <a:gd name="T47" fmla="*/ 158 h 280"/>
              <a:gd name="T48" fmla="*/ 114 w 211"/>
              <a:gd name="T49" fmla="*/ 158 h 280"/>
              <a:gd name="T50" fmla="*/ 114 w 211"/>
              <a:gd name="T51" fmla="*/ 203 h 280"/>
              <a:gd name="T52" fmla="*/ 164 w 211"/>
              <a:gd name="T53" fmla="*/ 152 h 280"/>
              <a:gd name="T54" fmla="*/ 151 w 211"/>
              <a:gd name="T55" fmla="*/ 189 h 280"/>
              <a:gd name="T56" fmla="*/ 151 w 211"/>
              <a:gd name="T57" fmla="*/ 203 h 280"/>
              <a:gd name="T58" fmla="*/ 129 w 211"/>
              <a:gd name="T59" fmla="*/ 203 h 280"/>
              <a:gd name="T60" fmla="*/ 129 w 211"/>
              <a:gd name="T61" fmla="*/ 158 h 280"/>
              <a:gd name="T62" fmla="*/ 149 w 211"/>
              <a:gd name="T63" fmla="*/ 131 h 280"/>
              <a:gd name="T64" fmla="*/ 146 w 211"/>
              <a:gd name="T65" fmla="*/ 111 h 280"/>
              <a:gd name="T66" fmla="*/ 132 w 211"/>
              <a:gd name="T67" fmla="*/ 105 h 280"/>
              <a:gd name="T68" fmla="*/ 121 w 211"/>
              <a:gd name="T69" fmla="*/ 110 h 280"/>
              <a:gd name="T70" fmla="*/ 113 w 211"/>
              <a:gd name="T71" fmla="*/ 143 h 280"/>
              <a:gd name="T72" fmla="*/ 99 w 211"/>
              <a:gd name="T73" fmla="*/ 143 h 280"/>
              <a:gd name="T74" fmla="*/ 92 w 211"/>
              <a:gd name="T75" fmla="*/ 110 h 280"/>
              <a:gd name="T76" fmla="*/ 81 w 211"/>
              <a:gd name="T77" fmla="*/ 105 h 280"/>
              <a:gd name="T78" fmla="*/ 67 w 211"/>
              <a:gd name="T79" fmla="*/ 111 h 280"/>
              <a:gd name="T80" fmla="*/ 63 w 211"/>
              <a:gd name="T81" fmla="*/ 131 h 280"/>
              <a:gd name="T82" fmla="*/ 84 w 211"/>
              <a:gd name="T83" fmla="*/ 158 h 280"/>
              <a:gd name="T84" fmla="*/ 84 w 211"/>
              <a:gd name="T85" fmla="*/ 203 h 280"/>
              <a:gd name="T86" fmla="*/ 61 w 211"/>
              <a:gd name="T87" fmla="*/ 203 h 280"/>
              <a:gd name="T88" fmla="*/ 61 w 211"/>
              <a:gd name="T89" fmla="*/ 189 h 280"/>
              <a:gd name="T90" fmla="*/ 48 w 211"/>
              <a:gd name="T91" fmla="*/ 152 h 280"/>
              <a:gd name="T92" fmla="*/ 32 w 211"/>
              <a:gd name="T93" fmla="*/ 99 h 280"/>
              <a:gd name="T94" fmla="*/ 101 w 211"/>
              <a:gd name="T95" fmla="*/ 30 h 280"/>
              <a:gd name="T96" fmla="*/ 106 w 211"/>
              <a:gd name="T97" fmla="*/ 30 h 280"/>
              <a:gd name="T98" fmla="*/ 181 w 211"/>
              <a:gd name="T99" fmla="*/ 105 h 280"/>
              <a:gd name="T100" fmla="*/ 164 w 211"/>
              <a:gd name="T101" fmla="*/ 152 h 280"/>
              <a:gd name="T102" fmla="*/ 128 w 211"/>
              <a:gd name="T103" fmla="*/ 142 h 280"/>
              <a:gd name="T104" fmla="*/ 132 w 211"/>
              <a:gd name="T105" fmla="*/ 120 h 280"/>
              <a:gd name="T106" fmla="*/ 134 w 211"/>
              <a:gd name="T107" fmla="*/ 120 h 280"/>
              <a:gd name="T108" fmla="*/ 135 w 211"/>
              <a:gd name="T109" fmla="*/ 128 h 280"/>
              <a:gd name="T110" fmla="*/ 128 w 211"/>
              <a:gd name="T111" fmla="*/ 142 h 280"/>
              <a:gd name="T112" fmla="*/ 84 w 211"/>
              <a:gd name="T113" fmla="*/ 142 h 280"/>
              <a:gd name="T114" fmla="*/ 78 w 211"/>
              <a:gd name="T115" fmla="*/ 128 h 280"/>
              <a:gd name="T116" fmla="*/ 79 w 211"/>
              <a:gd name="T117" fmla="*/ 120 h 280"/>
              <a:gd name="T118" fmla="*/ 81 w 211"/>
              <a:gd name="T119" fmla="*/ 120 h 280"/>
              <a:gd name="T120" fmla="*/ 84 w 211"/>
              <a:gd name="T121" fmla="*/ 14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 h="280">
                <a:moveTo>
                  <a:pt x="106" y="0"/>
                </a:moveTo>
                <a:cubicBezTo>
                  <a:pt x="104" y="0"/>
                  <a:pt x="101" y="0"/>
                  <a:pt x="99" y="0"/>
                </a:cubicBezTo>
                <a:cubicBezTo>
                  <a:pt x="47" y="4"/>
                  <a:pt x="5" y="46"/>
                  <a:pt x="2" y="97"/>
                </a:cubicBezTo>
                <a:cubicBezTo>
                  <a:pt x="0" y="125"/>
                  <a:pt x="9" y="151"/>
                  <a:pt x="25" y="171"/>
                </a:cubicBezTo>
                <a:cubicBezTo>
                  <a:pt x="29" y="176"/>
                  <a:pt x="31" y="183"/>
                  <a:pt x="31" y="189"/>
                </a:cubicBezTo>
                <a:cubicBezTo>
                  <a:pt x="31" y="203"/>
                  <a:pt x="31" y="203"/>
                  <a:pt x="31" y="203"/>
                </a:cubicBezTo>
                <a:cubicBezTo>
                  <a:pt x="31" y="210"/>
                  <a:pt x="33" y="216"/>
                  <a:pt x="37" y="220"/>
                </a:cubicBezTo>
                <a:cubicBezTo>
                  <a:pt x="37" y="253"/>
                  <a:pt x="37" y="253"/>
                  <a:pt x="37" y="253"/>
                </a:cubicBezTo>
                <a:cubicBezTo>
                  <a:pt x="37" y="261"/>
                  <a:pt x="43" y="268"/>
                  <a:pt x="52" y="268"/>
                </a:cubicBezTo>
                <a:cubicBezTo>
                  <a:pt x="74" y="268"/>
                  <a:pt x="74" y="268"/>
                  <a:pt x="74" y="268"/>
                </a:cubicBezTo>
                <a:cubicBezTo>
                  <a:pt x="76" y="275"/>
                  <a:pt x="82" y="280"/>
                  <a:pt x="89" y="280"/>
                </a:cubicBezTo>
                <a:cubicBezTo>
                  <a:pt x="124" y="280"/>
                  <a:pt x="124" y="280"/>
                  <a:pt x="124" y="280"/>
                </a:cubicBezTo>
                <a:cubicBezTo>
                  <a:pt x="131" y="280"/>
                  <a:pt x="137" y="275"/>
                  <a:pt x="138" y="268"/>
                </a:cubicBezTo>
                <a:cubicBezTo>
                  <a:pt x="161" y="268"/>
                  <a:pt x="161" y="268"/>
                  <a:pt x="161" y="268"/>
                </a:cubicBezTo>
                <a:cubicBezTo>
                  <a:pt x="169" y="268"/>
                  <a:pt x="176" y="261"/>
                  <a:pt x="176" y="253"/>
                </a:cubicBezTo>
                <a:cubicBezTo>
                  <a:pt x="176" y="220"/>
                  <a:pt x="176" y="220"/>
                  <a:pt x="176" y="220"/>
                </a:cubicBezTo>
                <a:cubicBezTo>
                  <a:pt x="179" y="216"/>
                  <a:pt x="181" y="210"/>
                  <a:pt x="181" y="203"/>
                </a:cubicBezTo>
                <a:cubicBezTo>
                  <a:pt x="181" y="189"/>
                  <a:pt x="181" y="189"/>
                  <a:pt x="181" y="189"/>
                </a:cubicBezTo>
                <a:cubicBezTo>
                  <a:pt x="181" y="183"/>
                  <a:pt x="183" y="176"/>
                  <a:pt x="188" y="171"/>
                </a:cubicBezTo>
                <a:cubicBezTo>
                  <a:pt x="202" y="153"/>
                  <a:pt x="211" y="130"/>
                  <a:pt x="211" y="105"/>
                </a:cubicBezTo>
                <a:cubicBezTo>
                  <a:pt x="211" y="47"/>
                  <a:pt x="164" y="0"/>
                  <a:pt x="106" y="0"/>
                </a:cubicBezTo>
                <a:close/>
                <a:moveTo>
                  <a:pt x="114" y="203"/>
                </a:moveTo>
                <a:cubicBezTo>
                  <a:pt x="99" y="203"/>
                  <a:pt x="99" y="203"/>
                  <a:pt x="99" y="203"/>
                </a:cubicBezTo>
                <a:cubicBezTo>
                  <a:pt x="99" y="158"/>
                  <a:pt x="99" y="158"/>
                  <a:pt x="99" y="158"/>
                </a:cubicBezTo>
                <a:cubicBezTo>
                  <a:pt x="114" y="158"/>
                  <a:pt x="114" y="158"/>
                  <a:pt x="114" y="158"/>
                </a:cubicBezTo>
                <a:lnTo>
                  <a:pt x="114" y="203"/>
                </a:lnTo>
                <a:close/>
                <a:moveTo>
                  <a:pt x="164" y="152"/>
                </a:moveTo>
                <a:cubicBezTo>
                  <a:pt x="156" y="162"/>
                  <a:pt x="151" y="176"/>
                  <a:pt x="151" y="189"/>
                </a:cubicBezTo>
                <a:cubicBezTo>
                  <a:pt x="151" y="203"/>
                  <a:pt x="151" y="203"/>
                  <a:pt x="151" y="203"/>
                </a:cubicBezTo>
                <a:cubicBezTo>
                  <a:pt x="129" y="203"/>
                  <a:pt x="129" y="203"/>
                  <a:pt x="129" y="203"/>
                </a:cubicBezTo>
                <a:cubicBezTo>
                  <a:pt x="129" y="158"/>
                  <a:pt x="129" y="158"/>
                  <a:pt x="129" y="158"/>
                </a:cubicBezTo>
                <a:cubicBezTo>
                  <a:pt x="143" y="155"/>
                  <a:pt x="148" y="136"/>
                  <a:pt x="149" y="131"/>
                </a:cubicBezTo>
                <a:cubicBezTo>
                  <a:pt x="149" y="130"/>
                  <a:pt x="152" y="119"/>
                  <a:pt x="146" y="111"/>
                </a:cubicBezTo>
                <a:cubicBezTo>
                  <a:pt x="144" y="108"/>
                  <a:pt x="139" y="105"/>
                  <a:pt x="132" y="105"/>
                </a:cubicBezTo>
                <a:cubicBezTo>
                  <a:pt x="127" y="105"/>
                  <a:pt x="124" y="106"/>
                  <a:pt x="121" y="110"/>
                </a:cubicBezTo>
                <a:cubicBezTo>
                  <a:pt x="114" y="117"/>
                  <a:pt x="113" y="131"/>
                  <a:pt x="113" y="143"/>
                </a:cubicBezTo>
                <a:cubicBezTo>
                  <a:pt x="99" y="143"/>
                  <a:pt x="99" y="143"/>
                  <a:pt x="99" y="143"/>
                </a:cubicBezTo>
                <a:cubicBezTo>
                  <a:pt x="100" y="131"/>
                  <a:pt x="98" y="117"/>
                  <a:pt x="92" y="110"/>
                </a:cubicBezTo>
                <a:cubicBezTo>
                  <a:pt x="89" y="106"/>
                  <a:pt x="85" y="105"/>
                  <a:pt x="81" y="105"/>
                </a:cubicBezTo>
                <a:cubicBezTo>
                  <a:pt x="73" y="105"/>
                  <a:pt x="69" y="108"/>
                  <a:pt x="67" y="111"/>
                </a:cubicBezTo>
                <a:cubicBezTo>
                  <a:pt x="61" y="119"/>
                  <a:pt x="63" y="130"/>
                  <a:pt x="63" y="131"/>
                </a:cubicBezTo>
                <a:cubicBezTo>
                  <a:pt x="64" y="135"/>
                  <a:pt x="70" y="155"/>
                  <a:pt x="84" y="158"/>
                </a:cubicBezTo>
                <a:cubicBezTo>
                  <a:pt x="84" y="203"/>
                  <a:pt x="84" y="203"/>
                  <a:pt x="84" y="203"/>
                </a:cubicBezTo>
                <a:cubicBezTo>
                  <a:pt x="61" y="203"/>
                  <a:pt x="61" y="203"/>
                  <a:pt x="61" y="203"/>
                </a:cubicBezTo>
                <a:cubicBezTo>
                  <a:pt x="61" y="189"/>
                  <a:pt x="61" y="189"/>
                  <a:pt x="61" y="189"/>
                </a:cubicBezTo>
                <a:cubicBezTo>
                  <a:pt x="61" y="176"/>
                  <a:pt x="57" y="162"/>
                  <a:pt x="48" y="152"/>
                </a:cubicBezTo>
                <a:cubicBezTo>
                  <a:pt x="36" y="137"/>
                  <a:pt x="30" y="118"/>
                  <a:pt x="32" y="99"/>
                </a:cubicBezTo>
                <a:cubicBezTo>
                  <a:pt x="34" y="62"/>
                  <a:pt x="64" y="32"/>
                  <a:pt x="101" y="30"/>
                </a:cubicBezTo>
                <a:cubicBezTo>
                  <a:pt x="103" y="30"/>
                  <a:pt x="105" y="30"/>
                  <a:pt x="106" y="30"/>
                </a:cubicBezTo>
                <a:cubicBezTo>
                  <a:pt x="148" y="30"/>
                  <a:pt x="181" y="63"/>
                  <a:pt x="181" y="105"/>
                </a:cubicBezTo>
                <a:cubicBezTo>
                  <a:pt x="181" y="122"/>
                  <a:pt x="175" y="138"/>
                  <a:pt x="164" y="152"/>
                </a:cubicBezTo>
                <a:close/>
                <a:moveTo>
                  <a:pt x="128" y="142"/>
                </a:moveTo>
                <a:cubicBezTo>
                  <a:pt x="128" y="131"/>
                  <a:pt x="130" y="122"/>
                  <a:pt x="132" y="120"/>
                </a:cubicBezTo>
                <a:cubicBezTo>
                  <a:pt x="133" y="120"/>
                  <a:pt x="134" y="120"/>
                  <a:pt x="134" y="120"/>
                </a:cubicBezTo>
                <a:cubicBezTo>
                  <a:pt x="135" y="122"/>
                  <a:pt x="135" y="126"/>
                  <a:pt x="135" y="128"/>
                </a:cubicBezTo>
                <a:cubicBezTo>
                  <a:pt x="133" y="134"/>
                  <a:pt x="130" y="139"/>
                  <a:pt x="128" y="142"/>
                </a:cubicBezTo>
                <a:close/>
                <a:moveTo>
                  <a:pt x="84" y="142"/>
                </a:moveTo>
                <a:cubicBezTo>
                  <a:pt x="82" y="139"/>
                  <a:pt x="79" y="134"/>
                  <a:pt x="78" y="128"/>
                </a:cubicBezTo>
                <a:cubicBezTo>
                  <a:pt x="78" y="126"/>
                  <a:pt x="77" y="122"/>
                  <a:pt x="79" y="120"/>
                </a:cubicBezTo>
                <a:cubicBezTo>
                  <a:pt x="79" y="120"/>
                  <a:pt x="80" y="120"/>
                  <a:pt x="81" y="120"/>
                </a:cubicBezTo>
                <a:cubicBezTo>
                  <a:pt x="83" y="122"/>
                  <a:pt x="84" y="131"/>
                  <a:pt x="84" y="142"/>
                </a:cubicBezTo>
                <a:close/>
              </a:path>
            </a:pathLst>
          </a:custGeom>
          <a:solidFill>
            <a:schemeClr val="tx1">
              <a:lumMod val="65000"/>
              <a:lumOff val="35000"/>
            </a:schemeClr>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052" name="Flowchart: Alternate Process 3051"/>
          <p:cNvSpPr/>
          <p:nvPr/>
        </p:nvSpPr>
        <p:spPr>
          <a:xfrm>
            <a:off x="1143000" y="5257800"/>
            <a:ext cx="1447800" cy="1249936"/>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b="1" dirty="0" err="1">
                <a:solidFill>
                  <a:schemeClr val="tx1"/>
                </a:solidFill>
              </a:rPr>
              <a:t>MScBI</a:t>
            </a:r>
            <a:r>
              <a:rPr lang="en-US" b="1" dirty="0">
                <a:solidFill>
                  <a:schemeClr val="tx1"/>
                </a:solidFill>
              </a:rPr>
              <a:t> Student</a:t>
            </a:r>
            <a:endParaRPr lang="en-US" dirty="0">
              <a:solidFill>
                <a:schemeClr val="tx1"/>
              </a:solidFill>
            </a:endParaRPr>
          </a:p>
          <a:p>
            <a:pPr algn="ctr"/>
            <a:r>
              <a:rPr lang="en-US" dirty="0">
                <a:solidFill>
                  <a:schemeClr val="tx1">
                    <a:lumMod val="95000"/>
                    <a:lumOff val="5000"/>
                  </a:schemeClr>
                </a:solidFill>
              </a:rPr>
              <a:t>Christine Clark</a:t>
            </a:r>
          </a:p>
        </p:txBody>
      </p:sp>
      <p:sp>
        <p:nvSpPr>
          <p:cNvPr id="3054" name="Flowchart: Alternate Process 3053"/>
          <p:cNvSpPr/>
          <p:nvPr/>
        </p:nvSpPr>
        <p:spPr>
          <a:xfrm>
            <a:off x="3429000" y="76200"/>
            <a:ext cx="2286000" cy="685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r>
              <a:rPr lang="en-US" b="1" dirty="0">
                <a:solidFill>
                  <a:schemeClr val="tx1"/>
                </a:solidFill>
              </a:rPr>
              <a:t>Project Manager CLESF</a:t>
            </a:r>
            <a:endParaRPr lang="en-US" dirty="0">
              <a:solidFill>
                <a:schemeClr val="tx1"/>
              </a:solidFill>
            </a:endParaRPr>
          </a:p>
          <a:p>
            <a:r>
              <a:rPr lang="en-US" dirty="0">
                <a:solidFill>
                  <a:schemeClr val="tx1"/>
                </a:solidFill>
              </a:rPr>
              <a:t>Sarah </a:t>
            </a:r>
            <a:r>
              <a:rPr lang="en-US" dirty="0" err="1">
                <a:solidFill>
                  <a:schemeClr val="tx1"/>
                </a:solidFill>
              </a:rPr>
              <a:t>Inciong</a:t>
            </a:r>
            <a:endParaRPr lang="en-US" dirty="0">
              <a:solidFill>
                <a:schemeClr val="tx1"/>
              </a:solidFill>
            </a:endParaRPr>
          </a:p>
          <a:p>
            <a:pPr algn="ctr"/>
            <a:endParaRPr lang="en-US" dirty="0">
              <a:solidFill>
                <a:schemeClr val="tx1"/>
              </a:solidFill>
            </a:endParaRPr>
          </a:p>
        </p:txBody>
      </p:sp>
      <p:sp>
        <p:nvSpPr>
          <p:cNvPr id="3055" name="Flowchart: Alternate Process 3054"/>
          <p:cNvSpPr/>
          <p:nvPr/>
        </p:nvSpPr>
        <p:spPr>
          <a:xfrm>
            <a:off x="152400" y="2049076"/>
            <a:ext cx="1260182" cy="1447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err="1">
                <a:solidFill>
                  <a:schemeClr val="tx1"/>
                </a:solidFill>
              </a:rPr>
              <a:t>MScBI</a:t>
            </a:r>
            <a:r>
              <a:rPr lang="en-US" b="1" dirty="0">
                <a:solidFill>
                  <a:schemeClr val="tx1"/>
                </a:solidFill>
              </a:rPr>
              <a:t> Student</a:t>
            </a:r>
            <a:endParaRPr lang="en-US" dirty="0">
              <a:solidFill>
                <a:schemeClr val="tx1"/>
              </a:solidFill>
            </a:endParaRPr>
          </a:p>
          <a:p>
            <a:pPr algn="ctr"/>
            <a:r>
              <a:rPr lang="en-US" dirty="0">
                <a:solidFill>
                  <a:schemeClr val="tx1">
                    <a:lumMod val="95000"/>
                    <a:lumOff val="5000"/>
                  </a:schemeClr>
                </a:solidFill>
              </a:rPr>
              <a:t>Paul Kadota</a:t>
            </a:r>
          </a:p>
        </p:txBody>
      </p:sp>
      <p:cxnSp>
        <p:nvCxnSpPr>
          <p:cNvPr id="4295" name="Straight Connector 4294"/>
          <p:cNvCxnSpPr/>
          <p:nvPr/>
        </p:nvCxnSpPr>
        <p:spPr>
          <a:xfrm>
            <a:off x="1521439" y="2758568"/>
            <a:ext cx="627529" cy="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72" name="Straight Connector 3071"/>
          <p:cNvCxnSpPr/>
          <p:nvPr/>
        </p:nvCxnSpPr>
        <p:spPr>
          <a:xfrm flipV="1">
            <a:off x="6705600" y="2058681"/>
            <a:ext cx="257415" cy="227319"/>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73" name="Straight Connector 3072"/>
          <p:cNvCxnSpPr/>
          <p:nvPr/>
        </p:nvCxnSpPr>
        <p:spPr>
          <a:xfrm flipV="1">
            <a:off x="4572000" y="838200"/>
            <a:ext cx="0" cy="22860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89" name="Group 4288"/>
          <p:cNvGrpSpPr/>
          <p:nvPr/>
        </p:nvGrpSpPr>
        <p:grpSpPr>
          <a:xfrm>
            <a:off x="2235200" y="2233613"/>
            <a:ext cx="1763713" cy="1417638"/>
            <a:chOff x="2235200" y="2233613"/>
            <a:chExt cx="1763713" cy="1417638"/>
          </a:xfrm>
        </p:grpSpPr>
        <p:sp>
          <p:nvSpPr>
            <p:cNvPr id="3059" name="Freeform 366"/>
            <p:cNvSpPr>
              <a:spLocks/>
            </p:cNvSpPr>
            <p:nvPr/>
          </p:nvSpPr>
          <p:spPr bwMode="auto">
            <a:xfrm>
              <a:off x="2690813" y="2792413"/>
              <a:ext cx="200025" cy="209550"/>
            </a:xfrm>
            <a:custGeom>
              <a:avLst/>
              <a:gdLst>
                <a:gd name="T0" fmla="*/ 20 w 51"/>
                <a:gd name="T1" fmla="*/ 50 h 54"/>
                <a:gd name="T2" fmla="*/ 50 w 51"/>
                <a:gd name="T3" fmla="*/ 34 h 54"/>
                <a:gd name="T4" fmla="*/ 34 w 51"/>
                <a:gd name="T5" fmla="*/ 4 h 54"/>
                <a:gd name="T6" fmla="*/ 4 w 51"/>
                <a:gd name="T7" fmla="*/ 20 h 54"/>
                <a:gd name="T8" fmla="*/ 20 w 51"/>
                <a:gd name="T9" fmla="*/ 50 h 54"/>
              </a:gdLst>
              <a:ahLst/>
              <a:cxnLst>
                <a:cxn ang="0">
                  <a:pos x="T0" y="T1"/>
                </a:cxn>
                <a:cxn ang="0">
                  <a:pos x="T2" y="T3"/>
                </a:cxn>
                <a:cxn ang="0">
                  <a:pos x="T4" y="T5"/>
                </a:cxn>
                <a:cxn ang="0">
                  <a:pos x="T6" y="T7"/>
                </a:cxn>
                <a:cxn ang="0">
                  <a:pos x="T8" y="T9"/>
                </a:cxn>
              </a:cxnLst>
              <a:rect l="0" t="0" r="r" b="b"/>
              <a:pathLst>
                <a:path w="51" h="54">
                  <a:moveTo>
                    <a:pt x="20" y="50"/>
                  </a:moveTo>
                  <a:cubicBezTo>
                    <a:pt x="33" y="54"/>
                    <a:pt x="49" y="36"/>
                    <a:pt x="50" y="34"/>
                  </a:cubicBezTo>
                  <a:cubicBezTo>
                    <a:pt x="51" y="31"/>
                    <a:pt x="46" y="8"/>
                    <a:pt x="34" y="4"/>
                  </a:cubicBezTo>
                  <a:cubicBezTo>
                    <a:pt x="21" y="0"/>
                    <a:pt x="7" y="7"/>
                    <a:pt x="4" y="20"/>
                  </a:cubicBezTo>
                  <a:cubicBezTo>
                    <a:pt x="0" y="33"/>
                    <a:pt x="7" y="46"/>
                    <a:pt x="20" y="50"/>
                  </a:cubicBezTo>
                  <a:close/>
                </a:path>
              </a:pathLst>
            </a:custGeom>
            <a:solidFill>
              <a:srgbClr val="F37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0" name="Freeform 367"/>
            <p:cNvSpPr>
              <a:spLocks/>
            </p:cNvSpPr>
            <p:nvPr/>
          </p:nvSpPr>
          <p:spPr bwMode="auto">
            <a:xfrm>
              <a:off x="2371725" y="2362200"/>
              <a:ext cx="642938" cy="968375"/>
            </a:xfrm>
            <a:custGeom>
              <a:avLst/>
              <a:gdLst>
                <a:gd name="T0" fmla="*/ 146 w 165"/>
                <a:gd name="T1" fmla="*/ 163 h 248"/>
                <a:gd name="T2" fmla="*/ 155 w 165"/>
                <a:gd name="T3" fmla="*/ 136 h 248"/>
                <a:gd name="T4" fmla="*/ 160 w 165"/>
                <a:gd name="T5" fmla="*/ 121 h 248"/>
                <a:gd name="T6" fmla="*/ 165 w 165"/>
                <a:gd name="T7" fmla="*/ 110 h 248"/>
                <a:gd name="T8" fmla="*/ 106 w 165"/>
                <a:gd name="T9" fmla="*/ 8 h 248"/>
                <a:gd name="T10" fmla="*/ 19 w 165"/>
                <a:gd name="T11" fmla="*/ 109 h 248"/>
                <a:gd name="T12" fmla="*/ 37 w 165"/>
                <a:gd name="T13" fmla="*/ 241 h 248"/>
                <a:gd name="T14" fmla="*/ 139 w 165"/>
                <a:gd name="T15" fmla="*/ 191 h 248"/>
                <a:gd name="T16" fmla="*/ 141 w 165"/>
                <a:gd name="T17" fmla="*/ 181 h 248"/>
                <a:gd name="T18" fmla="*/ 146 w 165"/>
                <a:gd name="T19"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248">
                  <a:moveTo>
                    <a:pt x="146" y="163"/>
                  </a:moveTo>
                  <a:cubicBezTo>
                    <a:pt x="148" y="154"/>
                    <a:pt x="151" y="145"/>
                    <a:pt x="155" y="136"/>
                  </a:cubicBezTo>
                  <a:cubicBezTo>
                    <a:pt x="156" y="131"/>
                    <a:pt x="158" y="126"/>
                    <a:pt x="160" y="121"/>
                  </a:cubicBezTo>
                  <a:cubicBezTo>
                    <a:pt x="162" y="118"/>
                    <a:pt x="163" y="114"/>
                    <a:pt x="165" y="110"/>
                  </a:cubicBezTo>
                  <a:cubicBezTo>
                    <a:pt x="161" y="60"/>
                    <a:pt x="129" y="15"/>
                    <a:pt x="106" y="8"/>
                  </a:cubicBezTo>
                  <a:cubicBezTo>
                    <a:pt x="77" y="0"/>
                    <a:pt x="38" y="45"/>
                    <a:pt x="19" y="109"/>
                  </a:cubicBezTo>
                  <a:cubicBezTo>
                    <a:pt x="0" y="173"/>
                    <a:pt x="8" y="233"/>
                    <a:pt x="37" y="241"/>
                  </a:cubicBezTo>
                  <a:cubicBezTo>
                    <a:pt x="59" y="248"/>
                    <a:pt x="109" y="229"/>
                    <a:pt x="139" y="191"/>
                  </a:cubicBezTo>
                  <a:cubicBezTo>
                    <a:pt x="140" y="188"/>
                    <a:pt x="141" y="184"/>
                    <a:pt x="141" y="181"/>
                  </a:cubicBezTo>
                  <a:cubicBezTo>
                    <a:pt x="143" y="175"/>
                    <a:pt x="144" y="169"/>
                    <a:pt x="146" y="163"/>
                  </a:cubicBezTo>
                  <a:close/>
                </a:path>
              </a:pathLst>
            </a:custGeom>
            <a:solidFill>
              <a:srgbClr val="2B50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1" name="Freeform 368"/>
            <p:cNvSpPr>
              <a:spLocks/>
            </p:cNvSpPr>
            <p:nvPr/>
          </p:nvSpPr>
          <p:spPr bwMode="auto">
            <a:xfrm>
              <a:off x="2503488" y="2397125"/>
              <a:ext cx="601663" cy="957263"/>
            </a:xfrm>
            <a:custGeom>
              <a:avLst/>
              <a:gdLst>
                <a:gd name="T0" fmla="*/ 77 w 154"/>
                <a:gd name="T1" fmla="*/ 0 h 245"/>
                <a:gd name="T2" fmla="*/ 0 w 154"/>
                <a:gd name="T3" fmla="*/ 245 h 245"/>
                <a:gd name="T4" fmla="*/ 97 w 154"/>
                <a:gd name="T5" fmla="*/ 238 h 245"/>
                <a:gd name="T6" fmla="*/ 154 w 154"/>
                <a:gd name="T7" fmla="*/ 54 h 245"/>
                <a:gd name="T8" fmla="*/ 77 w 154"/>
                <a:gd name="T9" fmla="*/ 0 h 245"/>
              </a:gdLst>
              <a:ahLst/>
              <a:cxnLst>
                <a:cxn ang="0">
                  <a:pos x="T0" y="T1"/>
                </a:cxn>
                <a:cxn ang="0">
                  <a:pos x="T2" y="T3"/>
                </a:cxn>
                <a:cxn ang="0">
                  <a:pos x="T4" y="T5"/>
                </a:cxn>
                <a:cxn ang="0">
                  <a:pos x="T6" y="T7"/>
                </a:cxn>
                <a:cxn ang="0">
                  <a:pos x="T8" y="T9"/>
                </a:cxn>
              </a:cxnLst>
              <a:rect l="0" t="0" r="r" b="b"/>
              <a:pathLst>
                <a:path w="154" h="245">
                  <a:moveTo>
                    <a:pt x="77" y="0"/>
                  </a:moveTo>
                  <a:cubicBezTo>
                    <a:pt x="0" y="245"/>
                    <a:pt x="0" y="245"/>
                    <a:pt x="0" y="245"/>
                  </a:cubicBezTo>
                  <a:cubicBezTo>
                    <a:pt x="34" y="237"/>
                    <a:pt x="70" y="236"/>
                    <a:pt x="97" y="238"/>
                  </a:cubicBezTo>
                  <a:cubicBezTo>
                    <a:pt x="102" y="171"/>
                    <a:pt x="122" y="109"/>
                    <a:pt x="154" y="54"/>
                  </a:cubicBezTo>
                  <a:cubicBezTo>
                    <a:pt x="129" y="39"/>
                    <a:pt x="98" y="19"/>
                    <a:pt x="77" y="0"/>
                  </a:cubicBezTo>
                  <a:close/>
                </a:path>
              </a:pathLst>
            </a:custGeom>
            <a:solidFill>
              <a:srgbClr val="2B50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0" name="Freeform 377"/>
            <p:cNvSpPr>
              <a:spLocks/>
            </p:cNvSpPr>
            <p:nvPr/>
          </p:nvSpPr>
          <p:spPr bwMode="auto">
            <a:xfrm>
              <a:off x="2640013" y="2693988"/>
              <a:ext cx="355600" cy="374650"/>
            </a:xfrm>
            <a:custGeom>
              <a:avLst/>
              <a:gdLst>
                <a:gd name="T0" fmla="*/ 86 w 91"/>
                <a:gd name="T1" fmla="*/ 51 h 96"/>
                <a:gd name="T2" fmla="*/ 91 w 91"/>
                <a:gd name="T3" fmla="*/ 36 h 96"/>
                <a:gd name="T4" fmla="*/ 27 w 91"/>
                <a:gd name="T5" fmla="*/ 0 h 96"/>
                <a:gd name="T6" fmla="*/ 0 w 91"/>
                <a:gd name="T7" fmla="*/ 89 h 96"/>
                <a:gd name="T8" fmla="*/ 72 w 91"/>
                <a:gd name="T9" fmla="*/ 96 h 96"/>
                <a:gd name="T10" fmla="*/ 77 w 91"/>
                <a:gd name="T11" fmla="*/ 78 h 96"/>
                <a:gd name="T12" fmla="*/ 86 w 91"/>
                <a:gd name="T13" fmla="*/ 51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86" y="51"/>
                  </a:moveTo>
                  <a:cubicBezTo>
                    <a:pt x="87" y="46"/>
                    <a:pt x="89" y="41"/>
                    <a:pt x="91" y="36"/>
                  </a:cubicBezTo>
                  <a:cubicBezTo>
                    <a:pt x="27" y="0"/>
                    <a:pt x="27" y="0"/>
                    <a:pt x="27" y="0"/>
                  </a:cubicBezTo>
                  <a:cubicBezTo>
                    <a:pt x="0" y="89"/>
                    <a:pt x="0" y="89"/>
                    <a:pt x="0" y="89"/>
                  </a:cubicBezTo>
                  <a:cubicBezTo>
                    <a:pt x="72" y="96"/>
                    <a:pt x="72" y="96"/>
                    <a:pt x="72" y="96"/>
                  </a:cubicBezTo>
                  <a:cubicBezTo>
                    <a:pt x="74" y="90"/>
                    <a:pt x="75" y="84"/>
                    <a:pt x="77" y="78"/>
                  </a:cubicBezTo>
                  <a:cubicBezTo>
                    <a:pt x="79" y="69"/>
                    <a:pt x="82" y="60"/>
                    <a:pt x="86"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1" name="Freeform 378"/>
            <p:cNvSpPr>
              <a:spLocks/>
            </p:cNvSpPr>
            <p:nvPr/>
          </p:nvSpPr>
          <p:spPr bwMode="auto">
            <a:xfrm>
              <a:off x="2840038" y="2878138"/>
              <a:ext cx="136525" cy="120650"/>
            </a:xfrm>
            <a:custGeom>
              <a:avLst/>
              <a:gdLst>
                <a:gd name="T0" fmla="*/ 6 w 35"/>
                <a:gd name="T1" fmla="*/ 0 h 31"/>
                <a:gd name="T2" fmla="*/ 0 w 35"/>
                <a:gd name="T3" fmla="*/ 19 h 31"/>
                <a:gd name="T4" fmla="*/ 26 w 35"/>
                <a:gd name="T5" fmla="*/ 31 h 31"/>
                <a:gd name="T6" fmla="*/ 35 w 35"/>
                <a:gd name="T7" fmla="*/ 4 h 31"/>
                <a:gd name="T8" fmla="*/ 6 w 35"/>
                <a:gd name="T9" fmla="*/ 0 h 31"/>
              </a:gdLst>
              <a:ahLst/>
              <a:cxnLst>
                <a:cxn ang="0">
                  <a:pos x="T0" y="T1"/>
                </a:cxn>
                <a:cxn ang="0">
                  <a:pos x="T2" y="T3"/>
                </a:cxn>
                <a:cxn ang="0">
                  <a:pos x="T4" y="T5"/>
                </a:cxn>
                <a:cxn ang="0">
                  <a:pos x="T6" y="T7"/>
                </a:cxn>
                <a:cxn ang="0">
                  <a:pos x="T8" y="T9"/>
                </a:cxn>
              </a:cxnLst>
              <a:rect l="0" t="0" r="r" b="b"/>
              <a:pathLst>
                <a:path w="35" h="31">
                  <a:moveTo>
                    <a:pt x="6" y="0"/>
                  </a:moveTo>
                  <a:cubicBezTo>
                    <a:pt x="0" y="19"/>
                    <a:pt x="0" y="19"/>
                    <a:pt x="0" y="19"/>
                  </a:cubicBezTo>
                  <a:cubicBezTo>
                    <a:pt x="26" y="31"/>
                    <a:pt x="26" y="31"/>
                    <a:pt x="26" y="31"/>
                  </a:cubicBezTo>
                  <a:cubicBezTo>
                    <a:pt x="28" y="22"/>
                    <a:pt x="31" y="13"/>
                    <a:pt x="35" y="4"/>
                  </a:cubicBezTo>
                  <a:lnTo>
                    <a:pt x="6" y="0"/>
                  </a:lnTo>
                  <a:close/>
                </a:path>
              </a:pathLst>
            </a:custGeom>
            <a:solidFill>
              <a:srgbClr val="F37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383"/>
            <p:cNvSpPr>
              <a:spLocks/>
            </p:cNvSpPr>
            <p:nvPr/>
          </p:nvSpPr>
          <p:spPr bwMode="auto">
            <a:xfrm>
              <a:off x="2257425" y="2332038"/>
              <a:ext cx="288925" cy="850900"/>
            </a:xfrm>
            <a:custGeom>
              <a:avLst/>
              <a:gdLst>
                <a:gd name="T0" fmla="*/ 25 w 182"/>
                <a:gd name="T1" fmla="*/ 536 h 536"/>
                <a:gd name="T2" fmla="*/ 182 w 182"/>
                <a:gd name="T3" fmla="*/ 7 h 536"/>
                <a:gd name="T4" fmla="*/ 158 w 182"/>
                <a:gd name="T5" fmla="*/ 0 h 536"/>
                <a:gd name="T6" fmla="*/ 0 w 182"/>
                <a:gd name="T7" fmla="*/ 528 h 536"/>
                <a:gd name="T8" fmla="*/ 25 w 182"/>
                <a:gd name="T9" fmla="*/ 536 h 536"/>
              </a:gdLst>
              <a:ahLst/>
              <a:cxnLst>
                <a:cxn ang="0">
                  <a:pos x="T0" y="T1"/>
                </a:cxn>
                <a:cxn ang="0">
                  <a:pos x="T2" y="T3"/>
                </a:cxn>
                <a:cxn ang="0">
                  <a:pos x="T4" y="T5"/>
                </a:cxn>
                <a:cxn ang="0">
                  <a:pos x="T6" y="T7"/>
                </a:cxn>
                <a:cxn ang="0">
                  <a:pos x="T8" y="T9"/>
                </a:cxn>
              </a:cxnLst>
              <a:rect l="0" t="0" r="r" b="b"/>
              <a:pathLst>
                <a:path w="182" h="536">
                  <a:moveTo>
                    <a:pt x="25" y="536"/>
                  </a:moveTo>
                  <a:lnTo>
                    <a:pt x="182" y="7"/>
                  </a:lnTo>
                  <a:lnTo>
                    <a:pt x="158" y="0"/>
                  </a:lnTo>
                  <a:lnTo>
                    <a:pt x="0" y="528"/>
                  </a:lnTo>
                  <a:lnTo>
                    <a:pt x="25" y="536"/>
                  </a:lnTo>
                  <a:close/>
                </a:path>
              </a:pathLst>
            </a:custGeom>
            <a:solidFill>
              <a:srgbClr val="8C8A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387"/>
            <p:cNvSpPr>
              <a:spLocks/>
            </p:cNvSpPr>
            <p:nvPr/>
          </p:nvSpPr>
          <p:spPr bwMode="auto">
            <a:xfrm>
              <a:off x="3295650" y="3346450"/>
              <a:ext cx="515938" cy="254000"/>
            </a:xfrm>
            <a:custGeom>
              <a:avLst/>
              <a:gdLst>
                <a:gd name="T0" fmla="*/ 21 w 132"/>
                <a:gd name="T1" fmla="*/ 26 h 65"/>
                <a:gd name="T2" fmla="*/ 54 w 132"/>
                <a:gd name="T3" fmla="*/ 15 h 65"/>
                <a:gd name="T4" fmla="*/ 76 w 132"/>
                <a:gd name="T5" fmla="*/ 3 h 65"/>
                <a:gd name="T6" fmla="*/ 76 w 132"/>
                <a:gd name="T7" fmla="*/ 15 h 65"/>
                <a:gd name="T8" fmla="*/ 96 w 132"/>
                <a:gd name="T9" fmla="*/ 17 h 65"/>
                <a:gd name="T10" fmla="*/ 123 w 132"/>
                <a:gd name="T11" fmla="*/ 14 h 65"/>
                <a:gd name="T12" fmla="*/ 95 w 132"/>
                <a:gd name="T13" fmla="*/ 28 h 65"/>
                <a:gd name="T14" fmla="*/ 120 w 132"/>
                <a:gd name="T15" fmla="*/ 26 h 65"/>
                <a:gd name="T16" fmla="*/ 131 w 132"/>
                <a:gd name="T17" fmla="*/ 28 h 65"/>
                <a:gd name="T18" fmla="*/ 112 w 132"/>
                <a:gd name="T19" fmla="*/ 37 h 65"/>
                <a:gd name="T20" fmla="*/ 128 w 132"/>
                <a:gd name="T21" fmla="*/ 44 h 65"/>
                <a:gd name="T22" fmla="*/ 89 w 132"/>
                <a:gd name="T23" fmla="*/ 52 h 65"/>
                <a:gd name="T24" fmla="*/ 117 w 132"/>
                <a:gd name="T25" fmla="*/ 58 h 65"/>
                <a:gd name="T26" fmla="*/ 81 w 132"/>
                <a:gd name="T27" fmla="*/ 63 h 65"/>
                <a:gd name="T28" fmla="*/ 54 w 132"/>
                <a:gd name="T29" fmla="*/ 58 h 65"/>
                <a:gd name="T30" fmla="*/ 14 w 132"/>
                <a:gd name="T31" fmla="*/ 58 h 65"/>
                <a:gd name="T32" fmla="*/ 21 w 132"/>
                <a:gd name="T33" fmla="*/ 2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65">
                  <a:moveTo>
                    <a:pt x="21" y="26"/>
                  </a:moveTo>
                  <a:cubicBezTo>
                    <a:pt x="34" y="26"/>
                    <a:pt x="34" y="33"/>
                    <a:pt x="54" y="15"/>
                  </a:cubicBezTo>
                  <a:cubicBezTo>
                    <a:pt x="63" y="7"/>
                    <a:pt x="71" y="5"/>
                    <a:pt x="76" y="3"/>
                  </a:cubicBezTo>
                  <a:cubicBezTo>
                    <a:pt x="82" y="0"/>
                    <a:pt x="87" y="4"/>
                    <a:pt x="76" y="15"/>
                  </a:cubicBezTo>
                  <a:cubicBezTo>
                    <a:pt x="64" y="27"/>
                    <a:pt x="81" y="22"/>
                    <a:pt x="96" y="17"/>
                  </a:cubicBezTo>
                  <a:cubicBezTo>
                    <a:pt x="112" y="11"/>
                    <a:pt x="120" y="11"/>
                    <a:pt x="123" y="14"/>
                  </a:cubicBezTo>
                  <a:cubicBezTo>
                    <a:pt x="125" y="17"/>
                    <a:pt x="121" y="20"/>
                    <a:pt x="95" y="28"/>
                  </a:cubicBezTo>
                  <a:cubicBezTo>
                    <a:pt x="68" y="36"/>
                    <a:pt x="103" y="30"/>
                    <a:pt x="120" y="26"/>
                  </a:cubicBezTo>
                  <a:cubicBezTo>
                    <a:pt x="126" y="24"/>
                    <a:pt x="130" y="25"/>
                    <a:pt x="131" y="28"/>
                  </a:cubicBezTo>
                  <a:cubicBezTo>
                    <a:pt x="132" y="30"/>
                    <a:pt x="126" y="35"/>
                    <a:pt x="112" y="37"/>
                  </a:cubicBezTo>
                  <a:cubicBezTo>
                    <a:pt x="70" y="45"/>
                    <a:pt x="125" y="39"/>
                    <a:pt x="128" y="44"/>
                  </a:cubicBezTo>
                  <a:cubicBezTo>
                    <a:pt x="131" y="50"/>
                    <a:pt x="110" y="54"/>
                    <a:pt x="89" y="52"/>
                  </a:cubicBezTo>
                  <a:cubicBezTo>
                    <a:pt x="94" y="56"/>
                    <a:pt x="116" y="52"/>
                    <a:pt x="117" y="58"/>
                  </a:cubicBezTo>
                  <a:cubicBezTo>
                    <a:pt x="118" y="65"/>
                    <a:pt x="99" y="64"/>
                    <a:pt x="81" y="63"/>
                  </a:cubicBezTo>
                  <a:cubicBezTo>
                    <a:pt x="63" y="63"/>
                    <a:pt x="64" y="61"/>
                    <a:pt x="54" y="58"/>
                  </a:cubicBezTo>
                  <a:cubicBezTo>
                    <a:pt x="43" y="55"/>
                    <a:pt x="23" y="59"/>
                    <a:pt x="14" y="58"/>
                  </a:cubicBezTo>
                  <a:cubicBezTo>
                    <a:pt x="0" y="57"/>
                    <a:pt x="21" y="26"/>
                    <a:pt x="21" y="26"/>
                  </a:cubicBezTo>
                  <a:close/>
                </a:path>
              </a:pathLst>
            </a:custGeom>
            <a:solidFill>
              <a:srgbClr val="E5B8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388"/>
            <p:cNvSpPr>
              <a:spLocks/>
            </p:cNvSpPr>
            <p:nvPr/>
          </p:nvSpPr>
          <p:spPr bwMode="auto">
            <a:xfrm>
              <a:off x="3381375" y="3400425"/>
              <a:ext cx="106363" cy="184150"/>
            </a:xfrm>
            <a:custGeom>
              <a:avLst/>
              <a:gdLst>
                <a:gd name="T0" fmla="*/ 67 w 67"/>
                <a:gd name="T1" fmla="*/ 0 h 116"/>
                <a:gd name="T2" fmla="*/ 62 w 67"/>
                <a:gd name="T3" fmla="*/ 113 h 116"/>
                <a:gd name="T4" fmla="*/ 18 w 67"/>
                <a:gd name="T5" fmla="*/ 116 h 116"/>
                <a:gd name="T6" fmla="*/ 0 w 67"/>
                <a:gd name="T7" fmla="*/ 10 h 116"/>
                <a:gd name="T8" fmla="*/ 67 w 67"/>
                <a:gd name="T9" fmla="*/ 0 h 116"/>
              </a:gdLst>
              <a:ahLst/>
              <a:cxnLst>
                <a:cxn ang="0">
                  <a:pos x="T0" y="T1"/>
                </a:cxn>
                <a:cxn ang="0">
                  <a:pos x="T2" y="T3"/>
                </a:cxn>
                <a:cxn ang="0">
                  <a:pos x="T4" y="T5"/>
                </a:cxn>
                <a:cxn ang="0">
                  <a:pos x="T6" y="T7"/>
                </a:cxn>
                <a:cxn ang="0">
                  <a:pos x="T8" y="T9"/>
                </a:cxn>
              </a:cxnLst>
              <a:rect l="0" t="0" r="r" b="b"/>
              <a:pathLst>
                <a:path w="67" h="116">
                  <a:moveTo>
                    <a:pt x="67" y="0"/>
                  </a:moveTo>
                  <a:lnTo>
                    <a:pt x="62" y="113"/>
                  </a:lnTo>
                  <a:lnTo>
                    <a:pt x="18" y="116"/>
                  </a:lnTo>
                  <a:lnTo>
                    <a:pt x="0" y="10"/>
                  </a:ln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Freeform 389"/>
            <p:cNvSpPr>
              <a:spLocks/>
            </p:cNvSpPr>
            <p:nvPr/>
          </p:nvSpPr>
          <p:spPr bwMode="auto">
            <a:xfrm>
              <a:off x="3568700" y="2620963"/>
              <a:ext cx="430213" cy="393700"/>
            </a:xfrm>
            <a:custGeom>
              <a:avLst/>
              <a:gdLst>
                <a:gd name="T0" fmla="*/ 3 w 110"/>
                <a:gd name="T1" fmla="*/ 37 h 101"/>
                <a:gd name="T2" fmla="*/ 26 w 110"/>
                <a:gd name="T3" fmla="*/ 63 h 101"/>
                <a:gd name="T4" fmla="*/ 38 w 110"/>
                <a:gd name="T5" fmla="*/ 85 h 101"/>
                <a:gd name="T6" fmla="*/ 44 w 110"/>
                <a:gd name="T7" fmla="*/ 75 h 101"/>
                <a:gd name="T8" fmla="*/ 62 w 110"/>
                <a:gd name="T9" fmla="*/ 83 h 101"/>
                <a:gd name="T10" fmla="*/ 84 w 110"/>
                <a:gd name="T11" fmla="*/ 99 h 101"/>
                <a:gd name="T12" fmla="*/ 67 w 110"/>
                <a:gd name="T13" fmla="*/ 73 h 101"/>
                <a:gd name="T14" fmla="*/ 88 w 110"/>
                <a:gd name="T15" fmla="*/ 88 h 101"/>
                <a:gd name="T16" fmla="*/ 98 w 110"/>
                <a:gd name="T17" fmla="*/ 92 h 101"/>
                <a:gd name="T18" fmla="*/ 86 w 110"/>
                <a:gd name="T19" fmla="*/ 74 h 101"/>
                <a:gd name="T20" fmla="*/ 104 w 110"/>
                <a:gd name="T21" fmla="*/ 76 h 101"/>
                <a:gd name="T22" fmla="*/ 75 w 110"/>
                <a:gd name="T23" fmla="*/ 49 h 101"/>
                <a:gd name="T24" fmla="*/ 101 w 110"/>
                <a:gd name="T25" fmla="*/ 58 h 101"/>
                <a:gd name="T26" fmla="*/ 73 w 110"/>
                <a:gd name="T27" fmla="*/ 36 h 101"/>
                <a:gd name="T28" fmla="*/ 47 w 110"/>
                <a:gd name="T29" fmla="*/ 26 h 101"/>
                <a:gd name="T30" fmla="*/ 13 w 110"/>
                <a:gd name="T31" fmla="*/ 6 h 101"/>
                <a:gd name="T32" fmla="*/ 3 w 110"/>
                <a:gd name="T33"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 h="101">
                  <a:moveTo>
                    <a:pt x="3" y="37"/>
                  </a:moveTo>
                  <a:cubicBezTo>
                    <a:pt x="14" y="44"/>
                    <a:pt x="18" y="38"/>
                    <a:pt x="26" y="63"/>
                  </a:cubicBezTo>
                  <a:cubicBezTo>
                    <a:pt x="29" y="75"/>
                    <a:pt x="35" y="81"/>
                    <a:pt x="38" y="85"/>
                  </a:cubicBezTo>
                  <a:cubicBezTo>
                    <a:pt x="42" y="91"/>
                    <a:pt x="48" y="90"/>
                    <a:pt x="44" y="75"/>
                  </a:cubicBezTo>
                  <a:cubicBezTo>
                    <a:pt x="40" y="58"/>
                    <a:pt x="52" y="71"/>
                    <a:pt x="62" y="83"/>
                  </a:cubicBezTo>
                  <a:cubicBezTo>
                    <a:pt x="73" y="97"/>
                    <a:pt x="80" y="101"/>
                    <a:pt x="84" y="99"/>
                  </a:cubicBezTo>
                  <a:cubicBezTo>
                    <a:pt x="87" y="98"/>
                    <a:pt x="86" y="94"/>
                    <a:pt x="67" y="73"/>
                  </a:cubicBezTo>
                  <a:cubicBezTo>
                    <a:pt x="48" y="53"/>
                    <a:pt x="75" y="75"/>
                    <a:pt x="88" y="88"/>
                  </a:cubicBezTo>
                  <a:cubicBezTo>
                    <a:pt x="92" y="93"/>
                    <a:pt x="96" y="94"/>
                    <a:pt x="98" y="92"/>
                  </a:cubicBezTo>
                  <a:cubicBezTo>
                    <a:pt x="100" y="90"/>
                    <a:pt x="97" y="83"/>
                    <a:pt x="86" y="74"/>
                  </a:cubicBezTo>
                  <a:cubicBezTo>
                    <a:pt x="54" y="46"/>
                    <a:pt x="99" y="80"/>
                    <a:pt x="104" y="76"/>
                  </a:cubicBezTo>
                  <a:cubicBezTo>
                    <a:pt x="110" y="73"/>
                    <a:pt x="94" y="59"/>
                    <a:pt x="75" y="49"/>
                  </a:cubicBezTo>
                  <a:cubicBezTo>
                    <a:pt x="80" y="49"/>
                    <a:pt x="97" y="63"/>
                    <a:pt x="101" y="58"/>
                  </a:cubicBezTo>
                  <a:cubicBezTo>
                    <a:pt x="106" y="53"/>
                    <a:pt x="89" y="44"/>
                    <a:pt x="73" y="36"/>
                  </a:cubicBezTo>
                  <a:cubicBezTo>
                    <a:pt x="58" y="27"/>
                    <a:pt x="58" y="29"/>
                    <a:pt x="47" y="26"/>
                  </a:cubicBezTo>
                  <a:cubicBezTo>
                    <a:pt x="37" y="23"/>
                    <a:pt x="22" y="10"/>
                    <a:pt x="13" y="6"/>
                  </a:cubicBezTo>
                  <a:cubicBezTo>
                    <a:pt x="0" y="0"/>
                    <a:pt x="3" y="37"/>
                    <a:pt x="3" y="37"/>
                  </a:cubicBezTo>
                  <a:close/>
                </a:path>
              </a:pathLst>
            </a:custGeom>
            <a:solidFill>
              <a:srgbClr val="E5B8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390"/>
            <p:cNvSpPr>
              <a:spLocks/>
            </p:cNvSpPr>
            <p:nvPr/>
          </p:nvSpPr>
          <p:spPr bwMode="auto">
            <a:xfrm>
              <a:off x="3565525" y="2663825"/>
              <a:ext cx="171450" cy="198438"/>
            </a:xfrm>
            <a:custGeom>
              <a:avLst/>
              <a:gdLst>
                <a:gd name="T0" fmla="*/ 54 w 108"/>
                <a:gd name="T1" fmla="*/ 125 h 125"/>
                <a:gd name="T2" fmla="*/ 108 w 108"/>
                <a:gd name="T3" fmla="*/ 24 h 125"/>
                <a:gd name="T4" fmla="*/ 71 w 108"/>
                <a:gd name="T5" fmla="*/ 0 h 125"/>
                <a:gd name="T6" fmla="*/ 0 w 108"/>
                <a:gd name="T7" fmla="*/ 81 h 125"/>
                <a:gd name="T8" fmla="*/ 54 w 108"/>
                <a:gd name="T9" fmla="*/ 125 h 125"/>
              </a:gdLst>
              <a:ahLst/>
              <a:cxnLst>
                <a:cxn ang="0">
                  <a:pos x="T0" y="T1"/>
                </a:cxn>
                <a:cxn ang="0">
                  <a:pos x="T2" y="T3"/>
                </a:cxn>
                <a:cxn ang="0">
                  <a:pos x="T4" y="T5"/>
                </a:cxn>
                <a:cxn ang="0">
                  <a:pos x="T6" y="T7"/>
                </a:cxn>
                <a:cxn ang="0">
                  <a:pos x="T8" y="T9"/>
                </a:cxn>
              </a:cxnLst>
              <a:rect l="0" t="0" r="r" b="b"/>
              <a:pathLst>
                <a:path w="108" h="125">
                  <a:moveTo>
                    <a:pt x="54" y="125"/>
                  </a:moveTo>
                  <a:lnTo>
                    <a:pt x="108" y="24"/>
                  </a:lnTo>
                  <a:lnTo>
                    <a:pt x="71" y="0"/>
                  </a:lnTo>
                  <a:lnTo>
                    <a:pt x="0" y="81"/>
                  </a:lnTo>
                  <a:lnTo>
                    <a:pt x="54"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391"/>
            <p:cNvSpPr>
              <a:spLocks/>
            </p:cNvSpPr>
            <p:nvPr/>
          </p:nvSpPr>
          <p:spPr bwMode="auto">
            <a:xfrm>
              <a:off x="2297113" y="2233613"/>
              <a:ext cx="1408113" cy="1417638"/>
            </a:xfrm>
            <a:custGeom>
              <a:avLst/>
              <a:gdLst>
                <a:gd name="T0" fmla="*/ 112 w 361"/>
                <a:gd name="T1" fmla="*/ 9 h 363"/>
                <a:gd name="T2" fmla="*/ 106 w 361"/>
                <a:gd name="T3" fmla="*/ 10 h 363"/>
                <a:gd name="T4" fmla="*/ 21 w 361"/>
                <a:gd name="T5" fmla="*/ 297 h 363"/>
                <a:gd name="T6" fmla="*/ 192 w 361"/>
                <a:gd name="T7" fmla="*/ 356 h 363"/>
                <a:gd name="T8" fmla="*/ 294 w 361"/>
                <a:gd name="T9" fmla="*/ 296 h 363"/>
                <a:gd name="T10" fmla="*/ 249 w 361"/>
                <a:gd name="T11" fmla="*/ 305 h 363"/>
                <a:gd name="T12" fmla="*/ 243 w 361"/>
                <a:gd name="T13" fmla="*/ 306 h 363"/>
                <a:gd name="T14" fmla="*/ 237 w 361"/>
                <a:gd name="T15" fmla="*/ 307 h 363"/>
                <a:gd name="T16" fmla="*/ 151 w 361"/>
                <a:gd name="T17" fmla="*/ 304 h 363"/>
                <a:gd name="T18" fmla="*/ 143 w 361"/>
                <a:gd name="T19" fmla="*/ 302 h 363"/>
                <a:gd name="T20" fmla="*/ 134 w 361"/>
                <a:gd name="T21" fmla="*/ 299 h 363"/>
                <a:gd name="T22" fmla="*/ 125 w 361"/>
                <a:gd name="T23" fmla="*/ 296 h 363"/>
                <a:gd name="T24" fmla="*/ 116 w 361"/>
                <a:gd name="T25" fmla="*/ 292 h 363"/>
                <a:gd name="T26" fmla="*/ 108 w 361"/>
                <a:gd name="T27" fmla="*/ 288 h 363"/>
                <a:gd name="T28" fmla="*/ 99 w 361"/>
                <a:gd name="T29" fmla="*/ 283 h 363"/>
                <a:gd name="T30" fmla="*/ 90 w 361"/>
                <a:gd name="T31" fmla="*/ 277 h 363"/>
                <a:gd name="T32" fmla="*/ 82 w 361"/>
                <a:gd name="T33" fmla="*/ 271 h 363"/>
                <a:gd name="T34" fmla="*/ 73 w 361"/>
                <a:gd name="T35" fmla="*/ 264 h 363"/>
                <a:gd name="T36" fmla="*/ 73 w 361"/>
                <a:gd name="T37" fmla="*/ 263 h 363"/>
                <a:gd name="T38" fmla="*/ 115 w 361"/>
                <a:gd name="T39" fmla="*/ 168 h 363"/>
                <a:gd name="T40" fmla="*/ 130 w 361"/>
                <a:gd name="T41" fmla="*/ 67 h 363"/>
                <a:gd name="T42" fmla="*/ 142 w 361"/>
                <a:gd name="T43" fmla="*/ 65 h 363"/>
                <a:gd name="T44" fmla="*/ 153 w 361"/>
                <a:gd name="T45" fmla="*/ 64 h 363"/>
                <a:gd name="T46" fmla="*/ 163 w 361"/>
                <a:gd name="T47" fmla="*/ 64 h 363"/>
                <a:gd name="T48" fmla="*/ 174 w 361"/>
                <a:gd name="T49" fmla="*/ 65 h 363"/>
                <a:gd name="T50" fmla="*/ 183 w 361"/>
                <a:gd name="T51" fmla="*/ 66 h 363"/>
                <a:gd name="T52" fmla="*/ 193 w 361"/>
                <a:gd name="T53" fmla="*/ 67 h 363"/>
                <a:gd name="T54" fmla="*/ 202 w 361"/>
                <a:gd name="T55" fmla="*/ 69 h 363"/>
                <a:gd name="T56" fmla="*/ 211 w 361"/>
                <a:gd name="T57" fmla="*/ 72 h 363"/>
                <a:gd name="T58" fmla="*/ 219 w 361"/>
                <a:gd name="T59" fmla="*/ 74 h 363"/>
                <a:gd name="T60" fmla="*/ 293 w 361"/>
                <a:gd name="T61" fmla="*/ 119 h 363"/>
                <a:gd name="T62" fmla="*/ 297 w 361"/>
                <a:gd name="T63" fmla="*/ 123 h 363"/>
                <a:gd name="T64" fmla="*/ 302 w 361"/>
                <a:gd name="T65" fmla="*/ 127 h 363"/>
                <a:gd name="T66" fmla="*/ 334 w 361"/>
                <a:gd name="T67" fmla="*/ 158 h 363"/>
                <a:gd name="T68" fmla="*/ 282 w 361"/>
                <a:gd name="T69" fmla="*/ 5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1" h="363">
                  <a:moveTo>
                    <a:pt x="282" y="53"/>
                  </a:moveTo>
                  <a:cubicBezTo>
                    <a:pt x="226" y="24"/>
                    <a:pt x="176" y="0"/>
                    <a:pt x="112" y="9"/>
                  </a:cubicBezTo>
                  <a:cubicBezTo>
                    <a:pt x="112" y="9"/>
                    <a:pt x="112" y="9"/>
                    <a:pt x="112" y="9"/>
                  </a:cubicBezTo>
                  <a:cubicBezTo>
                    <a:pt x="110" y="9"/>
                    <a:pt x="108" y="10"/>
                    <a:pt x="106" y="10"/>
                  </a:cubicBezTo>
                  <a:cubicBezTo>
                    <a:pt x="81" y="10"/>
                    <a:pt x="44" y="66"/>
                    <a:pt x="22" y="141"/>
                  </a:cubicBezTo>
                  <a:cubicBezTo>
                    <a:pt x="0" y="216"/>
                    <a:pt x="0" y="283"/>
                    <a:pt x="21" y="297"/>
                  </a:cubicBezTo>
                  <a:cubicBezTo>
                    <a:pt x="23" y="298"/>
                    <a:pt x="24" y="299"/>
                    <a:pt x="26" y="301"/>
                  </a:cubicBezTo>
                  <a:cubicBezTo>
                    <a:pt x="74" y="343"/>
                    <a:pt x="129" y="350"/>
                    <a:pt x="192" y="356"/>
                  </a:cubicBezTo>
                  <a:cubicBezTo>
                    <a:pt x="255" y="363"/>
                    <a:pt x="291" y="349"/>
                    <a:pt x="291" y="349"/>
                  </a:cubicBezTo>
                  <a:cubicBezTo>
                    <a:pt x="294" y="296"/>
                    <a:pt x="294" y="296"/>
                    <a:pt x="294" y="296"/>
                  </a:cubicBezTo>
                  <a:cubicBezTo>
                    <a:pt x="253" y="304"/>
                    <a:pt x="253" y="304"/>
                    <a:pt x="253" y="304"/>
                  </a:cubicBezTo>
                  <a:cubicBezTo>
                    <a:pt x="252" y="304"/>
                    <a:pt x="250" y="304"/>
                    <a:pt x="249" y="305"/>
                  </a:cubicBezTo>
                  <a:cubicBezTo>
                    <a:pt x="249" y="305"/>
                    <a:pt x="249" y="305"/>
                    <a:pt x="248" y="305"/>
                  </a:cubicBezTo>
                  <a:cubicBezTo>
                    <a:pt x="247" y="305"/>
                    <a:pt x="245" y="306"/>
                    <a:pt x="243" y="306"/>
                  </a:cubicBezTo>
                  <a:cubicBezTo>
                    <a:pt x="243" y="306"/>
                    <a:pt x="243" y="306"/>
                    <a:pt x="243" y="306"/>
                  </a:cubicBezTo>
                  <a:cubicBezTo>
                    <a:pt x="241" y="306"/>
                    <a:pt x="239" y="307"/>
                    <a:pt x="237" y="307"/>
                  </a:cubicBezTo>
                  <a:cubicBezTo>
                    <a:pt x="237" y="307"/>
                    <a:pt x="237" y="307"/>
                    <a:pt x="237" y="307"/>
                  </a:cubicBezTo>
                  <a:cubicBezTo>
                    <a:pt x="214" y="311"/>
                    <a:pt x="183" y="312"/>
                    <a:pt x="151" y="304"/>
                  </a:cubicBezTo>
                  <a:cubicBezTo>
                    <a:pt x="151" y="304"/>
                    <a:pt x="151" y="304"/>
                    <a:pt x="151" y="304"/>
                  </a:cubicBezTo>
                  <a:cubicBezTo>
                    <a:pt x="148" y="304"/>
                    <a:pt x="145" y="303"/>
                    <a:pt x="143" y="302"/>
                  </a:cubicBezTo>
                  <a:cubicBezTo>
                    <a:pt x="142" y="302"/>
                    <a:pt x="142" y="302"/>
                    <a:pt x="142" y="302"/>
                  </a:cubicBezTo>
                  <a:cubicBezTo>
                    <a:pt x="139" y="301"/>
                    <a:pt x="137" y="300"/>
                    <a:pt x="134" y="299"/>
                  </a:cubicBezTo>
                  <a:cubicBezTo>
                    <a:pt x="134" y="299"/>
                    <a:pt x="133" y="299"/>
                    <a:pt x="133" y="299"/>
                  </a:cubicBezTo>
                  <a:cubicBezTo>
                    <a:pt x="130" y="298"/>
                    <a:pt x="128" y="297"/>
                    <a:pt x="125" y="296"/>
                  </a:cubicBezTo>
                  <a:cubicBezTo>
                    <a:pt x="125" y="296"/>
                    <a:pt x="124" y="296"/>
                    <a:pt x="124" y="296"/>
                  </a:cubicBezTo>
                  <a:cubicBezTo>
                    <a:pt x="122" y="295"/>
                    <a:pt x="119" y="293"/>
                    <a:pt x="116" y="292"/>
                  </a:cubicBezTo>
                  <a:cubicBezTo>
                    <a:pt x="116" y="292"/>
                    <a:pt x="116" y="292"/>
                    <a:pt x="115" y="292"/>
                  </a:cubicBezTo>
                  <a:cubicBezTo>
                    <a:pt x="113" y="290"/>
                    <a:pt x="110" y="289"/>
                    <a:pt x="108" y="288"/>
                  </a:cubicBezTo>
                  <a:cubicBezTo>
                    <a:pt x="107" y="288"/>
                    <a:pt x="107" y="287"/>
                    <a:pt x="106" y="287"/>
                  </a:cubicBezTo>
                  <a:cubicBezTo>
                    <a:pt x="104" y="286"/>
                    <a:pt x="101" y="284"/>
                    <a:pt x="99" y="283"/>
                  </a:cubicBezTo>
                  <a:cubicBezTo>
                    <a:pt x="98" y="282"/>
                    <a:pt x="98" y="282"/>
                    <a:pt x="98" y="282"/>
                  </a:cubicBezTo>
                  <a:cubicBezTo>
                    <a:pt x="95" y="280"/>
                    <a:pt x="93" y="279"/>
                    <a:pt x="90" y="277"/>
                  </a:cubicBezTo>
                  <a:cubicBezTo>
                    <a:pt x="90" y="277"/>
                    <a:pt x="89" y="276"/>
                    <a:pt x="89" y="276"/>
                  </a:cubicBezTo>
                  <a:cubicBezTo>
                    <a:pt x="86" y="274"/>
                    <a:pt x="84" y="272"/>
                    <a:pt x="82" y="271"/>
                  </a:cubicBezTo>
                  <a:cubicBezTo>
                    <a:pt x="81" y="270"/>
                    <a:pt x="81" y="270"/>
                    <a:pt x="81" y="270"/>
                  </a:cubicBezTo>
                  <a:cubicBezTo>
                    <a:pt x="78" y="268"/>
                    <a:pt x="76" y="266"/>
                    <a:pt x="73" y="264"/>
                  </a:cubicBezTo>
                  <a:cubicBezTo>
                    <a:pt x="73" y="264"/>
                    <a:pt x="73" y="263"/>
                    <a:pt x="73" y="263"/>
                  </a:cubicBezTo>
                  <a:cubicBezTo>
                    <a:pt x="73" y="263"/>
                    <a:pt x="73" y="263"/>
                    <a:pt x="73" y="263"/>
                  </a:cubicBezTo>
                  <a:cubicBezTo>
                    <a:pt x="68" y="258"/>
                    <a:pt x="63" y="253"/>
                    <a:pt x="57" y="247"/>
                  </a:cubicBezTo>
                  <a:cubicBezTo>
                    <a:pt x="63" y="252"/>
                    <a:pt x="104" y="205"/>
                    <a:pt x="115" y="168"/>
                  </a:cubicBezTo>
                  <a:cubicBezTo>
                    <a:pt x="125" y="134"/>
                    <a:pt x="124" y="75"/>
                    <a:pt x="130" y="67"/>
                  </a:cubicBezTo>
                  <a:cubicBezTo>
                    <a:pt x="130" y="67"/>
                    <a:pt x="130" y="67"/>
                    <a:pt x="130" y="67"/>
                  </a:cubicBezTo>
                  <a:cubicBezTo>
                    <a:pt x="133" y="67"/>
                    <a:pt x="138" y="65"/>
                    <a:pt x="141" y="65"/>
                  </a:cubicBezTo>
                  <a:cubicBezTo>
                    <a:pt x="142" y="65"/>
                    <a:pt x="142" y="65"/>
                    <a:pt x="142" y="65"/>
                  </a:cubicBezTo>
                  <a:cubicBezTo>
                    <a:pt x="145" y="65"/>
                    <a:pt x="148" y="64"/>
                    <a:pt x="152" y="64"/>
                  </a:cubicBezTo>
                  <a:cubicBezTo>
                    <a:pt x="152" y="64"/>
                    <a:pt x="152" y="64"/>
                    <a:pt x="153" y="64"/>
                  </a:cubicBezTo>
                  <a:cubicBezTo>
                    <a:pt x="156" y="64"/>
                    <a:pt x="159" y="64"/>
                    <a:pt x="162" y="64"/>
                  </a:cubicBezTo>
                  <a:cubicBezTo>
                    <a:pt x="162" y="64"/>
                    <a:pt x="163" y="64"/>
                    <a:pt x="163" y="64"/>
                  </a:cubicBezTo>
                  <a:cubicBezTo>
                    <a:pt x="166" y="64"/>
                    <a:pt x="169" y="64"/>
                    <a:pt x="172" y="64"/>
                  </a:cubicBezTo>
                  <a:cubicBezTo>
                    <a:pt x="172" y="64"/>
                    <a:pt x="173" y="64"/>
                    <a:pt x="174" y="65"/>
                  </a:cubicBezTo>
                  <a:cubicBezTo>
                    <a:pt x="176" y="65"/>
                    <a:pt x="179" y="65"/>
                    <a:pt x="182" y="65"/>
                  </a:cubicBezTo>
                  <a:cubicBezTo>
                    <a:pt x="182" y="65"/>
                    <a:pt x="183" y="66"/>
                    <a:pt x="183" y="66"/>
                  </a:cubicBezTo>
                  <a:cubicBezTo>
                    <a:pt x="186" y="66"/>
                    <a:pt x="189" y="66"/>
                    <a:pt x="192" y="67"/>
                  </a:cubicBezTo>
                  <a:cubicBezTo>
                    <a:pt x="192" y="67"/>
                    <a:pt x="192" y="67"/>
                    <a:pt x="193" y="67"/>
                  </a:cubicBezTo>
                  <a:cubicBezTo>
                    <a:pt x="196" y="68"/>
                    <a:pt x="198" y="68"/>
                    <a:pt x="201" y="69"/>
                  </a:cubicBezTo>
                  <a:cubicBezTo>
                    <a:pt x="201" y="69"/>
                    <a:pt x="202" y="69"/>
                    <a:pt x="202" y="69"/>
                  </a:cubicBezTo>
                  <a:cubicBezTo>
                    <a:pt x="205" y="70"/>
                    <a:pt x="207" y="71"/>
                    <a:pt x="210" y="71"/>
                  </a:cubicBezTo>
                  <a:cubicBezTo>
                    <a:pt x="210" y="71"/>
                    <a:pt x="211" y="71"/>
                    <a:pt x="211" y="72"/>
                  </a:cubicBezTo>
                  <a:cubicBezTo>
                    <a:pt x="214" y="72"/>
                    <a:pt x="216" y="73"/>
                    <a:pt x="219" y="74"/>
                  </a:cubicBezTo>
                  <a:cubicBezTo>
                    <a:pt x="219" y="74"/>
                    <a:pt x="219" y="74"/>
                    <a:pt x="219" y="74"/>
                  </a:cubicBezTo>
                  <a:cubicBezTo>
                    <a:pt x="250" y="85"/>
                    <a:pt x="275" y="103"/>
                    <a:pt x="292" y="119"/>
                  </a:cubicBezTo>
                  <a:cubicBezTo>
                    <a:pt x="292" y="119"/>
                    <a:pt x="293" y="119"/>
                    <a:pt x="293" y="119"/>
                  </a:cubicBezTo>
                  <a:cubicBezTo>
                    <a:pt x="294" y="120"/>
                    <a:pt x="296" y="121"/>
                    <a:pt x="297" y="123"/>
                  </a:cubicBezTo>
                  <a:cubicBezTo>
                    <a:pt x="297" y="123"/>
                    <a:pt x="297" y="123"/>
                    <a:pt x="297" y="123"/>
                  </a:cubicBezTo>
                  <a:cubicBezTo>
                    <a:pt x="299" y="124"/>
                    <a:pt x="300" y="126"/>
                    <a:pt x="301" y="127"/>
                  </a:cubicBezTo>
                  <a:cubicBezTo>
                    <a:pt x="301" y="127"/>
                    <a:pt x="302" y="127"/>
                    <a:pt x="302" y="127"/>
                  </a:cubicBezTo>
                  <a:cubicBezTo>
                    <a:pt x="303" y="128"/>
                    <a:pt x="303" y="129"/>
                    <a:pt x="304" y="130"/>
                  </a:cubicBezTo>
                  <a:cubicBezTo>
                    <a:pt x="334" y="158"/>
                    <a:pt x="334" y="158"/>
                    <a:pt x="334" y="158"/>
                  </a:cubicBezTo>
                  <a:cubicBezTo>
                    <a:pt x="361" y="113"/>
                    <a:pt x="361" y="113"/>
                    <a:pt x="361" y="113"/>
                  </a:cubicBezTo>
                  <a:cubicBezTo>
                    <a:pt x="361" y="113"/>
                    <a:pt x="338" y="81"/>
                    <a:pt x="282" y="53"/>
                  </a:cubicBezTo>
                  <a:close/>
                </a:path>
              </a:pathLst>
            </a:custGeom>
            <a:solidFill>
              <a:srgbClr val="3360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392"/>
            <p:cNvSpPr>
              <a:spLocks/>
            </p:cNvSpPr>
            <p:nvPr/>
          </p:nvSpPr>
          <p:spPr bwMode="auto">
            <a:xfrm>
              <a:off x="2257425" y="2549525"/>
              <a:ext cx="612775" cy="561975"/>
            </a:xfrm>
            <a:custGeom>
              <a:avLst/>
              <a:gdLst>
                <a:gd name="T0" fmla="*/ 61 w 157"/>
                <a:gd name="T1" fmla="*/ 133 h 144"/>
                <a:gd name="T2" fmla="*/ 147 w 157"/>
                <a:gd name="T3" fmla="*/ 92 h 144"/>
                <a:gd name="T4" fmla="*/ 97 w 157"/>
                <a:gd name="T5" fmla="*/ 11 h 144"/>
                <a:gd name="T6" fmla="*/ 10 w 157"/>
                <a:gd name="T7" fmla="*/ 52 h 144"/>
                <a:gd name="T8" fmla="*/ 61 w 157"/>
                <a:gd name="T9" fmla="*/ 133 h 144"/>
              </a:gdLst>
              <a:ahLst/>
              <a:cxnLst>
                <a:cxn ang="0">
                  <a:pos x="T0" y="T1"/>
                </a:cxn>
                <a:cxn ang="0">
                  <a:pos x="T2" y="T3"/>
                </a:cxn>
                <a:cxn ang="0">
                  <a:pos x="T4" y="T5"/>
                </a:cxn>
                <a:cxn ang="0">
                  <a:pos x="T6" y="T7"/>
                </a:cxn>
                <a:cxn ang="0">
                  <a:pos x="T8" y="T9"/>
                </a:cxn>
              </a:cxnLst>
              <a:rect l="0" t="0" r="r" b="b"/>
              <a:pathLst>
                <a:path w="157" h="144">
                  <a:moveTo>
                    <a:pt x="61" y="133"/>
                  </a:moveTo>
                  <a:cubicBezTo>
                    <a:pt x="98" y="144"/>
                    <a:pt x="137" y="126"/>
                    <a:pt x="147" y="92"/>
                  </a:cubicBezTo>
                  <a:cubicBezTo>
                    <a:pt x="157" y="58"/>
                    <a:pt x="134" y="22"/>
                    <a:pt x="97" y="11"/>
                  </a:cubicBezTo>
                  <a:cubicBezTo>
                    <a:pt x="59" y="0"/>
                    <a:pt x="20" y="18"/>
                    <a:pt x="10" y="52"/>
                  </a:cubicBezTo>
                  <a:cubicBezTo>
                    <a:pt x="0" y="86"/>
                    <a:pt x="23" y="122"/>
                    <a:pt x="61" y="133"/>
                  </a:cubicBezTo>
                  <a:close/>
                </a:path>
              </a:pathLst>
            </a:custGeom>
            <a:solidFill>
              <a:srgbClr val="B08E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393"/>
            <p:cNvSpPr>
              <a:spLocks/>
            </p:cNvSpPr>
            <p:nvPr/>
          </p:nvSpPr>
          <p:spPr bwMode="auto">
            <a:xfrm>
              <a:off x="2414588" y="2584450"/>
              <a:ext cx="425450" cy="511175"/>
            </a:xfrm>
            <a:custGeom>
              <a:avLst/>
              <a:gdLst>
                <a:gd name="T0" fmla="*/ 19 w 109"/>
                <a:gd name="T1" fmla="*/ 52 h 131"/>
                <a:gd name="T2" fmla="*/ 5 w 109"/>
                <a:gd name="T3" fmla="*/ 123 h 131"/>
                <a:gd name="T4" fmla="*/ 13 w 109"/>
                <a:gd name="T5" fmla="*/ 126 h 131"/>
                <a:gd name="T6" fmla="*/ 48 w 109"/>
                <a:gd name="T7" fmla="*/ 128 h 131"/>
                <a:gd name="T8" fmla="*/ 51 w 109"/>
                <a:gd name="T9" fmla="*/ 110 h 131"/>
                <a:gd name="T10" fmla="*/ 101 w 109"/>
                <a:gd name="T11" fmla="*/ 70 h 131"/>
                <a:gd name="T12" fmla="*/ 87 w 109"/>
                <a:gd name="T13" fmla="*/ 79 h 131"/>
                <a:gd name="T14" fmla="*/ 106 w 109"/>
                <a:gd name="T15" fmla="*/ 58 h 131"/>
                <a:gd name="T16" fmla="*/ 92 w 109"/>
                <a:gd name="T17" fmla="*/ 17 h 131"/>
                <a:gd name="T18" fmla="*/ 71 w 109"/>
                <a:gd name="T19" fmla="*/ 0 h 131"/>
                <a:gd name="T20" fmla="*/ 19 w 109"/>
                <a:gd name="T21"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31">
                  <a:moveTo>
                    <a:pt x="19" y="52"/>
                  </a:moveTo>
                  <a:cubicBezTo>
                    <a:pt x="27" y="68"/>
                    <a:pt x="36" y="96"/>
                    <a:pt x="5" y="123"/>
                  </a:cubicBezTo>
                  <a:cubicBezTo>
                    <a:pt x="8" y="124"/>
                    <a:pt x="10" y="125"/>
                    <a:pt x="13" y="126"/>
                  </a:cubicBezTo>
                  <a:cubicBezTo>
                    <a:pt x="31" y="131"/>
                    <a:pt x="39" y="130"/>
                    <a:pt x="48" y="128"/>
                  </a:cubicBezTo>
                  <a:cubicBezTo>
                    <a:pt x="57" y="124"/>
                    <a:pt x="56" y="115"/>
                    <a:pt x="51" y="110"/>
                  </a:cubicBezTo>
                  <a:cubicBezTo>
                    <a:pt x="73" y="109"/>
                    <a:pt x="89" y="92"/>
                    <a:pt x="101" y="70"/>
                  </a:cubicBezTo>
                  <a:cubicBezTo>
                    <a:pt x="102" y="68"/>
                    <a:pt x="87" y="80"/>
                    <a:pt x="87" y="79"/>
                  </a:cubicBezTo>
                  <a:cubicBezTo>
                    <a:pt x="88" y="76"/>
                    <a:pt x="105" y="60"/>
                    <a:pt x="106" y="58"/>
                  </a:cubicBezTo>
                  <a:cubicBezTo>
                    <a:pt x="109" y="40"/>
                    <a:pt x="98" y="24"/>
                    <a:pt x="92" y="17"/>
                  </a:cubicBezTo>
                  <a:cubicBezTo>
                    <a:pt x="84" y="9"/>
                    <a:pt x="85" y="7"/>
                    <a:pt x="71" y="0"/>
                  </a:cubicBezTo>
                  <a:cubicBezTo>
                    <a:pt x="0" y="5"/>
                    <a:pt x="12" y="39"/>
                    <a:pt x="19" y="52"/>
                  </a:cubicBezTo>
                  <a:close/>
                </a:path>
              </a:pathLst>
            </a:custGeom>
            <a:solidFill>
              <a:srgbClr val="4B36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394"/>
            <p:cNvSpPr>
              <a:spLocks/>
            </p:cNvSpPr>
            <p:nvPr/>
          </p:nvSpPr>
          <p:spPr bwMode="auto">
            <a:xfrm>
              <a:off x="2235200" y="2514600"/>
              <a:ext cx="463550" cy="550863"/>
            </a:xfrm>
            <a:custGeom>
              <a:avLst/>
              <a:gdLst>
                <a:gd name="T0" fmla="*/ 10 w 119"/>
                <a:gd name="T1" fmla="*/ 57 h 141"/>
                <a:gd name="T2" fmla="*/ 51 w 119"/>
                <a:gd name="T3" fmla="*/ 141 h 141"/>
                <a:gd name="T4" fmla="*/ 118 w 119"/>
                <a:gd name="T5" fmla="*/ 61 h 141"/>
                <a:gd name="T6" fmla="*/ 83 w 119"/>
                <a:gd name="T7" fmla="*/ 81 h 141"/>
                <a:gd name="T8" fmla="*/ 114 w 119"/>
                <a:gd name="T9" fmla="*/ 37 h 141"/>
                <a:gd name="T10" fmla="*/ 70 w 119"/>
                <a:gd name="T11" fmla="*/ 51 h 141"/>
                <a:gd name="T12" fmla="*/ 117 w 119"/>
                <a:gd name="T13" fmla="*/ 18 h 141"/>
                <a:gd name="T14" fmla="*/ 98 w 119"/>
                <a:gd name="T15" fmla="*/ 11 h 141"/>
                <a:gd name="T16" fmla="*/ 10 w 119"/>
                <a:gd name="T17"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41">
                  <a:moveTo>
                    <a:pt x="10" y="57"/>
                  </a:moveTo>
                  <a:cubicBezTo>
                    <a:pt x="0" y="91"/>
                    <a:pt x="18" y="127"/>
                    <a:pt x="51" y="141"/>
                  </a:cubicBezTo>
                  <a:cubicBezTo>
                    <a:pt x="82" y="114"/>
                    <a:pt x="104" y="101"/>
                    <a:pt x="118" y="61"/>
                  </a:cubicBezTo>
                  <a:cubicBezTo>
                    <a:pt x="102" y="69"/>
                    <a:pt x="81" y="85"/>
                    <a:pt x="83" y="81"/>
                  </a:cubicBezTo>
                  <a:cubicBezTo>
                    <a:pt x="86" y="75"/>
                    <a:pt x="109" y="59"/>
                    <a:pt x="114" y="37"/>
                  </a:cubicBezTo>
                  <a:cubicBezTo>
                    <a:pt x="119" y="29"/>
                    <a:pt x="71" y="52"/>
                    <a:pt x="70" y="51"/>
                  </a:cubicBezTo>
                  <a:cubicBezTo>
                    <a:pt x="69" y="50"/>
                    <a:pt x="114" y="24"/>
                    <a:pt x="117" y="18"/>
                  </a:cubicBezTo>
                  <a:cubicBezTo>
                    <a:pt x="110" y="15"/>
                    <a:pt x="104" y="13"/>
                    <a:pt x="98" y="11"/>
                  </a:cubicBezTo>
                  <a:cubicBezTo>
                    <a:pt x="60" y="0"/>
                    <a:pt x="20" y="21"/>
                    <a:pt x="10" y="57"/>
                  </a:cubicBezTo>
                  <a:close/>
                </a:path>
              </a:pathLst>
            </a:custGeom>
            <a:solidFill>
              <a:srgbClr val="2F2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395"/>
            <p:cNvSpPr>
              <a:spLocks/>
            </p:cNvSpPr>
            <p:nvPr/>
          </p:nvSpPr>
          <p:spPr bwMode="auto">
            <a:xfrm>
              <a:off x="2773363" y="2835275"/>
              <a:ext cx="93663" cy="131763"/>
            </a:xfrm>
            <a:custGeom>
              <a:avLst/>
              <a:gdLst>
                <a:gd name="T0" fmla="*/ 9 w 24"/>
                <a:gd name="T1" fmla="*/ 29 h 34"/>
                <a:gd name="T2" fmla="*/ 23 w 24"/>
                <a:gd name="T3" fmla="*/ 22 h 34"/>
                <a:gd name="T4" fmla="*/ 15 w 24"/>
                <a:gd name="T5" fmla="*/ 8 h 34"/>
                <a:gd name="T6" fmla="*/ 7 w 24"/>
                <a:gd name="T7" fmla="*/ 17 h 34"/>
                <a:gd name="T8" fmla="*/ 9 w 24"/>
                <a:gd name="T9" fmla="*/ 29 h 34"/>
              </a:gdLst>
              <a:ahLst/>
              <a:cxnLst>
                <a:cxn ang="0">
                  <a:pos x="T0" y="T1"/>
                </a:cxn>
                <a:cxn ang="0">
                  <a:pos x="T2" y="T3"/>
                </a:cxn>
                <a:cxn ang="0">
                  <a:pos x="T4" y="T5"/>
                </a:cxn>
                <a:cxn ang="0">
                  <a:pos x="T6" y="T7"/>
                </a:cxn>
                <a:cxn ang="0">
                  <a:pos x="T8" y="T9"/>
                </a:cxn>
              </a:cxnLst>
              <a:rect l="0" t="0" r="r" b="b"/>
              <a:pathLst>
                <a:path w="24" h="34">
                  <a:moveTo>
                    <a:pt x="9" y="29"/>
                  </a:moveTo>
                  <a:cubicBezTo>
                    <a:pt x="15" y="28"/>
                    <a:pt x="22" y="26"/>
                    <a:pt x="23" y="22"/>
                  </a:cubicBezTo>
                  <a:cubicBezTo>
                    <a:pt x="24" y="18"/>
                    <a:pt x="19" y="12"/>
                    <a:pt x="15" y="8"/>
                  </a:cubicBezTo>
                  <a:cubicBezTo>
                    <a:pt x="9" y="2"/>
                    <a:pt x="12" y="0"/>
                    <a:pt x="7" y="17"/>
                  </a:cubicBezTo>
                  <a:cubicBezTo>
                    <a:pt x="2" y="34"/>
                    <a:pt x="0" y="30"/>
                    <a:pt x="9" y="29"/>
                  </a:cubicBezTo>
                  <a:close/>
                </a:path>
              </a:pathLst>
            </a:custGeom>
            <a:solidFill>
              <a:srgbClr val="B08E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396"/>
            <p:cNvSpPr>
              <a:spLocks/>
            </p:cNvSpPr>
            <p:nvPr/>
          </p:nvSpPr>
          <p:spPr bwMode="auto">
            <a:xfrm>
              <a:off x="2566988" y="3244850"/>
              <a:ext cx="877888" cy="206375"/>
            </a:xfrm>
            <a:custGeom>
              <a:avLst/>
              <a:gdLst>
                <a:gd name="T0" fmla="*/ 0 w 225"/>
                <a:gd name="T1" fmla="*/ 0 h 53"/>
                <a:gd name="T2" fmla="*/ 12 w 225"/>
                <a:gd name="T3" fmla="*/ 11 h 53"/>
                <a:gd name="T4" fmla="*/ 13 w 225"/>
                <a:gd name="T5" fmla="*/ 12 h 53"/>
                <a:gd name="T6" fmla="*/ 20 w 225"/>
                <a:gd name="T7" fmla="*/ 17 h 53"/>
                <a:gd name="T8" fmla="*/ 21 w 225"/>
                <a:gd name="T9" fmla="*/ 18 h 53"/>
                <a:gd name="T10" fmla="*/ 29 w 225"/>
                <a:gd name="T11" fmla="*/ 23 h 53"/>
                <a:gd name="T12" fmla="*/ 30 w 225"/>
                <a:gd name="T13" fmla="*/ 24 h 53"/>
                <a:gd name="T14" fmla="*/ 37 w 225"/>
                <a:gd name="T15" fmla="*/ 28 h 53"/>
                <a:gd name="T16" fmla="*/ 39 w 225"/>
                <a:gd name="T17" fmla="*/ 29 h 53"/>
                <a:gd name="T18" fmla="*/ 46 w 225"/>
                <a:gd name="T19" fmla="*/ 33 h 53"/>
                <a:gd name="T20" fmla="*/ 47 w 225"/>
                <a:gd name="T21" fmla="*/ 33 h 53"/>
                <a:gd name="T22" fmla="*/ 55 w 225"/>
                <a:gd name="T23" fmla="*/ 37 h 53"/>
                <a:gd name="T24" fmla="*/ 56 w 225"/>
                <a:gd name="T25" fmla="*/ 37 h 53"/>
                <a:gd name="T26" fmla="*/ 64 w 225"/>
                <a:gd name="T27" fmla="*/ 40 h 53"/>
                <a:gd name="T28" fmla="*/ 65 w 225"/>
                <a:gd name="T29" fmla="*/ 40 h 53"/>
                <a:gd name="T30" fmla="*/ 73 w 225"/>
                <a:gd name="T31" fmla="*/ 43 h 53"/>
                <a:gd name="T32" fmla="*/ 74 w 225"/>
                <a:gd name="T33" fmla="*/ 43 h 53"/>
                <a:gd name="T34" fmla="*/ 82 w 225"/>
                <a:gd name="T35" fmla="*/ 45 h 53"/>
                <a:gd name="T36" fmla="*/ 82 w 225"/>
                <a:gd name="T37" fmla="*/ 45 h 53"/>
                <a:gd name="T38" fmla="*/ 168 w 225"/>
                <a:gd name="T39" fmla="*/ 48 h 53"/>
                <a:gd name="T40" fmla="*/ 168 w 225"/>
                <a:gd name="T41" fmla="*/ 48 h 53"/>
                <a:gd name="T42" fmla="*/ 174 w 225"/>
                <a:gd name="T43" fmla="*/ 47 h 53"/>
                <a:gd name="T44" fmla="*/ 174 w 225"/>
                <a:gd name="T45" fmla="*/ 47 h 53"/>
                <a:gd name="T46" fmla="*/ 179 w 225"/>
                <a:gd name="T47" fmla="*/ 46 h 53"/>
                <a:gd name="T48" fmla="*/ 180 w 225"/>
                <a:gd name="T49" fmla="*/ 46 h 53"/>
                <a:gd name="T50" fmla="*/ 184 w 225"/>
                <a:gd name="T51" fmla="*/ 45 h 53"/>
                <a:gd name="T52" fmla="*/ 225 w 225"/>
                <a:gd name="T53" fmla="*/ 37 h 53"/>
                <a:gd name="T54" fmla="*/ 112 w 225"/>
                <a:gd name="T55" fmla="*/ 44 h 53"/>
                <a:gd name="T56" fmla="*/ 0 w 225"/>
                <a:gd name="T5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5" h="53">
                  <a:moveTo>
                    <a:pt x="0" y="0"/>
                  </a:moveTo>
                  <a:cubicBezTo>
                    <a:pt x="0" y="1"/>
                    <a:pt x="9" y="9"/>
                    <a:pt x="12" y="11"/>
                  </a:cubicBezTo>
                  <a:cubicBezTo>
                    <a:pt x="12" y="11"/>
                    <a:pt x="12" y="11"/>
                    <a:pt x="13" y="12"/>
                  </a:cubicBezTo>
                  <a:cubicBezTo>
                    <a:pt x="15" y="13"/>
                    <a:pt x="17" y="15"/>
                    <a:pt x="20" y="17"/>
                  </a:cubicBezTo>
                  <a:cubicBezTo>
                    <a:pt x="20" y="17"/>
                    <a:pt x="21" y="18"/>
                    <a:pt x="21" y="18"/>
                  </a:cubicBezTo>
                  <a:cubicBezTo>
                    <a:pt x="24" y="20"/>
                    <a:pt x="26" y="21"/>
                    <a:pt x="29" y="23"/>
                  </a:cubicBezTo>
                  <a:cubicBezTo>
                    <a:pt x="29" y="23"/>
                    <a:pt x="29" y="23"/>
                    <a:pt x="30" y="24"/>
                  </a:cubicBezTo>
                  <a:cubicBezTo>
                    <a:pt x="32" y="25"/>
                    <a:pt x="35" y="27"/>
                    <a:pt x="37" y="28"/>
                  </a:cubicBezTo>
                  <a:cubicBezTo>
                    <a:pt x="38" y="28"/>
                    <a:pt x="38" y="29"/>
                    <a:pt x="39" y="29"/>
                  </a:cubicBezTo>
                  <a:cubicBezTo>
                    <a:pt x="41" y="30"/>
                    <a:pt x="44" y="31"/>
                    <a:pt x="46" y="33"/>
                  </a:cubicBezTo>
                  <a:cubicBezTo>
                    <a:pt x="47" y="33"/>
                    <a:pt x="47" y="33"/>
                    <a:pt x="47" y="33"/>
                  </a:cubicBezTo>
                  <a:cubicBezTo>
                    <a:pt x="50" y="34"/>
                    <a:pt x="53" y="36"/>
                    <a:pt x="55" y="37"/>
                  </a:cubicBezTo>
                  <a:cubicBezTo>
                    <a:pt x="55" y="37"/>
                    <a:pt x="56" y="37"/>
                    <a:pt x="56" y="37"/>
                  </a:cubicBezTo>
                  <a:cubicBezTo>
                    <a:pt x="59" y="38"/>
                    <a:pt x="61" y="39"/>
                    <a:pt x="64" y="40"/>
                  </a:cubicBezTo>
                  <a:cubicBezTo>
                    <a:pt x="64" y="40"/>
                    <a:pt x="65" y="40"/>
                    <a:pt x="65" y="40"/>
                  </a:cubicBezTo>
                  <a:cubicBezTo>
                    <a:pt x="68" y="41"/>
                    <a:pt x="70" y="42"/>
                    <a:pt x="73" y="43"/>
                  </a:cubicBezTo>
                  <a:cubicBezTo>
                    <a:pt x="73" y="43"/>
                    <a:pt x="73" y="43"/>
                    <a:pt x="74" y="43"/>
                  </a:cubicBezTo>
                  <a:cubicBezTo>
                    <a:pt x="76" y="44"/>
                    <a:pt x="79" y="45"/>
                    <a:pt x="82" y="45"/>
                  </a:cubicBezTo>
                  <a:cubicBezTo>
                    <a:pt x="82" y="45"/>
                    <a:pt x="82" y="45"/>
                    <a:pt x="82" y="45"/>
                  </a:cubicBezTo>
                  <a:cubicBezTo>
                    <a:pt x="114" y="53"/>
                    <a:pt x="145" y="52"/>
                    <a:pt x="168" y="48"/>
                  </a:cubicBezTo>
                  <a:cubicBezTo>
                    <a:pt x="168" y="48"/>
                    <a:pt x="168" y="48"/>
                    <a:pt x="168" y="48"/>
                  </a:cubicBezTo>
                  <a:cubicBezTo>
                    <a:pt x="170" y="48"/>
                    <a:pt x="172" y="47"/>
                    <a:pt x="174" y="47"/>
                  </a:cubicBezTo>
                  <a:cubicBezTo>
                    <a:pt x="174" y="47"/>
                    <a:pt x="174" y="47"/>
                    <a:pt x="174" y="47"/>
                  </a:cubicBezTo>
                  <a:cubicBezTo>
                    <a:pt x="176" y="47"/>
                    <a:pt x="178" y="46"/>
                    <a:pt x="179" y="46"/>
                  </a:cubicBezTo>
                  <a:cubicBezTo>
                    <a:pt x="180" y="46"/>
                    <a:pt x="180" y="46"/>
                    <a:pt x="180" y="46"/>
                  </a:cubicBezTo>
                  <a:cubicBezTo>
                    <a:pt x="182" y="45"/>
                    <a:pt x="183" y="45"/>
                    <a:pt x="184" y="45"/>
                  </a:cubicBezTo>
                  <a:cubicBezTo>
                    <a:pt x="225" y="37"/>
                    <a:pt x="225" y="37"/>
                    <a:pt x="225" y="37"/>
                  </a:cubicBezTo>
                  <a:cubicBezTo>
                    <a:pt x="203" y="39"/>
                    <a:pt x="161" y="51"/>
                    <a:pt x="112" y="44"/>
                  </a:cubicBezTo>
                  <a:cubicBezTo>
                    <a:pt x="74" y="39"/>
                    <a:pt x="30" y="19"/>
                    <a:pt x="0" y="0"/>
                  </a:cubicBezTo>
                  <a:close/>
                </a:path>
              </a:pathLst>
            </a:custGeom>
            <a:solidFill>
              <a:srgbClr val="2B50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397"/>
            <p:cNvSpPr>
              <a:spLocks/>
            </p:cNvSpPr>
            <p:nvPr/>
          </p:nvSpPr>
          <p:spPr bwMode="auto">
            <a:xfrm>
              <a:off x="2784475" y="2482850"/>
              <a:ext cx="815975" cy="368300"/>
            </a:xfrm>
            <a:custGeom>
              <a:avLst/>
              <a:gdLst>
                <a:gd name="T0" fmla="*/ 0 w 209"/>
                <a:gd name="T1" fmla="*/ 4 h 94"/>
                <a:gd name="T2" fmla="*/ 16 w 209"/>
                <a:gd name="T3" fmla="*/ 1 h 94"/>
                <a:gd name="T4" fmla="*/ 17 w 209"/>
                <a:gd name="T5" fmla="*/ 1 h 94"/>
                <a:gd name="T6" fmla="*/ 27 w 209"/>
                <a:gd name="T7" fmla="*/ 0 h 94"/>
                <a:gd name="T8" fmla="*/ 28 w 209"/>
                <a:gd name="T9" fmla="*/ 0 h 94"/>
                <a:gd name="T10" fmla="*/ 37 w 209"/>
                <a:gd name="T11" fmla="*/ 0 h 94"/>
                <a:gd name="T12" fmla="*/ 38 w 209"/>
                <a:gd name="T13" fmla="*/ 0 h 94"/>
                <a:gd name="T14" fmla="*/ 47 w 209"/>
                <a:gd name="T15" fmla="*/ 0 h 94"/>
                <a:gd name="T16" fmla="*/ 49 w 209"/>
                <a:gd name="T17" fmla="*/ 1 h 94"/>
                <a:gd name="T18" fmla="*/ 57 w 209"/>
                <a:gd name="T19" fmla="*/ 1 h 94"/>
                <a:gd name="T20" fmla="*/ 58 w 209"/>
                <a:gd name="T21" fmla="*/ 2 h 94"/>
                <a:gd name="T22" fmla="*/ 67 w 209"/>
                <a:gd name="T23" fmla="*/ 3 h 94"/>
                <a:gd name="T24" fmla="*/ 68 w 209"/>
                <a:gd name="T25" fmla="*/ 3 h 94"/>
                <a:gd name="T26" fmla="*/ 76 w 209"/>
                <a:gd name="T27" fmla="*/ 5 h 94"/>
                <a:gd name="T28" fmla="*/ 77 w 209"/>
                <a:gd name="T29" fmla="*/ 5 h 94"/>
                <a:gd name="T30" fmla="*/ 85 w 209"/>
                <a:gd name="T31" fmla="*/ 7 h 94"/>
                <a:gd name="T32" fmla="*/ 86 w 209"/>
                <a:gd name="T33" fmla="*/ 8 h 94"/>
                <a:gd name="T34" fmla="*/ 94 w 209"/>
                <a:gd name="T35" fmla="*/ 10 h 94"/>
                <a:gd name="T36" fmla="*/ 94 w 209"/>
                <a:gd name="T37" fmla="*/ 10 h 94"/>
                <a:gd name="T38" fmla="*/ 167 w 209"/>
                <a:gd name="T39" fmla="*/ 55 h 94"/>
                <a:gd name="T40" fmla="*/ 168 w 209"/>
                <a:gd name="T41" fmla="*/ 55 h 94"/>
                <a:gd name="T42" fmla="*/ 172 w 209"/>
                <a:gd name="T43" fmla="*/ 59 h 94"/>
                <a:gd name="T44" fmla="*/ 172 w 209"/>
                <a:gd name="T45" fmla="*/ 59 h 94"/>
                <a:gd name="T46" fmla="*/ 176 w 209"/>
                <a:gd name="T47" fmla="*/ 63 h 94"/>
                <a:gd name="T48" fmla="*/ 177 w 209"/>
                <a:gd name="T49" fmla="*/ 63 h 94"/>
                <a:gd name="T50" fmla="*/ 179 w 209"/>
                <a:gd name="T51" fmla="*/ 66 h 94"/>
                <a:gd name="T52" fmla="*/ 209 w 209"/>
                <a:gd name="T53" fmla="*/ 94 h 94"/>
                <a:gd name="T54" fmla="*/ 119 w 209"/>
                <a:gd name="T55" fmla="*/ 28 h 94"/>
                <a:gd name="T56" fmla="*/ 0 w 209"/>
                <a:gd name="T57"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94">
                  <a:moveTo>
                    <a:pt x="0" y="4"/>
                  </a:moveTo>
                  <a:cubicBezTo>
                    <a:pt x="0" y="3"/>
                    <a:pt x="13" y="1"/>
                    <a:pt x="16" y="1"/>
                  </a:cubicBezTo>
                  <a:cubicBezTo>
                    <a:pt x="17" y="1"/>
                    <a:pt x="17" y="1"/>
                    <a:pt x="17" y="1"/>
                  </a:cubicBezTo>
                  <a:cubicBezTo>
                    <a:pt x="20" y="1"/>
                    <a:pt x="23" y="0"/>
                    <a:pt x="27" y="0"/>
                  </a:cubicBezTo>
                  <a:cubicBezTo>
                    <a:pt x="27" y="0"/>
                    <a:pt x="27" y="0"/>
                    <a:pt x="28" y="0"/>
                  </a:cubicBezTo>
                  <a:cubicBezTo>
                    <a:pt x="31" y="0"/>
                    <a:pt x="34" y="0"/>
                    <a:pt x="37" y="0"/>
                  </a:cubicBezTo>
                  <a:cubicBezTo>
                    <a:pt x="37" y="0"/>
                    <a:pt x="38" y="0"/>
                    <a:pt x="38" y="0"/>
                  </a:cubicBezTo>
                  <a:cubicBezTo>
                    <a:pt x="41" y="0"/>
                    <a:pt x="44" y="0"/>
                    <a:pt x="47" y="0"/>
                  </a:cubicBezTo>
                  <a:cubicBezTo>
                    <a:pt x="47" y="0"/>
                    <a:pt x="48" y="0"/>
                    <a:pt x="49" y="1"/>
                  </a:cubicBezTo>
                  <a:cubicBezTo>
                    <a:pt x="51" y="1"/>
                    <a:pt x="54" y="1"/>
                    <a:pt x="57" y="1"/>
                  </a:cubicBezTo>
                  <a:cubicBezTo>
                    <a:pt x="57" y="1"/>
                    <a:pt x="58" y="2"/>
                    <a:pt x="58" y="2"/>
                  </a:cubicBezTo>
                  <a:cubicBezTo>
                    <a:pt x="61" y="2"/>
                    <a:pt x="64" y="2"/>
                    <a:pt x="67" y="3"/>
                  </a:cubicBezTo>
                  <a:cubicBezTo>
                    <a:pt x="67" y="3"/>
                    <a:pt x="67" y="3"/>
                    <a:pt x="68" y="3"/>
                  </a:cubicBezTo>
                  <a:cubicBezTo>
                    <a:pt x="71" y="4"/>
                    <a:pt x="73" y="4"/>
                    <a:pt x="76" y="5"/>
                  </a:cubicBezTo>
                  <a:cubicBezTo>
                    <a:pt x="76" y="5"/>
                    <a:pt x="77" y="5"/>
                    <a:pt x="77" y="5"/>
                  </a:cubicBezTo>
                  <a:cubicBezTo>
                    <a:pt x="80" y="6"/>
                    <a:pt x="82" y="7"/>
                    <a:pt x="85" y="7"/>
                  </a:cubicBezTo>
                  <a:cubicBezTo>
                    <a:pt x="85" y="7"/>
                    <a:pt x="86" y="7"/>
                    <a:pt x="86" y="8"/>
                  </a:cubicBezTo>
                  <a:cubicBezTo>
                    <a:pt x="89" y="8"/>
                    <a:pt x="91" y="9"/>
                    <a:pt x="94" y="10"/>
                  </a:cubicBezTo>
                  <a:cubicBezTo>
                    <a:pt x="94" y="10"/>
                    <a:pt x="94" y="10"/>
                    <a:pt x="94" y="10"/>
                  </a:cubicBezTo>
                  <a:cubicBezTo>
                    <a:pt x="125" y="21"/>
                    <a:pt x="150" y="39"/>
                    <a:pt x="167" y="55"/>
                  </a:cubicBezTo>
                  <a:cubicBezTo>
                    <a:pt x="167" y="55"/>
                    <a:pt x="168" y="55"/>
                    <a:pt x="168" y="55"/>
                  </a:cubicBezTo>
                  <a:cubicBezTo>
                    <a:pt x="169" y="56"/>
                    <a:pt x="171" y="57"/>
                    <a:pt x="172" y="59"/>
                  </a:cubicBezTo>
                  <a:cubicBezTo>
                    <a:pt x="172" y="59"/>
                    <a:pt x="172" y="59"/>
                    <a:pt x="172" y="59"/>
                  </a:cubicBezTo>
                  <a:cubicBezTo>
                    <a:pt x="174" y="60"/>
                    <a:pt x="175" y="62"/>
                    <a:pt x="176" y="63"/>
                  </a:cubicBezTo>
                  <a:cubicBezTo>
                    <a:pt x="176" y="63"/>
                    <a:pt x="177" y="63"/>
                    <a:pt x="177" y="63"/>
                  </a:cubicBezTo>
                  <a:cubicBezTo>
                    <a:pt x="178" y="64"/>
                    <a:pt x="178" y="65"/>
                    <a:pt x="179" y="66"/>
                  </a:cubicBezTo>
                  <a:cubicBezTo>
                    <a:pt x="209" y="94"/>
                    <a:pt x="209" y="94"/>
                    <a:pt x="209" y="94"/>
                  </a:cubicBezTo>
                  <a:cubicBezTo>
                    <a:pt x="193" y="81"/>
                    <a:pt x="163" y="49"/>
                    <a:pt x="119" y="28"/>
                  </a:cubicBezTo>
                  <a:cubicBezTo>
                    <a:pt x="84" y="11"/>
                    <a:pt x="36" y="4"/>
                    <a:pt x="0" y="4"/>
                  </a:cubicBezTo>
                  <a:close/>
                </a:path>
              </a:pathLst>
            </a:custGeom>
            <a:solidFill>
              <a:srgbClr val="2B50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074" name="Straight Connector 3073"/>
          <p:cNvCxnSpPr/>
          <p:nvPr/>
        </p:nvCxnSpPr>
        <p:spPr>
          <a:xfrm flipV="1">
            <a:off x="2743200" y="5334000"/>
            <a:ext cx="533400" cy="45720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75" name="Straight Connector 3074"/>
          <p:cNvCxnSpPr/>
          <p:nvPr/>
        </p:nvCxnSpPr>
        <p:spPr>
          <a:xfrm flipH="1" flipV="1">
            <a:off x="6285539" y="5163671"/>
            <a:ext cx="576304" cy="691563"/>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76" name="Straight Arrow Connector 3075"/>
          <p:cNvCxnSpPr/>
          <p:nvPr/>
        </p:nvCxnSpPr>
        <p:spPr>
          <a:xfrm>
            <a:off x="4572000" y="5105400"/>
            <a:ext cx="0" cy="533400"/>
          </a:xfrm>
          <a:prstGeom prst="straightConnector1">
            <a:avLst/>
          </a:prstGeom>
          <a:ln w="317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grpSp>
        <p:nvGrpSpPr>
          <p:cNvPr id="3078" name="Group 3077"/>
          <p:cNvGrpSpPr/>
          <p:nvPr/>
        </p:nvGrpSpPr>
        <p:grpSpPr>
          <a:xfrm rot="8148137">
            <a:off x="3733800" y="4343400"/>
            <a:ext cx="426520" cy="252413"/>
            <a:chOff x="333375" y="2832100"/>
            <a:chExt cx="812801" cy="481013"/>
          </a:xfrm>
          <a:effectLst>
            <a:outerShdw dist="25400" dir="5400000" algn="t" rotWithShape="0">
              <a:prstClr val="black">
                <a:alpha val="40000"/>
              </a:prstClr>
            </a:outerShdw>
          </a:effectLst>
        </p:grpSpPr>
        <p:sp>
          <p:nvSpPr>
            <p:cNvPr id="3079" name="Freeform 221"/>
            <p:cNvSpPr>
              <a:spLocks/>
            </p:cNvSpPr>
            <p:nvPr/>
          </p:nvSpPr>
          <p:spPr bwMode="auto">
            <a:xfrm>
              <a:off x="333375" y="3014662"/>
              <a:ext cx="100013" cy="100013"/>
            </a:xfrm>
            <a:custGeom>
              <a:avLst/>
              <a:gdLst>
                <a:gd name="T0" fmla="*/ 10 w 90"/>
                <a:gd name="T1" fmla="*/ 42 h 89"/>
                <a:gd name="T2" fmla="*/ 27 w 90"/>
                <a:gd name="T3" fmla="*/ 80 h 89"/>
                <a:gd name="T4" fmla="*/ 90 w 90"/>
                <a:gd name="T5" fmla="*/ 34 h 89"/>
                <a:gd name="T6" fmla="*/ 63 w 90"/>
                <a:gd name="T7" fmla="*/ 0 h 89"/>
                <a:gd name="T8" fmla="*/ 10 w 90"/>
                <a:gd name="T9" fmla="*/ 42 h 89"/>
              </a:gdLst>
              <a:ahLst/>
              <a:cxnLst>
                <a:cxn ang="0">
                  <a:pos x="T0" y="T1"/>
                </a:cxn>
                <a:cxn ang="0">
                  <a:pos x="T2" y="T3"/>
                </a:cxn>
                <a:cxn ang="0">
                  <a:pos x="T4" y="T5"/>
                </a:cxn>
                <a:cxn ang="0">
                  <a:pos x="T6" y="T7"/>
                </a:cxn>
                <a:cxn ang="0">
                  <a:pos x="T8" y="T9"/>
                </a:cxn>
              </a:cxnLst>
              <a:rect l="0" t="0" r="r" b="b"/>
              <a:pathLst>
                <a:path w="90" h="89">
                  <a:moveTo>
                    <a:pt x="10" y="42"/>
                  </a:moveTo>
                  <a:cubicBezTo>
                    <a:pt x="0" y="65"/>
                    <a:pt x="15" y="89"/>
                    <a:pt x="27" y="80"/>
                  </a:cubicBezTo>
                  <a:cubicBezTo>
                    <a:pt x="35" y="74"/>
                    <a:pt x="65" y="52"/>
                    <a:pt x="90" y="34"/>
                  </a:cubicBezTo>
                  <a:cubicBezTo>
                    <a:pt x="78" y="23"/>
                    <a:pt x="70" y="12"/>
                    <a:pt x="63" y="0"/>
                  </a:cubicBezTo>
                  <a:cubicBezTo>
                    <a:pt x="35" y="14"/>
                    <a:pt x="15" y="29"/>
                    <a:pt x="10" y="42"/>
                  </a:cubicBezTo>
                  <a:close/>
                </a:path>
              </a:pathLst>
            </a:custGeom>
            <a:solidFill>
              <a:srgbClr val="B236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0" name="Freeform 222"/>
            <p:cNvSpPr>
              <a:spLocks/>
            </p:cNvSpPr>
            <p:nvPr/>
          </p:nvSpPr>
          <p:spPr bwMode="auto">
            <a:xfrm>
              <a:off x="990600" y="3200400"/>
              <a:ext cx="74613" cy="112713"/>
            </a:xfrm>
            <a:custGeom>
              <a:avLst/>
              <a:gdLst>
                <a:gd name="T0" fmla="*/ 63 w 66"/>
                <a:gd name="T1" fmla="*/ 64 h 101"/>
                <a:gd name="T2" fmla="*/ 28 w 66"/>
                <a:gd name="T3" fmla="*/ 87 h 101"/>
                <a:gd name="T4" fmla="*/ 0 w 66"/>
                <a:gd name="T5" fmla="*/ 14 h 101"/>
                <a:gd name="T6" fmla="*/ 41 w 66"/>
                <a:gd name="T7" fmla="*/ 0 h 101"/>
                <a:gd name="T8" fmla="*/ 63 w 66"/>
                <a:gd name="T9" fmla="*/ 64 h 101"/>
              </a:gdLst>
              <a:ahLst/>
              <a:cxnLst>
                <a:cxn ang="0">
                  <a:pos x="T0" y="T1"/>
                </a:cxn>
                <a:cxn ang="0">
                  <a:pos x="T2" y="T3"/>
                </a:cxn>
                <a:cxn ang="0">
                  <a:pos x="T4" y="T5"/>
                </a:cxn>
                <a:cxn ang="0">
                  <a:pos x="T6" y="T7"/>
                </a:cxn>
                <a:cxn ang="0">
                  <a:pos x="T8" y="T9"/>
                </a:cxn>
              </a:cxnLst>
              <a:rect l="0" t="0" r="r" b="b"/>
              <a:pathLst>
                <a:path w="66" h="101">
                  <a:moveTo>
                    <a:pt x="63" y="64"/>
                  </a:moveTo>
                  <a:cubicBezTo>
                    <a:pt x="59" y="89"/>
                    <a:pt x="34" y="101"/>
                    <a:pt x="28" y="87"/>
                  </a:cubicBezTo>
                  <a:cubicBezTo>
                    <a:pt x="24" y="77"/>
                    <a:pt x="11" y="42"/>
                    <a:pt x="0" y="14"/>
                  </a:cubicBezTo>
                  <a:cubicBezTo>
                    <a:pt x="16" y="11"/>
                    <a:pt x="29" y="6"/>
                    <a:pt x="41" y="0"/>
                  </a:cubicBezTo>
                  <a:cubicBezTo>
                    <a:pt x="57" y="27"/>
                    <a:pt x="66" y="50"/>
                    <a:pt x="63" y="64"/>
                  </a:cubicBezTo>
                  <a:close/>
                </a:path>
              </a:pathLst>
            </a:custGeom>
            <a:solidFill>
              <a:srgbClr val="B236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1" name="Freeform 223"/>
            <p:cNvSpPr>
              <a:spLocks/>
            </p:cNvSpPr>
            <p:nvPr/>
          </p:nvSpPr>
          <p:spPr bwMode="auto">
            <a:xfrm>
              <a:off x="901700" y="3067050"/>
              <a:ext cx="165100" cy="114300"/>
            </a:xfrm>
            <a:custGeom>
              <a:avLst/>
              <a:gdLst>
                <a:gd name="T0" fmla="*/ 0 w 149"/>
                <a:gd name="T1" fmla="*/ 0 h 104"/>
                <a:gd name="T2" fmla="*/ 110 w 149"/>
                <a:gd name="T3" fmla="*/ 104 h 104"/>
                <a:gd name="T4" fmla="*/ 149 w 149"/>
                <a:gd name="T5" fmla="*/ 64 h 104"/>
                <a:gd name="T6" fmla="*/ 0 w 149"/>
                <a:gd name="T7" fmla="*/ 0 h 104"/>
              </a:gdLst>
              <a:ahLst/>
              <a:cxnLst>
                <a:cxn ang="0">
                  <a:pos x="T0" y="T1"/>
                </a:cxn>
                <a:cxn ang="0">
                  <a:pos x="T2" y="T3"/>
                </a:cxn>
                <a:cxn ang="0">
                  <a:pos x="T4" y="T5"/>
                </a:cxn>
                <a:cxn ang="0">
                  <a:pos x="T6" y="T7"/>
                </a:cxn>
              </a:cxnLst>
              <a:rect l="0" t="0" r="r" b="b"/>
              <a:pathLst>
                <a:path w="149" h="104">
                  <a:moveTo>
                    <a:pt x="0" y="0"/>
                  </a:moveTo>
                  <a:cubicBezTo>
                    <a:pt x="24" y="16"/>
                    <a:pt x="98" y="85"/>
                    <a:pt x="110" y="104"/>
                  </a:cubicBezTo>
                  <a:cubicBezTo>
                    <a:pt x="125" y="94"/>
                    <a:pt x="139" y="80"/>
                    <a:pt x="149" y="64"/>
                  </a:cubicBezTo>
                  <a:cubicBezTo>
                    <a:pt x="122" y="52"/>
                    <a:pt x="64" y="25"/>
                    <a:pt x="0" y="0"/>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2" name="Freeform 224"/>
            <p:cNvSpPr>
              <a:spLocks/>
            </p:cNvSpPr>
            <p:nvPr/>
          </p:nvSpPr>
          <p:spPr bwMode="auto">
            <a:xfrm>
              <a:off x="788988" y="2978150"/>
              <a:ext cx="230188" cy="50800"/>
            </a:xfrm>
            <a:custGeom>
              <a:avLst/>
              <a:gdLst>
                <a:gd name="T0" fmla="*/ 207 w 207"/>
                <a:gd name="T1" fmla="*/ 47 h 47"/>
                <a:gd name="T2" fmla="*/ 10 w 207"/>
                <a:gd name="T3" fmla="*/ 15 h 47"/>
                <a:gd name="T4" fmla="*/ 2 w 207"/>
                <a:gd name="T5" fmla="*/ 22 h 47"/>
                <a:gd name="T6" fmla="*/ 0 w 207"/>
                <a:gd name="T7" fmla="*/ 25 h 47"/>
                <a:gd name="T8" fmla="*/ 8 w 207"/>
                <a:gd name="T9" fmla="*/ 25 h 47"/>
                <a:gd name="T10" fmla="*/ 207 w 207"/>
                <a:gd name="T11" fmla="*/ 47 h 47"/>
              </a:gdLst>
              <a:ahLst/>
              <a:cxnLst>
                <a:cxn ang="0">
                  <a:pos x="T0" y="T1"/>
                </a:cxn>
                <a:cxn ang="0">
                  <a:pos x="T2" y="T3"/>
                </a:cxn>
                <a:cxn ang="0">
                  <a:pos x="T4" y="T5"/>
                </a:cxn>
                <a:cxn ang="0">
                  <a:pos x="T6" y="T7"/>
                </a:cxn>
                <a:cxn ang="0">
                  <a:pos x="T8" y="T9"/>
                </a:cxn>
                <a:cxn ang="0">
                  <a:pos x="T10" y="T11"/>
                </a:cxn>
              </a:cxnLst>
              <a:rect l="0" t="0" r="r" b="b"/>
              <a:pathLst>
                <a:path w="207" h="47">
                  <a:moveTo>
                    <a:pt x="207" y="47"/>
                  </a:moveTo>
                  <a:cubicBezTo>
                    <a:pt x="141" y="15"/>
                    <a:pt x="30" y="0"/>
                    <a:pt x="10" y="15"/>
                  </a:cubicBezTo>
                  <a:cubicBezTo>
                    <a:pt x="7" y="17"/>
                    <a:pt x="4" y="19"/>
                    <a:pt x="2" y="22"/>
                  </a:cubicBezTo>
                  <a:cubicBezTo>
                    <a:pt x="1" y="23"/>
                    <a:pt x="1" y="24"/>
                    <a:pt x="0" y="25"/>
                  </a:cubicBezTo>
                  <a:cubicBezTo>
                    <a:pt x="2" y="25"/>
                    <a:pt x="5" y="25"/>
                    <a:pt x="8" y="25"/>
                  </a:cubicBezTo>
                  <a:cubicBezTo>
                    <a:pt x="49" y="28"/>
                    <a:pt x="143" y="36"/>
                    <a:pt x="207" y="47"/>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3" name="Freeform 225"/>
            <p:cNvSpPr>
              <a:spLocks/>
            </p:cNvSpPr>
            <p:nvPr/>
          </p:nvSpPr>
          <p:spPr bwMode="auto">
            <a:xfrm>
              <a:off x="774700" y="3022600"/>
              <a:ext cx="207963" cy="182563"/>
            </a:xfrm>
            <a:custGeom>
              <a:avLst/>
              <a:gdLst>
                <a:gd name="T0" fmla="*/ 21 w 187"/>
                <a:gd name="T1" fmla="*/ 7 h 164"/>
                <a:gd name="T2" fmla="*/ 4 w 187"/>
                <a:gd name="T3" fmla="*/ 0 h 164"/>
                <a:gd name="T4" fmla="*/ 4 w 187"/>
                <a:gd name="T5" fmla="*/ 2 h 164"/>
                <a:gd name="T6" fmla="*/ 29 w 187"/>
                <a:gd name="T7" fmla="*/ 94 h 164"/>
                <a:gd name="T8" fmla="*/ 187 w 187"/>
                <a:gd name="T9" fmla="*/ 157 h 164"/>
                <a:gd name="T10" fmla="*/ 180 w 187"/>
                <a:gd name="T11" fmla="*/ 141 h 164"/>
                <a:gd name="T12" fmla="*/ 21 w 187"/>
                <a:gd name="T13" fmla="*/ 7 h 164"/>
              </a:gdLst>
              <a:ahLst/>
              <a:cxnLst>
                <a:cxn ang="0">
                  <a:pos x="T0" y="T1"/>
                </a:cxn>
                <a:cxn ang="0">
                  <a:pos x="T2" y="T3"/>
                </a:cxn>
                <a:cxn ang="0">
                  <a:pos x="T4" y="T5"/>
                </a:cxn>
                <a:cxn ang="0">
                  <a:pos x="T6" y="T7"/>
                </a:cxn>
                <a:cxn ang="0">
                  <a:pos x="T8" y="T9"/>
                </a:cxn>
                <a:cxn ang="0">
                  <a:pos x="T10" y="T11"/>
                </a:cxn>
                <a:cxn ang="0">
                  <a:pos x="T12" y="T13"/>
                </a:cxn>
              </a:cxnLst>
              <a:rect l="0" t="0" r="r" b="b"/>
              <a:pathLst>
                <a:path w="187" h="164">
                  <a:moveTo>
                    <a:pt x="21" y="7"/>
                  </a:moveTo>
                  <a:cubicBezTo>
                    <a:pt x="16" y="5"/>
                    <a:pt x="10" y="2"/>
                    <a:pt x="4" y="0"/>
                  </a:cubicBezTo>
                  <a:cubicBezTo>
                    <a:pt x="4" y="1"/>
                    <a:pt x="4" y="1"/>
                    <a:pt x="4" y="2"/>
                  </a:cubicBezTo>
                  <a:cubicBezTo>
                    <a:pt x="0" y="22"/>
                    <a:pt x="6" y="51"/>
                    <a:pt x="29" y="94"/>
                  </a:cubicBezTo>
                  <a:cubicBezTo>
                    <a:pt x="63" y="157"/>
                    <a:pt x="146" y="164"/>
                    <a:pt x="187" y="157"/>
                  </a:cubicBezTo>
                  <a:cubicBezTo>
                    <a:pt x="185" y="151"/>
                    <a:pt x="182" y="145"/>
                    <a:pt x="180" y="141"/>
                  </a:cubicBezTo>
                  <a:cubicBezTo>
                    <a:pt x="170" y="120"/>
                    <a:pt x="127" y="52"/>
                    <a:pt x="21" y="7"/>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4" name="Freeform 226"/>
            <p:cNvSpPr>
              <a:spLocks/>
            </p:cNvSpPr>
            <p:nvPr/>
          </p:nvSpPr>
          <p:spPr bwMode="auto">
            <a:xfrm>
              <a:off x="779463" y="3005137"/>
              <a:ext cx="303213" cy="192088"/>
            </a:xfrm>
            <a:custGeom>
              <a:avLst/>
              <a:gdLst>
                <a:gd name="T0" fmla="*/ 256 w 273"/>
                <a:gd name="T1" fmla="*/ 52 h 173"/>
                <a:gd name="T2" fmla="*/ 215 w 273"/>
                <a:gd name="T3" fmla="*/ 22 h 173"/>
                <a:gd name="T4" fmla="*/ 16 w 273"/>
                <a:gd name="T5" fmla="*/ 0 h 173"/>
                <a:gd name="T6" fmla="*/ 8 w 273"/>
                <a:gd name="T7" fmla="*/ 0 h 173"/>
                <a:gd name="T8" fmla="*/ 0 w 273"/>
                <a:gd name="T9" fmla="*/ 16 h 173"/>
                <a:gd name="T10" fmla="*/ 183 w 273"/>
                <a:gd name="T11" fmla="*/ 173 h 173"/>
                <a:gd name="T12" fmla="*/ 198 w 273"/>
                <a:gd name="T13" fmla="*/ 170 h 173"/>
                <a:gd name="T14" fmla="*/ 219 w 273"/>
                <a:gd name="T15" fmla="*/ 159 h 173"/>
                <a:gd name="T16" fmla="*/ 109 w 273"/>
                <a:gd name="T17" fmla="*/ 55 h 173"/>
                <a:gd name="T18" fmla="*/ 258 w 273"/>
                <a:gd name="T19" fmla="*/ 119 h 173"/>
                <a:gd name="T20" fmla="*/ 256 w 273"/>
                <a:gd name="T21" fmla="*/ 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73">
                  <a:moveTo>
                    <a:pt x="256" y="52"/>
                  </a:moveTo>
                  <a:cubicBezTo>
                    <a:pt x="247" y="41"/>
                    <a:pt x="232" y="31"/>
                    <a:pt x="215" y="22"/>
                  </a:cubicBezTo>
                  <a:cubicBezTo>
                    <a:pt x="151" y="11"/>
                    <a:pt x="57" y="3"/>
                    <a:pt x="16" y="0"/>
                  </a:cubicBezTo>
                  <a:cubicBezTo>
                    <a:pt x="13" y="0"/>
                    <a:pt x="10" y="0"/>
                    <a:pt x="8" y="0"/>
                  </a:cubicBezTo>
                  <a:cubicBezTo>
                    <a:pt x="4" y="4"/>
                    <a:pt x="2" y="10"/>
                    <a:pt x="0" y="16"/>
                  </a:cubicBezTo>
                  <a:cubicBezTo>
                    <a:pt x="6" y="18"/>
                    <a:pt x="86" y="41"/>
                    <a:pt x="183" y="173"/>
                  </a:cubicBezTo>
                  <a:cubicBezTo>
                    <a:pt x="189" y="172"/>
                    <a:pt x="194" y="171"/>
                    <a:pt x="198" y="170"/>
                  </a:cubicBezTo>
                  <a:cubicBezTo>
                    <a:pt x="204" y="168"/>
                    <a:pt x="212" y="164"/>
                    <a:pt x="219" y="159"/>
                  </a:cubicBezTo>
                  <a:cubicBezTo>
                    <a:pt x="179" y="107"/>
                    <a:pt x="133" y="71"/>
                    <a:pt x="109" y="55"/>
                  </a:cubicBezTo>
                  <a:cubicBezTo>
                    <a:pt x="173" y="80"/>
                    <a:pt x="231" y="107"/>
                    <a:pt x="258" y="119"/>
                  </a:cubicBezTo>
                  <a:cubicBezTo>
                    <a:pt x="270" y="99"/>
                    <a:pt x="273" y="75"/>
                    <a:pt x="256" y="52"/>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5" name="Freeform 227"/>
            <p:cNvSpPr>
              <a:spLocks/>
            </p:cNvSpPr>
            <p:nvPr/>
          </p:nvSpPr>
          <p:spPr bwMode="auto">
            <a:xfrm>
              <a:off x="411163" y="2946400"/>
              <a:ext cx="179388" cy="60325"/>
            </a:xfrm>
            <a:custGeom>
              <a:avLst/>
              <a:gdLst>
                <a:gd name="T0" fmla="*/ 161 w 161"/>
                <a:gd name="T1" fmla="*/ 26 h 54"/>
                <a:gd name="T2" fmla="*/ 12 w 161"/>
                <a:gd name="T3" fmla="*/ 54 h 54"/>
                <a:gd name="T4" fmla="*/ 1 w 161"/>
                <a:gd name="T5" fmla="*/ 0 h 54"/>
                <a:gd name="T6" fmla="*/ 161 w 161"/>
                <a:gd name="T7" fmla="*/ 26 h 54"/>
              </a:gdLst>
              <a:ahLst/>
              <a:cxnLst>
                <a:cxn ang="0">
                  <a:pos x="T0" y="T1"/>
                </a:cxn>
                <a:cxn ang="0">
                  <a:pos x="T2" y="T3"/>
                </a:cxn>
                <a:cxn ang="0">
                  <a:pos x="T4" y="T5"/>
                </a:cxn>
                <a:cxn ang="0">
                  <a:pos x="T6" y="T7"/>
                </a:cxn>
              </a:cxnLst>
              <a:rect l="0" t="0" r="r" b="b"/>
              <a:pathLst>
                <a:path w="161" h="54">
                  <a:moveTo>
                    <a:pt x="161" y="26"/>
                  </a:moveTo>
                  <a:cubicBezTo>
                    <a:pt x="132" y="26"/>
                    <a:pt x="32" y="45"/>
                    <a:pt x="12" y="54"/>
                  </a:cubicBezTo>
                  <a:cubicBezTo>
                    <a:pt x="5" y="38"/>
                    <a:pt x="0" y="19"/>
                    <a:pt x="1" y="0"/>
                  </a:cubicBezTo>
                  <a:cubicBezTo>
                    <a:pt x="30" y="3"/>
                    <a:pt x="94" y="12"/>
                    <a:pt x="161" y="26"/>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6" name="Freeform 228"/>
            <p:cNvSpPr>
              <a:spLocks/>
            </p:cNvSpPr>
            <p:nvPr/>
          </p:nvSpPr>
          <p:spPr bwMode="auto">
            <a:xfrm>
              <a:off x="511175" y="2881312"/>
              <a:ext cx="206375" cy="103188"/>
            </a:xfrm>
            <a:custGeom>
              <a:avLst/>
              <a:gdLst>
                <a:gd name="T0" fmla="*/ 0 w 186"/>
                <a:gd name="T1" fmla="*/ 0 h 92"/>
                <a:gd name="T2" fmla="*/ 183 w 186"/>
                <a:gd name="T3" fmla="*/ 78 h 92"/>
                <a:gd name="T4" fmla="*/ 185 w 186"/>
                <a:gd name="T5" fmla="*/ 89 h 92"/>
                <a:gd name="T6" fmla="*/ 186 w 186"/>
                <a:gd name="T7" fmla="*/ 92 h 92"/>
                <a:gd name="T8" fmla="*/ 179 w 186"/>
                <a:gd name="T9" fmla="*/ 88 h 92"/>
                <a:gd name="T10" fmla="*/ 0 w 186"/>
                <a:gd name="T11" fmla="*/ 0 h 92"/>
              </a:gdLst>
              <a:ahLst/>
              <a:cxnLst>
                <a:cxn ang="0">
                  <a:pos x="T0" y="T1"/>
                </a:cxn>
                <a:cxn ang="0">
                  <a:pos x="T2" y="T3"/>
                </a:cxn>
                <a:cxn ang="0">
                  <a:pos x="T4" y="T5"/>
                </a:cxn>
                <a:cxn ang="0">
                  <a:pos x="T6" y="T7"/>
                </a:cxn>
                <a:cxn ang="0">
                  <a:pos x="T8" y="T9"/>
                </a:cxn>
                <a:cxn ang="0">
                  <a:pos x="T10" y="T11"/>
                </a:cxn>
              </a:cxnLst>
              <a:rect l="0" t="0" r="r" b="b"/>
              <a:pathLst>
                <a:path w="186" h="92">
                  <a:moveTo>
                    <a:pt x="0" y="0"/>
                  </a:moveTo>
                  <a:cubicBezTo>
                    <a:pt x="72" y="8"/>
                    <a:pt x="173" y="55"/>
                    <a:pt x="183" y="78"/>
                  </a:cubicBezTo>
                  <a:cubicBezTo>
                    <a:pt x="184" y="82"/>
                    <a:pt x="185" y="85"/>
                    <a:pt x="185" y="89"/>
                  </a:cubicBezTo>
                  <a:cubicBezTo>
                    <a:pt x="186" y="90"/>
                    <a:pt x="185" y="91"/>
                    <a:pt x="186" y="92"/>
                  </a:cubicBezTo>
                  <a:cubicBezTo>
                    <a:pt x="184" y="91"/>
                    <a:pt x="181" y="89"/>
                    <a:pt x="179" y="88"/>
                  </a:cubicBezTo>
                  <a:cubicBezTo>
                    <a:pt x="142" y="68"/>
                    <a:pt x="59" y="24"/>
                    <a:pt x="0" y="0"/>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7" name="Freeform 229"/>
            <p:cNvSpPr>
              <a:spLocks/>
            </p:cNvSpPr>
            <p:nvPr/>
          </p:nvSpPr>
          <p:spPr bwMode="auto">
            <a:xfrm>
              <a:off x="449263" y="2979737"/>
              <a:ext cx="266700" cy="136525"/>
            </a:xfrm>
            <a:custGeom>
              <a:avLst/>
              <a:gdLst>
                <a:gd name="T0" fmla="*/ 221 w 240"/>
                <a:gd name="T1" fmla="*/ 19 h 123"/>
                <a:gd name="T2" fmla="*/ 240 w 240"/>
                <a:gd name="T3" fmla="*/ 22 h 123"/>
                <a:gd name="T4" fmla="*/ 239 w 240"/>
                <a:gd name="T5" fmla="*/ 24 h 123"/>
                <a:gd name="T6" fmla="*/ 168 w 240"/>
                <a:gd name="T7" fmla="*/ 88 h 123"/>
                <a:gd name="T8" fmla="*/ 0 w 240"/>
                <a:gd name="T9" fmla="*/ 56 h 123"/>
                <a:gd name="T10" fmla="*/ 15 w 240"/>
                <a:gd name="T11" fmla="*/ 45 h 123"/>
                <a:gd name="T12" fmla="*/ 221 w 240"/>
                <a:gd name="T13" fmla="*/ 19 h 123"/>
              </a:gdLst>
              <a:ahLst/>
              <a:cxnLst>
                <a:cxn ang="0">
                  <a:pos x="T0" y="T1"/>
                </a:cxn>
                <a:cxn ang="0">
                  <a:pos x="T2" y="T3"/>
                </a:cxn>
                <a:cxn ang="0">
                  <a:pos x="T4" y="T5"/>
                </a:cxn>
                <a:cxn ang="0">
                  <a:pos x="T6" y="T7"/>
                </a:cxn>
                <a:cxn ang="0">
                  <a:pos x="T8" y="T9"/>
                </a:cxn>
                <a:cxn ang="0">
                  <a:pos x="T10" y="T11"/>
                </a:cxn>
                <a:cxn ang="0">
                  <a:pos x="T12" y="T13"/>
                </a:cxn>
              </a:cxnLst>
              <a:rect l="0" t="0" r="r" b="b"/>
              <a:pathLst>
                <a:path w="240" h="123">
                  <a:moveTo>
                    <a:pt x="221" y="19"/>
                  </a:moveTo>
                  <a:cubicBezTo>
                    <a:pt x="227" y="20"/>
                    <a:pt x="233" y="21"/>
                    <a:pt x="240" y="22"/>
                  </a:cubicBezTo>
                  <a:cubicBezTo>
                    <a:pt x="239" y="23"/>
                    <a:pt x="239" y="23"/>
                    <a:pt x="239" y="24"/>
                  </a:cubicBezTo>
                  <a:cubicBezTo>
                    <a:pt x="231" y="43"/>
                    <a:pt x="211" y="64"/>
                    <a:pt x="168" y="88"/>
                  </a:cubicBezTo>
                  <a:cubicBezTo>
                    <a:pt x="106" y="123"/>
                    <a:pt x="32" y="84"/>
                    <a:pt x="0" y="56"/>
                  </a:cubicBezTo>
                  <a:cubicBezTo>
                    <a:pt x="6" y="51"/>
                    <a:pt x="12" y="48"/>
                    <a:pt x="15" y="45"/>
                  </a:cubicBezTo>
                  <a:cubicBezTo>
                    <a:pt x="35" y="33"/>
                    <a:pt x="108" y="0"/>
                    <a:pt x="221" y="19"/>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8" name="Freeform 230"/>
            <p:cNvSpPr>
              <a:spLocks/>
            </p:cNvSpPr>
            <p:nvPr/>
          </p:nvSpPr>
          <p:spPr bwMode="auto">
            <a:xfrm>
              <a:off x="412750" y="2878137"/>
              <a:ext cx="304800" cy="163513"/>
            </a:xfrm>
            <a:custGeom>
              <a:avLst/>
              <a:gdLst>
                <a:gd name="T0" fmla="*/ 38 w 275"/>
                <a:gd name="T1" fmla="*/ 6 h 147"/>
                <a:gd name="T2" fmla="*/ 89 w 275"/>
                <a:gd name="T3" fmla="*/ 3 h 147"/>
                <a:gd name="T4" fmla="*/ 268 w 275"/>
                <a:gd name="T5" fmla="*/ 91 h 147"/>
                <a:gd name="T6" fmla="*/ 275 w 275"/>
                <a:gd name="T7" fmla="*/ 95 h 147"/>
                <a:gd name="T8" fmla="*/ 273 w 275"/>
                <a:gd name="T9" fmla="*/ 113 h 147"/>
                <a:gd name="T10" fmla="*/ 33 w 275"/>
                <a:gd name="T11" fmla="*/ 147 h 147"/>
                <a:gd name="T12" fmla="*/ 23 w 275"/>
                <a:gd name="T13" fmla="*/ 136 h 147"/>
                <a:gd name="T14" fmla="*/ 11 w 275"/>
                <a:gd name="T15" fmla="*/ 115 h 147"/>
                <a:gd name="T16" fmla="*/ 160 w 275"/>
                <a:gd name="T17" fmla="*/ 87 h 147"/>
                <a:gd name="T18" fmla="*/ 0 w 275"/>
                <a:gd name="T19" fmla="*/ 61 h 147"/>
                <a:gd name="T20" fmla="*/ 38 w 275"/>
                <a:gd name="T2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 h="147">
                  <a:moveTo>
                    <a:pt x="38" y="6"/>
                  </a:moveTo>
                  <a:cubicBezTo>
                    <a:pt x="51" y="1"/>
                    <a:pt x="69" y="0"/>
                    <a:pt x="89" y="3"/>
                  </a:cubicBezTo>
                  <a:cubicBezTo>
                    <a:pt x="148" y="27"/>
                    <a:pt x="231" y="71"/>
                    <a:pt x="268" y="91"/>
                  </a:cubicBezTo>
                  <a:cubicBezTo>
                    <a:pt x="270" y="92"/>
                    <a:pt x="273" y="94"/>
                    <a:pt x="275" y="95"/>
                  </a:cubicBezTo>
                  <a:cubicBezTo>
                    <a:pt x="275" y="101"/>
                    <a:pt x="275" y="107"/>
                    <a:pt x="273" y="113"/>
                  </a:cubicBezTo>
                  <a:cubicBezTo>
                    <a:pt x="266" y="112"/>
                    <a:pt x="187" y="87"/>
                    <a:pt x="33" y="147"/>
                  </a:cubicBezTo>
                  <a:cubicBezTo>
                    <a:pt x="29" y="143"/>
                    <a:pt x="26" y="139"/>
                    <a:pt x="23" y="136"/>
                  </a:cubicBezTo>
                  <a:cubicBezTo>
                    <a:pt x="19" y="131"/>
                    <a:pt x="15" y="123"/>
                    <a:pt x="11" y="115"/>
                  </a:cubicBezTo>
                  <a:cubicBezTo>
                    <a:pt x="73" y="93"/>
                    <a:pt x="131" y="87"/>
                    <a:pt x="160" y="87"/>
                  </a:cubicBezTo>
                  <a:cubicBezTo>
                    <a:pt x="93" y="73"/>
                    <a:pt x="29" y="64"/>
                    <a:pt x="0" y="61"/>
                  </a:cubicBezTo>
                  <a:cubicBezTo>
                    <a:pt x="1" y="37"/>
                    <a:pt x="11" y="16"/>
                    <a:pt x="38" y="6"/>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9" name="Freeform 231"/>
            <p:cNvSpPr>
              <a:spLocks/>
            </p:cNvSpPr>
            <p:nvPr/>
          </p:nvSpPr>
          <p:spPr bwMode="auto">
            <a:xfrm>
              <a:off x="371475" y="2832100"/>
              <a:ext cx="511175" cy="228600"/>
            </a:xfrm>
            <a:custGeom>
              <a:avLst/>
              <a:gdLst>
                <a:gd name="T0" fmla="*/ 69 w 459"/>
                <a:gd name="T1" fmla="*/ 188 h 205"/>
                <a:gd name="T2" fmla="*/ 59 w 459"/>
                <a:gd name="T3" fmla="*/ 177 h 205"/>
                <a:gd name="T4" fmla="*/ 47 w 459"/>
                <a:gd name="T5" fmla="*/ 156 h 205"/>
                <a:gd name="T6" fmla="*/ 36 w 459"/>
                <a:gd name="T7" fmla="*/ 102 h 205"/>
                <a:gd name="T8" fmla="*/ 74 w 459"/>
                <a:gd name="T9" fmla="*/ 47 h 205"/>
                <a:gd name="T10" fmla="*/ 125 w 459"/>
                <a:gd name="T11" fmla="*/ 44 h 205"/>
                <a:gd name="T12" fmla="*/ 308 w 459"/>
                <a:gd name="T13" fmla="*/ 122 h 205"/>
                <a:gd name="T14" fmla="*/ 310 w 459"/>
                <a:gd name="T15" fmla="*/ 133 h 205"/>
                <a:gd name="T16" fmla="*/ 311 w 459"/>
                <a:gd name="T17" fmla="*/ 136 h 205"/>
                <a:gd name="T18" fmla="*/ 309 w 459"/>
                <a:gd name="T19" fmla="*/ 151 h 205"/>
                <a:gd name="T20" fmla="*/ 459 w 459"/>
                <a:gd name="T21" fmla="*/ 117 h 205"/>
                <a:gd name="T22" fmla="*/ 357 w 459"/>
                <a:gd name="T23" fmla="*/ 98 h 205"/>
                <a:gd name="T24" fmla="*/ 241 w 459"/>
                <a:gd name="T25" fmla="*/ 51 h 205"/>
                <a:gd name="T26" fmla="*/ 37 w 459"/>
                <a:gd name="T27" fmla="*/ 3 h 205"/>
                <a:gd name="T28" fmla="*/ 11 w 459"/>
                <a:gd name="T29" fmla="*/ 25 h 205"/>
                <a:gd name="T30" fmla="*/ 5 w 459"/>
                <a:gd name="T31" fmla="*/ 88 h 205"/>
                <a:gd name="T32" fmla="*/ 28 w 459"/>
                <a:gd name="T33" fmla="*/ 164 h 205"/>
                <a:gd name="T34" fmla="*/ 55 w 459"/>
                <a:gd name="T35" fmla="*/ 198 h 205"/>
                <a:gd name="T36" fmla="*/ 64 w 459"/>
                <a:gd name="T37" fmla="*/ 205 h 205"/>
                <a:gd name="T38" fmla="*/ 86 w 459"/>
                <a:gd name="T39" fmla="*/ 201 h 205"/>
                <a:gd name="T40" fmla="*/ 69 w 459"/>
                <a:gd name="T41" fmla="*/ 18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9" h="205">
                  <a:moveTo>
                    <a:pt x="69" y="188"/>
                  </a:moveTo>
                  <a:cubicBezTo>
                    <a:pt x="65" y="184"/>
                    <a:pt x="62" y="180"/>
                    <a:pt x="59" y="177"/>
                  </a:cubicBezTo>
                  <a:cubicBezTo>
                    <a:pt x="55" y="172"/>
                    <a:pt x="51" y="164"/>
                    <a:pt x="47" y="156"/>
                  </a:cubicBezTo>
                  <a:cubicBezTo>
                    <a:pt x="40" y="140"/>
                    <a:pt x="35" y="121"/>
                    <a:pt x="36" y="102"/>
                  </a:cubicBezTo>
                  <a:cubicBezTo>
                    <a:pt x="37" y="78"/>
                    <a:pt x="47" y="57"/>
                    <a:pt x="74" y="47"/>
                  </a:cubicBezTo>
                  <a:cubicBezTo>
                    <a:pt x="87" y="42"/>
                    <a:pt x="105" y="41"/>
                    <a:pt x="125" y="44"/>
                  </a:cubicBezTo>
                  <a:cubicBezTo>
                    <a:pt x="197" y="52"/>
                    <a:pt x="298" y="99"/>
                    <a:pt x="308" y="122"/>
                  </a:cubicBezTo>
                  <a:cubicBezTo>
                    <a:pt x="309" y="126"/>
                    <a:pt x="310" y="129"/>
                    <a:pt x="310" y="133"/>
                  </a:cubicBezTo>
                  <a:cubicBezTo>
                    <a:pt x="311" y="134"/>
                    <a:pt x="310" y="135"/>
                    <a:pt x="311" y="136"/>
                  </a:cubicBezTo>
                  <a:cubicBezTo>
                    <a:pt x="311" y="141"/>
                    <a:pt x="310" y="146"/>
                    <a:pt x="309" y="151"/>
                  </a:cubicBezTo>
                  <a:cubicBezTo>
                    <a:pt x="459" y="117"/>
                    <a:pt x="459" y="117"/>
                    <a:pt x="459" y="117"/>
                  </a:cubicBezTo>
                  <a:cubicBezTo>
                    <a:pt x="401" y="108"/>
                    <a:pt x="379" y="105"/>
                    <a:pt x="357" y="98"/>
                  </a:cubicBezTo>
                  <a:cubicBezTo>
                    <a:pt x="332" y="91"/>
                    <a:pt x="310" y="81"/>
                    <a:pt x="241" y="51"/>
                  </a:cubicBezTo>
                  <a:cubicBezTo>
                    <a:pt x="127" y="0"/>
                    <a:pt x="37" y="3"/>
                    <a:pt x="37" y="3"/>
                  </a:cubicBezTo>
                  <a:cubicBezTo>
                    <a:pt x="37" y="3"/>
                    <a:pt x="9" y="11"/>
                    <a:pt x="11" y="25"/>
                  </a:cubicBezTo>
                  <a:cubicBezTo>
                    <a:pt x="13" y="39"/>
                    <a:pt x="0" y="43"/>
                    <a:pt x="5" y="88"/>
                  </a:cubicBezTo>
                  <a:cubicBezTo>
                    <a:pt x="7" y="108"/>
                    <a:pt x="12" y="136"/>
                    <a:pt x="28" y="164"/>
                  </a:cubicBezTo>
                  <a:cubicBezTo>
                    <a:pt x="35" y="176"/>
                    <a:pt x="43" y="187"/>
                    <a:pt x="55" y="198"/>
                  </a:cubicBezTo>
                  <a:cubicBezTo>
                    <a:pt x="58" y="200"/>
                    <a:pt x="61" y="203"/>
                    <a:pt x="64" y="205"/>
                  </a:cubicBezTo>
                  <a:cubicBezTo>
                    <a:pt x="86" y="201"/>
                    <a:pt x="86" y="201"/>
                    <a:pt x="86" y="201"/>
                  </a:cubicBezTo>
                  <a:cubicBezTo>
                    <a:pt x="80" y="196"/>
                    <a:pt x="74" y="192"/>
                    <a:pt x="69" y="188"/>
                  </a:cubicBezTo>
                  <a:close/>
                </a:path>
              </a:pathLst>
            </a:custGeom>
            <a:solidFill>
              <a:srgbClr val="F0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0" name="Freeform 232"/>
            <p:cNvSpPr>
              <a:spLocks noEditPoints="1"/>
            </p:cNvSpPr>
            <p:nvPr/>
          </p:nvSpPr>
          <p:spPr bwMode="auto">
            <a:xfrm>
              <a:off x="442913" y="2962275"/>
              <a:ext cx="703263" cy="266700"/>
            </a:xfrm>
            <a:custGeom>
              <a:avLst/>
              <a:gdLst>
                <a:gd name="T0" fmla="*/ 94 w 632"/>
                <a:gd name="T1" fmla="*/ 134 h 239"/>
                <a:gd name="T2" fmla="*/ 271 w 632"/>
                <a:gd name="T3" fmla="*/ 54 h 239"/>
                <a:gd name="T4" fmla="*/ 379 w 632"/>
                <a:gd name="T5" fmla="*/ 220 h 239"/>
                <a:gd name="T6" fmla="*/ 493 w 632"/>
                <a:gd name="T7" fmla="*/ 228 h 239"/>
                <a:gd name="T8" fmla="*/ 534 w 632"/>
                <a:gd name="T9" fmla="*/ 214 h 239"/>
                <a:gd name="T10" fmla="*/ 595 w 632"/>
                <a:gd name="T11" fmla="*/ 162 h 239"/>
                <a:gd name="T12" fmla="*/ 624 w 632"/>
                <a:gd name="T13" fmla="*/ 106 h 239"/>
                <a:gd name="T14" fmla="*/ 613 w 632"/>
                <a:gd name="T15" fmla="*/ 73 h 239"/>
                <a:gd name="T16" fmla="*/ 415 w 632"/>
                <a:gd name="T17" fmla="*/ 3 h 239"/>
                <a:gd name="T18" fmla="*/ 395 w 632"/>
                <a:gd name="T19" fmla="*/ 0 h 239"/>
                <a:gd name="T20" fmla="*/ 245 w 632"/>
                <a:gd name="T21" fmla="*/ 34 h 239"/>
                <a:gd name="T22" fmla="*/ 245 w 632"/>
                <a:gd name="T23" fmla="*/ 37 h 239"/>
                <a:gd name="T24" fmla="*/ 244 w 632"/>
                <a:gd name="T25" fmla="*/ 39 h 239"/>
                <a:gd name="T26" fmla="*/ 173 w 632"/>
                <a:gd name="T27" fmla="*/ 103 h 239"/>
                <a:gd name="T28" fmla="*/ 22 w 632"/>
                <a:gd name="T29" fmla="*/ 84 h 239"/>
                <a:gd name="T30" fmla="*/ 0 w 632"/>
                <a:gd name="T31" fmla="*/ 88 h 239"/>
                <a:gd name="T32" fmla="*/ 94 w 632"/>
                <a:gd name="T33" fmla="*/ 134 h 239"/>
                <a:gd name="T34" fmla="*/ 311 w 632"/>
                <a:gd name="T35" fmla="*/ 38 h 239"/>
                <a:gd name="T36" fmla="*/ 313 w 632"/>
                <a:gd name="T37" fmla="*/ 35 h 239"/>
                <a:gd name="T38" fmla="*/ 321 w 632"/>
                <a:gd name="T39" fmla="*/ 28 h 239"/>
                <a:gd name="T40" fmla="*/ 518 w 632"/>
                <a:gd name="T41" fmla="*/ 60 h 239"/>
                <a:gd name="T42" fmla="*/ 559 w 632"/>
                <a:gd name="T43" fmla="*/ 90 h 239"/>
                <a:gd name="T44" fmla="*/ 561 w 632"/>
                <a:gd name="T45" fmla="*/ 157 h 239"/>
                <a:gd name="T46" fmla="*/ 522 w 632"/>
                <a:gd name="T47" fmla="*/ 197 h 239"/>
                <a:gd name="T48" fmla="*/ 501 w 632"/>
                <a:gd name="T49" fmla="*/ 208 h 239"/>
                <a:gd name="T50" fmla="*/ 486 w 632"/>
                <a:gd name="T51" fmla="*/ 211 h 239"/>
                <a:gd name="T52" fmla="*/ 328 w 632"/>
                <a:gd name="T53" fmla="*/ 148 h 239"/>
                <a:gd name="T54" fmla="*/ 303 w 632"/>
                <a:gd name="T55" fmla="*/ 56 h 239"/>
                <a:gd name="T56" fmla="*/ 303 w 632"/>
                <a:gd name="T57" fmla="*/ 54 h 239"/>
                <a:gd name="T58" fmla="*/ 311 w 632"/>
                <a:gd name="T59" fmla="*/ 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2" h="239">
                  <a:moveTo>
                    <a:pt x="94" y="134"/>
                  </a:moveTo>
                  <a:cubicBezTo>
                    <a:pt x="213" y="155"/>
                    <a:pt x="248" y="48"/>
                    <a:pt x="271" y="54"/>
                  </a:cubicBezTo>
                  <a:cubicBezTo>
                    <a:pt x="294" y="61"/>
                    <a:pt x="269" y="175"/>
                    <a:pt x="379" y="220"/>
                  </a:cubicBezTo>
                  <a:cubicBezTo>
                    <a:pt x="426" y="239"/>
                    <a:pt x="463" y="233"/>
                    <a:pt x="493" y="228"/>
                  </a:cubicBezTo>
                  <a:cubicBezTo>
                    <a:pt x="509" y="225"/>
                    <a:pt x="522" y="220"/>
                    <a:pt x="534" y="214"/>
                  </a:cubicBezTo>
                  <a:cubicBezTo>
                    <a:pt x="563" y="199"/>
                    <a:pt x="582" y="178"/>
                    <a:pt x="595" y="162"/>
                  </a:cubicBezTo>
                  <a:cubicBezTo>
                    <a:pt x="623" y="127"/>
                    <a:pt x="615" y="116"/>
                    <a:pt x="624" y="106"/>
                  </a:cubicBezTo>
                  <a:cubicBezTo>
                    <a:pt x="632" y="96"/>
                    <a:pt x="613" y="73"/>
                    <a:pt x="613" y="73"/>
                  </a:cubicBezTo>
                  <a:cubicBezTo>
                    <a:pt x="613" y="73"/>
                    <a:pt x="539" y="23"/>
                    <a:pt x="415" y="3"/>
                  </a:cubicBezTo>
                  <a:cubicBezTo>
                    <a:pt x="408" y="2"/>
                    <a:pt x="401" y="1"/>
                    <a:pt x="395" y="0"/>
                  </a:cubicBezTo>
                  <a:cubicBezTo>
                    <a:pt x="245" y="34"/>
                    <a:pt x="245" y="34"/>
                    <a:pt x="245" y="34"/>
                  </a:cubicBezTo>
                  <a:cubicBezTo>
                    <a:pt x="245" y="35"/>
                    <a:pt x="245" y="36"/>
                    <a:pt x="245" y="37"/>
                  </a:cubicBezTo>
                  <a:cubicBezTo>
                    <a:pt x="244" y="38"/>
                    <a:pt x="244" y="38"/>
                    <a:pt x="244" y="39"/>
                  </a:cubicBezTo>
                  <a:cubicBezTo>
                    <a:pt x="236" y="58"/>
                    <a:pt x="216" y="79"/>
                    <a:pt x="173" y="103"/>
                  </a:cubicBezTo>
                  <a:cubicBezTo>
                    <a:pt x="120" y="133"/>
                    <a:pt x="59" y="109"/>
                    <a:pt x="22" y="84"/>
                  </a:cubicBezTo>
                  <a:cubicBezTo>
                    <a:pt x="0" y="88"/>
                    <a:pt x="0" y="88"/>
                    <a:pt x="0" y="88"/>
                  </a:cubicBezTo>
                  <a:cubicBezTo>
                    <a:pt x="23" y="106"/>
                    <a:pt x="50" y="126"/>
                    <a:pt x="94" y="134"/>
                  </a:cubicBezTo>
                  <a:close/>
                  <a:moveTo>
                    <a:pt x="311" y="38"/>
                  </a:moveTo>
                  <a:cubicBezTo>
                    <a:pt x="312" y="37"/>
                    <a:pt x="312" y="36"/>
                    <a:pt x="313" y="35"/>
                  </a:cubicBezTo>
                  <a:cubicBezTo>
                    <a:pt x="315" y="32"/>
                    <a:pt x="318" y="30"/>
                    <a:pt x="321" y="28"/>
                  </a:cubicBezTo>
                  <a:cubicBezTo>
                    <a:pt x="341" y="13"/>
                    <a:pt x="452" y="28"/>
                    <a:pt x="518" y="60"/>
                  </a:cubicBezTo>
                  <a:cubicBezTo>
                    <a:pt x="535" y="69"/>
                    <a:pt x="550" y="79"/>
                    <a:pt x="559" y="90"/>
                  </a:cubicBezTo>
                  <a:cubicBezTo>
                    <a:pt x="576" y="113"/>
                    <a:pt x="573" y="137"/>
                    <a:pt x="561" y="157"/>
                  </a:cubicBezTo>
                  <a:cubicBezTo>
                    <a:pt x="551" y="173"/>
                    <a:pt x="537" y="187"/>
                    <a:pt x="522" y="197"/>
                  </a:cubicBezTo>
                  <a:cubicBezTo>
                    <a:pt x="515" y="202"/>
                    <a:pt x="507" y="206"/>
                    <a:pt x="501" y="208"/>
                  </a:cubicBezTo>
                  <a:cubicBezTo>
                    <a:pt x="497" y="209"/>
                    <a:pt x="492" y="210"/>
                    <a:pt x="486" y="211"/>
                  </a:cubicBezTo>
                  <a:cubicBezTo>
                    <a:pt x="445" y="218"/>
                    <a:pt x="362" y="211"/>
                    <a:pt x="328" y="148"/>
                  </a:cubicBezTo>
                  <a:cubicBezTo>
                    <a:pt x="305" y="105"/>
                    <a:pt x="299" y="76"/>
                    <a:pt x="303" y="56"/>
                  </a:cubicBezTo>
                  <a:cubicBezTo>
                    <a:pt x="303" y="55"/>
                    <a:pt x="303" y="55"/>
                    <a:pt x="303" y="54"/>
                  </a:cubicBezTo>
                  <a:cubicBezTo>
                    <a:pt x="305" y="48"/>
                    <a:pt x="307" y="42"/>
                    <a:pt x="311" y="38"/>
                  </a:cubicBezTo>
                  <a:close/>
                </a:path>
              </a:pathLst>
            </a:custGeom>
            <a:solidFill>
              <a:srgbClr val="E74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1" name="Freeform 233"/>
            <p:cNvSpPr>
              <a:spLocks/>
            </p:cNvSpPr>
            <p:nvPr/>
          </p:nvSpPr>
          <p:spPr bwMode="auto">
            <a:xfrm>
              <a:off x="804863" y="3073400"/>
              <a:ext cx="155575" cy="119063"/>
            </a:xfrm>
            <a:custGeom>
              <a:avLst/>
              <a:gdLst>
                <a:gd name="T0" fmla="*/ 20 w 139"/>
                <a:gd name="T1" fmla="*/ 23 h 108"/>
                <a:gd name="T2" fmla="*/ 47 w 139"/>
                <a:gd name="T3" fmla="*/ 0 h 108"/>
                <a:gd name="T4" fmla="*/ 9 w 139"/>
                <a:gd name="T5" fmla="*/ 25 h 108"/>
                <a:gd name="T6" fmla="*/ 72 w 139"/>
                <a:gd name="T7" fmla="*/ 98 h 108"/>
                <a:gd name="T8" fmla="*/ 139 w 139"/>
                <a:gd name="T9" fmla="*/ 102 h 108"/>
                <a:gd name="T10" fmla="*/ 83 w 139"/>
                <a:gd name="T11" fmla="*/ 96 h 108"/>
                <a:gd name="T12" fmla="*/ 20 w 139"/>
                <a:gd name="T13" fmla="*/ 23 h 108"/>
              </a:gdLst>
              <a:ahLst/>
              <a:cxnLst>
                <a:cxn ang="0">
                  <a:pos x="T0" y="T1"/>
                </a:cxn>
                <a:cxn ang="0">
                  <a:pos x="T2" y="T3"/>
                </a:cxn>
                <a:cxn ang="0">
                  <a:pos x="T4" y="T5"/>
                </a:cxn>
                <a:cxn ang="0">
                  <a:pos x="T6" y="T7"/>
                </a:cxn>
                <a:cxn ang="0">
                  <a:pos x="T8" y="T9"/>
                </a:cxn>
                <a:cxn ang="0">
                  <a:pos x="T10" y="T11"/>
                </a:cxn>
                <a:cxn ang="0">
                  <a:pos x="T12" y="T13"/>
                </a:cxn>
              </a:cxnLst>
              <a:rect l="0" t="0" r="r" b="b"/>
              <a:pathLst>
                <a:path w="139" h="108">
                  <a:moveTo>
                    <a:pt x="20" y="23"/>
                  </a:moveTo>
                  <a:cubicBezTo>
                    <a:pt x="24" y="12"/>
                    <a:pt x="33" y="4"/>
                    <a:pt x="47" y="0"/>
                  </a:cubicBezTo>
                  <a:cubicBezTo>
                    <a:pt x="28" y="3"/>
                    <a:pt x="14" y="12"/>
                    <a:pt x="9" y="25"/>
                  </a:cubicBezTo>
                  <a:cubicBezTo>
                    <a:pt x="0" y="50"/>
                    <a:pt x="28" y="83"/>
                    <a:pt x="72" y="98"/>
                  </a:cubicBezTo>
                  <a:cubicBezTo>
                    <a:pt x="96" y="107"/>
                    <a:pt x="121" y="108"/>
                    <a:pt x="139" y="102"/>
                  </a:cubicBezTo>
                  <a:cubicBezTo>
                    <a:pt x="123" y="105"/>
                    <a:pt x="103" y="103"/>
                    <a:pt x="83" y="96"/>
                  </a:cubicBezTo>
                  <a:cubicBezTo>
                    <a:pt x="39" y="80"/>
                    <a:pt x="11" y="48"/>
                    <a:pt x="20" y="23"/>
                  </a:cubicBezTo>
                  <a:close/>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2" name="Freeform 234"/>
            <p:cNvSpPr>
              <a:spLocks/>
            </p:cNvSpPr>
            <p:nvPr/>
          </p:nvSpPr>
          <p:spPr bwMode="auto">
            <a:xfrm>
              <a:off x="428625" y="2960687"/>
              <a:ext cx="153988" cy="120650"/>
            </a:xfrm>
            <a:custGeom>
              <a:avLst/>
              <a:gdLst>
                <a:gd name="T0" fmla="*/ 19 w 139"/>
                <a:gd name="T1" fmla="*/ 22 h 108"/>
                <a:gd name="T2" fmla="*/ 46 w 139"/>
                <a:gd name="T3" fmla="*/ 0 h 108"/>
                <a:gd name="T4" fmla="*/ 8 w 139"/>
                <a:gd name="T5" fmla="*/ 25 h 108"/>
                <a:gd name="T6" fmla="*/ 71 w 139"/>
                <a:gd name="T7" fmla="*/ 98 h 108"/>
                <a:gd name="T8" fmla="*/ 139 w 139"/>
                <a:gd name="T9" fmla="*/ 102 h 108"/>
                <a:gd name="T10" fmla="*/ 82 w 139"/>
                <a:gd name="T11" fmla="*/ 95 h 108"/>
                <a:gd name="T12" fmla="*/ 19 w 139"/>
                <a:gd name="T13" fmla="*/ 22 h 108"/>
              </a:gdLst>
              <a:ahLst/>
              <a:cxnLst>
                <a:cxn ang="0">
                  <a:pos x="T0" y="T1"/>
                </a:cxn>
                <a:cxn ang="0">
                  <a:pos x="T2" y="T3"/>
                </a:cxn>
                <a:cxn ang="0">
                  <a:pos x="T4" y="T5"/>
                </a:cxn>
                <a:cxn ang="0">
                  <a:pos x="T6" y="T7"/>
                </a:cxn>
                <a:cxn ang="0">
                  <a:pos x="T8" y="T9"/>
                </a:cxn>
                <a:cxn ang="0">
                  <a:pos x="T10" y="T11"/>
                </a:cxn>
                <a:cxn ang="0">
                  <a:pos x="T12" y="T13"/>
                </a:cxn>
              </a:cxnLst>
              <a:rect l="0" t="0" r="r" b="b"/>
              <a:pathLst>
                <a:path w="139" h="108">
                  <a:moveTo>
                    <a:pt x="19" y="22"/>
                  </a:moveTo>
                  <a:cubicBezTo>
                    <a:pt x="23" y="12"/>
                    <a:pt x="33" y="4"/>
                    <a:pt x="46" y="0"/>
                  </a:cubicBezTo>
                  <a:cubicBezTo>
                    <a:pt x="27" y="3"/>
                    <a:pt x="13" y="11"/>
                    <a:pt x="8" y="25"/>
                  </a:cubicBezTo>
                  <a:cubicBezTo>
                    <a:pt x="0" y="50"/>
                    <a:pt x="28" y="82"/>
                    <a:pt x="71" y="98"/>
                  </a:cubicBezTo>
                  <a:cubicBezTo>
                    <a:pt x="96" y="106"/>
                    <a:pt x="121" y="108"/>
                    <a:pt x="139" y="102"/>
                  </a:cubicBezTo>
                  <a:cubicBezTo>
                    <a:pt x="122" y="104"/>
                    <a:pt x="102" y="102"/>
                    <a:pt x="82" y="95"/>
                  </a:cubicBezTo>
                  <a:cubicBezTo>
                    <a:pt x="39" y="80"/>
                    <a:pt x="11" y="47"/>
                    <a:pt x="19" y="22"/>
                  </a:cubicBezTo>
                  <a:close/>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3" name="Freeform 235"/>
            <p:cNvSpPr>
              <a:spLocks/>
            </p:cNvSpPr>
            <p:nvPr/>
          </p:nvSpPr>
          <p:spPr bwMode="auto">
            <a:xfrm>
              <a:off x="469900" y="2887662"/>
              <a:ext cx="52388" cy="19050"/>
            </a:xfrm>
            <a:custGeom>
              <a:avLst/>
              <a:gdLst>
                <a:gd name="T0" fmla="*/ 47 w 47"/>
                <a:gd name="T1" fmla="*/ 10 h 17"/>
                <a:gd name="T2" fmla="*/ 24 w 47"/>
                <a:gd name="T3" fmla="*/ 1 h 17"/>
                <a:gd name="T4" fmla="*/ 0 w 47"/>
                <a:gd name="T5" fmla="*/ 7 h 17"/>
                <a:gd name="T6" fmla="*/ 23 w 47"/>
                <a:gd name="T7" fmla="*/ 16 h 17"/>
                <a:gd name="T8" fmla="*/ 47 w 47"/>
                <a:gd name="T9" fmla="*/ 10 h 17"/>
              </a:gdLst>
              <a:ahLst/>
              <a:cxnLst>
                <a:cxn ang="0">
                  <a:pos x="T0" y="T1"/>
                </a:cxn>
                <a:cxn ang="0">
                  <a:pos x="T2" y="T3"/>
                </a:cxn>
                <a:cxn ang="0">
                  <a:pos x="T4" y="T5"/>
                </a:cxn>
                <a:cxn ang="0">
                  <a:pos x="T6" y="T7"/>
                </a:cxn>
                <a:cxn ang="0">
                  <a:pos x="T8" y="T9"/>
                </a:cxn>
              </a:cxnLst>
              <a:rect l="0" t="0" r="r" b="b"/>
              <a:pathLst>
                <a:path w="47" h="17">
                  <a:moveTo>
                    <a:pt x="47" y="10"/>
                  </a:moveTo>
                  <a:cubicBezTo>
                    <a:pt x="47" y="6"/>
                    <a:pt x="37" y="1"/>
                    <a:pt x="24" y="1"/>
                  </a:cubicBezTo>
                  <a:cubicBezTo>
                    <a:pt x="11" y="0"/>
                    <a:pt x="1" y="3"/>
                    <a:pt x="0" y="7"/>
                  </a:cubicBezTo>
                  <a:cubicBezTo>
                    <a:pt x="0" y="11"/>
                    <a:pt x="10" y="15"/>
                    <a:pt x="23" y="16"/>
                  </a:cubicBezTo>
                  <a:cubicBezTo>
                    <a:pt x="36" y="17"/>
                    <a:pt x="46" y="14"/>
                    <a:pt x="47" y="10"/>
                  </a:cubicBezTo>
                  <a:close/>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4" name="Freeform 236"/>
            <p:cNvSpPr>
              <a:spLocks/>
            </p:cNvSpPr>
            <p:nvPr/>
          </p:nvSpPr>
          <p:spPr bwMode="auto">
            <a:xfrm>
              <a:off x="823913" y="2995612"/>
              <a:ext cx="52388" cy="19050"/>
            </a:xfrm>
            <a:custGeom>
              <a:avLst/>
              <a:gdLst>
                <a:gd name="T0" fmla="*/ 47 w 47"/>
                <a:gd name="T1" fmla="*/ 10 h 17"/>
                <a:gd name="T2" fmla="*/ 24 w 47"/>
                <a:gd name="T3" fmla="*/ 1 h 17"/>
                <a:gd name="T4" fmla="*/ 0 w 47"/>
                <a:gd name="T5" fmla="*/ 7 h 17"/>
                <a:gd name="T6" fmla="*/ 23 w 47"/>
                <a:gd name="T7" fmla="*/ 17 h 17"/>
                <a:gd name="T8" fmla="*/ 47 w 47"/>
                <a:gd name="T9" fmla="*/ 10 h 17"/>
              </a:gdLst>
              <a:ahLst/>
              <a:cxnLst>
                <a:cxn ang="0">
                  <a:pos x="T0" y="T1"/>
                </a:cxn>
                <a:cxn ang="0">
                  <a:pos x="T2" y="T3"/>
                </a:cxn>
                <a:cxn ang="0">
                  <a:pos x="T4" y="T5"/>
                </a:cxn>
                <a:cxn ang="0">
                  <a:pos x="T6" y="T7"/>
                </a:cxn>
                <a:cxn ang="0">
                  <a:pos x="T8" y="T9"/>
                </a:cxn>
              </a:cxnLst>
              <a:rect l="0" t="0" r="r" b="b"/>
              <a:pathLst>
                <a:path w="47" h="17">
                  <a:moveTo>
                    <a:pt x="47" y="10"/>
                  </a:moveTo>
                  <a:cubicBezTo>
                    <a:pt x="47" y="6"/>
                    <a:pt x="37" y="2"/>
                    <a:pt x="24" y="1"/>
                  </a:cubicBezTo>
                  <a:cubicBezTo>
                    <a:pt x="11" y="0"/>
                    <a:pt x="0" y="3"/>
                    <a:pt x="0" y="7"/>
                  </a:cubicBezTo>
                  <a:cubicBezTo>
                    <a:pt x="0" y="12"/>
                    <a:pt x="10" y="16"/>
                    <a:pt x="23" y="17"/>
                  </a:cubicBezTo>
                  <a:cubicBezTo>
                    <a:pt x="36" y="17"/>
                    <a:pt x="46" y="14"/>
                    <a:pt x="47" y="10"/>
                  </a:cubicBezTo>
                  <a:close/>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95" name="Group 3094"/>
          <p:cNvGrpSpPr/>
          <p:nvPr/>
        </p:nvGrpSpPr>
        <p:grpSpPr>
          <a:xfrm rot="1185356">
            <a:off x="3859079" y="2002022"/>
            <a:ext cx="179202" cy="321599"/>
            <a:chOff x="579437" y="3549650"/>
            <a:chExt cx="471488" cy="846138"/>
          </a:xfrm>
        </p:grpSpPr>
        <p:sp>
          <p:nvSpPr>
            <p:cNvPr id="3096" name="Freeform 161"/>
            <p:cNvSpPr>
              <a:spLocks/>
            </p:cNvSpPr>
            <p:nvPr/>
          </p:nvSpPr>
          <p:spPr bwMode="auto">
            <a:xfrm>
              <a:off x="579437" y="3549650"/>
              <a:ext cx="436563" cy="98425"/>
            </a:xfrm>
            <a:custGeom>
              <a:avLst/>
              <a:gdLst>
                <a:gd name="T0" fmla="*/ 376 w 379"/>
                <a:gd name="T1" fmla="*/ 5 h 85"/>
                <a:gd name="T2" fmla="*/ 370 w 379"/>
                <a:gd name="T3" fmla="*/ 0 h 85"/>
                <a:gd name="T4" fmla="*/ 5 w 379"/>
                <a:gd name="T5" fmla="*/ 18 h 85"/>
                <a:gd name="T6" fmla="*/ 0 w 379"/>
                <a:gd name="T7" fmla="*/ 23 h 85"/>
                <a:gd name="T8" fmla="*/ 3 w 379"/>
                <a:gd name="T9" fmla="*/ 85 h 85"/>
                <a:gd name="T10" fmla="*/ 379 w 379"/>
                <a:gd name="T11" fmla="*/ 67 h 85"/>
                <a:gd name="T12" fmla="*/ 376 w 379"/>
                <a:gd name="T13" fmla="*/ 5 h 85"/>
              </a:gdLst>
              <a:ahLst/>
              <a:cxnLst>
                <a:cxn ang="0">
                  <a:pos x="T0" y="T1"/>
                </a:cxn>
                <a:cxn ang="0">
                  <a:pos x="T2" y="T3"/>
                </a:cxn>
                <a:cxn ang="0">
                  <a:pos x="T4" y="T5"/>
                </a:cxn>
                <a:cxn ang="0">
                  <a:pos x="T6" y="T7"/>
                </a:cxn>
                <a:cxn ang="0">
                  <a:pos x="T8" y="T9"/>
                </a:cxn>
                <a:cxn ang="0">
                  <a:pos x="T10" y="T11"/>
                </a:cxn>
                <a:cxn ang="0">
                  <a:pos x="T12" y="T13"/>
                </a:cxn>
              </a:cxnLst>
              <a:rect l="0" t="0" r="r" b="b"/>
              <a:pathLst>
                <a:path w="379" h="85">
                  <a:moveTo>
                    <a:pt x="376" y="5"/>
                  </a:moveTo>
                  <a:cubicBezTo>
                    <a:pt x="376" y="3"/>
                    <a:pt x="373" y="0"/>
                    <a:pt x="370" y="0"/>
                  </a:cubicBezTo>
                  <a:cubicBezTo>
                    <a:pt x="5" y="18"/>
                    <a:pt x="5" y="18"/>
                    <a:pt x="5" y="18"/>
                  </a:cubicBezTo>
                  <a:cubicBezTo>
                    <a:pt x="2" y="18"/>
                    <a:pt x="0" y="20"/>
                    <a:pt x="0" y="23"/>
                  </a:cubicBezTo>
                  <a:cubicBezTo>
                    <a:pt x="3" y="85"/>
                    <a:pt x="3" y="85"/>
                    <a:pt x="3" y="85"/>
                  </a:cubicBezTo>
                  <a:cubicBezTo>
                    <a:pt x="379" y="67"/>
                    <a:pt x="379" y="67"/>
                    <a:pt x="379" y="67"/>
                  </a:cubicBezTo>
                  <a:lnTo>
                    <a:pt x="376" y="5"/>
                  </a:lnTo>
                  <a:close/>
                </a:path>
              </a:pathLst>
            </a:custGeom>
            <a:solidFill>
              <a:srgbClr val="F4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7" name="Freeform 162"/>
            <p:cNvSpPr>
              <a:spLocks/>
            </p:cNvSpPr>
            <p:nvPr/>
          </p:nvSpPr>
          <p:spPr bwMode="auto">
            <a:xfrm>
              <a:off x="614362" y="4270375"/>
              <a:ext cx="436563" cy="125413"/>
            </a:xfrm>
            <a:custGeom>
              <a:avLst/>
              <a:gdLst>
                <a:gd name="T0" fmla="*/ 4 w 380"/>
                <a:gd name="T1" fmla="*/ 104 h 109"/>
                <a:gd name="T2" fmla="*/ 9 w 380"/>
                <a:gd name="T3" fmla="*/ 109 h 109"/>
                <a:gd name="T4" fmla="*/ 374 w 380"/>
                <a:gd name="T5" fmla="*/ 92 h 109"/>
                <a:gd name="T6" fmla="*/ 379 w 380"/>
                <a:gd name="T7" fmla="*/ 86 h 109"/>
                <a:gd name="T8" fmla="*/ 375 w 380"/>
                <a:gd name="T9" fmla="*/ 0 h 109"/>
                <a:gd name="T10" fmla="*/ 0 w 380"/>
                <a:gd name="T11" fmla="*/ 18 h 109"/>
                <a:gd name="T12" fmla="*/ 4 w 380"/>
                <a:gd name="T13" fmla="*/ 104 h 109"/>
              </a:gdLst>
              <a:ahLst/>
              <a:cxnLst>
                <a:cxn ang="0">
                  <a:pos x="T0" y="T1"/>
                </a:cxn>
                <a:cxn ang="0">
                  <a:pos x="T2" y="T3"/>
                </a:cxn>
                <a:cxn ang="0">
                  <a:pos x="T4" y="T5"/>
                </a:cxn>
                <a:cxn ang="0">
                  <a:pos x="T6" y="T7"/>
                </a:cxn>
                <a:cxn ang="0">
                  <a:pos x="T8" y="T9"/>
                </a:cxn>
                <a:cxn ang="0">
                  <a:pos x="T10" y="T11"/>
                </a:cxn>
                <a:cxn ang="0">
                  <a:pos x="T12" y="T13"/>
                </a:cxn>
              </a:cxnLst>
              <a:rect l="0" t="0" r="r" b="b"/>
              <a:pathLst>
                <a:path w="380" h="109">
                  <a:moveTo>
                    <a:pt x="4" y="104"/>
                  </a:moveTo>
                  <a:cubicBezTo>
                    <a:pt x="4" y="107"/>
                    <a:pt x="6" y="109"/>
                    <a:pt x="9" y="109"/>
                  </a:cubicBezTo>
                  <a:cubicBezTo>
                    <a:pt x="374" y="92"/>
                    <a:pt x="374" y="92"/>
                    <a:pt x="374" y="92"/>
                  </a:cubicBezTo>
                  <a:cubicBezTo>
                    <a:pt x="377" y="92"/>
                    <a:pt x="380" y="89"/>
                    <a:pt x="379" y="86"/>
                  </a:cubicBezTo>
                  <a:cubicBezTo>
                    <a:pt x="375" y="0"/>
                    <a:pt x="375" y="0"/>
                    <a:pt x="375" y="0"/>
                  </a:cubicBezTo>
                  <a:cubicBezTo>
                    <a:pt x="0" y="18"/>
                    <a:pt x="0" y="18"/>
                    <a:pt x="0" y="18"/>
                  </a:cubicBezTo>
                  <a:lnTo>
                    <a:pt x="4" y="104"/>
                  </a:lnTo>
                  <a:close/>
                </a:path>
              </a:pathLst>
            </a:custGeom>
            <a:solidFill>
              <a:srgbClr val="F4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8" name="Freeform 163"/>
            <p:cNvSpPr>
              <a:spLocks/>
            </p:cNvSpPr>
            <p:nvPr/>
          </p:nvSpPr>
          <p:spPr bwMode="auto">
            <a:xfrm>
              <a:off x="582612" y="3646488"/>
              <a:ext cx="415925" cy="644525"/>
            </a:xfrm>
            <a:custGeom>
              <a:avLst/>
              <a:gdLst>
                <a:gd name="T0" fmla="*/ 0 w 262"/>
                <a:gd name="T1" fmla="*/ 1 h 406"/>
                <a:gd name="T2" fmla="*/ 20 w 262"/>
                <a:gd name="T3" fmla="*/ 406 h 406"/>
                <a:gd name="T4" fmla="*/ 262 w 262"/>
                <a:gd name="T5" fmla="*/ 395 h 406"/>
                <a:gd name="T6" fmla="*/ 3 w 262"/>
                <a:gd name="T7" fmla="*/ 0 h 406"/>
                <a:gd name="T8" fmla="*/ 0 w 262"/>
                <a:gd name="T9" fmla="*/ 1 h 406"/>
              </a:gdLst>
              <a:ahLst/>
              <a:cxnLst>
                <a:cxn ang="0">
                  <a:pos x="T0" y="T1"/>
                </a:cxn>
                <a:cxn ang="0">
                  <a:pos x="T2" y="T3"/>
                </a:cxn>
                <a:cxn ang="0">
                  <a:pos x="T4" y="T5"/>
                </a:cxn>
                <a:cxn ang="0">
                  <a:pos x="T6" y="T7"/>
                </a:cxn>
                <a:cxn ang="0">
                  <a:pos x="T8" y="T9"/>
                </a:cxn>
              </a:cxnLst>
              <a:rect l="0" t="0" r="r" b="b"/>
              <a:pathLst>
                <a:path w="262" h="406">
                  <a:moveTo>
                    <a:pt x="0" y="1"/>
                  </a:moveTo>
                  <a:lnTo>
                    <a:pt x="20" y="406"/>
                  </a:lnTo>
                  <a:lnTo>
                    <a:pt x="262" y="395"/>
                  </a:lnTo>
                  <a:lnTo>
                    <a:pt x="3" y="0"/>
                  </a:lnTo>
                  <a:lnTo>
                    <a:pt x="0" y="1"/>
                  </a:lnTo>
                  <a:close/>
                </a:path>
              </a:pathLst>
            </a:custGeom>
            <a:solidFill>
              <a:srgbClr val="815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9" name="Freeform 164"/>
            <p:cNvSpPr>
              <a:spLocks/>
            </p:cNvSpPr>
            <p:nvPr/>
          </p:nvSpPr>
          <p:spPr bwMode="auto">
            <a:xfrm>
              <a:off x="587375" y="3627438"/>
              <a:ext cx="458788" cy="646113"/>
            </a:xfrm>
            <a:custGeom>
              <a:avLst/>
              <a:gdLst>
                <a:gd name="T0" fmla="*/ 270 w 289"/>
                <a:gd name="T1" fmla="*/ 0 h 407"/>
                <a:gd name="T2" fmla="*/ 0 w 289"/>
                <a:gd name="T3" fmla="*/ 12 h 407"/>
                <a:gd name="T4" fmla="*/ 259 w 289"/>
                <a:gd name="T5" fmla="*/ 407 h 407"/>
                <a:gd name="T6" fmla="*/ 289 w 289"/>
                <a:gd name="T7" fmla="*/ 405 h 407"/>
                <a:gd name="T8" fmla="*/ 270 w 289"/>
                <a:gd name="T9" fmla="*/ 0 h 407"/>
              </a:gdLst>
              <a:ahLst/>
              <a:cxnLst>
                <a:cxn ang="0">
                  <a:pos x="T0" y="T1"/>
                </a:cxn>
                <a:cxn ang="0">
                  <a:pos x="T2" y="T3"/>
                </a:cxn>
                <a:cxn ang="0">
                  <a:pos x="T4" y="T5"/>
                </a:cxn>
                <a:cxn ang="0">
                  <a:pos x="T6" y="T7"/>
                </a:cxn>
                <a:cxn ang="0">
                  <a:pos x="T8" y="T9"/>
                </a:cxn>
              </a:cxnLst>
              <a:rect l="0" t="0" r="r" b="b"/>
              <a:pathLst>
                <a:path w="289" h="407">
                  <a:moveTo>
                    <a:pt x="270" y="0"/>
                  </a:moveTo>
                  <a:lnTo>
                    <a:pt x="0" y="12"/>
                  </a:lnTo>
                  <a:lnTo>
                    <a:pt x="259" y="407"/>
                  </a:lnTo>
                  <a:lnTo>
                    <a:pt x="289" y="405"/>
                  </a:lnTo>
                  <a:lnTo>
                    <a:pt x="270" y="0"/>
                  </a:lnTo>
                  <a:close/>
                </a:path>
              </a:pathLst>
            </a:custGeom>
            <a:solidFill>
              <a:srgbClr val="7C7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0" name="Freeform 165"/>
            <p:cNvSpPr>
              <a:spLocks/>
            </p:cNvSpPr>
            <p:nvPr/>
          </p:nvSpPr>
          <p:spPr bwMode="auto">
            <a:xfrm>
              <a:off x="760412" y="4311650"/>
              <a:ext cx="144463" cy="39688"/>
            </a:xfrm>
            <a:custGeom>
              <a:avLst/>
              <a:gdLst>
                <a:gd name="T0" fmla="*/ 120 w 126"/>
                <a:gd name="T1" fmla="*/ 0 h 35"/>
                <a:gd name="T2" fmla="*/ 5 w 126"/>
                <a:gd name="T3" fmla="*/ 5 h 35"/>
                <a:gd name="T4" fmla="*/ 0 w 126"/>
                <a:gd name="T5" fmla="*/ 11 h 35"/>
                <a:gd name="T6" fmla="*/ 1 w 126"/>
                <a:gd name="T7" fmla="*/ 30 h 35"/>
                <a:gd name="T8" fmla="*/ 6 w 126"/>
                <a:gd name="T9" fmla="*/ 35 h 35"/>
                <a:gd name="T10" fmla="*/ 121 w 126"/>
                <a:gd name="T11" fmla="*/ 29 h 35"/>
                <a:gd name="T12" fmla="*/ 126 w 126"/>
                <a:gd name="T13" fmla="*/ 24 h 35"/>
                <a:gd name="T14" fmla="*/ 125 w 126"/>
                <a:gd name="T15" fmla="*/ 5 h 35"/>
                <a:gd name="T16" fmla="*/ 120 w 126"/>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5">
                  <a:moveTo>
                    <a:pt x="120" y="0"/>
                  </a:moveTo>
                  <a:cubicBezTo>
                    <a:pt x="5" y="5"/>
                    <a:pt x="5" y="5"/>
                    <a:pt x="5" y="5"/>
                  </a:cubicBezTo>
                  <a:cubicBezTo>
                    <a:pt x="2" y="5"/>
                    <a:pt x="0" y="8"/>
                    <a:pt x="0" y="11"/>
                  </a:cubicBezTo>
                  <a:cubicBezTo>
                    <a:pt x="1" y="30"/>
                    <a:pt x="1" y="30"/>
                    <a:pt x="1" y="30"/>
                  </a:cubicBezTo>
                  <a:cubicBezTo>
                    <a:pt x="1" y="33"/>
                    <a:pt x="3" y="35"/>
                    <a:pt x="6" y="35"/>
                  </a:cubicBezTo>
                  <a:cubicBezTo>
                    <a:pt x="121" y="29"/>
                    <a:pt x="121" y="29"/>
                    <a:pt x="121" y="29"/>
                  </a:cubicBezTo>
                  <a:cubicBezTo>
                    <a:pt x="124" y="29"/>
                    <a:pt x="126" y="27"/>
                    <a:pt x="126" y="24"/>
                  </a:cubicBezTo>
                  <a:cubicBezTo>
                    <a:pt x="125" y="5"/>
                    <a:pt x="125" y="5"/>
                    <a:pt x="125" y="5"/>
                  </a:cubicBezTo>
                  <a:cubicBezTo>
                    <a:pt x="125" y="2"/>
                    <a:pt x="123" y="0"/>
                    <a:pt x="120" y="0"/>
                  </a:cubicBezTo>
                  <a:close/>
                </a:path>
              </a:pathLst>
            </a:custGeom>
            <a:solidFill>
              <a:srgbClr val="DC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1" name="Freeform 166"/>
            <p:cNvSpPr>
              <a:spLocks/>
            </p:cNvSpPr>
            <p:nvPr/>
          </p:nvSpPr>
          <p:spPr bwMode="auto">
            <a:xfrm>
              <a:off x="946150" y="3570288"/>
              <a:ext cx="42863" cy="41275"/>
            </a:xfrm>
            <a:custGeom>
              <a:avLst/>
              <a:gdLst>
                <a:gd name="T0" fmla="*/ 37 w 38"/>
                <a:gd name="T1" fmla="*/ 18 h 37"/>
                <a:gd name="T2" fmla="*/ 18 w 38"/>
                <a:gd name="T3" fmla="*/ 0 h 37"/>
                <a:gd name="T4" fmla="*/ 1 w 38"/>
                <a:gd name="T5" fmla="*/ 19 h 37"/>
                <a:gd name="T6" fmla="*/ 20 w 38"/>
                <a:gd name="T7" fmla="*/ 37 h 37"/>
                <a:gd name="T8" fmla="*/ 37 w 38"/>
                <a:gd name="T9" fmla="*/ 18 h 37"/>
              </a:gdLst>
              <a:ahLst/>
              <a:cxnLst>
                <a:cxn ang="0">
                  <a:pos x="T0" y="T1"/>
                </a:cxn>
                <a:cxn ang="0">
                  <a:pos x="T2" y="T3"/>
                </a:cxn>
                <a:cxn ang="0">
                  <a:pos x="T4" y="T5"/>
                </a:cxn>
                <a:cxn ang="0">
                  <a:pos x="T6" y="T7"/>
                </a:cxn>
                <a:cxn ang="0">
                  <a:pos x="T8" y="T9"/>
                </a:cxn>
              </a:cxnLst>
              <a:rect l="0" t="0" r="r" b="b"/>
              <a:pathLst>
                <a:path w="38" h="37">
                  <a:moveTo>
                    <a:pt x="37" y="18"/>
                  </a:moveTo>
                  <a:cubicBezTo>
                    <a:pt x="37" y="8"/>
                    <a:pt x="28" y="0"/>
                    <a:pt x="18" y="0"/>
                  </a:cubicBezTo>
                  <a:cubicBezTo>
                    <a:pt x="8" y="1"/>
                    <a:pt x="0" y="9"/>
                    <a:pt x="1" y="19"/>
                  </a:cubicBezTo>
                  <a:cubicBezTo>
                    <a:pt x="1" y="30"/>
                    <a:pt x="10" y="37"/>
                    <a:pt x="20" y="37"/>
                  </a:cubicBezTo>
                  <a:cubicBezTo>
                    <a:pt x="30" y="36"/>
                    <a:pt x="38" y="28"/>
                    <a:pt x="3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2" name="Freeform 167"/>
            <p:cNvSpPr>
              <a:spLocks/>
            </p:cNvSpPr>
            <p:nvPr/>
          </p:nvSpPr>
          <p:spPr bwMode="auto">
            <a:xfrm>
              <a:off x="950912" y="3584575"/>
              <a:ext cx="33338" cy="23813"/>
            </a:xfrm>
            <a:custGeom>
              <a:avLst/>
              <a:gdLst>
                <a:gd name="T0" fmla="*/ 14 w 29"/>
                <a:gd name="T1" fmla="*/ 9 h 20"/>
                <a:gd name="T2" fmla="*/ 1 w 29"/>
                <a:gd name="T3" fmla="*/ 1 h 20"/>
                <a:gd name="T4" fmla="*/ 0 w 29"/>
                <a:gd name="T5" fmla="*/ 6 h 20"/>
                <a:gd name="T6" fmla="*/ 15 w 29"/>
                <a:gd name="T7" fmla="*/ 20 h 20"/>
                <a:gd name="T8" fmla="*/ 28 w 29"/>
                <a:gd name="T9" fmla="*/ 5 h 20"/>
                <a:gd name="T10" fmla="*/ 27 w 29"/>
                <a:gd name="T11" fmla="*/ 0 h 20"/>
                <a:gd name="T12" fmla="*/ 14 w 29"/>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9" h="20">
                  <a:moveTo>
                    <a:pt x="14" y="9"/>
                  </a:moveTo>
                  <a:cubicBezTo>
                    <a:pt x="8" y="10"/>
                    <a:pt x="3" y="6"/>
                    <a:pt x="1" y="1"/>
                  </a:cubicBezTo>
                  <a:cubicBezTo>
                    <a:pt x="0" y="3"/>
                    <a:pt x="0" y="4"/>
                    <a:pt x="0" y="6"/>
                  </a:cubicBezTo>
                  <a:cubicBezTo>
                    <a:pt x="0" y="14"/>
                    <a:pt x="7" y="20"/>
                    <a:pt x="15" y="20"/>
                  </a:cubicBezTo>
                  <a:cubicBezTo>
                    <a:pt x="23" y="20"/>
                    <a:pt x="29" y="13"/>
                    <a:pt x="28" y="5"/>
                  </a:cubicBezTo>
                  <a:cubicBezTo>
                    <a:pt x="28" y="3"/>
                    <a:pt x="28" y="1"/>
                    <a:pt x="27" y="0"/>
                  </a:cubicBezTo>
                  <a:cubicBezTo>
                    <a:pt x="25" y="5"/>
                    <a:pt x="20" y="9"/>
                    <a:pt x="14" y="9"/>
                  </a:cubicBezTo>
                  <a:close/>
                </a:path>
              </a:pathLst>
            </a:custGeom>
            <a:solidFill>
              <a:srgbClr val="0089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3" name="Freeform 168"/>
            <p:cNvSpPr>
              <a:spLocks/>
            </p:cNvSpPr>
            <p:nvPr/>
          </p:nvSpPr>
          <p:spPr bwMode="auto">
            <a:xfrm>
              <a:off x="952500" y="3575050"/>
              <a:ext cx="30163" cy="20638"/>
            </a:xfrm>
            <a:custGeom>
              <a:avLst/>
              <a:gdLst>
                <a:gd name="T0" fmla="*/ 13 w 26"/>
                <a:gd name="T1" fmla="*/ 18 h 19"/>
                <a:gd name="T2" fmla="*/ 26 w 26"/>
                <a:gd name="T3" fmla="*/ 9 h 19"/>
                <a:gd name="T4" fmla="*/ 12 w 26"/>
                <a:gd name="T5" fmla="*/ 0 h 19"/>
                <a:gd name="T6" fmla="*/ 0 w 26"/>
                <a:gd name="T7" fmla="*/ 10 h 19"/>
                <a:gd name="T8" fmla="*/ 13 w 26"/>
                <a:gd name="T9" fmla="*/ 18 h 19"/>
              </a:gdLst>
              <a:ahLst/>
              <a:cxnLst>
                <a:cxn ang="0">
                  <a:pos x="T0" y="T1"/>
                </a:cxn>
                <a:cxn ang="0">
                  <a:pos x="T2" y="T3"/>
                </a:cxn>
                <a:cxn ang="0">
                  <a:pos x="T4" y="T5"/>
                </a:cxn>
                <a:cxn ang="0">
                  <a:pos x="T6" y="T7"/>
                </a:cxn>
                <a:cxn ang="0">
                  <a:pos x="T8" y="T9"/>
                </a:cxn>
              </a:cxnLst>
              <a:rect l="0" t="0" r="r" b="b"/>
              <a:pathLst>
                <a:path w="26" h="19">
                  <a:moveTo>
                    <a:pt x="13" y="18"/>
                  </a:moveTo>
                  <a:cubicBezTo>
                    <a:pt x="19" y="18"/>
                    <a:pt x="24" y="14"/>
                    <a:pt x="26" y="9"/>
                  </a:cubicBezTo>
                  <a:cubicBezTo>
                    <a:pt x="24" y="4"/>
                    <a:pt x="18" y="0"/>
                    <a:pt x="12" y="0"/>
                  </a:cubicBezTo>
                  <a:cubicBezTo>
                    <a:pt x="6" y="1"/>
                    <a:pt x="1" y="5"/>
                    <a:pt x="0" y="10"/>
                  </a:cubicBezTo>
                  <a:cubicBezTo>
                    <a:pt x="2" y="15"/>
                    <a:pt x="7" y="19"/>
                    <a:pt x="13" y="18"/>
                  </a:cubicBezTo>
                  <a:close/>
                </a:path>
              </a:pathLst>
            </a:custGeom>
            <a:solidFill>
              <a:srgbClr val="0062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4" name="Freeform 169"/>
            <p:cNvSpPr>
              <a:spLocks noEditPoints="1"/>
            </p:cNvSpPr>
            <p:nvPr/>
          </p:nvSpPr>
          <p:spPr bwMode="auto">
            <a:xfrm>
              <a:off x="663575" y="3729038"/>
              <a:ext cx="77788" cy="80963"/>
            </a:xfrm>
            <a:custGeom>
              <a:avLst/>
              <a:gdLst>
                <a:gd name="T0" fmla="*/ 57 w 68"/>
                <a:gd name="T1" fmla="*/ 66 h 69"/>
                <a:gd name="T2" fmla="*/ 14 w 68"/>
                <a:gd name="T3" fmla="*/ 68 h 69"/>
                <a:gd name="T4" fmla="*/ 2 w 68"/>
                <a:gd name="T5" fmla="*/ 57 h 69"/>
                <a:gd name="T6" fmla="*/ 0 w 68"/>
                <a:gd name="T7" fmla="*/ 15 h 69"/>
                <a:gd name="T8" fmla="*/ 11 w 68"/>
                <a:gd name="T9" fmla="*/ 2 h 69"/>
                <a:gd name="T10" fmla="*/ 54 w 68"/>
                <a:gd name="T11" fmla="*/ 0 h 69"/>
                <a:gd name="T12" fmla="*/ 66 w 68"/>
                <a:gd name="T13" fmla="*/ 11 h 69"/>
                <a:gd name="T14" fmla="*/ 68 w 68"/>
                <a:gd name="T15" fmla="*/ 54 h 69"/>
                <a:gd name="T16" fmla="*/ 57 w 68"/>
                <a:gd name="T17" fmla="*/ 66 h 69"/>
                <a:gd name="T18" fmla="*/ 11 w 68"/>
                <a:gd name="T19" fmla="*/ 8 h 69"/>
                <a:gd name="T20" fmla="*/ 5 w 68"/>
                <a:gd name="T21" fmla="*/ 14 h 69"/>
                <a:gd name="T22" fmla="*/ 7 w 68"/>
                <a:gd name="T23" fmla="*/ 57 h 69"/>
                <a:gd name="T24" fmla="*/ 14 w 68"/>
                <a:gd name="T25" fmla="*/ 63 h 69"/>
                <a:gd name="T26" fmla="*/ 57 w 68"/>
                <a:gd name="T27" fmla="*/ 61 h 69"/>
                <a:gd name="T28" fmla="*/ 63 w 68"/>
                <a:gd name="T29" fmla="*/ 54 h 69"/>
                <a:gd name="T30" fmla="*/ 61 w 68"/>
                <a:gd name="T31" fmla="*/ 12 h 69"/>
                <a:gd name="T32" fmla="*/ 54 w 68"/>
                <a:gd name="T33" fmla="*/ 6 h 69"/>
                <a:gd name="T34" fmla="*/ 11 w 68"/>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57" y="66"/>
                  </a:moveTo>
                  <a:cubicBezTo>
                    <a:pt x="14" y="68"/>
                    <a:pt x="14" y="68"/>
                    <a:pt x="14" y="68"/>
                  </a:cubicBezTo>
                  <a:cubicBezTo>
                    <a:pt x="8" y="69"/>
                    <a:pt x="2" y="64"/>
                    <a:pt x="2" y="57"/>
                  </a:cubicBezTo>
                  <a:cubicBezTo>
                    <a:pt x="0" y="15"/>
                    <a:pt x="0" y="15"/>
                    <a:pt x="0" y="15"/>
                  </a:cubicBezTo>
                  <a:cubicBezTo>
                    <a:pt x="0" y="8"/>
                    <a:pt x="5" y="3"/>
                    <a:pt x="11" y="2"/>
                  </a:cubicBezTo>
                  <a:cubicBezTo>
                    <a:pt x="54" y="0"/>
                    <a:pt x="54" y="0"/>
                    <a:pt x="54" y="0"/>
                  </a:cubicBezTo>
                  <a:cubicBezTo>
                    <a:pt x="60" y="0"/>
                    <a:pt x="66" y="5"/>
                    <a:pt x="66" y="11"/>
                  </a:cubicBezTo>
                  <a:cubicBezTo>
                    <a:pt x="68" y="54"/>
                    <a:pt x="68" y="54"/>
                    <a:pt x="68" y="54"/>
                  </a:cubicBezTo>
                  <a:cubicBezTo>
                    <a:pt x="68" y="61"/>
                    <a:pt x="63" y="66"/>
                    <a:pt x="57" y="66"/>
                  </a:cubicBezTo>
                  <a:close/>
                  <a:moveTo>
                    <a:pt x="11" y="8"/>
                  </a:moveTo>
                  <a:cubicBezTo>
                    <a:pt x="8" y="8"/>
                    <a:pt x="5" y="11"/>
                    <a:pt x="5" y="14"/>
                  </a:cubicBezTo>
                  <a:cubicBezTo>
                    <a:pt x="7" y="57"/>
                    <a:pt x="7" y="57"/>
                    <a:pt x="7" y="57"/>
                  </a:cubicBezTo>
                  <a:cubicBezTo>
                    <a:pt x="7" y="61"/>
                    <a:pt x="10" y="63"/>
                    <a:pt x="14" y="63"/>
                  </a:cubicBezTo>
                  <a:cubicBezTo>
                    <a:pt x="57" y="61"/>
                    <a:pt x="57" y="61"/>
                    <a:pt x="57" y="61"/>
                  </a:cubicBezTo>
                  <a:cubicBezTo>
                    <a:pt x="60" y="61"/>
                    <a:pt x="63" y="58"/>
                    <a:pt x="63" y="54"/>
                  </a:cubicBezTo>
                  <a:cubicBezTo>
                    <a:pt x="61" y="12"/>
                    <a:pt x="61" y="12"/>
                    <a:pt x="61" y="12"/>
                  </a:cubicBezTo>
                  <a:cubicBezTo>
                    <a:pt x="61" y="8"/>
                    <a:pt x="58" y="5"/>
                    <a:pt x="54" y="6"/>
                  </a:cubicBezTo>
                  <a:lnTo>
                    <a:pt x="11"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5" name="Freeform 170"/>
            <p:cNvSpPr>
              <a:spLocks noEditPoints="1"/>
            </p:cNvSpPr>
            <p:nvPr/>
          </p:nvSpPr>
          <p:spPr bwMode="auto">
            <a:xfrm>
              <a:off x="765175" y="3725863"/>
              <a:ext cx="80963" cy="79375"/>
            </a:xfrm>
            <a:custGeom>
              <a:avLst/>
              <a:gdLst>
                <a:gd name="T0" fmla="*/ 58 w 69"/>
                <a:gd name="T1" fmla="*/ 66 h 69"/>
                <a:gd name="T2" fmla="*/ 15 w 69"/>
                <a:gd name="T3" fmla="*/ 68 h 69"/>
                <a:gd name="T4" fmla="*/ 3 w 69"/>
                <a:gd name="T5" fmla="*/ 57 h 69"/>
                <a:gd name="T6" fmla="*/ 1 w 69"/>
                <a:gd name="T7" fmla="*/ 14 h 69"/>
                <a:gd name="T8" fmla="*/ 12 w 69"/>
                <a:gd name="T9" fmla="*/ 2 h 69"/>
                <a:gd name="T10" fmla="*/ 54 w 69"/>
                <a:gd name="T11" fmla="*/ 0 h 69"/>
                <a:gd name="T12" fmla="*/ 67 w 69"/>
                <a:gd name="T13" fmla="*/ 11 h 69"/>
                <a:gd name="T14" fmla="*/ 69 w 69"/>
                <a:gd name="T15" fmla="*/ 54 h 69"/>
                <a:gd name="T16" fmla="*/ 58 w 69"/>
                <a:gd name="T17" fmla="*/ 66 h 69"/>
                <a:gd name="T18" fmla="*/ 12 w 69"/>
                <a:gd name="T19" fmla="*/ 7 h 69"/>
                <a:gd name="T20" fmla="*/ 6 w 69"/>
                <a:gd name="T21" fmla="*/ 14 h 69"/>
                <a:gd name="T22" fmla="*/ 8 w 69"/>
                <a:gd name="T23" fmla="*/ 57 h 69"/>
                <a:gd name="T24" fmla="*/ 14 w 69"/>
                <a:gd name="T25" fmla="*/ 63 h 69"/>
                <a:gd name="T26" fmla="*/ 57 w 69"/>
                <a:gd name="T27" fmla="*/ 61 h 69"/>
                <a:gd name="T28" fmla="*/ 63 w 69"/>
                <a:gd name="T29" fmla="*/ 54 h 69"/>
                <a:gd name="T30" fmla="*/ 61 w 69"/>
                <a:gd name="T31" fmla="*/ 11 h 69"/>
                <a:gd name="T32" fmla="*/ 55 w 69"/>
                <a:gd name="T33" fmla="*/ 5 h 69"/>
                <a:gd name="T34" fmla="*/ 12 w 69"/>
                <a:gd name="T35"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58" y="66"/>
                  </a:moveTo>
                  <a:cubicBezTo>
                    <a:pt x="15" y="68"/>
                    <a:pt x="15" y="68"/>
                    <a:pt x="15" y="68"/>
                  </a:cubicBezTo>
                  <a:cubicBezTo>
                    <a:pt x="8" y="69"/>
                    <a:pt x="3" y="64"/>
                    <a:pt x="3" y="57"/>
                  </a:cubicBezTo>
                  <a:cubicBezTo>
                    <a:pt x="1" y="14"/>
                    <a:pt x="1" y="14"/>
                    <a:pt x="1" y="14"/>
                  </a:cubicBezTo>
                  <a:cubicBezTo>
                    <a:pt x="0" y="8"/>
                    <a:pt x="5" y="2"/>
                    <a:pt x="12" y="2"/>
                  </a:cubicBezTo>
                  <a:cubicBezTo>
                    <a:pt x="54" y="0"/>
                    <a:pt x="54" y="0"/>
                    <a:pt x="54" y="0"/>
                  </a:cubicBezTo>
                  <a:cubicBezTo>
                    <a:pt x="61" y="0"/>
                    <a:pt x="66" y="5"/>
                    <a:pt x="67" y="11"/>
                  </a:cubicBezTo>
                  <a:cubicBezTo>
                    <a:pt x="69" y="54"/>
                    <a:pt x="69" y="54"/>
                    <a:pt x="69" y="54"/>
                  </a:cubicBezTo>
                  <a:cubicBezTo>
                    <a:pt x="69" y="60"/>
                    <a:pt x="64" y="66"/>
                    <a:pt x="58" y="66"/>
                  </a:cubicBezTo>
                  <a:close/>
                  <a:moveTo>
                    <a:pt x="12" y="7"/>
                  </a:moveTo>
                  <a:cubicBezTo>
                    <a:pt x="8" y="7"/>
                    <a:pt x="6" y="11"/>
                    <a:pt x="6" y="14"/>
                  </a:cubicBezTo>
                  <a:cubicBezTo>
                    <a:pt x="8" y="57"/>
                    <a:pt x="8" y="57"/>
                    <a:pt x="8" y="57"/>
                  </a:cubicBezTo>
                  <a:cubicBezTo>
                    <a:pt x="8" y="60"/>
                    <a:pt x="11" y="63"/>
                    <a:pt x="14" y="63"/>
                  </a:cubicBezTo>
                  <a:cubicBezTo>
                    <a:pt x="57" y="61"/>
                    <a:pt x="57" y="61"/>
                    <a:pt x="57" y="61"/>
                  </a:cubicBezTo>
                  <a:cubicBezTo>
                    <a:pt x="61" y="61"/>
                    <a:pt x="64" y="58"/>
                    <a:pt x="63" y="54"/>
                  </a:cubicBezTo>
                  <a:cubicBezTo>
                    <a:pt x="61" y="11"/>
                    <a:pt x="61" y="11"/>
                    <a:pt x="61" y="11"/>
                  </a:cubicBezTo>
                  <a:cubicBezTo>
                    <a:pt x="61" y="8"/>
                    <a:pt x="58" y="5"/>
                    <a:pt x="55" y="5"/>
                  </a:cubicBezTo>
                  <a:lnTo>
                    <a:pt x="12" y="7"/>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6" name="Freeform 171"/>
            <p:cNvSpPr>
              <a:spLocks noEditPoints="1"/>
            </p:cNvSpPr>
            <p:nvPr/>
          </p:nvSpPr>
          <p:spPr bwMode="auto">
            <a:xfrm>
              <a:off x="869950" y="3721100"/>
              <a:ext cx="79375" cy="77788"/>
            </a:xfrm>
            <a:custGeom>
              <a:avLst/>
              <a:gdLst>
                <a:gd name="T0" fmla="*/ 57 w 69"/>
                <a:gd name="T1" fmla="*/ 66 h 68"/>
                <a:gd name="T2" fmla="*/ 14 w 69"/>
                <a:gd name="T3" fmla="*/ 68 h 68"/>
                <a:gd name="T4" fmla="*/ 2 w 69"/>
                <a:gd name="T5" fmla="*/ 57 h 68"/>
                <a:gd name="T6" fmla="*/ 0 w 69"/>
                <a:gd name="T7" fmla="*/ 14 h 68"/>
                <a:gd name="T8" fmla="*/ 11 w 69"/>
                <a:gd name="T9" fmla="*/ 2 h 68"/>
                <a:gd name="T10" fmla="*/ 54 w 69"/>
                <a:gd name="T11" fmla="*/ 0 h 68"/>
                <a:gd name="T12" fmla="*/ 66 w 69"/>
                <a:gd name="T13" fmla="*/ 11 h 68"/>
                <a:gd name="T14" fmla="*/ 68 w 69"/>
                <a:gd name="T15" fmla="*/ 54 h 68"/>
                <a:gd name="T16" fmla="*/ 57 w 69"/>
                <a:gd name="T17" fmla="*/ 66 h 68"/>
                <a:gd name="T18" fmla="*/ 11 w 69"/>
                <a:gd name="T19" fmla="*/ 7 h 68"/>
                <a:gd name="T20" fmla="*/ 5 w 69"/>
                <a:gd name="T21" fmla="*/ 14 h 68"/>
                <a:gd name="T22" fmla="*/ 7 w 69"/>
                <a:gd name="T23" fmla="*/ 57 h 68"/>
                <a:gd name="T24" fmla="*/ 14 w 69"/>
                <a:gd name="T25" fmla="*/ 63 h 68"/>
                <a:gd name="T26" fmla="*/ 57 w 69"/>
                <a:gd name="T27" fmla="*/ 61 h 68"/>
                <a:gd name="T28" fmla="*/ 63 w 69"/>
                <a:gd name="T29" fmla="*/ 54 h 68"/>
                <a:gd name="T30" fmla="*/ 61 w 69"/>
                <a:gd name="T31" fmla="*/ 11 h 68"/>
                <a:gd name="T32" fmla="*/ 54 w 69"/>
                <a:gd name="T33" fmla="*/ 5 h 68"/>
                <a:gd name="T34" fmla="*/ 11 w 69"/>
                <a:gd name="T35"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8">
                  <a:moveTo>
                    <a:pt x="57" y="66"/>
                  </a:moveTo>
                  <a:cubicBezTo>
                    <a:pt x="14" y="68"/>
                    <a:pt x="14" y="68"/>
                    <a:pt x="14" y="68"/>
                  </a:cubicBezTo>
                  <a:cubicBezTo>
                    <a:pt x="8" y="68"/>
                    <a:pt x="2" y="63"/>
                    <a:pt x="2" y="57"/>
                  </a:cubicBezTo>
                  <a:cubicBezTo>
                    <a:pt x="0" y="14"/>
                    <a:pt x="0" y="14"/>
                    <a:pt x="0" y="14"/>
                  </a:cubicBezTo>
                  <a:cubicBezTo>
                    <a:pt x="0" y="8"/>
                    <a:pt x="5" y="2"/>
                    <a:pt x="11" y="2"/>
                  </a:cubicBezTo>
                  <a:cubicBezTo>
                    <a:pt x="54" y="0"/>
                    <a:pt x="54" y="0"/>
                    <a:pt x="54" y="0"/>
                  </a:cubicBezTo>
                  <a:cubicBezTo>
                    <a:pt x="60" y="0"/>
                    <a:pt x="66" y="4"/>
                    <a:pt x="66" y="11"/>
                  </a:cubicBezTo>
                  <a:cubicBezTo>
                    <a:pt x="68" y="54"/>
                    <a:pt x="68" y="54"/>
                    <a:pt x="68" y="54"/>
                  </a:cubicBezTo>
                  <a:cubicBezTo>
                    <a:pt x="69" y="60"/>
                    <a:pt x="64" y="66"/>
                    <a:pt x="57" y="66"/>
                  </a:cubicBezTo>
                  <a:close/>
                  <a:moveTo>
                    <a:pt x="11" y="7"/>
                  </a:moveTo>
                  <a:cubicBezTo>
                    <a:pt x="8" y="7"/>
                    <a:pt x="5" y="10"/>
                    <a:pt x="5" y="14"/>
                  </a:cubicBezTo>
                  <a:cubicBezTo>
                    <a:pt x="7" y="57"/>
                    <a:pt x="7" y="57"/>
                    <a:pt x="7" y="57"/>
                  </a:cubicBezTo>
                  <a:cubicBezTo>
                    <a:pt x="7" y="60"/>
                    <a:pt x="11" y="63"/>
                    <a:pt x="14" y="63"/>
                  </a:cubicBezTo>
                  <a:cubicBezTo>
                    <a:pt x="57" y="61"/>
                    <a:pt x="57" y="61"/>
                    <a:pt x="57" y="61"/>
                  </a:cubicBezTo>
                  <a:cubicBezTo>
                    <a:pt x="60" y="61"/>
                    <a:pt x="63" y="58"/>
                    <a:pt x="63" y="54"/>
                  </a:cubicBezTo>
                  <a:cubicBezTo>
                    <a:pt x="61" y="11"/>
                    <a:pt x="61" y="11"/>
                    <a:pt x="61" y="11"/>
                  </a:cubicBezTo>
                  <a:cubicBezTo>
                    <a:pt x="61" y="8"/>
                    <a:pt x="58" y="5"/>
                    <a:pt x="54" y="5"/>
                  </a:cubicBezTo>
                  <a:lnTo>
                    <a:pt x="11" y="7"/>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7" name="Freeform 172"/>
            <p:cNvSpPr>
              <a:spLocks noEditPoints="1"/>
            </p:cNvSpPr>
            <p:nvPr/>
          </p:nvSpPr>
          <p:spPr bwMode="auto">
            <a:xfrm>
              <a:off x="668337" y="3827463"/>
              <a:ext cx="77788" cy="79375"/>
            </a:xfrm>
            <a:custGeom>
              <a:avLst/>
              <a:gdLst>
                <a:gd name="T0" fmla="*/ 57 w 68"/>
                <a:gd name="T1" fmla="*/ 67 h 69"/>
                <a:gd name="T2" fmla="*/ 14 w 68"/>
                <a:gd name="T3" fmla="*/ 69 h 69"/>
                <a:gd name="T4" fmla="*/ 2 w 68"/>
                <a:gd name="T5" fmla="*/ 58 h 69"/>
                <a:gd name="T6" fmla="*/ 0 w 68"/>
                <a:gd name="T7" fmla="*/ 15 h 69"/>
                <a:gd name="T8" fmla="*/ 11 w 68"/>
                <a:gd name="T9" fmla="*/ 3 h 69"/>
                <a:gd name="T10" fmla="*/ 54 w 68"/>
                <a:gd name="T11" fmla="*/ 1 h 69"/>
                <a:gd name="T12" fmla="*/ 66 w 68"/>
                <a:gd name="T13" fmla="*/ 12 h 69"/>
                <a:gd name="T14" fmla="*/ 68 w 68"/>
                <a:gd name="T15" fmla="*/ 54 h 69"/>
                <a:gd name="T16" fmla="*/ 57 w 68"/>
                <a:gd name="T17" fmla="*/ 67 h 69"/>
                <a:gd name="T18" fmla="*/ 11 w 68"/>
                <a:gd name="T19" fmla="*/ 8 h 69"/>
                <a:gd name="T20" fmla="*/ 5 w 68"/>
                <a:gd name="T21" fmla="*/ 15 h 69"/>
                <a:gd name="T22" fmla="*/ 7 w 68"/>
                <a:gd name="T23" fmla="*/ 57 h 69"/>
                <a:gd name="T24" fmla="*/ 14 w 68"/>
                <a:gd name="T25" fmla="*/ 63 h 69"/>
                <a:gd name="T26" fmla="*/ 57 w 68"/>
                <a:gd name="T27" fmla="*/ 61 h 69"/>
                <a:gd name="T28" fmla="*/ 63 w 68"/>
                <a:gd name="T29" fmla="*/ 55 h 69"/>
                <a:gd name="T30" fmla="*/ 61 w 68"/>
                <a:gd name="T31" fmla="*/ 12 h 69"/>
                <a:gd name="T32" fmla="*/ 54 w 68"/>
                <a:gd name="T33" fmla="*/ 6 h 69"/>
                <a:gd name="T34" fmla="*/ 11 w 68"/>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57" y="67"/>
                  </a:moveTo>
                  <a:cubicBezTo>
                    <a:pt x="14" y="69"/>
                    <a:pt x="14" y="69"/>
                    <a:pt x="14" y="69"/>
                  </a:cubicBezTo>
                  <a:cubicBezTo>
                    <a:pt x="8" y="69"/>
                    <a:pt x="2" y="64"/>
                    <a:pt x="2" y="58"/>
                  </a:cubicBezTo>
                  <a:cubicBezTo>
                    <a:pt x="0" y="15"/>
                    <a:pt x="0" y="15"/>
                    <a:pt x="0" y="15"/>
                  </a:cubicBezTo>
                  <a:cubicBezTo>
                    <a:pt x="0" y="8"/>
                    <a:pt x="5" y="3"/>
                    <a:pt x="11" y="3"/>
                  </a:cubicBezTo>
                  <a:cubicBezTo>
                    <a:pt x="54" y="1"/>
                    <a:pt x="54" y="1"/>
                    <a:pt x="54" y="1"/>
                  </a:cubicBezTo>
                  <a:cubicBezTo>
                    <a:pt x="60" y="0"/>
                    <a:pt x="66" y="5"/>
                    <a:pt x="66" y="12"/>
                  </a:cubicBezTo>
                  <a:cubicBezTo>
                    <a:pt x="68" y="54"/>
                    <a:pt x="68" y="54"/>
                    <a:pt x="68" y="54"/>
                  </a:cubicBezTo>
                  <a:cubicBezTo>
                    <a:pt x="68" y="61"/>
                    <a:pt x="63" y="66"/>
                    <a:pt x="57" y="67"/>
                  </a:cubicBezTo>
                  <a:close/>
                  <a:moveTo>
                    <a:pt x="11" y="8"/>
                  </a:moveTo>
                  <a:cubicBezTo>
                    <a:pt x="8" y="8"/>
                    <a:pt x="5" y="11"/>
                    <a:pt x="5" y="15"/>
                  </a:cubicBezTo>
                  <a:cubicBezTo>
                    <a:pt x="7" y="57"/>
                    <a:pt x="7" y="57"/>
                    <a:pt x="7" y="57"/>
                  </a:cubicBezTo>
                  <a:cubicBezTo>
                    <a:pt x="7" y="61"/>
                    <a:pt x="10" y="64"/>
                    <a:pt x="14" y="63"/>
                  </a:cubicBezTo>
                  <a:cubicBezTo>
                    <a:pt x="57" y="61"/>
                    <a:pt x="57" y="61"/>
                    <a:pt x="57" y="61"/>
                  </a:cubicBezTo>
                  <a:cubicBezTo>
                    <a:pt x="60" y="61"/>
                    <a:pt x="63" y="58"/>
                    <a:pt x="63" y="55"/>
                  </a:cubicBezTo>
                  <a:cubicBezTo>
                    <a:pt x="61" y="12"/>
                    <a:pt x="61" y="12"/>
                    <a:pt x="61" y="12"/>
                  </a:cubicBezTo>
                  <a:cubicBezTo>
                    <a:pt x="61" y="8"/>
                    <a:pt x="58" y="6"/>
                    <a:pt x="54" y="6"/>
                  </a:cubicBezTo>
                  <a:lnTo>
                    <a:pt x="11"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8" name="Freeform 173"/>
            <p:cNvSpPr>
              <a:spLocks noEditPoints="1"/>
            </p:cNvSpPr>
            <p:nvPr/>
          </p:nvSpPr>
          <p:spPr bwMode="auto">
            <a:xfrm>
              <a:off x="769937" y="3822700"/>
              <a:ext cx="79375" cy="79375"/>
            </a:xfrm>
            <a:custGeom>
              <a:avLst/>
              <a:gdLst>
                <a:gd name="T0" fmla="*/ 58 w 69"/>
                <a:gd name="T1" fmla="*/ 66 h 69"/>
                <a:gd name="T2" fmla="*/ 15 w 69"/>
                <a:gd name="T3" fmla="*/ 68 h 69"/>
                <a:gd name="T4" fmla="*/ 3 w 69"/>
                <a:gd name="T5" fmla="*/ 57 h 69"/>
                <a:gd name="T6" fmla="*/ 1 w 69"/>
                <a:gd name="T7" fmla="*/ 15 h 69"/>
                <a:gd name="T8" fmla="*/ 12 w 69"/>
                <a:gd name="T9" fmla="*/ 2 h 69"/>
                <a:gd name="T10" fmla="*/ 54 w 69"/>
                <a:gd name="T11" fmla="*/ 0 h 69"/>
                <a:gd name="T12" fmla="*/ 67 w 69"/>
                <a:gd name="T13" fmla="*/ 11 h 69"/>
                <a:gd name="T14" fmla="*/ 69 w 69"/>
                <a:gd name="T15" fmla="*/ 54 h 69"/>
                <a:gd name="T16" fmla="*/ 58 w 69"/>
                <a:gd name="T17" fmla="*/ 66 h 69"/>
                <a:gd name="T18" fmla="*/ 12 w 69"/>
                <a:gd name="T19" fmla="*/ 8 h 69"/>
                <a:gd name="T20" fmla="*/ 6 w 69"/>
                <a:gd name="T21" fmla="*/ 14 h 69"/>
                <a:gd name="T22" fmla="*/ 8 w 69"/>
                <a:gd name="T23" fmla="*/ 57 h 69"/>
                <a:gd name="T24" fmla="*/ 15 w 69"/>
                <a:gd name="T25" fmla="*/ 63 h 69"/>
                <a:gd name="T26" fmla="*/ 57 w 69"/>
                <a:gd name="T27" fmla="*/ 61 h 69"/>
                <a:gd name="T28" fmla="*/ 63 w 69"/>
                <a:gd name="T29" fmla="*/ 54 h 69"/>
                <a:gd name="T30" fmla="*/ 61 w 69"/>
                <a:gd name="T31" fmla="*/ 12 h 69"/>
                <a:gd name="T32" fmla="*/ 55 w 69"/>
                <a:gd name="T33" fmla="*/ 5 h 69"/>
                <a:gd name="T34" fmla="*/ 12 w 69"/>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58" y="66"/>
                  </a:moveTo>
                  <a:cubicBezTo>
                    <a:pt x="15" y="68"/>
                    <a:pt x="15" y="68"/>
                    <a:pt x="15" y="68"/>
                  </a:cubicBezTo>
                  <a:cubicBezTo>
                    <a:pt x="8" y="69"/>
                    <a:pt x="3" y="64"/>
                    <a:pt x="3" y="57"/>
                  </a:cubicBezTo>
                  <a:cubicBezTo>
                    <a:pt x="1" y="15"/>
                    <a:pt x="1" y="15"/>
                    <a:pt x="1" y="15"/>
                  </a:cubicBezTo>
                  <a:cubicBezTo>
                    <a:pt x="0" y="8"/>
                    <a:pt x="5" y="3"/>
                    <a:pt x="12" y="2"/>
                  </a:cubicBezTo>
                  <a:cubicBezTo>
                    <a:pt x="54" y="0"/>
                    <a:pt x="54" y="0"/>
                    <a:pt x="54" y="0"/>
                  </a:cubicBezTo>
                  <a:cubicBezTo>
                    <a:pt x="61" y="0"/>
                    <a:pt x="66" y="5"/>
                    <a:pt x="67" y="11"/>
                  </a:cubicBezTo>
                  <a:cubicBezTo>
                    <a:pt x="69" y="54"/>
                    <a:pt x="69" y="54"/>
                    <a:pt x="69" y="54"/>
                  </a:cubicBezTo>
                  <a:cubicBezTo>
                    <a:pt x="69" y="61"/>
                    <a:pt x="64" y="66"/>
                    <a:pt x="58" y="66"/>
                  </a:cubicBezTo>
                  <a:close/>
                  <a:moveTo>
                    <a:pt x="12" y="8"/>
                  </a:moveTo>
                  <a:cubicBezTo>
                    <a:pt x="8" y="8"/>
                    <a:pt x="6" y="11"/>
                    <a:pt x="6" y="14"/>
                  </a:cubicBezTo>
                  <a:cubicBezTo>
                    <a:pt x="8" y="57"/>
                    <a:pt x="8" y="57"/>
                    <a:pt x="8" y="57"/>
                  </a:cubicBezTo>
                  <a:cubicBezTo>
                    <a:pt x="8" y="61"/>
                    <a:pt x="11" y="63"/>
                    <a:pt x="15" y="63"/>
                  </a:cubicBezTo>
                  <a:cubicBezTo>
                    <a:pt x="57" y="61"/>
                    <a:pt x="57" y="61"/>
                    <a:pt x="57" y="61"/>
                  </a:cubicBezTo>
                  <a:cubicBezTo>
                    <a:pt x="61" y="61"/>
                    <a:pt x="64" y="58"/>
                    <a:pt x="63" y="54"/>
                  </a:cubicBezTo>
                  <a:cubicBezTo>
                    <a:pt x="61" y="12"/>
                    <a:pt x="61" y="12"/>
                    <a:pt x="61" y="12"/>
                  </a:cubicBezTo>
                  <a:cubicBezTo>
                    <a:pt x="61" y="8"/>
                    <a:pt x="58" y="5"/>
                    <a:pt x="55" y="5"/>
                  </a:cubicBezTo>
                  <a:lnTo>
                    <a:pt x="12"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9" name="Freeform 174"/>
            <p:cNvSpPr>
              <a:spLocks noEditPoints="1"/>
            </p:cNvSpPr>
            <p:nvPr/>
          </p:nvSpPr>
          <p:spPr bwMode="auto">
            <a:xfrm>
              <a:off x="874712" y="3817938"/>
              <a:ext cx="79375" cy="79375"/>
            </a:xfrm>
            <a:custGeom>
              <a:avLst/>
              <a:gdLst>
                <a:gd name="T0" fmla="*/ 57 w 69"/>
                <a:gd name="T1" fmla="*/ 66 h 68"/>
                <a:gd name="T2" fmla="*/ 14 w 69"/>
                <a:gd name="T3" fmla="*/ 68 h 68"/>
                <a:gd name="T4" fmla="*/ 2 w 69"/>
                <a:gd name="T5" fmla="*/ 57 h 68"/>
                <a:gd name="T6" fmla="*/ 0 w 69"/>
                <a:gd name="T7" fmla="*/ 14 h 68"/>
                <a:gd name="T8" fmla="*/ 11 w 69"/>
                <a:gd name="T9" fmla="*/ 2 h 68"/>
                <a:gd name="T10" fmla="*/ 54 w 69"/>
                <a:gd name="T11" fmla="*/ 0 h 68"/>
                <a:gd name="T12" fmla="*/ 66 w 69"/>
                <a:gd name="T13" fmla="*/ 11 h 68"/>
                <a:gd name="T14" fmla="*/ 68 w 69"/>
                <a:gd name="T15" fmla="*/ 54 h 68"/>
                <a:gd name="T16" fmla="*/ 57 w 69"/>
                <a:gd name="T17" fmla="*/ 66 h 68"/>
                <a:gd name="T18" fmla="*/ 11 w 69"/>
                <a:gd name="T19" fmla="*/ 7 h 68"/>
                <a:gd name="T20" fmla="*/ 5 w 69"/>
                <a:gd name="T21" fmla="*/ 14 h 68"/>
                <a:gd name="T22" fmla="*/ 7 w 69"/>
                <a:gd name="T23" fmla="*/ 57 h 68"/>
                <a:gd name="T24" fmla="*/ 14 w 69"/>
                <a:gd name="T25" fmla="*/ 63 h 68"/>
                <a:gd name="T26" fmla="*/ 57 w 69"/>
                <a:gd name="T27" fmla="*/ 61 h 68"/>
                <a:gd name="T28" fmla="*/ 63 w 69"/>
                <a:gd name="T29" fmla="*/ 54 h 68"/>
                <a:gd name="T30" fmla="*/ 61 w 69"/>
                <a:gd name="T31" fmla="*/ 11 h 68"/>
                <a:gd name="T32" fmla="*/ 54 w 69"/>
                <a:gd name="T33" fmla="*/ 5 h 68"/>
                <a:gd name="T34" fmla="*/ 11 w 69"/>
                <a:gd name="T35"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8">
                  <a:moveTo>
                    <a:pt x="57" y="66"/>
                  </a:moveTo>
                  <a:cubicBezTo>
                    <a:pt x="14" y="68"/>
                    <a:pt x="14" y="68"/>
                    <a:pt x="14" y="68"/>
                  </a:cubicBezTo>
                  <a:cubicBezTo>
                    <a:pt x="8" y="68"/>
                    <a:pt x="2" y="63"/>
                    <a:pt x="2" y="57"/>
                  </a:cubicBezTo>
                  <a:cubicBezTo>
                    <a:pt x="0" y="14"/>
                    <a:pt x="0" y="14"/>
                    <a:pt x="0" y="14"/>
                  </a:cubicBezTo>
                  <a:cubicBezTo>
                    <a:pt x="0" y="8"/>
                    <a:pt x="5" y="2"/>
                    <a:pt x="11" y="2"/>
                  </a:cubicBezTo>
                  <a:cubicBezTo>
                    <a:pt x="54" y="0"/>
                    <a:pt x="54" y="0"/>
                    <a:pt x="54" y="0"/>
                  </a:cubicBezTo>
                  <a:cubicBezTo>
                    <a:pt x="60" y="0"/>
                    <a:pt x="66" y="5"/>
                    <a:pt x="66" y="11"/>
                  </a:cubicBezTo>
                  <a:cubicBezTo>
                    <a:pt x="68" y="54"/>
                    <a:pt x="68" y="54"/>
                    <a:pt x="68" y="54"/>
                  </a:cubicBezTo>
                  <a:cubicBezTo>
                    <a:pt x="69" y="60"/>
                    <a:pt x="64" y="66"/>
                    <a:pt x="57" y="66"/>
                  </a:cubicBezTo>
                  <a:close/>
                  <a:moveTo>
                    <a:pt x="11" y="7"/>
                  </a:moveTo>
                  <a:cubicBezTo>
                    <a:pt x="8" y="7"/>
                    <a:pt x="5" y="10"/>
                    <a:pt x="5" y="14"/>
                  </a:cubicBezTo>
                  <a:cubicBezTo>
                    <a:pt x="7" y="57"/>
                    <a:pt x="7" y="57"/>
                    <a:pt x="7" y="57"/>
                  </a:cubicBezTo>
                  <a:cubicBezTo>
                    <a:pt x="8" y="60"/>
                    <a:pt x="11" y="63"/>
                    <a:pt x="14" y="63"/>
                  </a:cubicBezTo>
                  <a:cubicBezTo>
                    <a:pt x="57" y="61"/>
                    <a:pt x="57" y="61"/>
                    <a:pt x="57" y="61"/>
                  </a:cubicBezTo>
                  <a:cubicBezTo>
                    <a:pt x="60" y="61"/>
                    <a:pt x="63" y="58"/>
                    <a:pt x="63" y="54"/>
                  </a:cubicBezTo>
                  <a:cubicBezTo>
                    <a:pt x="61" y="11"/>
                    <a:pt x="61" y="11"/>
                    <a:pt x="61" y="11"/>
                  </a:cubicBezTo>
                  <a:cubicBezTo>
                    <a:pt x="61" y="8"/>
                    <a:pt x="58" y="5"/>
                    <a:pt x="54" y="5"/>
                  </a:cubicBezTo>
                  <a:lnTo>
                    <a:pt x="11" y="7"/>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0" name="Freeform 175"/>
            <p:cNvSpPr>
              <a:spLocks noEditPoints="1"/>
            </p:cNvSpPr>
            <p:nvPr/>
          </p:nvSpPr>
          <p:spPr bwMode="auto">
            <a:xfrm>
              <a:off x="673100" y="3925888"/>
              <a:ext cx="77788" cy="79375"/>
            </a:xfrm>
            <a:custGeom>
              <a:avLst/>
              <a:gdLst>
                <a:gd name="T0" fmla="*/ 57 w 68"/>
                <a:gd name="T1" fmla="*/ 67 h 69"/>
                <a:gd name="T2" fmla="*/ 14 w 68"/>
                <a:gd name="T3" fmla="*/ 69 h 69"/>
                <a:gd name="T4" fmla="*/ 2 w 68"/>
                <a:gd name="T5" fmla="*/ 58 h 69"/>
                <a:gd name="T6" fmla="*/ 0 w 68"/>
                <a:gd name="T7" fmla="*/ 15 h 69"/>
                <a:gd name="T8" fmla="*/ 11 w 68"/>
                <a:gd name="T9" fmla="*/ 3 h 69"/>
                <a:gd name="T10" fmla="*/ 54 w 68"/>
                <a:gd name="T11" fmla="*/ 1 h 69"/>
                <a:gd name="T12" fmla="*/ 66 w 68"/>
                <a:gd name="T13" fmla="*/ 12 h 69"/>
                <a:gd name="T14" fmla="*/ 68 w 68"/>
                <a:gd name="T15" fmla="*/ 55 h 69"/>
                <a:gd name="T16" fmla="*/ 57 w 68"/>
                <a:gd name="T17" fmla="*/ 67 h 69"/>
                <a:gd name="T18" fmla="*/ 11 w 68"/>
                <a:gd name="T19" fmla="*/ 8 h 69"/>
                <a:gd name="T20" fmla="*/ 5 w 68"/>
                <a:gd name="T21" fmla="*/ 15 h 69"/>
                <a:gd name="T22" fmla="*/ 7 w 68"/>
                <a:gd name="T23" fmla="*/ 58 h 69"/>
                <a:gd name="T24" fmla="*/ 14 w 68"/>
                <a:gd name="T25" fmla="*/ 64 h 69"/>
                <a:gd name="T26" fmla="*/ 57 w 68"/>
                <a:gd name="T27" fmla="*/ 62 h 69"/>
                <a:gd name="T28" fmla="*/ 63 w 68"/>
                <a:gd name="T29" fmla="*/ 55 h 69"/>
                <a:gd name="T30" fmla="*/ 61 w 68"/>
                <a:gd name="T31" fmla="*/ 12 h 69"/>
                <a:gd name="T32" fmla="*/ 54 w 68"/>
                <a:gd name="T33" fmla="*/ 6 h 69"/>
                <a:gd name="T34" fmla="*/ 11 w 68"/>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57" y="67"/>
                  </a:moveTo>
                  <a:cubicBezTo>
                    <a:pt x="14" y="69"/>
                    <a:pt x="14" y="69"/>
                    <a:pt x="14" y="69"/>
                  </a:cubicBezTo>
                  <a:cubicBezTo>
                    <a:pt x="8" y="69"/>
                    <a:pt x="2" y="64"/>
                    <a:pt x="2" y="58"/>
                  </a:cubicBezTo>
                  <a:cubicBezTo>
                    <a:pt x="0" y="15"/>
                    <a:pt x="0" y="15"/>
                    <a:pt x="0" y="15"/>
                  </a:cubicBezTo>
                  <a:cubicBezTo>
                    <a:pt x="0" y="9"/>
                    <a:pt x="5" y="3"/>
                    <a:pt x="11" y="3"/>
                  </a:cubicBezTo>
                  <a:cubicBezTo>
                    <a:pt x="54" y="1"/>
                    <a:pt x="54" y="1"/>
                    <a:pt x="54" y="1"/>
                  </a:cubicBezTo>
                  <a:cubicBezTo>
                    <a:pt x="60" y="0"/>
                    <a:pt x="66" y="5"/>
                    <a:pt x="66" y="12"/>
                  </a:cubicBezTo>
                  <a:cubicBezTo>
                    <a:pt x="68" y="55"/>
                    <a:pt x="68" y="55"/>
                    <a:pt x="68" y="55"/>
                  </a:cubicBezTo>
                  <a:cubicBezTo>
                    <a:pt x="68" y="61"/>
                    <a:pt x="63" y="67"/>
                    <a:pt x="57" y="67"/>
                  </a:cubicBezTo>
                  <a:close/>
                  <a:moveTo>
                    <a:pt x="11" y="8"/>
                  </a:moveTo>
                  <a:cubicBezTo>
                    <a:pt x="8" y="8"/>
                    <a:pt x="5" y="11"/>
                    <a:pt x="5" y="15"/>
                  </a:cubicBezTo>
                  <a:cubicBezTo>
                    <a:pt x="7" y="58"/>
                    <a:pt x="7" y="58"/>
                    <a:pt x="7" y="58"/>
                  </a:cubicBezTo>
                  <a:cubicBezTo>
                    <a:pt x="7" y="61"/>
                    <a:pt x="10" y="64"/>
                    <a:pt x="14" y="64"/>
                  </a:cubicBezTo>
                  <a:cubicBezTo>
                    <a:pt x="57" y="62"/>
                    <a:pt x="57" y="62"/>
                    <a:pt x="57" y="62"/>
                  </a:cubicBezTo>
                  <a:cubicBezTo>
                    <a:pt x="60" y="61"/>
                    <a:pt x="63" y="58"/>
                    <a:pt x="63" y="55"/>
                  </a:cubicBezTo>
                  <a:cubicBezTo>
                    <a:pt x="61" y="12"/>
                    <a:pt x="61" y="12"/>
                    <a:pt x="61" y="12"/>
                  </a:cubicBezTo>
                  <a:cubicBezTo>
                    <a:pt x="61" y="9"/>
                    <a:pt x="58" y="6"/>
                    <a:pt x="54" y="6"/>
                  </a:cubicBezTo>
                  <a:lnTo>
                    <a:pt x="11"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1" name="Freeform 176"/>
            <p:cNvSpPr>
              <a:spLocks noEditPoints="1"/>
            </p:cNvSpPr>
            <p:nvPr/>
          </p:nvSpPr>
          <p:spPr bwMode="auto">
            <a:xfrm>
              <a:off x="774700" y="3921125"/>
              <a:ext cx="79375" cy="79375"/>
            </a:xfrm>
            <a:custGeom>
              <a:avLst/>
              <a:gdLst>
                <a:gd name="T0" fmla="*/ 58 w 69"/>
                <a:gd name="T1" fmla="*/ 67 h 69"/>
                <a:gd name="T2" fmla="*/ 15 w 69"/>
                <a:gd name="T3" fmla="*/ 69 h 69"/>
                <a:gd name="T4" fmla="*/ 3 w 69"/>
                <a:gd name="T5" fmla="*/ 58 h 69"/>
                <a:gd name="T6" fmla="*/ 1 w 69"/>
                <a:gd name="T7" fmla="*/ 15 h 69"/>
                <a:gd name="T8" fmla="*/ 12 w 69"/>
                <a:gd name="T9" fmla="*/ 3 h 69"/>
                <a:gd name="T10" fmla="*/ 55 w 69"/>
                <a:gd name="T11" fmla="*/ 0 h 69"/>
                <a:gd name="T12" fmla="*/ 67 w 69"/>
                <a:gd name="T13" fmla="*/ 12 h 69"/>
                <a:gd name="T14" fmla="*/ 69 w 69"/>
                <a:gd name="T15" fmla="*/ 54 h 69"/>
                <a:gd name="T16" fmla="*/ 58 w 69"/>
                <a:gd name="T17" fmla="*/ 67 h 69"/>
                <a:gd name="T18" fmla="*/ 12 w 69"/>
                <a:gd name="T19" fmla="*/ 8 h 69"/>
                <a:gd name="T20" fmla="*/ 6 w 69"/>
                <a:gd name="T21" fmla="*/ 14 h 69"/>
                <a:gd name="T22" fmla="*/ 8 w 69"/>
                <a:gd name="T23" fmla="*/ 57 h 69"/>
                <a:gd name="T24" fmla="*/ 15 w 69"/>
                <a:gd name="T25" fmla="*/ 63 h 69"/>
                <a:gd name="T26" fmla="*/ 57 w 69"/>
                <a:gd name="T27" fmla="*/ 61 h 69"/>
                <a:gd name="T28" fmla="*/ 64 w 69"/>
                <a:gd name="T29" fmla="*/ 55 h 69"/>
                <a:gd name="T30" fmla="*/ 61 w 69"/>
                <a:gd name="T31" fmla="*/ 12 h 69"/>
                <a:gd name="T32" fmla="*/ 55 w 69"/>
                <a:gd name="T33" fmla="*/ 6 h 69"/>
                <a:gd name="T34" fmla="*/ 12 w 69"/>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58" y="67"/>
                  </a:moveTo>
                  <a:cubicBezTo>
                    <a:pt x="15" y="69"/>
                    <a:pt x="15" y="69"/>
                    <a:pt x="15" y="69"/>
                  </a:cubicBezTo>
                  <a:cubicBezTo>
                    <a:pt x="8" y="69"/>
                    <a:pt x="3" y="64"/>
                    <a:pt x="3" y="58"/>
                  </a:cubicBezTo>
                  <a:cubicBezTo>
                    <a:pt x="1" y="15"/>
                    <a:pt x="1" y="15"/>
                    <a:pt x="1" y="15"/>
                  </a:cubicBezTo>
                  <a:cubicBezTo>
                    <a:pt x="0" y="8"/>
                    <a:pt x="5" y="3"/>
                    <a:pt x="12" y="3"/>
                  </a:cubicBezTo>
                  <a:cubicBezTo>
                    <a:pt x="55" y="0"/>
                    <a:pt x="55" y="0"/>
                    <a:pt x="55" y="0"/>
                  </a:cubicBezTo>
                  <a:cubicBezTo>
                    <a:pt x="61" y="0"/>
                    <a:pt x="66" y="5"/>
                    <a:pt x="67" y="12"/>
                  </a:cubicBezTo>
                  <a:cubicBezTo>
                    <a:pt x="69" y="54"/>
                    <a:pt x="69" y="54"/>
                    <a:pt x="69" y="54"/>
                  </a:cubicBezTo>
                  <a:cubicBezTo>
                    <a:pt x="69" y="61"/>
                    <a:pt x="64" y="66"/>
                    <a:pt x="58" y="67"/>
                  </a:cubicBezTo>
                  <a:close/>
                  <a:moveTo>
                    <a:pt x="12" y="8"/>
                  </a:moveTo>
                  <a:cubicBezTo>
                    <a:pt x="8" y="8"/>
                    <a:pt x="6" y="11"/>
                    <a:pt x="6" y="14"/>
                  </a:cubicBezTo>
                  <a:cubicBezTo>
                    <a:pt x="8" y="57"/>
                    <a:pt x="8" y="57"/>
                    <a:pt x="8" y="57"/>
                  </a:cubicBezTo>
                  <a:cubicBezTo>
                    <a:pt x="8" y="61"/>
                    <a:pt x="11" y="64"/>
                    <a:pt x="15" y="63"/>
                  </a:cubicBezTo>
                  <a:cubicBezTo>
                    <a:pt x="57" y="61"/>
                    <a:pt x="57" y="61"/>
                    <a:pt x="57" y="61"/>
                  </a:cubicBezTo>
                  <a:cubicBezTo>
                    <a:pt x="61" y="61"/>
                    <a:pt x="64" y="58"/>
                    <a:pt x="64" y="55"/>
                  </a:cubicBezTo>
                  <a:cubicBezTo>
                    <a:pt x="61" y="12"/>
                    <a:pt x="61" y="12"/>
                    <a:pt x="61" y="12"/>
                  </a:cubicBezTo>
                  <a:cubicBezTo>
                    <a:pt x="61" y="8"/>
                    <a:pt x="58" y="6"/>
                    <a:pt x="55" y="6"/>
                  </a:cubicBezTo>
                  <a:lnTo>
                    <a:pt x="12"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2" name="Freeform 177"/>
            <p:cNvSpPr>
              <a:spLocks noEditPoints="1"/>
            </p:cNvSpPr>
            <p:nvPr/>
          </p:nvSpPr>
          <p:spPr bwMode="auto">
            <a:xfrm>
              <a:off x="879475" y="3916363"/>
              <a:ext cx="79375" cy="79375"/>
            </a:xfrm>
            <a:custGeom>
              <a:avLst/>
              <a:gdLst>
                <a:gd name="T0" fmla="*/ 57 w 69"/>
                <a:gd name="T1" fmla="*/ 66 h 69"/>
                <a:gd name="T2" fmla="*/ 14 w 69"/>
                <a:gd name="T3" fmla="*/ 68 h 69"/>
                <a:gd name="T4" fmla="*/ 2 w 69"/>
                <a:gd name="T5" fmla="*/ 57 h 69"/>
                <a:gd name="T6" fmla="*/ 0 w 69"/>
                <a:gd name="T7" fmla="*/ 14 h 69"/>
                <a:gd name="T8" fmla="*/ 11 w 69"/>
                <a:gd name="T9" fmla="*/ 2 h 69"/>
                <a:gd name="T10" fmla="*/ 54 w 69"/>
                <a:gd name="T11" fmla="*/ 0 h 69"/>
                <a:gd name="T12" fmla="*/ 66 w 69"/>
                <a:gd name="T13" fmla="*/ 11 h 69"/>
                <a:gd name="T14" fmla="*/ 68 w 69"/>
                <a:gd name="T15" fmla="*/ 54 h 69"/>
                <a:gd name="T16" fmla="*/ 57 w 69"/>
                <a:gd name="T17" fmla="*/ 66 h 69"/>
                <a:gd name="T18" fmla="*/ 12 w 69"/>
                <a:gd name="T19" fmla="*/ 7 h 69"/>
                <a:gd name="T20" fmla="*/ 5 w 69"/>
                <a:gd name="T21" fmla="*/ 14 h 69"/>
                <a:gd name="T22" fmla="*/ 7 w 69"/>
                <a:gd name="T23" fmla="*/ 57 h 69"/>
                <a:gd name="T24" fmla="*/ 14 w 69"/>
                <a:gd name="T25" fmla="*/ 63 h 69"/>
                <a:gd name="T26" fmla="*/ 57 w 69"/>
                <a:gd name="T27" fmla="*/ 61 h 69"/>
                <a:gd name="T28" fmla="*/ 63 w 69"/>
                <a:gd name="T29" fmla="*/ 54 h 69"/>
                <a:gd name="T30" fmla="*/ 61 w 69"/>
                <a:gd name="T31" fmla="*/ 12 h 69"/>
                <a:gd name="T32" fmla="*/ 54 w 69"/>
                <a:gd name="T33" fmla="*/ 5 h 69"/>
                <a:gd name="T34" fmla="*/ 12 w 69"/>
                <a:gd name="T35"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57" y="66"/>
                  </a:moveTo>
                  <a:cubicBezTo>
                    <a:pt x="14" y="68"/>
                    <a:pt x="14" y="68"/>
                    <a:pt x="14" y="68"/>
                  </a:cubicBezTo>
                  <a:cubicBezTo>
                    <a:pt x="8" y="69"/>
                    <a:pt x="3" y="64"/>
                    <a:pt x="2" y="57"/>
                  </a:cubicBezTo>
                  <a:cubicBezTo>
                    <a:pt x="0" y="14"/>
                    <a:pt x="0" y="14"/>
                    <a:pt x="0" y="14"/>
                  </a:cubicBezTo>
                  <a:cubicBezTo>
                    <a:pt x="0" y="8"/>
                    <a:pt x="5" y="3"/>
                    <a:pt x="11" y="2"/>
                  </a:cubicBezTo>
                  <a:cubicBezTo>
                    <a:pt x="54" y="0"/>
                    <a:pt x="54" y="0"/>
                    <a:pt x="54" y="0"/>
                  </a:cubicBezTo>
                  <a:cubicBezTo>
                    <a:pt x="61" y="0"/>
                    <a:pt x="66" y="5"/>
                    <a:pt x="66" y="11"/>
                  </a:cubicBezTo>
                  <a:cubicBezTo>
                    <a:pt x="68" y="54"/>
                    <a:pt x="68" y="54"/>
                    <a:pt x="68" y="54"/>
                  </a:cubicBezTo>
                  <a:cubicBezTo>
                    <a:pt x="69" y="61"/>
                    <a:pt x="64" y="66"/>
                    <a:pt x="57" y="66"/>
                  </a:cubicBezTo>
                  <a:close/>
                  <a:moveTo>
                    <a:pt x="12" y="7"/>
                  </a:moveTo>
                  <a:cubicBezTo>
                    <a:pt x="8" y="8"/>
                    <a:pt x="5" y="11"/>
                    <a:pt x="5" y="14"/>
                  </a:cubicBezTo>
                  <a:cubicBezTo>
                    <a:pt x="7" y="57"/>
                    <a:pt x="7" y="57"/>
                    <a:pt x="7" y="57"/>
                  </a:cubicBezTo>
                  <a:cubicBezTo>
                    <a:pt x="8" y="61"/>
                    <a:pt x="11" y="63"/>
                    <a:pt x="14" y="63"/>
                  </a:cubicBezTo>
                  <a:cubicBezTo>
                    <a:pt x="57" y="61"/>
                    <a:pt x="57" y="61"/>
                    <a:pt x="57" y="61"/>
                  </a:cubicBezTo>
                  <a:cubicBezTo>
                    <a:pt x="61" y="61"/>
                    <a:pt x="63" y="58"/>
                    <a:pt x="63" y="54"/>
                  </a:cubicBezTo>
                  <a:cubicBezTo>
                    <a:pt x="61" y="12"/>
                    <a:pt x="61" y="12"/>
                    <a:pt x="61" y="12"/>
                  </a:cubicBezTo>
                  <a:cubicBezTo>
                    <a:pt x="61" y="8"/>
                    <a:pt x="58" y="5"/>
                    <a:pt x="54" y="5"/>
                  </a:cubicBezTo>
                  <a:lnTo>
                    <a:pt x="12" y="7"/>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3" name="Freeform 178"/>
            <p:cNvSpPr>
              <a:spLocks noEditPoints="1"/>
            </p:cNvSpPr>
            <p:nvPr/>
          </p:nvSpPr>
          <p:spPr bwMode="auto">
            <a:xfrm>
              <a:off x="677862" y="4024313"/>
              <a:ext cx="79375" cy="79375"/>
            </a:xfrm>
            <a:custGeom>
              <a:avLst/>
              <a:gdLst>
                <a:gd name="T0" fmla="*/ 57 w 69"/>
                <a:gd name="T1" fmla="*/ 66 h 68"/>
                <a:gd name="T2" fmla="*/ 14 w 69"/>
                <a:gd name="T3" fmla="*/ 68 h 68"/>
                <a:gd name="T4" fmla="*/ 2 w 69"/>
                <a:gd name="T5" fmla="*/ 57 h 68"/>
                <a:gd name="T6" fmla="*/ 0 w 69"/>
                <a:gd name="T7" fmla="*/ 14 h 68"/>
                <a:gd name="T8" fmla="*/ 11 w 69"/>
                <a:gd name="T9" fmla="*/ 2 h 68"/>
                <a:gd name="T10" fmla="*/ 54 w 69"/>
                <a:gd name="T11" fmla="*/ 0 h 68"/>
                <a:gd name="T12" fmla="*/ 66 w 69"/>
                <a:gd name="T13" fmla="*/ 11 h 68"/>
                <a:gd name="T14" fmla="*/ 68 w 69"/>
                <a:gd name="T15" fmla="*/ 54 h 68"/>
                <a:gd name="T16" fmla="*/ 57 w 69"/>
                <a:gd name="T17" fmla="*/ 66 h 68"/>
                <a:gd name="T18" fmla="*/ 11 w 69"/>
                <a:gd name="T19" fmla="*/ 7 h 68"/>
                <a:gd name="T20" fmla="*/ 5 w 69"/>
                <a:gd name="T21" fmla="*/ 14 h 68"/>
                <a:gd name="T22" fmla="*/ 7 w 69"/>
                <a:gd name="T23" fmla="*/ 57 h 68"/>
                <a:gd name="T24" fmla="*/ 14 w 69"/>
                <a:gd name="T25" fmla="*/ 63 h 68"/>
                <a:gd name="T26" fmla="*/ 57 w 69"/>
                <a:gd name="T27" fmla="*/ 61 h 68"/>
                <a:gd name="T28" fmla="*/ 63 w 69"/>
                <a:gd name="T29" fmla="*/ 54 h 68"/>
                <a:gd name="T30" fmla="*/ 61 w 69"/>
                <a:gd name="T31" fmla="*/ 11 h 68"/>
                <a:gd name="T32" fmla="*/ 54 w 69"/>
                <a:gd name="T33" fmla="*/ 5 h 68"/>
                <a:gd name="T34" fmla="*/ 11 w 69"/>
                <a:gd name="T35"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8">
                  <a:moveTo>
                    <a:pt x="57" y="66"/>
                  </a:moveTo>
                  <a:cubicBezTo>
                    <a:pt x="14" y="68"/>
                    <a:pt x="14" y="68"/>
                    <a:pt x="14" y="68"/>
                  </a:cubicBezTo>
                  <a:cubicBezTo>
                    <a:pt x="8" y="68"/>
                    <a:pt x="2" y="63"/>
                    <a:pt x="2" y="57"/>
                  </a:cubicBezTo>
                  <a:cubicBezTo>
                    <a:pt x="0" y="14"/>
                    <a:pt x="0" y="14"/>
                    <a:pt x="0" y="14"/>
                  </a:cubicBezTo>
                  <a:cubicBezTo>
                    <a:pt x="0" y="8"/>
                    <a:pt x="5" y="2"/>
                    <a:pt x="11" y="2"/>
                  </a:cubicBezTo>
                  <a:cubicBezTo>
                    <a:pt x="54" y="0"/>
                    <a:pt x="54" y="0"/>
                    <a:pt x="54" y="0"/>
                  </a:cubicBezTo>
                  <a:cubicBezTo>
                    <a:pt x="60" y="0"/>
                    <a:pt x="66" y="5"/>
                    <a:pt x="66" y="11"/>
                  </a:cubicBezTo>
                  <a:cubicBezTo>
                    <a:pt x="68" y="54"/>
                    <a:pt x="68" y="54"/>
                    <a:pt x="68" y="54"/>
                  </a:cubicBezTo>
                  <a:cubicBezTo>
                    <a:pt x="69" y="60"/>
                    <a:pt x="64" y="66"/>
                    <a:pt x="57" y="66"/>
                  </a:cubicBezTo>
                  <a:close/>
                  <a:moveTo>
                    <a:pt x="11" y="7"/>
                  </a:moveTo>
                  <a:cubicBezTo>
                    <a:pt x="8" y="7"/>
                    <a:pt x="5" y="10"/>
                    <a:pt x="5" y="14"/>
                  </a:cubicBezTo>
                  <a:cubicBezTo>
                    <a:pt x="7" y="57"/>
                    <a:pt x="7" y="57"/>
                    <a:pt x="7" y="57"/>
                  </a:cubicBezTo>
                  <a:cubicBezTo>
                    <a:pt x="7" y="60"/>
                    <a:pt x="11" y="63"/>
                    <a:pt x="14" y="63"/>
                  </a:cubicBezTo>
                  <a:cubicBezTo>
                    <a:pt x="57" y="61"/>
                    <a:pt x="57" y="61"/>
                    <a:pt x="57" y="61"/>
                  </a:cubicBezTo>
                  <a:cubicBezTo>
                    <a:pt x="60" y="61"/>
                    <a:pt x="63" y="58"/>
                    <a:pt x="63" y="54"/>
                  </a:cubicBezTo>
                  <a:cubicBezTo>
                    <a:pt x="61" y="11"/>
                    <a:pt x="61" y="11"/>
                    <a:pt x="61" y="11"/>
                  </a:cubicBezTo>
                  <a:cubicBezTo>
                    <a:pt x="61" y="8"/>
                    <a:pt x="58" y="5"/>
                    <a:pt x="54" y="5"/>
                  </a:cubicBezTo>
                  <a:lnTo>
                    <a:pt x="11" y="7"/>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4" name="Freeform 179"/>
            <p:cNvSpPr>
              <a:spLocks noEditPoints="1"/>
            </p:cNvSpPr>
            <p:nvPr/>
          </p:nvSpPr>
          <p:spPr bwMode="auto">
            <a:xfrm>
              <a:off x="779462" y="4019550"/>
              <a:ext cx="79375" cy="79375"/>
            </a:xfrm>
            <a:custGeom>
              <a:avLst/>
              <a:gdLst>
                <a:gd name="T0" fmla="*/ 58 w 69"/>
                <a:gd name="T1" fmla="*/ 67 h 69"/>
                <a:gd name="T2" fmla="*/ 15 w 69"/>
                <a:gd name="T3" fmla="*/ 69 h 69"/>
                <a:gd name="T4" fmla="*/ 3 w 69"/>
                <a:gd name="T5" fmla="*/ 58 h 69"/>
                <a:gd name="T6" fmla="*/ 1 w 69"/>
                <a:gd name="T7" fmla="*/ 15 h 69"/>
                <a:gd name="T8" fmla="*/ 12 w 69"/>
                <a:gd name="T9" fmla="*/ 3 h 69"/>
                <a:gd name="T10" fmla="*/ 55 w 69"/>
                <a:gd name="T11" fmla="*/ 1 h 69"/>
                <a:gd name="T12" fmla="*/ 67 w 69"/>
                <a:gd name="T13" fmla="*/ 12 h 69"/>
                <a:gd name="T14" fmla="*/ 69 w 69"/>
                <a:gd name="T15" fmla="*/ 55 h 69"/>
                <a:gd name="T16" fmla="*/ 58 w 69"/>
                <a:gd name="T17" fmla="*/ 67 h 69"/>
                <a:gd name="T18" fmla="*/ 12 w 69"/>
                <a:gd name="T19" fmla="*/ 8 h 69"/>
                <a:gd name="T20" fmla="*/ 6 w 69"/>
                <a:gd name="T21" fmla="*/ 15 h 69"/>
                <a:gd name="T22" fmla="*/ 8 w 69"/>
                <a:gd name="T23" fmla="*/ 58 h 69"/>
                <a:gd name="T24" fmla="*/ 15 w 69"/>
                <a:gd name="T25" fmla="*/ 64 h 69"/>
                <a:gd name="T26" fmla="*/ 57 w 69"/>
                <a:gd name="T27" fmla="*/ 62 h 69"/>
                <a:gd name="T28" fmla="*/ 64 w 69"/>
                <a:gd name="T29" fmla="*/ 55 h 69"/>
                <a:gd name="T30" fmla="*/ 62 w 69"/>
                <a:gd name="T31" fmla="*/ 12 h 69"/>
                <a:gd name="T32" fmla="*/ 55 w 69"/>
                <a:gd name="T33" fmla="*/ 6 h 69"/>
                <a:gd name="T34" fmla="*/ 12 w 69"/>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58" y="67"/>
                  </a:moveTo>
                  <a:cubicBezTo>
                    <a:pt x="15" y="69"/>
                    <a:pt x="15" y="69"/>
                    <a:pt x="15" y="69"/>
                  </a:cubicBezTo>
                  <a:cubicBezTo>
                    <a:pt x="8" y="69"/>
                    <a:pt x="3" y="64"/>
                    <a:pt x="3" y="58"/>
                  </a:cubicBezTo>
                  <a:cubicBezTo>
                    <a:pt x="1" y="15"/>
                    <a:pt x="1" y="15"/>
                    <a:pt x="1" y="15"/>
                  </a:cubicBezTo>
                  <a:cubicBezTo>
                    <a:pt x="0" y="9"/>
                    <a:pt x="5" y="3"/>
                    <a:pt x="12" y="3"/>
                  </a:cubicBezTo>
                  <a:cubicBezTo>
                    <a:pt x="55" y="1"/>
                    <a:pt x="55" y="1"/>
                    <a:pt x="55" y="1"/>
                  </a:cubicBezTo>
                  <a:cubicBezTo>
                    <a:pt x="61" y="0"/>
                    <a:pt x="66" y="5"/>
                    <a:pt x="67" y="12"/>
                  </a:cubicBezTo>
                  <a:cubicBezTo>
                    <a:pt x="69" y="55"/>
                    <a:pt x="69" y="55"/>
                    <a:pt x="69" y="55"/>
                  </a:cubicBezTo>
                  <a:cubicBezTo>
                    <a:pt x="69" y="61"/>
                    <a:pt x="64" y="66"/>
                    <a:pt x="58" y="67"/>
                  </a:cubicBezTo>
                  <a:close/>
                  <a:moveTo>
                    <a:pt x="12" y="8"/>
                  </a:moveTo>
                  <a:cubicBezTo>
                    <a:pt x="8" y="8"/>
                    <a:pt x="6" y="11"/>
                    <a:pt x="6" y="15"/>
                  </a:cubicBezTo>
                  <a:cubicBezTo>
                    <a:pt x="8" y="58"/>
                    <a:pt x="8" y="58"/>
                    <a:pt x="8" y="58"/>
                  </a:cubicBezTo>
                  <a:cubicBezTo>
                    <a:pt x="8" y="61"/>
                    <a:pt x="11" y="64"/>
                    <a:pt x="15" y="64"/>
                  </a:cubicBezTo>
                  <a:cubicBezTo>
                    <a:pt x="57" y="62"/>
                    <a:pt x="57" y="62"/>
                    <a:pt x="57" y="62"/>
                  </a:cubicBezTo>
                  <a:cubicBezTo>
                    <a:pt x="61" y="61"/>
                    <a:pt x="64" y="58"/>
                    <a:pt x="64" y="55"/>
                  </a:cubicBezTo>
                  <a:cubicBezTo>
                    <a:pt x="62" y="12"/>
                    <a:pt x="62" y="12"/>
                    <a:pt x="62" y="12"/>
                  </a:cubicBezTo>
                  <a:cubicBezTo>
                    <a:pt x="61" y="8"/>
                    <a:pt x="58" y="6"/>
                    <a:pt x="55" y="6"/>
                  </a:cubicBezTo>
                  <a:lnTo>
                    <a:pt x="12"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5" name="Freeform 180"/>
            <p:cNvSpPr>
              <a:spLocks noEditPoints="1"/>
            </p:cNvSpPr>
            <p:nvPr/>
          </p:nvSpPr>
          <p:spPr bwMode="auto">
            <a:xfrm>
              <a:off x="882650" y="4014788"/>
              <a:ext cx="80963" cy="79375"/>
            </a:xfrm>
            <a:custGeom>
              <a:avLst/>
              <a:gdLst>
                <a:gd name="T0" fmla="*/ 57 w 69"/>
                <a:gd name="T1" fmla="*/ 67 h 69"/>
                <a:gd name="T2" fmla="*/ 14 w 69"/>
                <a:gd name="T3" fmla="*/ 69 h 69"/>
                <a:gd name="T4" fmla="*/ 2 w 69"/>
                <a:gd name="T5" fmla="*/ 58 h 69"/>
                <a:gd name="T6" fmla="*/ 0 w 69"/>
                <a:gd name="T7" fmla="*/ 15 h 69"/>
                <a:gd name="T8" fmla="*/ 11 w 69"/>
                <a:gd name="T9" fmla="*/ 2 h 69"/>
                <a:gd name="T10" fmla="*/ 54 w 69"/>
                <a:gd name="T11" fmla="*/ 0 h 69"/>
                <a:gd name="T12" fmla="*/ 66 w 69"/>
                <a:gd name="T13" fmla="*/ 11 h 69"/>
                <a:gd name="T14" fmla="*/ 68 w 69"/>
                <a:gd name="T15" fmla="*/ 54 h 69"/>
                <a:gd name="T16" fmla="*/ 57 w 69"/>
                <a:gd name="T17" fmla="*/ 67 h 69"/>
                <a:gd name="T18" fmla="*/ 12 w 69"/>
                <a:gd name="T19" fmla="*/ 8 h 69"/>
                <a:gd name="T20" fmla="*/ 5 w 69"/>
                <a:gd name="T21" fmla="*/ 14 h 69"/>
                <a:gd name="T22" fmla="*/ 7 w 69"/>
                <a:gd name="T23" fmla="*/ 57 h 69"/>
                <a:gd name="T24" fmla="*/ 14 w 69"/>
                <a:gd name="T25" fmla="*/ 63 h 69"/>
                <a:gd name="T26" fmla="*/ 57 w 69"/>
                <a:gd name="T27" fmla="*/ 61 h 69"/>
                <a:gd name="T28" fmla="*/ 63 w 69"/>
                <a:gd name="T29" fmla="*/ 55 h 69"/>
                <a:gd name="T30" fmla="*/ 61 w 69"/>
                <a:gd name="T31" fmla="*/ 12 h 69"/>
                <a:gd name="T32" fmla="*/ 54 w 69"/>
                <a:gd name="T33" fmla="*/ 6 h 69"/>
                <a:gd name="T34" fmla="*/ 12 w 69"/>
                <a:gd name="T35"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57" y="67"/>
                  </a:moveTo>
                  <a:cubicBezTo>
                    <a:pt x="14" y="69"/>
                    <a:pt x="14" y="69"/>
                    <a:pt x="14" y="69"/>
                  </a:cubicBezTo>
                  <a:cubicBezTo>
                    <a:pt x="8" y="69"/>
                    <a:pt x="3" y="64"/>
                    <a:pt x="2" y="58"/>
                  </a:cubicBezTo>
                  <a:cubicBezTo>
                    <a:pt x="0" y="15"/>
                    <a:pt x="0" y="15"/>
                    <a:pt x="0" y="15"/>
                  </a:cubicBezTo>
                  <a:cubicBezTo>
                    <a:pt x="0" y="8"/>
                    <a:pt x="5" y="3"/>
                    <a:pt x="11" y="2"/>
                  </a:cubicBezTo>
                  <a:cubicBezTo>
                    <a:pt x="54" y="0"/>
                    <a:pt x="54" y="0"/>
                    <a:pt x="54" y="0"/>
                  </a:cubicBezTo>
                  <a:cubicBezTo>
                    <a:pt x="61" y="0"/>
                    <a:pt x="66" y="5"/>
                    <a:pt x="66" y="11"/>
                  </a:cubicBezTo>
                  <a:cubicBezTo>
                    <a:pt x="68" y="54"/>
                    <a:pt x="68" y="54"/>
                    <a:pt x="68" y="54"/>
                  </a:cubicBezTo>
                  <a:cubicBezTo>
                    <a:pt x="69" y="61"/>
                    <a:pt x="64" y="66"/>
                    <a:pt x="57" y="67"/>
                  </a:cubicBezTo>
                  <a:close/>
                  <a:moveTo>
                    <a:pt x="12" y="8"/>
                  </a:moveTo>
                  <a:cubicBezTo>
                    <a:pt x="8" y="8"/>
                    <a:pt x="5" y="11"/>
                    <a:pt x="5" y="14"/>
                  </a:cubicBezTo>
                  <a:cubicBezTo>
                    <a:pt x="7" y="57"/>
                    <a:pt x="7" y="57"/>
                    <a:pt x="7" y="57"/>
                  </a:cubicBezTo>
                  <a:cubicBezTo>
                    <a:pt x="8" y="61"/>
                    <a:pt x="11" y="64"/>
                    <a:pt x="14" y="63"/>
                  </a:cubicBezTo>
                  <a:cubicBezTo>
                    <a:pt x="57" y="61"/>
                    <a:pt x="57" y="61"/>
                    <a:pt x="57" y="61"/>
                  </a:cubicBezTo>
                  <a:cubicBezTo>
                    <a:pt x="61" y="61"/>
                    <a:pt x="63" y="58"/>
                    <a:pt x="63" y="55"/>
                  </a:cubicBezTo>
                  <a:cubicBezTo>
                    <a:pt x="61" y="12"/>
                    <a:pt x="61" y="12"/>
                    <a:pt x="61" y="12"/>
                  </a:cubicBezTo>
                  <a:cubicBezTo>
                    <a:pt x="61" y="8"/>
                    <a:pt x="58" y="5"/>
                    <a:pt x="54" y="6"/>
                  </a:cubicBezTo>
                  <a:lnTo>
                    <a:pt x="12" y="8"/>
                  </a:lnTo>
                  <a:close/>
                </a:path>
              </a:pathLst>
            </a:custGeom>
            <a:solidFill>
              <a:srgbClr val="CED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6" name="Freeform 181"/>
            <p:cNvSpPr>
              <a:spLocks noEditPoints="1"/>
            </p:cNvSpPr>
            <p:nvPr/>
          </p:nvSpPr>
          <p:spPr bwMode="auto">
            <a:xfrm>
              <a:off x="787400" y="4133850"/>
              <a:ext cx="74613" cy="76200"/>
            </a:xfrm>
            <a:custGeom>
              <a:avLst/>
              <a:gdLst>
                <a:gd name="T0" fmla="*/ 35 w 66"/>
                <a:gd name="T1" fmla="*/ 65 h 66"/>
                <a:gd name="T2" fmla="*/ 1 w 66"/>
                <a:gd name="T3" fmla="*/ 35 h 66"/>
                <a:gd name="T4" fmla="*/ 32 w 66"/>
                <a:gd name="T5" fmla="*/ 1 h 66"/>
                <a:gd name="T6" fmla="*/ 66 w 66"/>
                <a:gd name="T7" fmla="*/ 32 h 66"/>
                <a:gd name="T8" fmla="*/ 35 w 66"/>
                <a:gd name="T9" fmla="*/ 65 h 66"/>
                <a:gd name="T10" fmla="*/ 32 w 66"/>
                <a:gd name="T11" fmla="*/ 6 h 66"/>
                <a:gd name="T12" fmla="*/ 6 w 66"/>
                <a:gd name="T13" fmla="*/ 34 h 66"/>
                <a:gd name="T14" fmla="*/ 35 w 66"/>
                <a:gd name="T15" fmla="*/ 60 h 66"/>
                <a:gd name="T16" fmla="*/ 60 w 66"/>
                <a:gd name="T17" fmla="*/ 32 h 66"/>
                <a:gd name="T18" fmla="*/ 32 w 66"/>
                <a:gd name="T19"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6">
                  <a:moveTo>
                    <a:pt x="35" y="65"/>
                  </a:moveTo>
                  <a:cubicBezTo>
                    <a:pt x="17" y="66"/>
                    <a:pt x="2" y="52"/>
                    <a:pt x="1" y="35"/>
                  </a:cubicBezTo>
                  <a:cubicBezTo>
                    <a:pt x="0" y="17"/>
                    <a:pt x="14" y="2"/>
                    <a:pt x="32" y="1"/>
                  </a:cubicBezTo>
                  <a:cubicBezTo>
                    <a:pt x="50" y="0"/>
                    <a:pt x="65" y="14"/>
                    <a:pt x="66" y="32"/>
                  </a:cubicBezTo>
                  <a:cubicBezTo>
                    <a:pt x="66" y="49"/>
                    <a:pt x="53" y="65"/>
                    <a:pt x="35" y="65"/>
                  </a:cubicBezTo>
                  <a:close/>
                  <a:moveTo>
                    <a:pt x="32" y="6"/>
                  </a:moveTo>
                  <a:cubicBezTo>
                    <a:pt x="17" y="7"/>
                    <a:pt x="6" y="20"/>
                    <a:pt x="6" y="34"/>
                  </a:cubicBezTo>
                  <a:cubicBezTo>
                    <a:pt x="7" y="49"/>
                    <a:pt x="20" y="61"/>
                    <a:pt x="35" y="60"/>
                  </a:cubicBezTo>
                  <a:cubicBezTo>
                    <a:pt x="50" y="59"/>
                    <a:pt x="61" y="47"/>
                    <a:pt x="60" y="32"/>
                  </a:cubicBezTo>
                  <a:cubicBezTo>
                    <a:pt x="60" y="17"/>
                    <a:pt x="47" y="5"/>
                    <a:pt x="32" y="6"/>
                  </a:cubicBezTo>
                  <a:close/>
                </a:path>
              </a:pathLst>
            </a:custGeom>
            <a:solidFill>
              <a:srgbClr val="FD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206" name="Rectangle 3205">
            <a:hlinkClick r:id="rId2" action="ppaction://hlinksldjump"/>
          </p:cNvPr>
          <p:cNvSpPr/>
          <p:nvPr/>
        </p:nvSpPr>
        <p:spPr>
          <a:xfrm rot="20688026">
            <a:off x="3017706" y="2747308"/>
            <a:ext cx="671291" cy="4397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8" name="Rectangle 3457">
            <a:hlinkClick r:id="rId3" action="ppaction://hlinksldjump"/>
          </p:cNvPr>
          <p:cNvSpPr/>
          <p:nvPr/>
        </p:nvSpPr>
        <p:spPr>
          <a:xfrm rot="18948602">
            <a:off x="3182483" y="3829341"/>
            <a:ext cx="671291" cy="4397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59" name="Elbow Connector 3458"/>
          <p:cNvCxnSpPr/>
          <p:nvPr/>
        </p:nvCxnSpPr>
        <p:spPr>
          <a:xfrm>
            <a:off x="457200" y="1485900"/>
            <a:ext cx="2820390" cy="1435430"/>
          </a:xfrm>
          <a:prstGeom prst="bentConnector3">
            <a:avLst>
              <a:gd name="adj1" fmla="val 100105"/>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462" name="Elbow Connector 3461"/>
          <p:cNvCxnSpPr/>
          <p:nvPr/>
        </p:nvCxnSpPr>
        <p:spPr>
          <a:xfrm flipV="1">
            <a:off x="571500" y="4096987"/>
            <a:ext cx="2670464" cy="513113"/>
          </a:xfrm>
          <a:prstGeom prst="bentConnector3">
            <a:avLst>
              <a:gd name="adj1" fmla="val 50000"/>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466" name="Elbow Connector 3465"/>
          <p:cNvCxnSpPr>
            <a:endCxn id="3125" idx="1"/>
          </p:cNvCxnSpPr>
          <p:nvPr/>
        </p:nvCxnSpPr>
        <p:spPr>
          <a:xfrm rot="10800000">
            <a:off x="5623854" y="4330018"/>
            <a:ext cx="2978831" cy="500766"/>
          </a:xfrm>
          <a:prstGeom prst="bentConnector4">
            <a:avLst>
              <a:gd name="adj1" fmla="val 47721"/>
              <a:gd name="adj2" fmla="val 145650"/>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01" name="Flowchart: Alternate Process 300"/>
          <p:cNvSpPr/>
          <p:nvPr/>
        </p:nvSpPr>
        <p:spPr>
          <a:xfrm>
            <a:off x="0" y="914400"/>
            <a:ext cx="1143000" cy="990600"/>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Types of patient Information</a:t>
            </a:r>
          </a:p>
        </p:txBody>
      </p:sp>
      <p:sp>
        <p:nvSpPr>
          <p:cNvPr id="302" name="Flowchart: Alternate Process 301"/>
          <p:cNvSpPr/>
          <p:nvPr/>
        </p:nvSpPr>
        <p:spPr>
          <a:xfrm>
            <a:off x="0" y="4114800"/>
            <a:ext cx="1143000" cy="990600"/>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Prevalence of </a:t>
            </a:r>
            <a:r>
              <a:rPr lang="en-US" sz="1100" dirty="0" err="1"/>
              <a:t>REDCap</a:t>
            </a:r>
            <a:r>
              <a:rPr lang="en-US" sz="1100" dirty="0"/>
              <a:t> Databases</a:t>
            </a:r>
          </a:p>
        </p:txBody>
      </p:sp>
      <p:sp>
        <p:nvSpPr>
          <p:cNvPr id="303" name="Flowchart: Alternate Process 302"/>
          <p:cNvSpPr/>
          <p:nvPr/>
        </p:nvSpPr>
        <p:spPr>
          <a:xfrm>
            <a:off x="8001000" y="4191000"/>
            <a:ext cx="1143000" cy="990600"/>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Required Information</a:t>
            </a:r>
          </a:p>
        </p:txBody>
      </p:sp>
      <p:sp>
        <p:nvSpPr>
          <p:cNvPr id="3207" name="Rectangle 3206">
            <a:hlinkClick r:id="rId4" action="ppaction://hlinksldjump"/>
          </p:cNvPr>
          <p:cNvSpPr/>
          <p:nvPr/>
        </p:nvSpPr>
        <p:spPr>
          <a:xfrm rot="16200000">
            <a:off x="5172874" y="4047326"/>
            <a:ext cx="609600" cy="4397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Title 3000"/>
          <p:cNvSpPr txBox="1">
            <a:spLocks/>
          </p:cNvSpPr>
          <p:nvPr/>
        </p:nvSpPr>
        <p:spPr>
          <a:xfrm>
            <a:off x="0" y="6629399"/>
            <a:ext cx="4343400" cy="22860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j-lt"/>
                <a:ea typeface="+mj-ea"/>
                <a:cs typeface="+mj-cs"/>
              </a:rPr>
              <a:t>*</a:t>
            </a:r>
            <a:r>
              <a:rPr lang="en-US" dirty="0">
                <a:latin typeface="+mj-lt"/>
                <a:ea typeface="+mj-ea"/>
                <a:cs typeface="+mj-cs"/>
              </a:rPr>
              <a:t>B</a:t>
            </a:r>
            <a:r>
              <a:rPr kumimoji="0" lang="en-US" sz="1800" b="0" i="0" u="none" strike="noStrike" kern="1200" cap="none" spc="0" normalizeH="0" baseline="0" noProof="0" dirty="0" err="1">
                <a:ln>
                  <a:noFill/>
                </a:ln>
                <a:solidFill>
                  <a:schemeClr val="tx1"/>
                </a:solidFill>
                <a:effectLst/>
                <a:uLnTx/>
                <a:uFillTx/>
                <a:latin typeface="+mj-lt"/>
                <a:ea typeface="+mj-ea"/>
                <a:cs typeface="+mj-cs"/>
              </a:rPr>
              <a:t>lue</a:t>
            </a:r>
            <a:r>
              <a:rPr kumimoji="0" lang="en-US" sz="1800" b="0" i="0" u="none" strike="noStrike" kern="1200" cap="none" spc="0" normalizeH="0" baseline="0" noProof="0" dirty="0">
                <a:ln>
                  <a:noFill/>
                </a:ln>
                <a:solidFill>
                  <a:schemeClr val="tx1"/>
                </a:solidFill>
                <a:effectLst/>
                <a:uLnTx/>
                <a:uFillTx/>
                <a:latin typeface="+mj-lt"/>
                <a:ea typeface="+mj-ea"/>
                <a:cs typeface="+mj-cs"/>
              </a:rPr>
              <a:t> arrowheads</a:t>
            </a:r>
            <a:r>
              <a:rPr kumimoji="0" lang="en-US" sz="1800" b="0" i="0" u="none" strike="noStrike" kern="1200" cap="none" spc="0" normalizeH="0" noProof="0" dirty="0">
                <a:ln>
                  <a:noFill/>
                </a:ln>
                <a:solidFill>
                  <a:schemeClr val="tx1"/>
                </a:solidFill>
                <a:effectLst/>
                <a:uLnTx/>
                <a:uFillTx/>
                <a:latin typeface="+mj-lt"/>
                <a:ea typeface="+mj-ea"/>
                <a:cs typeface="+mj-cs"/>
              </a:rPr>
              <a:t> </a:t>
            </a:r>
            <a:r>
              <a:rPr kumimoji="0" lang="en-US" sz="1800" b="0" i="0" u="none" strike="noStrike" kern="1200" cap="none" spc="0" normalizeH="0" baseline="0" noProof="0" dirty="0">
                <a:ln>
                  <a:noFill/>
                </a:ln>
                <a:solidFill>
                  <a:schemeClr val="tx1"/>
                </a:solidFill>
                <a:effectLst/>
                <a:uLnTx/>
                <a:uFillTx/>
                <a:latin typeface="+mj-lt"/>
                <a:ea typeface="+mj-ea"/>
                <a:cs typeface="+mj-cs"/>
              </a:rPr>
              <a:t>are buttons!</a:t>
            </a:r>
          </a:p>
        </p:txBody>
      </p:sp>
    </p:spTree>
    <p:extLst>
      <p:ext uri="{BB962C8B-B14F-4D97-AF65-F5344CB8AC3E}">
        <p14:creationId xmlns:p14="http://schemas.microsoft.com/office/powerpoint/2010/main" val="11979197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4292"/>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046"/>
                                        </p:tgtEl>
                                        <p:attrNameLst>
                                          <p:attrName>style.visibility</p:attrName>
                                        </p:attrNameLst>
                                      </p:cBhvr>
                                      <p:to>
                                        <p:strVal val="visible"/>
                                      </p:to>
                                    </p:set>
                                    <p:animEffect transition="in" filter="fade">
                                      <p:cBhvr>
                                        <p:cTn id="14" dur="500"/>
                                        <p:tgtEl>
                                          <p:spTgt spid="3046"/>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4290"/>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3095"/>
                                        </p:tgtEl>
                                        <p:attrNameLst>
                                          <p:attrName>style.visibility</p:attrName>
                                        </p:attrNameLst>
                                      </p:cBhvr>
                                      <p:to>
                                        <p:strVal val="visible"/>
                                      </p:to>
                                    </p:set>
                                    <p:animEffect transition="in" filter="fade">
                                      <p:cBhvr>
                                        <p:cTn id="20" dur="500"/>
                                        <p:tgtEl>
                                          <p:spTgt spid="3095"/>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073"/>
                                        </p:tgtEl>
                                        <p:attrNameLst>
                                          <p:attrName>style.visibility</p:attrName>
                                        </p:attrNameLst>
                                      </p:cBhvr>
                                      <p:to>
                                        <p:strVal val="visible"/>
                                      </p:to>
                                    </p:set>
                                    <p:animEffect transition="in" filter="fade">
                                      <p:cBhvr>
                                        <p:cTn id="24" dur="500"/>
                                        <p:tgtEl>
                                          <p:spTgt spid="3073"/>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054"/>
                                        </p:tgtEl>
                                        <p:attrNameLst>
                                          <p:attrName>style.visibility</p:attrName>
                                        </p:attrNameLst>
                                      </p:cBhvr>
                                      <p:to>
                                        <p:strVal val="visible"/>
                                      </p:to>
                                    </p:set>
                                    <p:animEffect transition="in" filter="fade">
                                      <p:cBhvr>
                                        <p:cTn id="28" dur="500"/>
                                        <p:tgtEl>
                                          <p:spTgt spid="3054"/>
                                        </p:tgtEl>
                                      </p:cBhvr>
                                    </p:animEffect>
                                  </p:child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0"/>
                                          </p:stCondLst>
                                        </p:cTn>
                                        <p:tgtEl>
                                          <p:spTgt spid="4289"/>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3175"/>
                                        </p:tgtEl>
                                        <p:attrNameLst>
                                          <p:attrName>style.visibility</p:attrName>
                                        </p:attrNameLst>
                                      </p:cBhvr>
                                      <p:to>
                                        <p:strVal val="visible"/>
                                      </p:to>
                                    </p:set>
                                    <p:animEffect transition="in" filter="fade">
                                      <p:cBhvr>
                                        <p:cTn id="34" dur="500"/>
                                        <p:tgtEl>
                                          <p:spTgt spid="317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06"/>
                                        </p:tgtEl>
                                        <p:attrNameLst>
                                          <p:attrName>style.visibility</p:attrName>
                                        </p:attrNameLst>
                                      </p:cBhvr>
                                      <p:to>
                                        <p:strVal val="visible"/>
                                      </p:to>
                                    </p:set>
                                    <p:animEffect transition="in" filter="fade">
                                      <p:cBhvr>
                                        <p:cTn id="37" dur="500"/>
                                        <p:tgtEl>
                                          <p:spTgt spid="3206"/>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4295"/>
                                        </p:tgtEl>
                                        <p:attrNameLst>
                                          <p:attrName>style.visibility</p:attrName>
                                        </p:attrNameLst>
                                      </p:cBhvr>
                                      <p:to>
                                        <p:strVal val="visible"/>
                                      </p:to>
                                    </p:set>
                                    <p:animEffect transition="in" filter="fade">
                                      <p:cBhvr>
                                        <p:cTn id="41" dur="500"/>
                                        <p:tgtEl>
                                          <p:spTgt spid="4295"/>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055"/>
                                        </p:tgtEl>
                                        <p:attrNameLst>
                                          <p:attrName>style.visibility</p:attrName>
                                        </p:attrNameLst>
                                      </p:cBhvr>
                                      <p:to>
                                        <p:strVal val="visible"/>
                                      </p:to>
                                    </p:set>
                                    <p:animEffect transition="in" filter="fade">
                                      <p:cBhvr>
                                        <p:cTn id="45" dur="500"/>
                                        <p:tgtEl>
                                          <p:spTgt spid="3055"/>
                                        </p:tgtEl>
                                      </p:cBhvr>
                                    </p:animEffec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4291"/>
                                        </p:tgtEl>
                                        <p:attrNameLst>
                                          <p:attrName>style.visibility</p:attrName>
                                        </p:attrNameLst>
                                      </p:cBhvr>
                                      <p:to>
                                        <p:strVal val="visible"/>
                                      </p:to>
                                    </p:set>
                                  </p:childTnLst>
                                </p:cTn>
                              </p:par>
                              <p:par>
                                <p:cTn id="49" presetID="10" presetClass="entr" presetSubtype="0" fill="hold" grpId="0" nodeType="withEffect">
                                  <p:stCondLst>
                                    <p:cond delay="0"/>
                                  </p:stCondLst>
                                  <p:childTnLst>
                                    <p:set>
                                      <p:cBhvr>
                                        <p:cTn id="50" dur="1" fill="hold">
                                          <p:stCondLst>
                                            <p:cond delay="0"/>
                                          </p:stCondLst>
                                        </p:cTn>
                                        <p:tgtEl>
                                          <p:spTgt spid="3207"/>
                                        </p:tgtEl>
                                        <p:attrNameLst>
                                          <p:attrName>style.visibility</p:attrName>
                                        </p:attrNameLst>
                                      </p:cBhvr>
                                      <p:to>
                                        <p:strVal val="visible"/>
                                      </p:to>
                                    </p:set>
                                    <p:animEffect transition="in" filter="fade">
                                      <p:cBhvr>
                                        <p:cTn id="51" dur="500"/>
                                        <p:tgtEl>
                                          <p:spTgt spid="3207"/>
                                        </p:tgtEl>
                                      </p:cBhvr>
                                    </p:animEffect>
                                  </p:childTnLst>
                                </p:cTn>
                              </p:par>
                              <p:par>
                                <p:cTn id="52" presetID="10" presetClass="entr" presetSubtype="0" fill="hold" nodeType="withEffect">
                                  <p:stCondLst>
                                    <p:cond delay="0"/>
                                  </p:stCondLst>
                                  <p:childTnLst>
                                    <p:set>
                                      <p:cBhvr>
                                        <p:cTn id="53" dur="1" fill="hold">
                                          <p:stCondLst>
                                            <p:cond delay="0"/>
                                          </p:stCondLst>
                                        </p:cTn>
                                        <p:tgtEl>
                                          <p:spTgt spid="3117"/>
                                        </p:tgtEl>
                                        <p:attrNameLst>
                                          <p:attrName>style.visibility</p:attrName>
                                        </p:attrNameLst>
                                      </p:cBhvr>
                                      <p:to>
                                        <p:strVal val="visible"/>
                                      </p:to>
                                    </p:set>
                                    <p:animEffect transition="in" filter="fade">
                                      <p:cBhvr>
                                        <p:cTn id="54" dur="500"/>
                                        <p:tgtEl>
                                          <p:spTgt spid="3117"/>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3072"/>
                                        </p:tgtEl>
                                        <p:attrNameLst>
                                          <p:attrName>style.visibility</p:attrName>
                                        </p:attrNameLst>
                                      </p:cBhvr>
                                      <p:to>
                                        <p:strVal val="visible"/>
                                      </p:to>
                                    </p:set>
                                    <p:animEffect transition="in" filter="fade">
                                      <p:cBhvr>
                                        <p:cTn id="58" dur="500"/>
                                        <p:tgtEl>
                                          <p:spTgt spid="3072"/>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3044"/>
                                        </p:tgtEl>
                                        <p:attrNameLst>
                                          <p:attrName>style.visibility</p:attrName>
                                        </p:attrNameLst>
                                      </p:cBhvr>
                                      <p:to>
                                        <p:strVal val="visible"/>
                                      </p:to>
                                    </p:set>
                                    <p:animEffect transition="in" filter="fade">
                                      <p:cBhvr>
                                        <p:cTn id="62" dur="500"/>
                                        <p:tgtEl>
                                          <p:spTgt spid="3044"/>
                                        </p:tgtEl>
                                      </p:cBhvr>
                                    </p:animEffect>
                                  </p:childTnLst>
                                </p:cTn>
                              </p:par>
                            </p:childTnLst>
                          </p:cTn>
                        </p:par>
                        <p:par>
                          <p:cTn id="63" fill="hold">
                            <p:stCondLst>
                              <p:cond delay="6000"/>
                            </p:stCondLst>
                            <p:childTnLst>
                              <p:par>
                                <p:cTn id="64" presetID="1" presetClass="entr" presetSubtype="0" fill="hold" nodeType="afterEffect">
                                  <p:stCondLst>
                                    <p:cond delay="0"/>
                                  </p:stCondLst>
                                  <p:childTnLst>
                                    <p:set>
                                      <p:cBhvr>
                                        <p:cTn id="65" dur="1" fill="hold">
                                          <p:stCondLst>
                                            <p:cond delay="0"/>
                                          </p:stCondLst>
                                        </p:cTn>
                                        <p:tgtEl>
                                          <p:spTgt spid="4293"/>
                                        </p:tgtEl>
                                        <p:attrNameLst>
                                          <p:attrName>style.visibility</p:attrName>
                                        </p:attrNameLst>
                                      </p:cBhvr>
                                      <p:to>
                                        <p:strVal val="visible"/>
                                      </p:to>
                                    </p:set>
                                  </p:childTnLst>
                                </p:cTn>
                              </p:par>
                              <p:par>
                                <p:cTn id="66" presetID="10" presetClass="entr" presetSubtype="0" fill="hold" nodeType="withEffect">
                                  <p:stCondLst>
                                    <p:cond delay="0"/>
                                  </p:stCondLst>
                                  <p:childTnLst>
                                    <p:set>
                                      <p:cBhvr>
                                        <p:cTn id="67" dur="1" fill="hold">
                                          <p:stCondLst>
                                            <p:cond delay="0"/>
                                          </p:stCondLst>
                                        </p:cTn>
                                        <p:tgtEl>
                                          <p:spTgt spid="3208"/>
                                        </p:tgtEl>
                                        <p:attrNameLst>
                                          <p:attrName>style.visibility</p:attrName>
                                        </p:attrNameLst>
                                      </p:cBhvr>
                                      <p:to>
                                        <p:strVal val="visible"/>
                                      </p:to>
                                    </p:set>
                                    <p:animEffect transition="in" filter="fade">
                                      <p:cBhvr>
                                        <p:cTn id="68" dur="500"/>
                                        <p:tgtEl>
                                          <p:spTgt spid="320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58"/>
                                        </p:tgtEl>
                                        <p:attrNameLst>
                                          <p:attrName>style.visibility</p:attrName>
                                        </p:attrNameLst>
                                      </p:cBhvr>
                                      <p:to>
                                        <p:strVal val="visible"/>
                                      </p:to>
                                    </p:set>
                                    <p:animEffect transition="in" filter="fade">
                                      <p:cBhvr>
                                        <p:cTn id="71" dur="500"/>
                                        <p:tgtEl>
                                          <p:spTgt spid="3458"/>
                                        </p:tgtEl>
                                      </p:cBhvr>
                                    </p:animEffect>
                                  </p:childTnLst>
                                </p:cTn>
                              </p:par>
                              <p:par>
                                <p:cTn id="72" presetID="10" presetClass="entr" presetSubtype="0" fill="hold" nodeType="withEffect">
                                  <p:stCondLst>
                                    <p:cond delay="0"/>
                                  </p:stCondLst>
                                  <p:childTnLst>
                                    <p:set>
                                      <p:cBhvr>
                                        <p:cTn id="73" dur="1" fill="hold">
                                          <p:stCondLst>
                                            <p:cond delay="0"/>
                                          </p:stCondLst>
                                        </p:cTn>
                                        <p:tgtEl>
                                          <p:spTgt spid="3078"/>
                                        </p:tgtEl>
                                        <p:attrNameLst>
                                          <p:attrName>style.visibility</p:attrName>
                                        </p:attrNameLst>
                                      </p:cBhvr>
                                      <p:to>
                                        <p:strVal val="visible"/>
                                      </p:to>
                                    </p:set>
                                    <p:animEffect transition="in" filter="fade">
                                      <p:cBhvr>
                                        <p:cTn id="74" dur="500"/>
                                        <p:tgtEl>
                                          <p:spTgt spid="3078"/>
                                        </p:tgtEl>
                                      </p:cBhvr>
                                    </p:animEffect>
                                  </p:childTnLst>
                                </p:cTn>
                              </p:par>
                            </p:childTnLst>
                          </p:cTn>
                        </p:par>
                        <p:par>
                          <p:cTn id="75" fill="hold">
                            <p:stCondLst>
                              <p:cond delay="6500"/>
                            </p:stCondLst>
                            <p:childTnLst>
                              <p:par>
                                <p:cTn id="76" presetID="10" presetClass="entr" presetSubtype="0" fill="hold" nodeType="afterEffect">
                                  <p:stCondLst>
                                    <p:cond delay="0"/>
                                  </p:stCondLst>
                                  <p:childTnLst>
                                    <p:set>
                                      <p:cBhvr>
                                        <p:cTn id="77" dur="1" fill="hold">
                                          <p:stCondLst>
                                            <p:cond delay="0"/>
                                          </p:stCondLst>
                                        </p:cTn>
                                        <p:tgtEl>
                                          <p:spTgt spid="3074"/>
                                        </p:tgtEl>
                                        <p:attrNameLst>
                                          <p:attrName>style.visibility</p:attrName>
                                        </p:attrNameLst>
                                      </p:cBhvr>
                                      <p:to>
                                        <p:strVal val="visible"/>
                                      </p:to>
                                    </p:set>
                                    <p:animEffect transition="in" filter="fade">
                                      <p:cBhvr>
                                        <p:cTn id="78" dur="500"/>
                                        <p:tgtEl>
                                          <p:spTgt spid="3074"/>
                                        </p:tgtEl>
                                      </p:cBhvr>
                                    </p:animEffect>
                                  </p:childTnLst>
                                </p:cTn>
                              </p:par>
                            </p:childTnLst>
                          </p:cTn>
                        </p:par>
                        <p:par>
                          <p:cTn id="79" fill="hold">
                            <p:stCondLst>
                              <p:cond delay="7000"/>
                            </p:stCondLst>
                            <p:childTnLst>
                              <p:par>
                                <p:cTn id="80" presetID="10" presetClass="entr" presetSubtype="0" fill="hold" grpId="0" nodeType="afterEffect">
                                  <p:stCondLst>
                                    <p:cond delay="0"/>
                                  </p:stCondLst>
                                  <p:childTnLst>
                                    <p:set>
                                      <p:cBhvr>
                                        <p:cTn id="81" dur="1" fill="hold">
                                          <p:stCondLst>
                                            <p:cond delay="0"/>
                                          </p:stCondLst>
                                        </p:cTn>
                                        <p:tgtEl>
                                          <p:spTgt spid="3052"/>
                                        </p:tgtEl>
                                        <p:attrNameLst>
                                          <p:attrName>style.visibility</p:attrName>
                                        </p:attrNameLst>
                                      </p:cBhvr>
                                      <p:to>
                                        <p:strVal val="visible"/>
                                      </p:to>
                                    </p:set>
                                    <p:animEffect transition="in" filter="fade">
                                      <p:cBhvr>
                                        <p:cTn id="82" dur="500"/>
                                        <p:tgtEl>
                                          <p:spTgt spid="3052"/>
                                        </p:tgtEl>
                                      </p:cBhvr>
                                    </p:animEffect>
                                  </p:childTnLst>
                                </p:cTn>
                              </p:par>
                            </p:childTnLst>
                          </p:cTn>
                        </p:par>
                        <p:par>
                          <p:cTn id="83" fill="hold">
                            <p:stCondLst>
                              <p:cond delay="7500"/>
                            </p:stCondLst>
                            <p:childTnLst>
                              <p:par>
                                <p:cTn id="84" presetID="10" presetClass="entr" presetSubtype="0" fill="hold" grpId="0" nodeType="afterEffect">
                                  <p:stCondLst>
                                    <p:cond delay="0"/>
                                  </p:stCondLst>
                                  <p:childTnLst>
                                    <p:set>
                                      <p:cBhvr>
                                        <p:cTn id="85" dur="1" fill="hold">
                                          <p:stCondLst>
                                            <p:cond delay="0"/>
                                          </p:stCondLst>
                                        </p:cTn>
                                        <p:tgtEl>
                                          <p:spTgt spid="3048"/>
                                        </p:tgtEl>
                                        <p:attrNameLst>
                                          <p:attrName>style.visibility</p:attrName>
                                        </p:attrNameLst>
                                      </p:cBhvr>
                                      <p:to>
                                        <p:strVal val="visible"/>
                                      </p:to>
                                    </p:set>
                                    <p:animEffect transition="in" filter="fade">
                                      <p:cBhvr>
                                        <p:cTn id="86" dur="1000"/>
                                        <p:tgtEl>
                                          <p:spTgt spid="3048"/>
                                        </p:tgtEl>
                                      </p:cBhvr>
                                    </p:animEffect>
                                  </p:childTnLst>
                                </p:cTn>
                              </p:par>
                            </p:childTnLst>
                          </p:cTn>
                        </p:par>
                        <p:par>
                          <p:cTn id="87" fill="hold">
                            <p:stCondLst>
                              <p:cond delay="8500"/>
                            </p:stCondLst>
                            <p:childTnLst>
                              <p:par>
                                <p:cTn id="88" presetID="10" presetClass="entr" presetSubtype="0" fill="hold" nodeType="afterEffect">
                                  <p:stCondLst>
                                    <p:cond delay="0"/>
                                  </p:stCondLst>
                                  <p:childTnLst>
                                    <p:set>
                                      <p:cBhvr>
                                        <p:cTn id="89" dur="1" fill="hold">
                                          <p:stCondLst>
                                            <p:cond delay="0"/>
                                          </p:stCondLst>
                                        </p:cTn>
                                        <p:tgtEl>
                                          <p:spTgt spid="3076"/>
                                        </p:tgtEl>
                                        <p:attrNameLst>
                                          <p:attrName>style.visibility</p:attrName>
                                        </p:attrNameLst>
                                      </p:cBhvr>
                                      <p:to>
                                        <p:strVal val="visible"/>
                                      </p:to>
                                    </p:set>
                                    <p:animEffect transition="in" filter="fade">
                                      <p:cBhvr>
                                        <p:cTn id="90" dur="500"/>
                                        <p:tgtEl>
                                          <p:spTgt spid="3076"/>
                                        </p:tgtEl>
                                      </p:cBhvr>
                                    </p:animEffect>
                                  </p:childTnLst>
                                </p:cTn>
                              </p:par>
                            </p:childTnLst>
                          </p:cTn>
                        </p:par>
                        <p:par>
                          <p:cTn id="91" fill="hold">
                            <p:stCondLst>
                              <p:cond delay="9000"/>
                            </p:stCondLst>
                            <p:childTnLst>
                              <p:par>
                                <p:cTn id="92" presetID="10" presetClass="entr" presetSubtype="0" fill="hold" grpId="0" nodeType="afterEffect">
                                  <p:stCondLst>
                                    <p:cond delay="0"/>
                                  </p:stCondLst>
                                  <p:childTnLst>
                                    <p:set>
                                      <p:cBhvr>
                                        <p:cTn id="93" dur="1" fill="hold">
                                          <p:stCondLst>
                                            <p:cond delay="0"/>
                                          </p:stCondLst>
                                        </p:cTn>
                                        <p:tgtEl>
                                          <p:spTgt spid="3051"/>
                                        </p:tgtEl>
                                        <p:attrNameLst>
                                          <p:attrName>style.visibility</p:attrName>
                                        </p:attrNameLst>
                                      </p:cBhvr>
                                      <p:to>
                                        <p:strVal val="visible"/>
                                      </p:to>
                                    </p:set>
                                    <p:animEffect transition="in" filter="fade">
                                      <p:cBhvr>
                                        <p:cTn id="94" dur="500"/>
                                        <p:tgtEl>
                                          <p:spTgt spid="3051"/>
                                        </p:tgtEl>
                                      </p:cBhvr>
                                    </p:animEffect>
                                  </p:childTnLst>
                                </p:cTn>
                              </p:par>
                            </p:childTnLst>
                          </p:cTn>
                        </p:par>
                        <p:par>
                          <p:cTn id="95" fill="hold">
                            <p:stCondLst>
                              <p:cond delay="9500"/>
                            </p:stCondLst>
                            <p:childTnLst>
                              <p:par>
                                <p:cTn id="96" presetID="10" presetClass="entr" presetSubtype="0" fill="hold" nodeType="afterEffect">
                                  <p:stCondLst>
                                    <p:cond delay="0"/>
                                  </p:stCondLst>
                                  <p:childTnLst>
                                    <p:set>
                                      <p:cBhvr>
                                        <p:cTn id="97" dur="1" fill="hold">
                                          <p:stCondLst>
                                            <p:cond delay="0"/>
                                          </p:stCondLst>
                                        </p:cTn>
                                        <p:tgtEl>
                                          <p:spTgt spid="3005"/>
                                        </p:tgtEl>
                                        <p:attrNameLst>
                                          <p:attrName>style.visibility</p:attrName>
                                        </p:attrNameLst>
                                      </p:cBhvr>
                                      <p:to>
                                        <p:strVal val="visible"/>
                                      </p:to>
                                    </p:set>
                                    <p:animEffect transition="in" filter="fade">
                                      <p:cBhvr>
                                        <p:cTn id="98" dur="500"/>
                                        <p:tgtEl>
                                          <p:spTgt spid="3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4" grpId="0" animBg="1"/>
      <p:bldP spid="3046" grpId="0" animBg="1"/>
      <p:bldP spid="3048" grpId="0"/>
      <p:bldP spid="3051" grpId="0" animBg="1"/>
      <p:bldP spid="3052" grpId="0" animBg="1"/>
      <p:bldP spid="3054" grpId="0" animBg="1"/>
      <p:bldP spid="3055" grpId="0" animBg="1"/>
      <p:bldP spid="3206" grpId="0" animBg="1"/>
      <p:bldP spid="3458" grpId="0" animBg="1"/>
      <p:bldP spid="32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417">
              <a:schemeClr val="bg1">
                <a:lumMod val="88000"/>
              </a:schemeClr>
            </a:gs>
            <a:gs pos="100000">
              <a:schemeClr val="bg1">
                <a:lumMod val="67000"/>
                <a:lumOff val="33000"/>
              </a:schemeClr>
            </a:gs>
            <a:gs pos="57000">
              <a:schemeClr val="bg1">
                <a:lumMod val="93000"/>
              </a:schemeClr>
            </a:gs>
          </a:gsLst>
          <a:lin ang="5400000" scaled="0"/>
          <a:tileRect/>
        </a:gradFill>
        <a:effectLst/>
      </p:bgPr>
    </p:bg>
    <p:spTree>
      <p:nvGrpSpPr>
        <p:cNvPr id="1" name=""/>
        <p:cNvGrpSpPr/>
        <p:nvPr/>
      </p:nvGrpSpPr>
      <p:grpSpPr>
        <a:xfrm>
          <a:off x="0" y="0"/>
          <a:ext cx="0" cy="0"/>
          <a:chOff x="0" y="0"/>
          <a:chExt cx="0" cy="0"/>
        </a:xfrm>
      </p:grpSpPr>
      <p:sp>
        <p:nvSpPr>
          <p:cNvPr id="816" name="Rectangle 815"/>
          <p:cNvSpPr/>
          <p:nvPr/>
        </p:nvSpPr>
        <p:spPr>
          <a:xfrm>
            <a:off x="0" y="0"/>
            <a:ext cx="9144000" cy="685800"/>
          </a:xfrm>
          <a:prstGeom prst="rect">
            <a:avLst/>
          </a:prstGeom>
          <a:gradFill>
            <a:gsLst>
              <a:gs pos="0">
                <a:schemeClr val="bg1">
                  <a:lumMod val="75000"/>
                </a:schemeClr>
              </a:gs>
              <a:gs pos="72000">
                <a:schemeClr val="bg1">
                  <a:lumMod val="85000"/>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Title 446"/>
          <p:cNvSpPr txBox="1">
            <a:spLocks/>
          </p:cNvSpPr>
          <p:nvPr/>
        </p:nvSpPr>
        <p:spPr>
          <a:xfrm>
            <a:off x="0" y="0"/>
            <a:ext cx="5562600" cy="6857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2400" b="1" dirty="0"/>
              <a:t>Capstone Project Development</a:t>
            </a:r>
          </a:p>
        </p:txBody>
      </p:sp>
      <p:grpSp>
        <p:nvGrpSpPr>
          <p:cNvPr id="28" name="Group 27"/>
          <p:cNvGrpSpPr/>
          <p:nvPr/>
        </p:nvGrpSpPr>
        <p:grpSpPr>
          <a:xfrm>
            <a:off x="305364" y="3896782"/>
            <a:ext cx="1746311" cy="1742016"/>
            <a:chOff x="2715584" y="1979613"/>
            <a:chExt cx="3657600" cy="3648603"/>
          </a:xfrm>
        </p:grpSpPr>
        <p:sp>
          <p:nvSpPr>
            <p:cNvPr id="23" name="Rectangle 22"/>
            <p:cNvSpPr/>
            <p:nvPr/>
          </p:nvSpPr>
          <p:spPr>
            <a:xfrm>
              <a:off x="2715584" y="3326416"/>
              <a:ext cx="36576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3" name="Rectangle 2272"/>
            <p:cNvSpPr/>
            <p:nvPr/>
          </p:nvSpPr>
          <p:spPr>
            <a:xfrm>
              <a:off x="2895600" y="3487667"/>
              <a:ext cx="3327174" cy="1828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006957" y="4349840"/>
              <a:ext cx="2907678" cy="1278376"/>
              <a:chOff x="5878447" y="3393583"/>
              <a:chExt cx="3417160" cy="1502372"/>
            </a:xfrm>
          </p:grpSpPr>
          <p:sp>
            <p:nvSpPr>
              <p:cNvPr id="2194" name="Freeform 20"/>
              <p:cNvSpPr>
                <a:spLocks noEditPoints="1"/>
              </p:cNvSpPr>
              <p:nvPr/>
            </p:nvSpPr>
            <p:spPr bwMode="auto">
              <a:xfrm rot="10800000">
                <a:off x="5926680" y="4053936"/>
                <a:ext cx="3336495" cy="812557"/>
              </a:xfrm>
              <a:custGeom>
                <a:avLst/>
                <a:gdLst>
                  <a:gd name="T0" fmla="*/ 1444 w 3563"/>
                  <a:gd name="T1" fmla="*/ 704 h 847"/>
                  <a:gd name="T2" fmla="*/ 1415 w 3563"/>
                  <a:gd name="T3" fmla="*/ 665 h 847"/>
                  <a:gd name="T4" fmla="*/ 1415 w 3563"/>
                  <a:gd name="T5" fmla="*/ 628 h 847"/>
                  <a:gd name="T6" fmla="*/ 2157 w 3563"/>
                  <a:gd name="T7" fmla="*/ 628 h 847"/>
                  <a:gd name="T8" fmla="*/ 2157 w 3563"/>
                  <a:gd name="T9" fmla="*/ 665 h 847"/>
                  <a:gd name="T10" fmla="*/ 2128 w 3563"/>
                  <a:gd name="T11" fmla="*/ 704 h 847"/>
                  <a:gd name="T12" fmla="*/ 1444 w 3563"/>
                  <a:gd name="T13" fmla="*/ 704 h 847"/>
                  <a:gd name="T14" fmla="*/ 2921 w 3563"/>
                  <a:gd name="T15" fmla="*/ 0 h 847"/>
                  <a:gd name="T16" fmla="*/ 641 w 3563"/>
                  <a:gd name="T17" fmla="*/ 0 h 847"/>
                  <a:gd name="T18" fmla="*/ 0 w 3563"/>
                  <a:gd name="T19" fmla="*/ 67 h 847"/>
                  <a:gd name="T20" fmla="*/ 0 w 3563"/>
                  <a:gd name="T21" fmla="*/ 115 h 847"/>
                  <a:gd name="T22" fmla="*/ 356 w 3563"/>
                  <a:gd name="T23" fmla="*/ 628 h 847"/>
                  <a:gd name="T24" fmla="*/ 1312 w 3563"/>
                  <a:gd name="T25" fmla="*/ 628 h 847"/>
                  <a:gd name="T26" fmla="*/ 1312 w 3563"/>
                  <a:gd name="T27" fmla="*/ 808 h 847"/>
                  <a:gd name="T28" fmla="*/ 1341 w 3563"/>
                  <a:gd name="T29" fmla="*/ 847 h 847"/>
                  <a:gd name="T30" fmla="*/ 2231 w 3563"/>
                  <a:gd name="T31" fmla="*/ 847 h 847"/>
                  <a:gd name="T32" fmla="*/ 2260 w 3563"/>
                  <a:gd name="T33" fmla="*/ 808 h 847"/>
                  <a:gd name="T34" fmla="*/ 2260 w 3563"/>
                  <a:gd name="T35" fmla="*/ 628 h 847"/>
                  <a:gd name="T36" fmla="*/ 3206 w 3563"/>
                  <a:gd name="T37" fmla="*/ 628 h 847"/>
                  <a:gd name="T38" fmla="*/ 3563 w 3563"/>
                  <a:gd name="T39" fmla="*/ 115 h 847"/>
                  <a:gd name="T40" fmla="*/ 3563 w 3563"/>
                  <a:gd name="T41" fmla="*/ 67 h 847"/>
                  <a:gd name="T42" fmla="*/ 2921 w 3563"/>
                  <a:gd name="T43"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3" h="847">
                    <a:moveTo>
                      <a:pt x="1444" y="704"/>
                    </a:moveTo>
                    <a:cubicBezTo>
                      <a:pt x="1428" y="704"/>
                      <a:pt x="1415" y="686"/>
                      <a:pt x="1415" y="665"/>
                    </a:cubicBezTo>
                    <a:cubicBezTo>
                      <a:pt x="1415" y="628"/>
                      <a:pt x="1415" y="628"/>
                      <a:pt x="1415" y="628"/>
                    </a:cubicBezTo>
                    <a:cubicBezTo>
                      <a:pt x="2157" y="628"/>
                      <a:pt x="2157" y="628"/>
                      <a:pt x="2157" y="628"/>
                    </a:cubicBezTo>
                    <a:cubicBezTo>
                      <a:pt x="2157" y="665"/>
                      <a:pt x="2157" y="665"/>
                      <a:pt x="2157" y="665"/>
                    </a:cubicBezTo>
                    <a:cubicBezTo>
                      <a:pt x="2157" y="686"/>
                      <a:pt x="2144" y="704"/>
                      <a:pt x="2128" y="704"/>
                    </a:cubicBezTo>
                    <a:cubicBezTo>
                      <a:pt x="1444" y="704"/>
                      <a:pt x="1444" y="704"/>
                      <a:pt x="1444" y="704"/>
                    </a:cubicBezTo>
                    <a:moveTo>
                      <a:pt x="2921" y="0"/>
                    </a:moveTo>
                    <a:cubicBezTo>
                      <a:pt x="641" y="0"/>
                      <a:pt x="641" y="0"/>
                      <a:pt x="641" y="0"/>
                    </a:cubicBezTo>
                    <a:cubicBezTo>
                      <a:pt x="0" y="67"/>
                      <a:pt x="0" y="67"/>
                      <a:pt x="0" y="67"/>
                    </a:cubicBezTo>
                    <a:cubicBezTo>
                      <a:pt x="0" y="115"/>
                      <a:pt x="0" y="115"/>
                      <a:pt x="0" y="115"/>
                    </a:cubicBezTo>
                    <a:cubicBezTo>
                      <a:pt x="356" y="628"/>
                      <a:pt x="356" y="628"/>
                      <a:pt x="356" y="628"/>
                    </a:cubicBezTo>
                    <a:cubicBezTo>
                      <a:pt x="1312" y="628"/>
                      <a:pt x="1312" y="628"/>
                      <a:pt x="1312" y="628"/>
                    </a:cubicBezTo>
                    <a:cubicBezTo>
                      <a:pt x="1312" y="808"/>
                      <a:pt x="1312" y="808"/>
                      <a:pt x="1312" y="808"/>
                    </a:cubicBezTo>
                    <a:cubicBezTo>
                      <a:pt x="1312" y="830"/>
                      <a:pt x="1325" y="847"/>
                      <a:pt x="1341" y="847"/>
                    </a:cubicBezTo>
                    <a:cubicBezTo>
                      <a:pt x="2231" y="847"/>
                      <a:pt x="2231" y="847"/>
                      <a:pt x="2231" y="847"/>
                    </a:cubicBezTo>
                    <a:cubicBezTo>
                      <a:pt x="2247" y="847"/>
                      <a:pt x="2260" y="830"/>
                      <a:pt x="2260" y="808"/>
                    </a:cubicBezTo>
                    <a:cubicBezTo>
                      <a:pt x="2260" y="628"/>
                      <a:pt x="2260" y="628"/>
                      <a:pt x="2260" y="628"/>
                    </a:cubicBezTo>
                    <a:cubicBezTo>
                      <a:pt x="3206" y="628"/>
                      <a:pt x="3206" y="628"/>
                      <a:pt x="3206" y="628"/>
                    </a:cubicBezTo>
                    <a:cubicBezTo>
                      <a:pt x="3563" y="115"/>
                      <a:pt x="3563" y="115"/>
                      <a:pt x="3563" y="115"/>
                    </a:cubicBezTo>
                    <a:cubicBezTo>
                      <a:pt x="3563" y="67"/>
                      <a:pt x="3563" y="67"/>
                      <a:pt x="3563" y="67"/>
                    </a:cubicBezTo>
                    <a:cubicBezTo>
                      <a:pt x="2921" y="0"/>
                      <a:pt x="2921" y="0"/>
                      <a:pt x="2921"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5" name="Freeform 21"/>
              <p:cNvSpPr>
                <a:spLocks/>
              </p:cNvSpPr>
              <p:nvPr/>
            </p:nvSpPr>
            <p:spPr bwMode="auto">
              <a:xfrm rot="10800000">
                <a:off x="6705860" y="3393583"/>
                <a:ext cx="1817821" cy="592848"/>
              </a:xfrm>
              <a:custGeom>
                <a:avLst/>
                <a:gdLst>
                  <a:gd name="T0" fmla="*/ 1858 w 1896"/>
                  <a:gd name="T1" fmla="*/ 0 h 619"/>
                  <a:gd name="T2" fmla="*/ 38 w 1896"/>
                  <a:gd name="T3" fmla="*/ 0 h 619"/>
                  <a:gd name="T4" fmla="*/ 0 w 1896"/>
                  <a:gd name="T5" fmla="*/ 38 h 619"/>
                  <a:gd name="T6" fmla="*/ 0 w 1896"/>
                  <a:gd name="T7" fmla="*/ 581 h 619"/>
                  <a:gd name="T8" fmla="*/ 38 w 1896"/>
                  <a:gd name="T9" fmla="*/ 619 h 619"/>
                  <a:gd name="T10" fmla="*/ 1858 w 1896"/>
                  <a:gd name="T11" fmla="*/ 619 h 619"/>
                  <a:gd name="T12" fmla="*/ 1896 w 1896"/>
                  <a:gd name="T13" fmla="*/ 581 h 619"/>
                  <a:gd name="T14" fmla="*/ 1896 w 1896"/>
                  <a:gd name="T15" fmla="*/ 38 h 619"/>
                  <a:gd name="T16" fmla="*/ 1858 w 1896"/>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58" y="0"/>
                    </a:moveTo>
                    <a:cubicBezTo>
                      <a:pt x="38" y="0"/>
                      <a:pt x="38" y="0"/>
                      <a:pt x="38" y="0"/>
                    </a:cubicBezTo>
                    <a:cubicBezTo>
                      <a:pt x="17" y="0"/>
                      <a:pt x="0" y="17"/>
                      <a:pt x="0" y="38"/>
                    </a:cubicBezTo>
                    <a:cubicBezTo>
                      <a:pt x="0" y="581"/>
                      <a:pt x="0" y="581"/>
                      <a:pt x="0" y="581"/>
                    </a:cubicBezTo>
                    <a:cubicBezTo>
                      <a:pt x="0" y="602"/>
                      <a:pt x="17" y="619"/>
                      <a:pt x="38" y="619"/>
                    </a:cubicBezTo>
                    <a:cubicBezTo>
                      <a:pt x="1858" y="619"/>
                      <a:pt x="1858" y="619"/>
                      <a:pt x="1858" y="619"/>
                    </a:cubicBezTo>
                    <a:cubicBezTo>
                      <a:pt x="1879" y="619"/>
                      <a:pt x="1896" y="602"/>
                      <a:pt x="1896" y="581"/>
                    </a:cubicBezTo>
                    <a:cubicBezTo>
                      <a:pt x="1896" y="38"/>
                      <a:pt x="1896" y="38"/>
                      <a:pt x="1896" y="38"/>
                    </a:cubicBezTo>
                    <a:cubicBezTo>
                      <a:pt x="1896" y="17"/>
                      <a:pt x="1879" y="0"/>
                      <a:pt x="1858"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6" name="Freeform 87"/>
              <p:cNvSpPr>
                <a:spLocks/>
              </p:cNvSpPr>
              <p:nvPr/>
            </p:nvSpPr>
            <p:spPr bwMode="auto">
              <a:xfrm rot="10800000">
                <a:off x="6116568" y="4747436"/>
                <a:ext cx="157111" cy="94512"/>
              </a:xfrm>
              <a:custGeom>
                <a:avLst/>
                <a:gdLst>
                  <a:gd name="T0" fmla="*/ 128 w 128"/>
                  <a:gd name="T1" fmla="*/ 0 h 77"/>
                  <a:gd name="T2" fmla="*/ 0 w 128"/>
                  <a:gd name="T3" fmla="*/ 0 h 77"/>
                  <a:gd name="T4" fmla="*/ 3 w 128"/>
                  <a:gd name="T5" fmla="*/ 77 h 77"/>
                  <a:gd name="T6" fmla="*/ 125 w 128"/>
                  <a:gd name="T7" fmla="*/ 77 h 77"/>
                  <a:gd name="T8" fmla="*/ 128 w 128"/>
                  <a:gd name="T9" fmla="*/ 0 h 77"/>
                </a:gdLst>
                <a:ahLst/>
                <a:cxnLst>
                  <a:cxn ang="0">
                    <a:pos x="T0" y="T1"/>
                  </a:cxn>
                  <a:cxn ang="0">
                    <a:pos x="T2" y="T3"/>
                  </a:cxn>
                  <a:cxn ang="0">
                    <a:pos x="T4" y="T5"/>
                  </a:cxn>
                  <a:cxn ang="0">
                    <a:pos x="T6" y="T7"/>
                  </a:cxn>
                  <a:cxn ang="0">
                    <a:pos x="T8" y="T9"/>
                  </a:cxn>
                </a:cxnLst>
                <a:rect l="0" t="0" r="r" b="b"/>
                <a:pathLst>
                  <a:path w="128" h="77">
                    <a:moveTo>
                      <a:pt x="128" y="0"/>
                    </a:moveTo>
                    <a:lnTo>
                      <a:pt x="0" y="0"/>
                    </a:lnTo>
                    <a:lnTo>
                      <a:pt x="3" y="77"/>
                    </a:lnTo>
                    <a:lnTo>
                      <a:pt x="125" y="77"/>
                    </a:lnTo>
                    <a:lnTo>
                      <a:pt x="12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7" name="Freeform 88"/>
              <p:cNvSpPr>
                <a:spLocks/>
              </p:cNvSpPr>
              <p:nvPr/>
            </p:nvSpPr>
            <p:spPr bwMode="auto">
              <a:xfrm rot="10800000">
                <a:off x="6115340" y="4727797"/>
                <a:ext cx="160793" cy="33141"/>
              </a:xfrm>
              <a:custGeom>
                <a:avLst/>
                <a:gdLst>
                  <a:gd name="T0" fmla="*/ 93 w 131"/>
                  <a:gd name="T1" fmla="*/ 0 h 27"/>
                  <a:gd name="T2" fmla="*/ 93 w 131"/>
                  <a:gd name="T3" fmla="*/ 6 h 27"/>
                  <a:gd name="T4" fmla="*/ 87 w 131"/>
                  <a:gd name="T5" fmla="*/ 6 h 27"/>
                  <a:gd name="T6" fmla="*/ 87 w 131"/>
                  <a:gd name="T7" fmla="*/ 0 h 27"/>
                  <a:gd name="T8" fmla="*/ 45 w 131"/>
                  <a:gd name="T9" fmla="*/ 0 h 27"/>
                  <a:gd name="T10" fmla="*/ 45 w 131"/>
                  <a:gd name="T11" fmla="*/ 6 h 27"/>
                  <a:gd name="T12" fmla="*/ 39 w 131"/>
                  <a:gd name="T13" fmla="*/ 6 h 27"/>
                  <a:gd name="T14" fmla="*/ 39 w 131"/>
                  <a:gd name="T15" fmla="*/ 0 h 27"/>
                  <a:gd name="T16" fmla="*/ 0 w 131"/>
                  <a:gd name="T17" fmla="*/ 0 h 27"/>
                  <a:gd name="T18" fmla="*/ 0 w 131"/>
                  <a:gd name="T19" fmla="*/ 6 h 27"/>
                  <a:gd name="T20" fmla="*/ 0 w 131"/>
                  <a:gd name="T21" fmla="*/ 12 h 27"/>
                  <a:gd name="T22" fmla="*/ 0 w 131"/>
                  <a:gd name="T23" fmla="*/ 27 h 27"/>
                  <a:gd name="T24" fmla="*/ 131 w 131"/>
                  <a:gd name="T25" fmla="*/ 27 h 27"/>
                  <a:gd name="T26" fmla="*/ 131 w 131"/>
                  <a:gd name="T27" fmla="*/ 12 h 27"/>
                  <a:gd name="T28" fmla="*/ 131 w 131"/>
                  <a:gd name="T29" fmla="*/ 6 h 27"/>
                  <a:gd name="T30" fmla="*/ 131 w 131"/>
                  <a:gd name="T31" fmla="*/ 0 h 27"/>
                  <a:gd name="T32" fmla="*/ 93 w 131"/>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27">
                    <a:moveTo>
                      <a:pt x="93" y="0"/>
                    </a:moveTo>
                    <a:lnTo>
                      <a:pt x="93" y="6"/>
                    </a:lnTo>
                    <a:lnTo>
                      <a:pt x="87" y="6"/>
                    </a:lnTo>
                    <a:lnTo>
                      <a:pt x="87" y="0"/>
                    </a:lnTo>
                    <a:lnTo>
                      <a:pt x="45" y="0"/>
                    </a:lnTo>
                    <a:lnTo>
                      <a:pt x="45" y="6"/>
                    </a:lnTo>
                    <a:lnTo>
                      <a:pt x="39" y="6"/>
                    </a:lnTo>
                    <a:lnTo>
                      <a:pt x="39" y="0"/>
                    </a:lnTo>
                    <a:lnTo>
                      <a:pt x="0" y="0"/>
                    </a:lnTo>
                    <a:lnTo>
                      <a:pt x="0" y="6"/>
                    </a:lnTo>
                    <a:lnTo>
                      <a:pt x="0" y="12"/>
                    </a:lnTo>
                    <a:lnTo>
                      <a:pt x="0" y="27"/>
                    </a:lnTo>
                    <a:lnTo>
                      <a:pt x="131" y="27"/>
                    </a:lnTo>
                    <a:lnTo>
                      <a:pt x="131" y="12"/>
                    </a:lnTo>
                    <a:lnTo>
                      <a:pt x="131" y="6"/>
                    </a:lnTo>
                    <a:lnTo>
                      <a:pt x="131" y="0"/>
                    </a:lnTo>
                    <a:lnTo>
                      <a:pt x="93" y="0"/>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6" name="Freeform 231"/>
              <p:cNvSpPr>
                <a:spLocks noEditPoints="1"/>
              </p:cNvSpPr>
              <p:nvPr/>
            </p:nvSpPr>
            <p:spPr bwMode="auto">
              <a:xfrm rot="10800000">
                <a:off x="7127968" y="4083398"/>
                <a:ext cx="909525" cy="677540"/>
              </a:xfrm>
              <a:custGeom>
                <a:avLst/>
                <a:gdLst>
                  <a:gd name="T0" fmla="*/ 948 w 948"/>
                  <a:gd name="T1" fmla="*/ 668 h 707"/>
                  <a:gd name="T2" fmla="*/ 919 w 948"/>
                  <a:gd name="T3" fmla="*/ 707 h 707"/>
                  <a:gd name="T4" fmla="*/ 29 w 948"/>
                  <a:gd name="T5" fmla="*/ 707 h 707"/>
                  <a:gd name="T6" fmla="*/ 0 w 948"/>
                  <a:gd name="T7" fmla="*/ 668 h 707"/>
                  <a:gd name="T8" fmla="*/ 0 w 948"/>
                  <a:gd name="T9" fmla="*/ 39 h 707"/>
                  <a:gd name="T10" fmla="*/ 29 w 948"/>
                  <a:gd name="T11" fmla="*/ 0 h 707"/>
                  <a:gd name="T12" fmla="*/ 919 w 948"/>
                  <a:gd name="T13" fmla="*/ 0 h 707"/>
                  <a:gd name="T14" fmla="*/ 948 w 948"/>
                  <a:gd name="T15" fmla="*/ 39 h 707"/>
                  <a:gd name="T16" fmla="*/ 948 w 948"/>
                  <a:gd name="T17" fmla="*/ 668 h 707"/>
                  <a:gd name="T18" fmla="*/ 845 w 948"/>
                  <a:gd name="T19" fmla="*/ 182 h 707"/>
                  <a:gd name="T20" fmla="*/ 816 w 948"/>
                  <a:gd name="T21" fmla="*/ 143 h 707"/>
                  <a:gd name="T22" fmla="*/ 132 w 948"/>
                  <a:gd name="T23" fmla="*/ 143 h 707"/>
                  <a:gd name="T24" fmla="*/ 103 w 948"/>
                  <a:gd name="T25" fmla="*/ 182 h 707"/>
                  <a:gd name="T26" fmla="*/ 103 w 948"/>
                  <a:gd name="T27" fmla="*/ 525 h 707"/>
                  <a:gd name="T28" fmla="*/ 132 w 948"/>
                  <a:gd name="T29" fmla="*/ 564 h 707"/>
                  <a:gd name="T30" fmla="*/ 816 w 948"/>
                  <a:gd name="T31" fmla="*/ 564 h 707"/>
                  <a:gd name="T32" fmla="*/ 845 w 948"/>
                  <a:gd name="T33" fmla="*/ 525 h 707"/>
                  <a:gd name="T34" fmla="*/ 845 w 948"/>
                  <a:gd name="T35" fmla="*/ 18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707">
                    <a:moveTo>
                      <a:pt x="948" y="668"/>
                    </a:moveTo>
                    <a:cubicBezTo>
                      <a:pt x="948" y="690"/>
                      <a:pt x="935" y="707"/>
                      <a:pt x="919" y="707"/>
                    </a:cubicBezTo>
                    <a:cubicBezTo>
                      <a:pt x="29" y="707"/>
                      <a:pt x="29" y="707"/>
                      <a:pt x="29" y="707"/>
                    </a:cubicBezTo>
                    <a:cubicBezTo>
                      <a:pt x="13" y="707"/>
                      <a:pt x="0" y="690"/>
                      <a:pt x="0" y="668"/>
                    </a:cubicBezTo>
                    <a:cubicBezTo>
                      <a:pt x="0" y="39"/>
                      <a:pt x="0" y="39"/>
                      <a:pt x="0" y="39"/>
                    </a:cubicBezTo>
                    <a:cubicBezTo>
                      <a:pt x="0" y="17"/>
                      <a:pt x="13" y="0"/>
                      <a:pt x="29" y="0"/>
                    </a:cubicBezTo>
                    <a:cubicBezTo>
                      <a:pt x="919" y="0"/>
                      <a:pt x="919" y="0"/>
                      <a:pt x="919" y="0"/>
                    </a:cubicBezTo>
                    <a:cubicBezTo>
                      <a:pt x="935" y="0"/>
                      <a:pt x="948" y="17"/>
                      <a:pt x="948" y="39"/>
                    </a:cubicBezTo>
                    <a:lnTo>
                      <a:pt x="948" y="668"/>
                    </a:lnTo>
                    <a:close/>
                    <a:moveTo>
                      <a:pt x="845" y="182"/>
                    </a:moveTo>
                    <a:cubicBezTo>
                      <a:pt x="845" y="161"/>
                      <a:pt x="832" y="143"/>
                      <a:pt x="816" y="143"/>
                    </a:cubicBezTo>
                    <a:cubicBezTo>
                      <a:pt x="132" y="143"/>
                      <a:pt x="132" y="143"/>
                      <a:pt x="132" y="143"/>
                    </a:cubicBezTo>
                    <a:cubicBezTo>
                      <a:pt x="116" y="143"/>
                      <a:pt x="103" y="161"/>
                      <a:pt x="103" y="182"/>
                    </a:cubicBezTo>
                    <a:cubicBezTo>
                      <a:pt x="103" y="525"/>
                      <a:pt x="103" y="525"/>
                      <a:pt x="103" y="525"/>
                    </a:cubicBezTo>
                    <a:cubicBezTo>
                      <a:pt x="103" y="546"/>
                      <a:pt x="116" y="564"/>
                      <a:pt x="132" y="564"/>
                    </a:cubicBezTo>
                    <a:cubicBezTo>
                      <a:pt x="816" y="564"/>
                      <a:pt x="816" y="564"/>
                      <a:pt x="816" y="564"/>
                    </a:cubicBezTo>
                    <a:cubicBezTo>
                      <a:pt x="832" y="564"/>
                      <a:pt x="845" y="546"/>
                      <a:pt x="845" y="525"/>
                    </a:cubicBezTo>
                    <a:lnTo>
                      <a:pt x="845" y="182"/>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7" name="Rectangle 232"/>
              <p:cNvSpPr>
                <a:spLocks noChangeArrowheads="1"/>
              </p:cNvSpPr>
              <p:nvPr/>
            </p:nvSpPr>
            <p:spPr bwMode="auto">
              <a:xfrm rot="10800000">
                <a:off x="5878447" y="4785486"/>
                <a:ext cx="3417160" cy="45415"/>
              </a:xfrm>
              <a:prstGeom prst="rect">
                <a:avLst/>
              </a:prstGeom>
              <a:solidFill>
                <a:srgbClr val="FE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8" name="Freeform 233"/>
              <p:cNvSpPr>
                <a:spLocks/>
              </p:cNvSpPr>
              <p:nvPr/>
            </p:nvSpPr>
            <p:spPr bwMode="auto">
              <a:xfrm rot="10800000">
                <a:off x="5878447" y="4293287"/>
                <a:ext cx="3417160" cy="492199"/>
              </a:xfrm>
              <a:custGeom>
                <a:avLst/>
                <a:gdLst>
                  <a:gd name="T0" fmla="*/ 278 w 2784"/>
                  <a:gd name="T1" fmla="*/ 401 h 401"/>
                  <a:gd name="T2" fmla="*/ 2506 w 2784"/>
                  <a:gd name="T3" fmla="*/ 401 h 401"/>
                  <a:gd name="T4" fmla="*/ 2784 w 2784"/>
                  <a:gd name="T5" fmla="*/ 0 h 401"/>
                  <a:gd name="T6" fmla="*/ 0 w 2784"/>
                  <a:gd name="T7" fmla="*/ 0 h 401"/>
                  <a:gd name="T8" fmla="*/ 278 w 2784"/>
                  <a:gd name="T9" fmla="*/ 401 h 401"/>
                </a:gdLst>
                <a:ahLst/>
                <a:cxnLst>
                  <a:cxn ang="0">
                    <a:pos x="T0" y="T1"/>
                  </a:cxn>
                  <a:cxn ang="0">
                    <a:pos x="T2" y="T3"/>
                  </a:cxn>
                  <a:cxn ang="0">
                    <a:pos x="T4" y="T5"/>
                  </a:cxn>
                  <a:cxn ang="0">
                    <a:pos x="T6" y="T7"/>
                  </a:cxn>
                  <a:cxn ang="0">
                    <a:pos x="T8" y="T9"/>
                  </a:cxn>
                </a:cxnLst>
                <a:rect l="0" t="0" r="r" b="b"/>
                <a:pathLst>
                  <a:path w="2784" h="401">
                    <a:moveTo>
                      <a:pt x="278" y="401"/>
                    </a:moveTo>
                    <a:lnTo>
                      <a:pt x="2506" y="401"/>
                    </a:lnTo>
                    <a:lnTo>
                      <a:pt x="2784" y="0"/>
                    </a:lnTo>
                    <a:lnTo>
                      <a:pt x="0" y="0"/>
                    </a:lnTo>
                    <a:lnTo>
                      <a:pt x="278" y="401"/>
                    </a:lnTo>
                    <a:close/>
                  </a:path>
                </a:pathLst>
              </a:custGeom>
              <a:solidFill>
                <a:srgbClr val="E4E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9" name="Freeform 234"/>
              <p:cNvSpPr>
                <a:spLocks/>
              </p:cNvSpPr>
              <p:nvPr/>
            </p:nvSpPr>
            <p:spPr bwMode="auto">
              <a:xfrm rot="10800000">
                <a:off x="6003644" y="4359569"/>
                <a:ext cx="3167992" cy="360864"/>
              </a:xfrm>
              <a:custGeom>
                <a:avLst/>
                <a:gdLst>
                  <a:gd name="T0" fmla="*/ 205 w 2581"/>
                  <a:gd name="T1" fmla="*/ 294 h 294"/>
                  <a:gd name="T2" fmla="*/ 0 w 2581"/>
                  <a:gd name="T3" fmla="*/ 0 h 294"/>
                  <a:gd name="T4" fmla="*/ 2581 w 2581"/>
                  <a:gd name="T5" fmla="*/ 0 h 294"/>
                  <a:gd name="T6" fmla="*/ 2377 w 2581"/>
                  <a:gd name="T7" fmla="*/ 294 h 294"/>
                  <a:gd name="T8" fmla="*/ 205 w 2581"/>
                  <a:gd name="T9" fmla="*/ 294 h 294"/>
                </a:gdLst>
                <a:ahLst/>
                <a:cxnLst>
                  <a:cxn ang="0">
                    <a:pos x="T0" y="T1"/>
                  </a:cxn>
                  <a:cxn ang="0">
                    <a:pos x="T2" y="T3"/>
                  </a:cxn>
                  <a:cxn ang="0">
                    <a:pos x="T4" y="T5"/>
                  </a:cxn>
                  <a:cxn ang="0">
                    <a:pos x="T6" y="T7"/>
                  </a:cxn>
                  <a:cxn ang="0">
                    <a:pos x="T8" y="T9"/>
                  </a:cxn>
                </a:cxnLst>
                <a:rect l="0" t="0" r="r" b="b"/>
                <a:pathLst>
                  <a:path w="2581" h="294">
                    <a:moveTo>
                      <a:pt x="205" y="294"/>
                    </a:moveTo>
                    <a:lnTo>
                      <a:pt x="0" y="0"/>
                    </a:lnTo>
                    <a:lnTo>
                      <a:pt x="2581" y="0"/>
                    </a:lnTo>
                    <a:lnTo>
                      <a:pt x="2377" y="294"/>
                    </a:lnTo>
                    <a:lnTo>
                      <a:pt x="205" y="294"/>
                    </a:lnTo>
                    <a:close/>
                  </a:path>
                </a:pathLst>
              </a:custGeom>
              <a:solidFill>
                <a:srgbClr val="00AB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0" name="Freeform 235"/>
              <p:cNvSpPr>
                <a:spLocks/>
              </p:cNvSpPr>
              <p:nvPr/>
            </p:nvSpPr>
            <p:spPr bwMode="auto">
              <a:xfrm rot="10800000">
                <a:off x="6003644" y="4359569"/>
                <a:ext cx="3167992" cy="360864"/>
              </a:xfrm>
              <a:custGeom>
                <a:avLst/>
                <a:gdLst>
                  <a:gd name="T0" fmla="*/ 0 w 2581"/>
                  <a:gd name="T1" fmla="*/ 0 h 294"/>
                  <a:gd name="T2" fmla="*/ 2581 w 2581"/>
                  <a:gd name="T3" fmla="*/ 0 h 294"/>
                  <a:gd name="T4" fmla="*/ 2377 w 2581"/>
                  <a:gd name="T5" fmla="*/ 294 h 294"/>
                  <a:gd name="T6" fmla="*/ 0 w 2581"/>
                  <a:gd name="T7" fmla="*/ 0 h 294"/>
                </a:gdLst>
                <a:ahLst/>
                <a:cxnLst>
                  <a:cxn ang="0">
                    <a:pos x="T0" y="T1"/>
                  </a:cxn>
                  <a:cxn ang="0">
                    <a:pos x="T2" y="T3"/>
                  </a:cxn>
                  <a:cxn ang="0">
                    <a:pos x="T4" y="T5"/>
                  </a:cxn>
                  <a:cxn ang="0">
                    <a:pos x="T6" y="T7"/>
                  </a:cxn>
                </a:cxnLst>
                <a:rect l="0" t="0" r="r" b="b"/>
                <a:pathLst>
                  <a:path w="2581" h="294">
                    <a:moveTo>
                      <a:pt x="0" y="0"/>
                    </a:moveTo>
                    <a:lnTo>
                      <a:pt x="2581" y="0"/>
                    </a:lnTo>
                    <a:lnTo>
                      <a:pt x="2377" y="294"/>
                    </a:lnTo>
                    <a:lnTo>
                      <a:pt x="0" y="0"/>
                    </a:lnTo>
                    <a:close/>
                  </a:path>
                </a:pathLst>
              </a:custGeom>
              <a:solidFill>
                <a:srgbClr val="45B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1" name="Freeform 236"/>
              <p:cNvSpPr>
                <a:spLocks/>
              </p:cNvSpPr>
              <p:nvPr/>
            </p:nvSpPr>
            <p:spPr bwMode="auto">
              <a:xfrm rot="10800000">
                <a:off x="5878447" y="4830901"/>
                <a:ext cx="3417160" cy="65054"/>
              </a:xfrm>
              <a:custGeom>
                <a:avLst/>
                <a:gdLst>
                  <a:gd name="T0" fmla="*/ 501 w 2784"/>
                  <a:gd name="T1" fmla="*/ 0 h 53"/>
                  <a:gd name="T2" fmla="*/ 2283 w 2784"/>
                  <a:gd name="T3" fmla="*/ 0 h 53"/>
                  <a:gd name="T4" fmla="*/ 2784 w 2784"/>
                  <a:gd name="T5" fmla="*/ 53 h 53"/>
                  <a:gd name="T6" fmla="*/ 0 w 2784"/>
                  <a:gd name="T7" fmla="*/ 53 h 53"/>
                  <a:gd name="T8" fmla="*/ 501 w 2784"/>
                  <a:gd name="T9" fmla="*/ 0 h 53"/>
                </a:gdLst>
                <a:ahLst/>
                <a:cxnLst>
                  <a:cxn ang="0">
                    <a:pos x="T0" y="T1"/>
                  </a:cxn>
                  <a:cxn ang="0">
                    <a:pos x="T2" y="T3"/>
                  </a:cxn>
                  <a:cxn ang="0">
                    <a:pos x="T4" y="T5"/>
                  </a:cxn>
                  <a:cxn ang="0">
                    <a:pos x="T6" y="T7"/>
                  </a:cxn>
                  <a:cxn ang="0">
                    <a:pos x="T8" y="T9"/>
                  </a:cxn>
                </a:cxnLst>
                <a:rect l="0" t="0" r="r" b="b"/>
                <a:pathLst>
                  <a:path w="2784" h="53">
                    <a:moveTo>
                      <a:pt x="501" y="0"/>
                    </a:moveTo>
                    <a:lnTo>
                      <a:pt x="2283" y="0"/>
                    </a:lnTo>
                    <a:lnTo>
                      <a:pt x="2784" y="53"/>
                    </a:lnTo>
                    <a:lnTo>
                      <a:pt x="0" y="53"/>
                    </a:lnTo>
                    <a:lnTo>
                      <a:pt x="501" y="0"/>
                    </a:lnTo>
                    <a:close/>
                  </a:path>
                </a:pathLst>
              </a:custGeom>
              <a:solidFill>
                <a:srgbClr val="D7DA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2" name="Freeform 237"/>
              <p:cNvSpPr>
                <a:spLocks/>
              </p:cNvSpPr>
              <p:nvPr/>
            </p:nvSpPr>
            <p:spPr bwMode="auto">
              <a:xfrm rot="10800000">
                <a:off x="6665228" y="3430406"/>
                <a:ext cx="1819048" cy="594075"/>
              </a:xfrm>
              <a:custGeom>
                <a:avLst/>
                <a:gdLst>
                  <a:gd name="T0" fmla="*/ 1896 w 1896"/>
                  <a:gd name="T1" fmla="*/ 38 h 619"/>
                  <a:gd name="T2" fmla="*/ 1859 w 1896"/>
                  <a:gd name="T3" fmla="*/ 0 h 619"/>
                  <a:gd name="T4" fmla="*/ 38 w 1896"/>
                  <a:gd name="T5" fmla="*/ 0 h 619"/>
                  <a:gd name="T6" fmla="*/ 0 w 1896"/>
                  <a:gd name="T7" fmla="*/ 38 h 619"/>
                  <a:gd name="T8" fmla="*/ 0 w 1896"/>
                  <a:gd name="T9" fmla="*/ 581 h 619"/>
                  <a:gd name="T10" fmla="*/ 38 w 1896"/>
                  <a:gd name="T11" fmla="*/ 619 h 619"/>
                  <a:gd name="T12" fmla="*/ 1859 w 1896"/>
                  <a:gd name="T13" fmla="*/ 619 h 619"/>
                  <a:gd name="T14" fmla="*/ 1896 w 1896"/>
                  <a:gd name="T15" fmla="*/ 581 h 619"/>
                  <a:gd name="T16" fmla="*/ 1896 w 1896"/>
                  <a:gd name="T17" fmla="*/ 3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96" y="38"/>
                    </a:moveTo>
                    <a:cubicBezTo>
                      <a:pt x="1896" y="17"/>
                      <a:pt x="1879" y="0"/>
                      <a:pt x="1859" y="0"/>
                    </a:cubicBezTo>
                    <a:cubicBezTo>
                      <a:pt x="38" y="0"/>
                      <a:pt x="38" y="0"/>
                      <a:pt x="38" y="0"/>
                    </a:cubicBezTo>
                    <a:cubicBezTo>
                      <a:pt x="17" y="0"/>
                      <a:pt x="0" y="17"/>
                      <a:pt x="0" y="38"/>
                    </a:cubicBezTo>
                    <a:cubicBezTo>
                      <a:pt x="0" y="581"/>
                      <a:pt x="0" y="581"/>
                      <a:pt x="0" y="581"/>
                    </a:cubicBezTo>
                    <a:cubicBezTo>
                      <a:pt x="0" y="602"/>
                      <a:pt x="17" y="619"/>
                      <a:pt x="38" y="619"/>
                    </a:cubicBezTo>
                    <a:cubicBezTo>
                      <a:pt x="1859" y="619"/>
                      <a:pt x="1859" y="619"/>
                      <a:pt x="1859" y="619"/>
                    </a:cubicBezTo>
                    <a:cubicBezTo>
                      <a:pt x="1879" y="619"/>
                      <a:pt x="1896" y="602"/>
                      <a:pt x="1896" y="581"/>
                    </a:cubicBezTo>
                    <a:lnTo>
                      <a:pt x="1896" y="38"/>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3" name="Freeform 238"/>
              <p:cNvSpPr>
                <a:spLocks/>
              </p:cNvSpPr>
              <p:nvPr/>
            </p:nvSpPr>
            <p:spPr bwMode="auto">
              <a:xfrm rot="10800000">
                <a:off x="6691005" y="3447590"/>
                <a:ext cx="1767496" cy="542523"/>
              </a:xfrm>
              <a:custGeom>
                <a:avLst/>
                <a:gdLst>
                  <a:gd name="T0" fmla="*/ 11 w 1843"/>
                  <a:gd name="T1" fmla="*/ 566 h 566"/>
                  <a:gd name="T2" fmla="*/ 0 w 1843"/>
                  <a:gd name="T3" fmla="*/ 555 h 566"/>
                  <a:gd name="T4" fmla="*/ 0 w 1843"/>
                  <a:gd name="T5" fmla="*/ 11 h 566"/>
                  <a:gd name="T6" fmla="*/ 11 w 1843"/>
                  <a:gd name="T7" fmla="*/ 0 h 566"/>
                  <a:gd name="T8" fmla="*/ 1832 w 1843"/>
                  <a:gd name="T9" fmla="*/ 0 h 566"/>
                  <a:gd name="T10" fmla="*/ 1843 w 1843"/>
                  <a:gd name="T11" fmla="*/ 11 h 566"/>
                  <a:gd name="T12" fmla="*/ 1843 w 1843"/>
                  <a:gd name="T13" fmla="*/ 555 h 566"/>
                  <a:gd name="T14" fmla="*/ 1832 w 1843"/>
                  <a:gd name="T15" fmla="*/ 566 h 566"/>
                  <a:gd name="T16" fmla="*/ 11 w 1843"/>
                  <a:gd name="T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3" h="566">
                    <a:moveTo>
                      <a:pt x="11" y="566"/>
                    </a:moveTo>
                    <a:cubicBezTo>
                      <a:pt x="5" y="566"/>
                      <a:pt x="0" y="561"/>
                      <a:pt x="0" y="555"/>
                    </a:cubicBezTo>
                    <a:cubicBezTo>
                      <a:pt x="0" y="11"/>
                      <a:pt x="0" y="11"/>
                      <a:pt x="0" y="11"/>
                    </a:cubicBezTo>
                    <a:cubicBezTo>
                      <a:pt x="0" y="5"/>
                      <a:pt x="5" y="0"/>
                      <a:pt x="11" y="0"/>
                    </a:cubicBezTo>
                    <a:cubicBezTo>
                      <a:pt x="1832" y="0"/>
                      <a:pt x="1832" y="0"/>
                      <a:pt x="1832" y="0"/>
                    </a:cubicBezTo>
                    <a:cubicBezTo>
                      <a:pt x="1838" y="0"/>
                      <a:pt x="1843" y="5"/>
                      <a:pt x="1843" y="11"/>
                    </a:cubicBezTo>
                    <a:cubicBezTo>
                      <a:pt x="1843" y="555"/>
                      <a:pt x="1843" y="555"/>
                      <a:pt x="1843" y="555"/>
                    </a:cubicBezTo>
                    <a:cubicBezTo>
                      <a:pt x="1843" y="561"/>
                      <a:pt x="1838" y="566"/>
                      <a:pt x="1832" y="566"/>
                    </a:cubicBezTo>
                    <a:lnTo>
                      <a:pt x="11"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4" name="Freeform 239"/>
              <p:cNvSpPr>
                <a:spLocks/>
              </p:cNvSpPr>
              <p:nvPr/>
            </p:nvSpPr>
            <p:spPr bwMode="auto">
              <a:xfrm rot="10800000">
                <a:off x="8350487"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5" name="Freeform 240"/>
              <p:cNvSpPr>
                <a:spLocks/>
              </p:cNvSpPr>
              <p:nvPr/>
            </p:nvSpPr>
            <p:spPr bwMode="auto">
              <a:xfrm rot="10800000">
                <a:off x="8222834"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6" name="Freeform 241"/>
              <p:cNvSpPr>
                <a:spLocks/>
              </p:cNvSpPr>
              <p:nvPr/>
            </p:nvSpPr>
            <p:spPr bwMode="auto">
              <a:xfrm rot="10800000">
                <a:off x="809640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7" name="Freeform 242"/>
              <p:cNvSpPr>
                <a:spLocks/>
              </p:cNvSpPr>
              <p:nvPr/>
            </p:nvSpPr>
            <p:spPr bwMode="auto">
              <a:xfrm rot="10800000">
                <a:off x="7969984"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8" name="Freeform 243"/>
              <p:cNvSpPr>
                <a:spLocks/>
              </p:cNvSpPr>
              <p:nvPr/>
            </p:nvSpPr>
            <p:spPr bwMode="auto">
              <a:xfrm rot="10800000">
                <a:off x="784355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9" name="Freeform 244"/>
              <p:cNvSpPr>
                <a:spLocks/>
              </p:cNvSpPr>
              <p:nvPr/>
            </p:nvSpPr>
            <p:spPr bwMode="auto">
              <a:xfrm rot="10800000">
                <a:off x="7717134"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7" y="86"/>
                      <a:pt x="0" y="80"/>
                      <a:pt x="0" y="72"/>
                    </a:cubicBezTo>
                    <a:cubicBezTo>
                      <a:pt x="0" y="14"/>
                      <a:pt x="0" y="14"/>
                      <a:pt x="0" y="14"/>
                    </a:cubicBezTo>
                    <a:cubicBezTo>
                      <a:pt x="0" y="6"/>
                      <a:pt x="7"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0" name="Freeform 245"/>
              <p:cNvSpPr>
                <a:spLocks/>
              </p:cNvSpPr>
              <p:nvPr/>
            </p:nvSpPr>
            <p:spPr bwMode="auto">
              <a:xfrm rot="10800000">
                <a:off x="7590709" y="3889463"/>
                <a:ext cx="92057"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1" name="Freeform 246"/>
              <p:cNvSpPr>
                <a:spLocks/>
              </p:cNvSpPr>
              <p:nvPr/>
            </p:nvSpPr>
            <p:spPr bwMode="auto">
              <a:xfrm rot="10800000">
                <a:off x="7463056"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247"/>
              <p:cNvSpPr>
                <a:spLocks/>
              </p:cNvSpPr>
              <p:nvPr/>
            </p:nvSpPr>
            <p:spPr bwMode="auto">
              <a:xfrm rot="10800000">
                <a:off x="7336632"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Freeform 248"/>
              <p:cNvSpPr>
                <a:spLocks/>
              </p:cNvSpPr>
              <p:nvPr/>
            </p:nvSpPr>
            <p:spPr bwMode="auto">
              <a:xfrm rot="10800000">
                <a:off x="7211433"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4" name="Freeform 249"/>
              <p:cNvSpPr>
                <a:spLocks/>
              </p:cNvSpPr>
              <p:nvPr/>
            </p:nvSpPr>
            <p:spPr bwMode="auto">
              <a:xfrm rot="10800000">
                <a:off x="7085009"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5" name="Freeform 250"/>
              <p:cNvSpPr>
                <a:spLocks/>
              </p:cNvSpPr>
              <p:nvPr/>
            </p:nvSpPr>
            <p:spPr bwMode="auto">
              <a:xfrm rot="10800000">
                <a:off x="6958583" y="3889463"/>
                <a:ext cx="92057" cy="82238"/>
              </a:xfrm>
              <a:custGeom>
                <a:avLst/>
                <a:gdLst>
                  <a:gd name="T0" fmla="*/ 96 w 96"/>
                  <a:gd name="T1" fmla="*/ 72 h 86"/>
                  <a:gd name="T2" fmla="*/ 82 w 96"/>
                  <a:gd name="T3" fmla="*/ 86 h 86"/>
                  <a:gd name="T4" fmla="*/ 14 w 96"/>
                  <a:gd name="T5" fmla="*/ 86 h 86"/>
                  <a:gd name="T6" fmla="*/ 0 w 96"/>
                  <a:gd name="T7" fmla="*/ 72 h 86"/>
                  <a:gd name="T8" fmla="*/ 0 w 96"/>
                  <a:gd name="T9" fmla="*/ 14 h 86"/>
                  <a:gd name="T10" fmla="*/ 14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4" y="86"/>
                      <a:pt x="14" y="86"/>
                      <a:pt x="14" y="86"/>
                    </a:cubicBezTo>
                    <a:cubicBezTo>
                      <a:pt x="6" y="86"/>
                      <a:pt x="0" y="80"/>
                      <a:pt x="0" y="72"/>
                    </a:cubicBezTo>
                    <a:cubicBezTo>
                      <a:pt x="0" y="14"/>
                      <a:pt x="0" y="14"/>
                      <a:pt x="0" y="14"/>
                    </a:cubicBezTo>
                    <a:cubicBezTo>
                      <a:pt x="0" y="6"/>
                      <a:pt x="6" y="0"/>
                      <a:pt x="14"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6" name="Freeform 251"/>
              <p:cNvSpPr>
                <a:spLocks/>
              </p:cNvSpPr>
              <p:nvPr/>
            </p:nvSpPr>
            <p:spPr bwMode="auto">
              <a:xfrm rot="10800000">
                <a:off x="6832158"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7" name="Freeform 252"/>
              <p:cNvSpPr>
                <a:spLocks/>
              </p:cNvSpPr>
              <p:nvPr/>
            </p:nvSpPr>
            <p:spPr bwMode="auto">
              <a:xfrm rot="10800000">
                <a:off x="6704506"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8" name="Freeform 253"/>
              <p:cNvSpPr>
                <a:spLocks/>
              </p:cNvSpPr>
              <p:nvPr/>
            </p:nvSpPr>
            <p:spPr bwMode="auto">
              <a:xfrm rot="10800000">
                <a:off x="8350487"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9" name="Freeform 254"/>
              <p:cNvSpPr>
                <a:spLocks/>
              </p:cNvSpPr>
              <p:nvPr/>
            </p:nvSpPr>
            <p:spPr bwMode="auto">
              <a:xfrm rot="10800000">
                <a:off x="8222834"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0" name="Freeform 255"/>
              <p:cNvSpPr>
                <a:spLocks/>
              </p:cNvSpPr>
              <p:nvPr/>
            </p:nvSpPr>
            <p:spPr bwMode="auto">
              <a:xfrm rot="10800000">
                <a:off x="809640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1" name="Freeform 256"/>
              <p:cNvSpPr>
                <a:spLocks/>
              </p:cNvSpPr>
              <p:nvPr/>
            </p:nvSpPr>
            <p:spPr bwMode="auto">
              <a:xfrm rot="10800000">
                <a:off x="7969984"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2" name="Freeform 257"/>
              <p:cNvSpPr>
                <a:spLocks/>
              </p:cNvSpPr>
              <p:nvPr/>
            </p:nvSpPr>
            <p:spPr bwMode="auto">
              <a:xfrm rot="10800000">
                <a:off x="784355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Freeform 258"/>
              <p:cNvSpPr>
                <a:spLocks/>
              </p:cNvSpPr>
              <p:nvPr/>
            </p:nvSpPr>
            <p:spPr bwMode="auto">
              <a:xfrm rot="10800000">
                <a:off x="7717134"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4" name="Freeform 259"/>
              <p:cNvSpPr>
                <a:spLocks/>
              </p:cNvSpPr>
              <p:nvPr/>
            </p:nvSpPr>
            <p:spPr bwMode="auto">
              <a:xfrm rot="10800000">
                <a:off x="7590709" y="3760584"/>
                <a:ext cx="92057"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5" name="Freeform 260"/>
              <p:cNvSpPr>
                <a:spLocks/>
              </p:cNvSpPr>
              <p:nvPr/>
            </p:nvSpPr>
            <p:spPr bwMode="auto">
              <a:xfrm rot="10800000">
                <a:off x="7463056"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6" name="Freeform 261"/>
              <p:cNvSpPr>
                <a:spLocks/>
              </p:cNvSpPr>
              <p:nvPr/>
            </p:nvSpPr>
            <p:spPr bwMode="auto">
              <a:xfrm rot="10800000">
                <a:off x="7336632"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7" name="Freeform 262"/>
              <p:cNvSpPr>
                <a:spLocks/>
              </p:cNvSpPr>
              <p:nvPr/>
            </p:nvSpPr>
            <p:spPr bwMode="auto">
              <a:xfrm rot="10800000">
                <a:off x="7211433"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Freeform 263"/>
              <p:cNvSpPr>
                <a:spLocks/>
              </p:cNvSpPr>
              <p:nvPr/>
            </p:nvSpPr>
            <p:spPr bwMode="auto">
              <a:xfrm rot="10800000">
                <a:off x="7085009"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9" name="Freeform 264"/>
              <p:cNvSpPr>
                <a:spLocks/>
              </p:cNvSpPr>
              <p:nvPr/>
            </p:nvSpPr>
            <p:spPr bwMode="auto">
              <a:xfrm rot="10800000">
                <a:off x="6958583" y="3760584"/>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Freeform 265"/>
              <p:cNvSpPr>
                <a:spLocks/>
              </p:cNvSpPr>
              <p:nvPr/>
            </p:nvSpPr>
            <p:spPr bwMode="auto">
              <a:xfrm rot="10800000">
                <a:off x="6832158"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1" name="Freeform 266"/>
              <p:cNvSpPr>
                <a:spLocks/>
              </p:cNvSpPr>
              <p:nvPr/>
            </p:nvSpPr>
            <p:spPr bwMode="auto">
              <a:xfrm rot="10800000">
                <a:off x="8350487"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 name="Freeform 267"/>
              <p:cNvSpPr>
                <a:spLocks/>
              </p:cNvSpPr>
              <p:nvPr/>
            </p:nvSpPr>
            <p:spPr bwMode="auto">
              <a:xfrm rot="10800000">
                <a:off x="8222834"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3" name="Freeform 268"/>
              <p:cNvSpPr>
                <a:spLocks/>
              </p:cNvSpPr>
              <p:nvPr/>
            </p:nvSpPr>
            <p:spPr bwMode="auto">
              <a:xfrm rot="10800000">
                <a:off x="809640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 name="Freeform 269"/>
              <p:cNvSpPr>
                <a:spLocks/>
              </p:cNvSpPr>
              <p:nvPr/>
            </p:nvSpPr>
            <p:spPr bwMode="auto">
              <a:xfrm rot="10800000">
                <a:off x="7969984"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 name="Freeform 270"/>
              <p:cNvSpPr>
                <a:spLocks/>
              </p:cNvSpPr>
              <p:nvPr/>
            </p:nvSpPr>
            <p:spPr bwMode="auto">
              <a:xfrm rot="10800000">
                <a:off x="784355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 name="Freeform 271"/>
              <p:cNvSpPr>
                <a:spLocks/>
              </p:cNvSpPr>
              <p:nvPr/>
            </p:nvSpPr>
            <p:spPr bwMode="auto">
              <a:xfrm rot="10800000">
                <a:off x="7717134"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Freeform 272"/>
              <p:cNvSpPr>
                <a:spLocks/>
              </p:cNvSpPr>
              <p:nvPr/>
            </p:nvSpPr>
            <p:spPr bwMode="auto">
              <a:xfrm rot="10800000">
                <a:off x="7590709" y="3631704"/>
                <a:ext cx="92057"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 name="Freeform 273"/>
              <p:cNvSpPr>
                <a:spLocks/>
              </p:cNvSpPr>
              <p:nvPr/>
            </p:nvSpPr>
            <p:spPr bwMode="auto">
              <a:xfrm rot="10800000">
                <a:off x="7463056"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9" name="Freeform 274"/>
              <p:cNvSpPr>
                <a:spLocks/>
              </p:cNvSpPr>
              <p:nvPr/>
            </p:nvSpPr>
            <p:spPr bwMode="auto">
              <a:xfrm rot="10800000">
                <a:off x="7336632"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275"/>
              <p:cNvSpPr>
                <a:spLocks/>
              </p:cNvSpPr>
              <p:nvPr/>
            </p:nvSpPr>
            <p:spPr bwMode="auto">
              <a:xfrm rot="10800000">
                <a:off x="7211433"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1" name="Freeform 276"/>
              <p:cNvSpPr>
                <a:spLocks/>
              </p:cNvSpPr>
              <p:nvPr/>
            </p:nvSpPr>
            <p:spPr bwMode="auto">
              <a:xfrm rot="10800000">
                <a:off x="7085009"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2" name="Freeform 277"/>
              <p:cNvSpPr>
                <a:spLocks/>
              </p:cNvSpPr>
              <p:nvPr/>
            </p:nvSpPr>
            <p:spPr bwMode="auto">
              <a:xfrm rot="10800000">
                <a:off x="6958583" y="3631704"/>
                <a:ext cx="92057" cy="83465"/>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3" name="Freeform 278"/>
              <p:cNvSpPr>
                <a:spLocks/>
              </p:cNvSpPr>
              <p:nvPr/>
            </p:nvSpPr>
            <p:spPr bwMode="auto">
              <a:xfrm rot="10800000">
                <a:off x="6832158"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4" name="Freeform 279"/>
              <p:cNvSpPr>
                <a:spLocks/>
              </p:cNvSpPr>
              <p:nvPr/>
            </p:nvSpPr>
            <p:spPr bwMode="auto">
              <a:xfrm rot="10800000">
                <a:off x="6704506" y="3631704"/>
                <a:ext cx="92057" cy="211118"/>
              </a:xfrm>
              <a:custGeom>
                <a:avLst/>
                <a:gdLst>
                  <a:gd name="T0" fmla="*/ 82 w 96"/>
                  <a:gd name="T1" fmla="*/ 0 h 220"/>
                  <a:gd name="T2" fmla="*/ 13 w 96"/>
                  <a:gd name="T3" fmla="*/ 0 h 220"/>
                  <a:gd name="T4" fmla="*/ 0 w 96"/>
                  <a:gd name="T5" fmla="*/ 14 h 220"/>
                  <a:gd name="T6" fmla="*/ 0 w 96"/>
                  <a:gd name="T7" fmla="*/ 55 h 220"/>
                  <a:gd name="T8" fmla="*/ 0 w 96"/>
                  <a:gd name="T9" fmla="*/ 73 h 220"/>
                  <a:gd name="T10" fmla="*/ 0 w 96"/>
                  <a:gd name="T11" fmla="*/ 207 h 220"/>
                  <a:gd name="T12" fmla="*/ 13 w 96"/>
                  <a:gd name="T13" fmla="*/ 220 h 220"/>
                  <a:gd name="T14" fmla="*/ 82 w 96"/>
                  <a:gd name="T15" fmla="*/ 220 h 220"/>
                  <a:gd name="T16" fmla="*/ 96 w 96"/>
                  <a:gd name="T17" fmla="*/ 207 h 220"/>
                  <a:gd name="T18" fmla="*/ 96 w 96"/>
                  <a:gd name="T19" fmla="*/ 73 h 220"/>
                  <a:gd name="T20" fmla="*/ 96 w 96"/>
                  <a:gd name="T21" fmla="*/ 55 h 220"/>
                  <a:gd name="T22" fmla="*/ 96 w 96"/>
                  <a:gd name="T23" fmla="*/ 14 h 220"/>
                  <a:gd name="T24" fmla="*/ 82 w 96"/>
                  <a:gd name="T2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220">
                    <a:moveTo>
                      <a:pt x="82" y="0"/>
                    </a:moveTo>
                    <a:cubicBezTo>
                      <a:pt x="13" y="0"/>
                      <a:pt x="13" y="0"/>
                      <a:pt x="13" y="0"/>
                    </a:cubicBezTo>
                    <a:cubicBezTo>
                      <a:pt x="6" y="0"/>
                      <a:pt x="0" y="6"/>
                      <a:pt x="0" y="14"/>
                    </a:cubicBezTo>
                    <a:cubicBezTo>
                      <a:pt x="0" y="55"/>
                      <a:pt x="0" y="55"/>
                      <a:pt x="0" y="55"/>
                    </a:cubicBezTo>
                    <a:cubicBezTo>
                      <a:pt x="0" y="73"/>
                      <a:pt x="0" y="73"/>
                      <a:pt x="0" y="73"/>
                    </a:cubicBezTo>
                    <a:cubicBezTo>
                      <a:pt x="0" y="207"/>
                      <a:pt x="0" y="207"/>
                      <a:pt x="0" y="207"/>
                    </a:cubicBezTo>
                    <a:cubicBezTo>
                      <a:pt x="0" y="214"/>
                      <a:pt x="6" y="220"/>
                      <a:pt x="13" y="220"/>
                    </a:cubicBezTo>
                    <a:cubicBezTo>
                      <a:pt x="82" y="220"/>
                      <a:pt x="82" y="220"/>
                      <a:pt x="82" y="220"/>
                    </a:cubicBezTo>
                    <a:cubicBezTo>
                      <a:pt x="90" y="220"/>
                      <a:pt x="96" y="214"/>
                      <a:pt x="96" y="207"/>
                    </a:cubicBezTo>
                    <a:cubicBezTo>
                      <a:pt x="96" y="73"/>
                      <a:pt x="96" y="73"/>
                      <a:pt x="96" y="73"/>
                    </a:cubicBezTo>
                    <a:cubicBezTo>
                      <a:pt x="96" y="55"/>
                      <a:pt x="96" y="55"/>
                      <a:pt x="96" y="55"/>
                    </a:cubicBezTo>
                    <a:cubicBezTo>
                      <a:pt x="96" y="14"/>
                      <a:pt x="96" y="14"/>
                      <a:pt x="96" y="14"/>
                    </a:cubicBezTo>
                    <a:cubicBezTo>
                      <a:pt x="96" y="6"/>
                      <a:pt x="90" y="0"/>
                      <a:pt x="8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5" name="Freeform 280"/>
              <p:cNvSpPr>
                <a:spLocks/>
              </p:cNvSpPr>
              <p:nvPr/>
            </p:nvSpPr>
            <p:spPr bwMode="auto">
              <a:xfrm rot="10800000">
                <a:off x="8222834" y="3504051"/>
                <a:ext cx="219710" cy="82238"/>
              </a:xfrm>
              <a:custGeom>
                <a:avLst/>
                <a:gdLst>
                  <a:gd name="T0" fmla="*/ 215 w 228"/>
                  <a:gd name="T1" fmla="*/ 0 h 86"/>
                  <a:gd name="T2" fmla="*/ 194 w 228"/>
                  <a:gd name="T3" fmla="*/ 0 h 86"/>
                  <a:gd name="T4" fmla="*/ 146 w 228"/>
                  <a:gd name="T5" fmla="*/ 0 h 86"/>
                  <a:gd name="T6" fmla="*/ 14 w 228"/>
                  <a:gd name="T7" fmla="*/ 0 h 86"/>
                  <a:gd name="T8" fmla="*/ 0 w 228"/>
                  <a:gd name="T9" fmla="*/ 14 h 86"/>
                  <a:gd name="T10" fmla="*/ 0 w 228"/>
                  <a:gd name="T11" fmla="*/ 73 h 86"/>
                  <a:gd name="T12" fmla="*/ 14 w 228"/>
                  <a:gd name="T13" fmla="*/ 86 h 86"/>
                  <a:gd name="T14" fmla="*/ 146 w 228"/>
                  <a:gd name="T15" fmla="*/ 86 h 86"/>
                  <a:gd name="T16" fmla="*/ 194 w 228"/>
                  <a:gd name="T17" fmla="*/ 86 h 86"/>
                  <a:gd name="T18" fmla="*/ 215 w 228"/>
                  <a:gd name="T19" fmla="*/ 86 h 86"/>
                  <a:gd name="T20" fmla="*/ 228 w 228"/>
                  <a:gd name="T21" fmla="*/ 73 h 86"/>
                  <a:gd name="T22" fmla="*/ 228 w 228"/>
                  <a:gd name="T23" fmla="*/ 14 h 86"/>
                  <a:gd name="T24" fmla="*/ 215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5" y="0"/>
                    </a:moveTo>
                    <a:cubicBezTo>
                      <a:pt x="194" y="0"/>
                      <a:pt x="194" y="0"/>
                      <a:pt x="194" y="0"/>
                    </a:cubicBezTo>
                    <a:cubicBezTo>
                      <a:pt x="146" y="0"/>
                      <a:pt x="146" y="0"/>
                      <a:pt x="146" y="0"/>
                    </a:cubicBezTo>
                    <a:cubicBezTo>
                      <a:pt x="14" y="0"/>
                      <a:pt x="14" y="0"/>
                      <a:pt x="14" y="0"/>
                    </a:cubicBezTo>
                    <a:cubicBezTo>
                      <a:pt x="6" y="0"/>
                      <a:pt x="0" y="6"/>
                      <a:pt x="0" y="14"/>
                    </a:cubicBezTo>
                    <a:cubicBezTo>
                      <a:pt x="0" y="73"/>
                      <a:pt x="0" y="73"/>
                      <a:pt x="0" y="73"/>
                    </a:cubicBezTo>
                    <a:cubicBezTo>
                      <a:pt x="0" y="80"/>
                      <a:pt x="6" y="86"/>
                      <a:pt x="14" y="86"/>
                    </a:cubicBezTo>
                    <a:cubicBezTo>
                      <a:pt x="146" y="86"/>
                      <a:pt x="146" y="86"/>
                      <a:pt x="146" y="86"/>
                    </a:cubicBezTo>
                    <a:cubicBezTo>
                      <a:pt x="194" y="86"/>
                      <a:pt x="194" y="86"/>
                      <a:pt x="194" y="86"/>
                    </a:cubicBezTo>
                    <a:cubicBezTo>
                      <a:pt x="215" y="86"/>
                      <a:pt x="215" y="86"/>
                      <a:pt x="215" y="86"/>
                    </a:cubicBezTo>
                    <a:cubicBezTo>
                      <a:pt x="222" y="86"/>
                      <a:pt x="228" y="80"/>
                      <a:pt x="228" y="73"/>
                    </a:cubicBezTo>
                    <a:cubicBezTo>
                      <a:pt x="228" y="14"/>
                      <a:pt x="228" y="14"/>
                      <a:pt x="228" y="14"/>
                    </a:cubicBezTo>
                    <a:cubicBezTo>
                      <a:pt x="228" y="6"/>
                      <a:pt x="222" y="0"/>
                      <a:pt x="215"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6" name="Freeform 281"/>
              <p:cNvSpPr>
                <a:spLocks/>
              </p:cNvSpPr>
              <p:nvPr/>
            </p:nvSpPr>
            <p:spPr bwMode="auto">
              <a:xfrm rot="10800000">
                <a:off x="8096409"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7" name="Freeform 282"/>
              <p:cNvSpPr>
                <a:spLocks/>
              </p:cNvSpPr>
              <p:nvPr/>
            </p:nvSpPr>
            <p:spPr bwMode="auto">
              <a:xfrm rot="10800000">
                <a:off x="7969984"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8" name="Freeform 283"/>
              <p:cNvSpPr>
                <a:spLocks/>
              </p:cNvSpPr>
              <p:nvPr/>
            </p:nvSpPr>
            <p:spPr bwMode="auto">
              <a:xfrm rot="10800000">
                <a:off x="7211434" y="3504051"/>
                <a:ext cx="724183" cy="82238"/>
              </a:xfrm>
              <a:custGeom>
                <a:avLst/>
                <a:gdLst>
                  <a:gd name="T0" fmla="*/ 742 w 755"/>
                  <a:gd name="T1" fmla="*/ 0 h 86"/>
                  <a:gd name="T2" fmla="*/ 724 w 755"/>
                  <a:gd name="T3" fmla="*/ 0 h 86"/>
                  <a:gd name="T4" fmla="*/ 673 w 755"/>
                  <a:gd name="T5" fmla="*/ 0 h 86"/>
                  <a:gd name="T6" fmla="*/ 610 w 755"/>
                  <a:gd name="T7" fmla="*/ 0 h 86"/>
                  <a:gd name="T8" fmla="*/ 541 w 755"/>
                  <a:gd name="T9" fmla="*/ 0 h 86"/>
                  <a:gd name="T10" fmla="*/ 478 w 755"/>
                  <a:gd name="T11" fmla="*/ 0 h 86"/>
                  <a:gd name="T12" fmla="*/ 409 w 755"/>
                  <a:gd name="T13" fmla="*/ 0 h 86"/>
                  <a:gd name="T14" fmla="*/ 346 w 755"/>
                  <a:gd name="T15" fmla="*/ 0 h 86"/>
                  <a:gd name="T16" fmla="*/ 277 w 755"/>
                  <a:gd name="T17" fmla="*/ 0 h 86"/>
                  <a:gd name="T18" fmla="*/ 214 w 755"/>
                  <a:gd name="T19" fmla="*/ 0 h 86"/>
                  <a:gd name="T20" fmla="*/ 145 w 755"/>
                  <a:gd name="T21" fmla="*/ 0 h 86"/>
                  <a:gd name="T22" fmla="*/ 13 w 755"/>
                  <a:gd name="T23" fmla="*/ 0 h 86"/>
                  <a:gd name="T24" fmla="*/ 0 w 755"/>
                  <a:gd name="T25" fmla="*/ 14 h 86"/>
                  <a:gd name="T26" fmla="*/ 0 w 755"/>
                  <a:gd name="T27" fmla="*/ 73 h 86"/>
                  <a:gd name="T28" fmla="*/ 13 w 755"/>
                  <a:gd name="T29" fmla="*/ 86 h 86"/>
                  <a:gd name="T30" fmla="*/ 145 w 755"/>
                  <a:gd name="T31" fmla="*/ 86 h 86"/>
                  <a:gd name="T32" fmla="*/ 214 w 755"/>
                  <a:gd name="T33" fmla="*/ 86 h 86"/>
                  <a:gd name="T34" fmla="*/ 277 w 755"/>
                  <a:gd name="T35" fmla="*/ 86 h 86"/>
                  <a:gd name="T36" fmla="*/ 346 w 755"/>
                  <a:gd name="T37" fmla="*/ 86 h 86"/>
                  <a:gd name="T38" fmla="*/ 409 w 755"/>
                  <a:gd name="T39" fmla="*/ 86 h 86"/>
                  <a:gd name="T40" fmla="*/ 478 w 755"/>
                  <a:gd name="T41" fmla="*/ 86 h 86"/>
                  <a:gd name="T42" fmla="*/ 541 w 755"/>
                  <a:gd name="T43" fmla="*/ 86 h 86"/>
                  <a:gd name="T44" fmla="*/ 610 w 755"/>
                  <a:gd name="T45" fmla="*/ 86 h 86"/>
                  <a:gd name="T46" fmla="*/ 673 w 755"/>
                  <a:gd name="T47" fmla="*/ 86 h 86"/>
                  <a:gd name="T48" fmla="*/ 724 w 755"/>
                  <a:gd name="T49" fmla="*/ 86 h 86"/>
                  <a:gd name="T50" fmla="*/ 742 w 755"/>
                  <a:gd name="T51" fmla="*/ 86 h 86"/>
                  <a:gd name="T52" fmla="*/ 755 w 755"/>
                  <a:gd name="T53" fmla="*/ 73 h 86"/>
                  <a:gd name="T54" fmla="*/ 755 w 755"/>
                  <a:gd name="T55" fmla="*/ 14 h 86"/>
                  <a:gd name="T56" fmla="*/ 742 w 755"/>
                  <a:gd name="T5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5" h="86">
                    <a:moveTo>
                      <a:pt x="742" y="0"/>
                    </a:moveTo>
                    <a:cubicBezTo>
                      <a:pt x="724" y="0"/>
                      <a:pt x="724" y="0"/>
                      <a:pt x="724" y="0"/>
                    </a:cubicBezTo>
                    <a:cubicBezTo>
                      <a:pt x="673" y="0"/>
                      <a:pt x="673" y="0"/>
                      <a:pt x="673" y="0"/>
                    </a:cubicBezTo>
                    <a:cubicBezTo>
                      <a:pt x="610" y="0"/>
                      <a:pt x="610" y="0"/>
                      <a:pt x="610" y="0"/>
                    </a:cubicBezTo>
                    <a:cubicBezTo>
                      <a:pt x="541" y="0"/>
                      <a:pt x="541" y="0"/>
                      <a:pt x="541" y="0"/>
                    </a:cubicBezTo>
                    <a:cubicBezTo>
                      <a:pt x="478" y="0"/>
                      <a:pt x="478" y="0"/>
                      <a:pt x="478" y="0"/>
                    </a:cubicBezTo>
                    <a:cubicBezTo>
                      <a:pt x="409" y="0"/>
                      <a:pt x="409" y="0"/>
                      <a:pt x="409" y="0"/>
                    </a:cubicBezTo>
                    <a:cubicBezTo>
                      <a:pt x="346" y="0"/>
                      <a:pt x="346" y="0"/>
                      <a:pt x="346" y="0"/>
                    </a:cubicBezTo>
                    <a:cubicBezTo>
                      <a:pt x="277" y="0"/>
                      <a:pt x="277" y="0"/>
                      <a:pt x="277" y="0"/>
                    </a:cubicBezTo>
                    <a:cubicBezTo>
                      <a:pt x="214" y="0"/>
                      <a:pt x="214" y="0"/>
                      <a:pt x="214" y="0"/>
                    </a:cubicBezTo>
                    <a:cubicBezTo>
                      <a:pt x="145" y="0"/>
                      <a:pt x="145" y="0"/>
                      <a:pt x="145" y="0"/>
                    </a:cubicBezTo>
                    <a:cubicBezTo>
                      <a:pt x="13" y="0"/>
                      <a:pt x="13" y="0"/>
                      <a:pt x="13" y="0"/>
                    </a:cubicBezTo>
                    <a:cubicBezTo>
                      <a:pt x="6" y="0"/>
                      <a:pt x="0" y="6"/>
                      <a:pt x="0" y="14"/>
                    </a:cubicBezTo>
                    <a:cubicBezTo>
                      <a:pt x="0" y="73"/>
                      <a:pt x="0" y="73"/>
                      <a:pt x="0" y="73"/>
                    </a:cubicBezTo>
                    <a:cubicBezTo>
                      <a:pt x="0" y="80"/>
                      <a:pt x="6" y="86"/>
                      <a:pt x="13" y="86"/>
                    </a:cubicBezTo>
                    <a:cubicBezTo>
                      <a:pt x="145" y="86"/>
                      <a:pt x="145" y="86"/>
                      <a:pt x="145" y="86"/>
                    </a:cubicBezTo>
                    <a:cubicBezTo>
                      <a:pt x="214" y="86"/>
                      <a:pt x="214" y="86"/>
                      <a:pt x="214" y="86"/>
                    </a:cubicBezTo>
                    <a:cubicBezTo>
                      <a:pt x="277" y="86"/>
                      <a:pt x="277" y="86"/>
                      <a:pt x="277" y="86"/>
                    </a:cubicBezTo>
                    <a:cubicBezTo>
                      <a:pt x="346" y="86"/>
                      <a:pt x="346" y="86"/>
                      <a:pt x="346" y="86"/>
                    </a:cubicBezTo>
                    <a:cubicBezTo>
                      <a:pt x="409" y="86"/>
                      <a:pt x="409" y="86"/>
                      <a:pt x="409" y="86"/>
                    </a:cubicBezTo>
                    <a:cubicBezTo>
                      <a:pt x="478" y="86"/>
                      <a:pt x="478" y="86"/>
                      <a:pt x="478" y="86"/>
                    </a:cubicBezTo>
                    <a:cubicBezTo>
                      <a:pt x="541" y="86"/>
                      <a:pt x="541" y="86"/>
                      <a:pt x="541" y="86"/>
                    </a:cubicBezTo>
                    <a:cubicBezTo>
                      <a:pt x="610" y="86"/>
                      <a:pt x="610" y="86"/>
                      <a:pt x="610" y="86"/>
                    </a:cubicBezTo>
                    <a:cubicBezTo>
                      <a:pt x="673" y="86"/>
                      <a:pt x="673" y="86"/>
                      <a:pt x="673" y="86"/>
                    </a:cubicBezTo>
                    <a:cubicBezTo>
                      <a:pt x="724" y="86"/>
                      <a:pt x="724" y="86"/>
                      <a:pt x="724" y="86"/>
                    </a:cubicBezTo>
                    <a:cubicBezTo>
                      <a:pt x="742" y="86"/>
                      <a:pt x="742" y="86"/>
                      <a:pt x="742" y="86"/>
                    </a:cubicBezTo>
                    <a:cubicBezTo>
                      <a:pt x="749" y="86"/>
                      <a:pt x="755" y="80"/>
                      <a:pt x="755" y="73"/>
                    </a:cubicBezTo>
                    <a:cubicBezTo>
                      <a:pt x="755" y="14"/>
                      <a:pt x="755" y="14"/>
                      <a:pt x="755" y="14"/>
                    </a:cubicBezTo>
                    <a:cubicBezTo>
                      <a:pt x="755" y="6"/>
                      <a:pt x="749" y="0"/>
                      <a:pt x="74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9" name="Freeform 284"/>
              <p:cNvSpPr>
                <a:spLocks/>
              </p:cNvSpPr>
              <p:nvPr/>
            </p:nvSpPr>
            <p:spPr bwMode="auto">
              <a:xfrm rot="10800000">
                <a:off x="7085009" y="3504051"/>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0" name="Freeform 285"/>
              <p:cNvSpPr>
                <a:spLocks/>
              </p:cNvSpPr>
              <p:nvPr/>
            </p:nvSpPr>
            <p:spPr bwMode="auto">
              <a:xfrm rot="10800000">
                <a:off x="6958583" y="3504051"/>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Freeform 286"/>
              <p:cNvSpPr>
                <a:spLocks/>
              </p:cNvSpPr>
              <p:nvPr/>
            </p:nvSpPr>
            <p:spPr bwMode="auto">
              <a:xfrm rot="10800000">
                <a:off x="6704506" y="3504051"/>
                <a:ext cx="219710" cy="82238"/>
              </a:xfrm>
              <a:custGeom>
                <a:avLst/>
                <a:gdLst>
                  <a:gd name="T0" fmla="*/ 214 w 228"/>
                  <a:gd name="T1" fmla="*/ 0 h 86"/>
                  <a:gd name="T2" fmla="*/ 82 w 228"/>
                  <a:gd name="T3" fmla="*/ 0 h 86"/>
                  <a:gd name="T4" fmla="*/ 55 w 228"/>
                  <a:gd name="T5" fmla="*/ 0 h 86"/>
                  <a:gd name="T6" fmla="*/ 13 w 228"/>
                  <a:gd name="T7" fmla="*/ 0 h 86"/>
                  <a:gd name="T8" fmla="*/ 0 w 228"/>
                  <a:gd name="T9" fmla="*/ 14 h 86"/>
                  <a:gd name="T10" fmla="*/ 0 w 228"/>
                  <a:gd name="T11" fmla="*/ 73 h 86"/>
                  <a:gd name="T12" fmla="*/ 13 w 228"/>
                  <a:gd name="T13" fmla="*/ 86 h 86"/>
                  <a:gd name="T14" fmla="*/ 55 w 228"/>
                  <a:gd name="T15" fmla="*/ 86 h 86"/>
                  <a:gd name="T16" fmla="*/ 82 w 228"/>
                  <a:gd name="T17" fmla="*/ 86 h 86"/>
                  <a:gd name="T18" fmla="*/ 214 w 228"/>
                  <a:gd name="T19" fmla="*/ 86 h 86"/>
                  <a:gd name="T20" fmla="*/ 228 w 228"/>
                  <a:gd name="T21" fmla="*/ 73 h 86"/>
                  <a:gd name="T22" fmla="*/ 228 w 228"/>
                  <a:gd name="T23" fmla="*/ 14 h 86"/>
                  <a:gd name="T24" fmla="*/ 214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4" y="0"/>
                    </a:moveTo>
                    <a:cubicBezTo>
                      <a:pt x="82" y="0"/>
                      <a:pt x="82" y="0"/>
                      <a:pt x="82" y="0"/>
                    </a:cubicBezTo>
                    <a:cubicBezTo>
                      <a:pt x="55" y="0"/>
                      <a:pt x="55" y="0"/>
                      <a:pt x="55" y="0"/>
                    </a:cubicBezTo>
                    <a:cubicBezTo>
                      <a:pt x="13" y="0"/>
                      <a:pt x="13" y="0"/>
                      <a:pt x="13" y="0"/>
                    </a:cubicBezTo>
                    <a:cubicBezTo>
                      <a:pt x="6" y="0"/>
                      <a:pt x="0" y="6"/>
                      <a:pt x="0" y="14"/>
                    </a:cubicBezTo>
                    <a:cubicBezTo>
                      <a:pt x="0" y="73"/>
                      <a:pt x="0" y="73"/>
                      <a:pt x="0" y="73"/>
                    </a:cubicBezTo>
                    <a:cubicBezTo>
                      <a:pt x="0" y="80"/>
                      <a:pt x="6" y="86"/>
                      <a:pt x="13" y="86"/>
                    </a:cubicBezTo>
                    <a:cubicBezTo>
                      <a:pt x="55" y="86"/>
                      <a:pt x="55" y="86"/>
                      <a:pt x="55" y="86"/>
                    </a:cubicBezTo>
                    <a:cubicBezTo>
                      <a:pt x="82" y="86"/>
                      <a:pt x="82" y="86"/>
                      <a:pt x="82" y="86"/>
                    </a:cubicBezTo>
                    <a:cubicBezTo>
                      <a:pt x="214" y="86"/>
                      <a:pt x="214" y="86"/>
                      <a:pt x="214" y="86"/>
                    </a:cubicBezTo>
                    <a:cubicBezTo>
                      <a:pt x="222" y="86"/>
                      <a:pt x="228" y="80"/>
                      <a:pt x="228" y="73"/>
                    </a:cubicBezTo>
                    <a:cubicBezTo>
                      <a:pt x="228" y="14"/>
                      <a:pt x="228" y="14"/>
                      <a:pt x="228" y="14"/>
                    </a:cubicBezTo>
                    <a:cubicBezTo>
                      <a:pt x="228" y="6"/>
                      <a:pt x="222" y="0"/>
                      <a:pt x="214"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5294623" y="4267200"/>
              <a:ext cx="313095" cy="450466"/>
              <a:chOff x="6279816" y="3629249"/>
              <a:chExt cx="313095" cy="450466"/>
            </a:xfrm>
          </p:grpSpPr>
          <p:sp>
            <p:nvSpPr>
              <p:cNvPr id="2193" name="Freeform 17"/>
              <p:cNvSpPr>
                <a:spLocks/>
              </p:cNvSpPr>
              <p:nvPr/>
            </p:nvSpPr>
            <p:spPr bwMode="auto">
              <a:xfrm rot="10800000">
                <a:off x="6319194" y="3629249"/>
                <a:ext cx="273717" cy="428373"/>
              </a:xfrm>
              <a:custGeom>
                <a:avLst/>
                <a:gdLst>
                  <a:gd name="T0" fmla="*/ 143 w 286"/>
                  <a:gd name="T1" fmla="*/ 0 h 447"/>
                  <a:gd name="T2" fmla="*/ 0 w 286"/>
                  <a:gd name="T3" fmla="*/ 142 h 447"/>
                  <a:gd name="T4" fmla="*/ 0 w 286"/>
                  <a:gd name="T5" fmla="*/ 205 h 447"/>
                  <a:gd name="T6" fmla="*/ 0 w 286"/>
                  <a:gd name="T7" fmla="*/ 304 h 447"/>
                  <a:gd name="T8" fmla="*/ 143 w 286"/>
                  <a:gd name="T9" fmla="*/ 447 h 447"/>
                  <a:gd name="T10" fmla="*/ 286 w 286"/>
                  <a:gd name="T11" fmla="*/ 304 h 447"/>
                  <a:gd name="T12" fmla="*/ 286 w 286"/>
                  <a:gd name="T13" fmla="*/ 205 h 447"/>
                  <a:gd name="T14" fmla="*/ 286 w 286"/>
                  <a:gd name="T15" fmla="*/ 142 h 447"/>
                  <a:gd name="T16" fmla="*/ 143 w 286"/>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47">
                    <a:moveTo>
                      <a:pt x="143" y="0"/>
                    </a:moveTo>
                    <a:cubicBezTo>
                      <a:pt x="65" y="0"/>
                      <a:pt x="0" y="64"/>
                      <a:pt x="0" y="142"/>
                    </a:cubicBezTo>
                    <a:cubicBezTo>
                      <a:pt x="0" y="205"/>
                      <a:pt x="0" y="205"/>
                      <a:pt x="0" y="205"/>
                    </a:cubicBezTo>
                    <a:cubicBezTo>
                      <a:pt x="0" y="304"/>
                      <a:pt x="0" y="304"/>
                      <a:pt x="0" y="304"/>
                    </a:cubicBezTo>
                    <a:cubicBezTo>
                      <a:pt x="0" y="383"/>
                      <a:pt x="65" y="447"/>
                      <a:pt x="143" y="447"/>
                    </a:cubicBezTo>
                    <a:cubicBezTo>
                      <a:pt x="222" y="447"/>
                      <a:pt x="286" y="383"/>
                      <a:pt x="286" y="304"/>
                    </a:cubicBezTo>
                    <a:cubicBezTo>
                      <a:pt x="286" y="205"/>
                      <a:pt x="286" y="205"/>
                      <a:pt x="286" y="205"/>
                    </a:cubicBezTo>
                    <a:cubicBezTo>
                      <a:pt x="286" y="142"/>
                      <a:pt x="286" y="142"/>
                      <a:pt x="286" y="142"/>
                    </a:cubicBezTo>
                    <a:cubicBezTo>
                      <a:pt x="286" y="64"/>
                      <a:pt x="222" y="0"/>
                      <a:pt x="143"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8" name="Freeform 210"/>
              <p:cNvSpPr>
                <a:spLocks/>
              </p:cNvSpPr>
              <p:nvPr/>
            </p:nvSpPr>
            <p:spPr bwMode="auto">
              <a:xfrm rot="10800000">
                <a:off x="6279816" y="3882099"/>
                <a:ext cx="137472" cy="197616"/>
              </a:xfrm>
              <a:custGeom>
                <a:avLst/>
                <a:gdLst>
                  <a:gd name="T0" fmla="*/ 143 w 143"/>
                  <a:gd name="T1" fmla="*/ 205 h 205"/>
                  <a:gd name="T2" fmla="*/ 143 w 143"/>
                  <a:gd name="T3" fmla="*/ 142 h 205"/>
                  <a:gd name="T4" fmla="*/ 0 w 143"/>
                  <a:gd name="T5" fmla="*/ 0 h 205"/>
                  <a:gd name="T6" fmla="*/ 0 w 143"/>
                  <a:gd name="T7" fmla="*/ 155 h 205"/>
                  <a:gd name="T8" fmla="*/ 143 w 143"/>
                  <a:gd name="T9" fmla="*/ 205 h 205"/>
                </a:gdLst>
                <a:ahLst/>
                <a:cxnLst>
                  <a:cxn ang="0">
                    <a:pos x="T0" y="T1"/>
                  </a:cxn>
                  <a:cxn ang="0">
                    <a:pos x="T2" y="T3"/>
                  </a:cxn>
                  <a:cxn ang="0">
                    <a:pos x="T4" y="T5"/>
                  </a:cxn>
                  <a:cxn ang="0">
                    <a:pos x="T6" y="T7"/>
                  </a:cxn>
                  <a:cxn ang="0">
                    <a:pos x="T8" y="T9"/>
                  </a:cxn>
                </a:cxnLst>
                <a:rect l="0" t="0" r="r" b="b"/>
                <a:pathLst>
                  <a:path w="143" h="205">
                    <a:moveTo>
                      <a:pt x="143" y="205"/>
                    </a:moveTo>
                    <a:cubicBezTo>
                      <a:pt x="143" y="142"/>
                      <a:pt x="143" y="142"/>
                      <a:pt x="143" y="142"/>
                    </a:cubicBezTo>
                    <a:cubicBezTo>
                      <a:pt x="143" y="64"/>
                      <a:pt x="79" y="0"/>
                      <a:pt x="0" y="0"/>
                    </a:cubicBezTo>
                    <a:cubicBezTo>
                      <a:pt x="0" y="155"/>
                      <a:pt x="0" y="155"/>
                      <a:pt x="0" y="155"/>
                    </a:cubicBezTo>
                    <a:cubicBezTo>
                      <a:pt x="53" y="155"/>
                      <a:pt x="102" y="173"/>
                      <a:pt x="143"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9" name="Freeform 211"/>
              <p:cNvSpPr>
                <a:spLocks/>
              </p:cNvSpPr>
              <p:nvPr/>
            </p:nvSpPr>
            <p:spPr bwMode="auto">
              <a:xfrm rot="10800000">
                <a:off x="6417288" y="3882099"/>
                <a:ext cx="137472" cy="197616"/>
              </a:xfrm>
              <a:custGeom>
                <a:avLst/>
                <a:gdLst>
                  <a:gd name="T0" fmla="*/ 143 w 143"/>
                  <a:gd name="T1" fmla="*/ 0 h 205"/>
                  <a:gd name="T2" fmla="*/ 0 w 143"/>
                  <a:gd name="T3" fmla="*/ 142 h 205"/>
                  <a:gd name="T4" fmla="*/ 0 w 143"/>
                  <a:gd name="T5" fmla="*/ 205 h 205"/>
                  <a:gd name="T6" fmla="*/ 143 w 143"/>
                  <a:gd name="T7" fmla="*/ 155 h 205"/>
                  <a:gd name="T8" fmla="*/ 143 w 143"/>
                  <a:gd name="T9" fmla="*/ 0 h 205"/>
                </a:gdLst>
                <a:ahLst/>
                <a:cxnLst>
                  <a:cxn ang="0">
                    <a:pos x="T0" y="T1"/>
                  </a:cxn>
                  <a:cxn ang="0">
                    <a:pos x="T2" y="T3"/>
                  </a:cxn>
                  <a:cxn ang="0">
                    <a:pos x="T4" y="T5"/>
                  </a:cxn>
                  <a:cxn ang="0">
                    <a:pos x="T6" y="T7"/>
                  </a:cxn>
                  <a:cxn ang="0">
                    <a:pos x="T8" y="T9"/>
                  </a:cxn>
                </a:cxnLst>
                <a:rect l="0" t="0" r="r" b="b"/>
                <a:pathLst>
                  <a:path w="143" h="205">
                    <a:moveTo>
                      <a:pt x="143" y="0"/>
                    </a:moveTo>
                    <a:cubicBezTo>
                      <a:pt x="65" y="0"/>
                      <a:pt x="0" y="64"/>
                      <a:pt x="0" y="142"/>
                    </a:cubicBezTo>
                    <a:cubicBezTo>
                      <a:pt x="0" y="205"/>
                      <a:pt x="0" y="205"/>
                      <a:pt x="0" y="205"/>
                    </a:cubicBezTo>
                    <a:cubicBezTo>
                      <a:pt x="41" y="173"/>
                      <a:pt x="90" y="155"/>
                      <a:pt x="143" y="155"/>
                    </a:cubicBezTo>
                    <a:lnTo>
                      <a:pt x="14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0" name="Freeform 212"/>
              <p:cNvSpPr>
                <a:spLocks/>
              </p:cNvSpPr>
              <p:nvPr/>
            </p:nvSpPr>
            <p:spPr bwMode="auto">
              <a:xfrm rot="10800000">
                <a:off x="6279816" y="3650115"/>
                <a:ext cx="274944" cy="279854"/>
              </a:xfrm>
              <a:custGeom>
                <a:avLst/>
                <a:gdLst>
                  <a:gd name="T0" fmla="*/ 143 w 286"/>
                  <a:gd name="T1" fmla="*/ 292 h 292"/>
                  <a:gd name="T2" fmla="*/ 143 w 286"/>
                  <a:gd name="T3" fmla="*/ 292 h 292"/>
                  <a:gd name="T4" fmla="*/ 286 w 286"/>
                  <a:gd name="T5" fmla="*/ 149 h 292"/>
                  <a:gd name="T6" fmla="*/ 286 w 286"/>
                  <a:gd name="T7" fmla="*/ 50 h 292"/>
                  <a:gd name="T8" fmla="*/ 143 w 286"/>
                  <a:gd name="T9" fmla="*/ 0 h 292"/>
                  <a:gd name="T10" fmla="*/ 0 w 286"/>
                  <a:gd name="T11" fmla="*/ 50 h 292"/>
                  <a:gd name="T12" fmla="*/ 0 w 286"/>
                  <a:gd name="T13" fmla="*/ 149 h 292"/>
                  <a:gd name="T14" fmla="*/ 143 w 286"/>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2">
                    <a:moveTo>
                      <a:pt x="143" y="292"/>
                    </a:moveTo>
                    <a:cubicBezTo>
                      <a:pt x="143" y="292"/>
                      <a:pt x="143" y="292"/>
                      <a:pt x="143" y="292"/>
                    </a:cubicBezTo>
                    <a:cubicBezTo>
                      <a:pt x="222" y="292"/>
                      <a:pt x="286" y="228"/>
                      <a:pt x="286" y="149"/>
                    </a:cubicBezTo>
                    <a:cubicBezTo>
                      <a:pt x="286" y="50"/>
                      <a:pt x="286" y="50"/>
                      <a:pt x="286" y="50"/>
                    </a:cubicBezTo>
                    <a:cubicBezTo>
                      <a:pt x="245" y="18"/>
                      <a:pt x="196" y="0"/>
                      <a:pt x="143" y="0"/>
                    </a:cubicBezTo>
                    <a:cubicBezTo>
                      <a:pt x="90" y="0"/>
                      <a:pt x="41" y="18"/>
                      <a:pt x="0" y="50"/>
                    </a:cubicBezTo>
                    <a:cubicBezTo>
                      <a:pt x="0" y="149"/>
                      <a:pt x="0" y="149"/>
                      <a:pt x="0" y="149"/>
                    </a:cubicBezTo>
                    <a:cubicBezTo>
                      <a:pt x="0" y="228"/>
                      <a:pt x="65" y="292"/>
                      <a:pt x="143" y="292"/>
                    </a:cubicBez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1" name="Freeform 213"/>
              <p:cNvSpPr>
                <a:spLocks/>
              </p:cNvSpPr>
              <p:nvPr/>
            </p:nvSpPr>
            <p:spPr bwMode="auto">
              <a:xfrm rot="10800000">
                <a:off x="6293317" y="3667299"/>
                <a:ext cx="246713" cy="122743"/>
              </a:xfrm>
              <a:custGeom>
                <a:avLst/>
                <a:gdLst>
                  <a:gd name="T0" fmla="*/ 0 w 257"/>
                  <a:gd name="T1" fmla="*/ 0 h 128"/>
                  <a:gd name="T2" fmla="*/ 128 w 257"/>
                  <a:gd name="T3" fmla="*/ 128 h 128"/>
                  <a:gd name="T4" fmla="*/ 257 w 257"/>
                  <a:gd name="T5" fmla="*/ 0 h 128"/>
                  <a:gd name="T6" fmla="*/ 131 w 257"/>
                  <a:gd name="T7" fmla="*/ 117 h 128"/>
                  <a:gd name="T8" fmla="*/ 0 w 257"/>
                  <a:gd name="T9" fmla="*/ 0 h 128"/>
                </a:gdLst>
                <a:ahLst/>
                <a:cxnLst>
                  <a:cxn ang="0">
                    <a:pos x="T0" y="T1"/>
                  </a:cxn>
                  <a:cxn ang="0">
                    <a:pos x="T2" y="T3"/>
                  </a:cxn>
                  <a:cxn ang="0">
                    <a:pos x="T4" y="T5"/>
                  </a:cxn>
                  <a:cxn ang="0">
                    <a:pos x="T6" y="T7"/>
                  </a:cxn>
                  <a:cxn ang="0">
                    <a:pos x="T8" y="T9"/>
                  </a:cxn>
                </a:cxnLst>
                <a:rect l="0" t="0" r="r" b="b"/>
                <a:pathLst>
                  <a:path w="257" h="128">
                    <a:moveTo>
                      <a:pt x="0" y="0"/>
                    </a:moveTo>
                    <a:cubicBezTo>
                      <a:pt x="0" y="70"/>
                      <a:pt x="58" y="128"/>
                      <a:pt x="128" y="128"/>
                    </a:cubicBezTo>
                    <a:cubicBezTo>
                      <a:pt x="199" y="128"/>
                      <a:pt x="257" y="70"/>
                      <a:pt x="257" y="0"/>
                    </a:cubicBezTo>
                    <a:cubicBezTo>
                      <a:pt x="257" y="0"/>
                      <a:pt x="244" y="117"/>
                      <a:pt x="131" y="117"/>
                    </a:cubicBezTo>
                    <a:cubicBezTo>
                      <a:pt x="18" y="117"/>
                      <a:pt x="0" y="0"/>
                      <a:pt x="0"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2" name="Freeform 214"/>
              <p:cNvSpPr>
                <a:spLocks/>
              </p:cNvSpPr>
              <p:nvPr/>
            </p:nvSpPr>
            <p:spPr bwMode="auto">
              <a:xfrm rot="10800000">
                <a:off x="6401331" y="3896829"/>
                <a:ext cx="30686" cy="100649"/>
              </a:xfrm>
              <a:custGeom>
                <a:avLst/>
                <a:gdLst>
                  <a:gd name="T0" fmla="*/ 16 w 32"/>
                  <a:gd name="T1" fmla="*/ 0 h 105"/>
                  <a:gd name="T2" fmla="*/ 16 w 32"/>
                  <a:gd name="T3" fmla="*/ 0 h 105"/>
                  <a:gd name="T4" fmla="*/ 0 w 32"/>
                  <a:gd name="T5" fmla="*/ 16 h 105"/>
                  <a:gd name="T6" fmla="*/ 0 w 32"/>
                  <a:gd name="T7" fmla="*/ 89 h 105"/>
                  <a:gd name="T8" fmla="*/ 16 w 32"/>
                  <a:gd name="T9" fmla="*/ 105 h 105"/>
                  <a:gd name="T10" fmla="*/ 32 w 32"/>
                  <a:gd name="T11" fmla="*/ 89 h 105"/>
                  <a:gd name="T12" fmla="*/ 32 w 32"/>
                  <a:gd name="T13" fmla="*/ 16 h 105"/>
                  <a:gd name="T14" fmla="*/ 16 w 32"/>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05">
                    <a:moveTo>
                      <a:pt x="16" y="0"/>
                    </a:moveTo>
                    <a:cubicBezTo>
                      <a:pt x="16" y="0"/>
                      <a:pt x="16" y="0"/>
                      <a:pt x="16" y="0"/>
                    </a:cubicBezTo>
                    <a:cubicBezTo>
                      <a:pt x="8" y="0"/>
                      <a:pt x="0" y="7"/>
                      <a:pt x="0" y="16"/>
                    </a:cubicBezTo>
                    <a:cubicBezTo>
                      <a:pt x="0" y="89"/>
                      <a:pt x="0" y="89"/>
                      <a:pt x="0" y="89"/>
                    </a:cubicBezTo>
                    <a:cubicBezTo>
                      <a:pt x="0" y="98"/>
                      <a:pt x="8" y="105"/>
                      <a:pt x="16" y="105"/>
                    </a:cubicBezTo>
                    <a:cubicBezTo>
                      <a:pt x="25" y="105"/>
                      <a:pt x="32" y="98"/>
                      <a:pt x="32" y="89"/>
                    </a:cubicBezTo>
                    <a:cubicBezTo>
                      <a:pt x="32" y="16"/>
                      <a:pt x="32" y="16"/>
                      <a:pt x="32" y="16"/>
                    </a:cubicBezTo>
                    <a:cubicBezTo>
                      <a:pt x="32" y="7"/>
                      <a:pt x="25" y="0"/>
                      <a:pt x="16" y="0"/>
                    </a:cubicBezTo>
                    <a:close/>
                  </a:path>
                </a:pathLst>
              </a:custGeom>
              <a:solidFill>
                <a:srgbClr val="333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3" name="Rectangle 215"/>
              <p:cNvSpPr>
                <a:spLocks noChangeArrowheads="1"/>
              </p:cNvSpPr>
              <p:nvPr/>
            </p:nvSpPr>
            <p:spPr bwMode="auto">
              <a:xfrm rot="10800000">
                <a:off x="6405013" y="398274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4" name="Rectangle 216"/>
              <p:cNvSpPr>
                <a:spLocks noChangeArrowheads="1"/>
              </p:cNvSpPr>
              <p:nvPr/>
            </p:nvSpPr>
            <p:spPr bwMode="auto">
              <a:xfrm rot="10800000">
                <a:off x="6405013" y="3976611"/>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5" name="Rectangle 217"/>
              <p:cNvSpPr>
                <a:spLocks noChangeArrowheads="1"/>
              </p:cNvSpPr>
              <p:nvPr/>
            </p:nvSpPr>
            <p:spPr bwMode="auto">
              <a:xfrm rot="10800000">
                <a:off x="6405013" y="397047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6" name="Rectangle 218"/>
              <p:cNvSpPr>
                <a:spLocks noChangeArrowheads="1"/>
              </p:cNvSpPr>
              <p:nvPr/>
            </p:nvSpPr>
            <p:spPr bwMode="auto">
              <a:xfrm rot="10800000">
                <a:off x="6405013" y="3964337"/>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7" name="Rectangle 219"/>
              <p:cNvSpPr>
                <a:spLocks noChangeArrowheads="1"/>
              </p:cNvSpPr>
              <p:nvPr/>
            </p:nvSpPr>
            <p:spPr bwMode="auto">
              <a:xfrm rot="10800000">
                <a:off x="6405013" y="3956972"/>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8" name="Rectangle 220"/>
              <p:cNvSpPr>
                <a:spLocks noChangeArrowheads="1"/>
              </p:cNvSpPr>
              <p:nvPr/>
            </p:nvSpPr>
            <p:spPr bwMode="auto">
              <a:xfrm rot="10800000">
                <a:off x="6405013" y="3952062"/>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9" name="Rectangle 221"/>
              <p:cNvSpPr>
                <a:spLocks noChangeArrowheads="1"/>
              </p:cNvSpPr>
              <p:nvPr/>
            </p:nvSpPr>
            <p:spPr bwMode="auto">
              <a:xfrm rot="10800000">
                <a:off x="6405013" y="394469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0" name="Rectangle 222"/>
              <p:cNvSpPr>
                <a:spLocks noChangeArrowheads="1"/>
              </p:cNvSpPr>
              <p:nvPr/>
            </p:nvSpPr>
            <p:spPr bwMode="auto">
              <a:xfrm rot="10800000">
                <a:off x="6405013" y="3938560"/>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1" name="Rectangle 223"/>
              <p:cNvSpPr>
                <a:spLocks noChangeArrowheads="1"/>
              </p:cNvSpPr>
              <p:nvPr/>
            </p:nvSpPr>
            <p:spPr bwMode="auto">
              <a:xfrm rot="10800000">
                <a:off x="6405013" y="393242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2" name="Rectangle 224"/>
              <p:cNvSpPr>
                <a:spLocks noChangeArrowheads="1"/>
              </p:cNvSpPr>
              <p:nvPr/>
            </p:nvSpPr>
            <p:spPr bwMode="auto">
              <a:xfrm rot="10800000">
                <a:off x="6405013" y="3926286"/>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3" name="Rectangle 225"/>
              <p:cNvSpPr>
                <a:spLocks noChangeArrowheads="1"/>
              </p:cNvSpPr>
              <p:nvPr/>
            </p:nvSpPr>
            <p:spPr bwMode="auto">
              <a:xfrm rot="10800000">
                <a:off x="6405013" y="3920149"/>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4" name="Rectangle 226"/>
              <p:cNvSpPr>
                <a:spLocks noChangeArrowheads="1"/>
              </p:cNvSpPr>
              <p:nvPr/>
            </p:nvSpPr>
            <p:spPr bwMode="auto">
              <a:xfrm rot="10800000">
                <a:off x="6405013" y="3912785"/>
                <a:ext cx="24549" cy="4910"/>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5" name="Rectangle 227"/>
              <p:cNvSpPr>
                <a:spLocks noChangeArrowheads="1"/>
              </p:cNvSpPr>
              <p:nvPr/>
            </p:nvSpPr>
            <p:spPr bwMode="auto">
              <a:xfrm rot="10800000">
                <a:off x="6405013" y="3907875"/>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reeform 5"/>
            <p:cNvSpPr>
              <a:spLocks/>
            </p:cNvSpPr>
            <p:nvPr/>
          </p:nvSpPr>
          <p:spPr bwMode="auto">
            <a:xfrm>
              <a:off x="5257800" y="4013494"/>
              <a:ext cx="419100" cy="606425"/>
            </a:xfrm>
            <a:custGeom>
              <a:avLst/>
              <a:gdLst>
                <a:gd name="T0" fmla="*/ 40 w 111"/>
                <a:gd name="T1" fmla="*/ 4 h 161"/>
                <a:gd name="T2" fmla="*/ 2 w 111"/>
                <a:gd name="T3" fmla="*/ 87 h 161"/>
                <a:gd name="T4" fmla="*/ 22 w 111"/>
                <a:gd name="T5" fmla="*/ 123 h 161"/>
                <a:gd name="T6" fmla="*/ 27 w 111"/>
                <a:gd name="T7" fmla="*/ 93 h 161"/>
                <a:gd name="T8" fmla="*/ 30 w 111"/>
                <a:gd name="T9" fmla="*/ 68 h 161"/>
                <a:gd name="T10" fmla="*/ 44 w 111"/>
                <a:gd name="T11" fmla="*/ 107 h 161"/>
                <a:gd name="T12" fmla="*/ 58 w 111"/>
                <a:gd name="T13" fmla="*/ 161 h 161"/>
                <a:gd name="T14" fmla="*/ 96 w 111"/>
                <a:gd name="T15" fmla="*/ 129 h 161"/>
                <a:gd name="T16" fmla="*/ 110 w 111"/>
                <a:gd name="T17" fmla="*/ 69 h 161"/>
                <a:gd name="T18" fmla="*/ 87 w 111"/>
                <a:gd name="T19" fmla="*/ 0 h 161"/>
                <a:gd name="T20" fmla="*/ 40 w 111"/>
                <a:gd name="T21"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61">
                  <a:moveTo>
                    <a:pt x="40" y="4"/>
                  </a:moveTo>
                  <a:cubicBezTo>
                    <a:pt x="15" y="40"/>
                    <a:pt x="0" y="69"/>
                    <a:pt x="2" y="87"/>
                  </a:cubicBezTo>
                  <a:cubicBezTo>
                    <a:pt x="4" y="106"/>
                    <a:pt x="17" y="125"/>
                    <a:pt x="22" y="123"/>
                  </a:cubicBezTo>
                  <a:cubicBezTo>
                    <a:pt x="28" y="122"/>
                    <a:pt x="30" y="106"/>
                    <a:pt x="27" y="93"/>
                  </a:cubicBezTo>
                  <a:cubicBezTo>
                    <a:pt x="25" y="79"/>
                    <a:pt x="30" y="68"/>
                    <a:pt x="30" y="68"/>
                  </a:cubicBezTo>
                  <a:cubicBezTo>
                    <a:pt x="30" y="68"/>
                    <a:pt x="44" y="77"/>
                    <a:pt x="44" y="107"/>
                  </a:cubicBezTo>
                  <a:cubicBezTo>
                    <a:pt x="45" y="137"/>
                    <a:pt x="58" y="161"/>
                    <a:pt x="58" y="161"/>
                  </a:cubicBezTo>
                  <a:cubicBezTo>
                    <a:pt x="58" y="161"/>
                    <a:pt x="90" y="156"/>
                    <a:pt x="96" y="129"/>
                  </a:cubicBezTo>
                  <a:cubicBezTo>
                    <a:pt x="103" y="102"/>
                    <a:pt x="111" y="74"/>
                    <a:pt x="110" y="69"/>
                  </a:cubicBezTo>
                  <a:cubicBezTo>
                    <a:pt x="109" y="64"/>
                    <a:pt x="87" y="0"/>
                    <a:pt x="87" y="0"/>
                  </a:cubicBezTo>
                  <a:lnTo>
                    <a:pt x="40" y="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3575197" y="3905545"/>
              <a:ext cx="495300" cy="968375"/>
            </a:xfrm>
            <a:custGeom>
              <a:avLst/>
              <a:gdLst>
                <a:gd name="T0" fmla="*/ 24 w 131"/>
                <a:gd name="T1" fmla="*/ 60 h 257"/>
                <a:gd name="T2" fmla="*/ 3 w 131"/>
                <a:gd name="T3" fmla="*/ 135 h 257"/>
                <a:gd name="T4" fmla="*/ 25 w 131"/>
                <a:gd name="T5" fmla="*/ 194 h 257"/>
                <a:gd name="T6" fmla="*/ 42 w 131"/>
                <a:gd name="T7" fmla="*/ 249 h 257"/>
                <a:gd name="T8" fmla="*/ 61 w 131"/>
                <a:gd name="T9" fmla="*/ 185 h 257"/>
                <a:gd name="T10" fmla="*/ 76 w 131"/>
                <a:gd name="T11" fmla="*/ 142 h 257"/>
                <a:gd name="T12" fmla="*/ 118 w 131"/>
                <a:gd name="T13" fmla="*/ 181 h 257"/>
                <a:gd name="T14" fmla="*/ 97 w 131"/>
                <a:gd name="T15" fmla="*/ 110 h 257"/>
                <a:gd name="T16" fmla="*/ 62 w 131"/>
                <a:gd name="T17" fmla="*/ 24 h 257"/>
                <a:gd name="T18" fmla="*/ 24 w 131"/>
                <a:gd name="T19" fmla="*/ 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7">
                  <a:moveTo>
                    <a:pt x="24" y="60"/>
                  </a:moveTo>
                  <a:cubicBezTo>
                    <a:pt x="29" y="109"/>
                    <a:pt x="7" y="115"/>
                    <a:pt x="3" y="135"/>
                  </a:cubicBezTo>
                  <a:cubicBezTo>
                    <a:pt x="0" y="155"/>
                    <a:pt x="18" y="173"/>
                    <a:pt x="25" y="194"/>
                  </a:cubicBezTo>
                  <a:cubicBezTo>
                    <a:pt x="33" y="216"/>
                    <a:pt x="32" y="241"/>
                    <a:pt x="42" y="249"/>
                  </a:cubicBezTo>
                  <a:cubicBezTo>
                    <a:pt x="51" y="257"/>
                    <a:pt x="61" y="211"/>
                    <a:pt x="61" y="185"/>
                  </a:cubicBezTo>
                  <a:cubicBezTo>
                    <a:pt x="61" y="158"/>
                    <a:pt x="67" y="145"/>
                    <a:pt x="76" y="142"/>
                  </a:cubicBezTo>
                  <a:cubicBezTo>
                    <a:pt x="86" y="139"/>
                    <a:pt x="105" y="192"/>
                    <a:pt x="118" y="181"/>
                  </a:cubicBezTo>
                  <a:cubicBezTo>
                    <a:pt x="131" y="170"/>
                    <a:pt x="115" y="142"/>
                    <a:pt x="97" y="110"/>
                  </a:cubicBezTo>
                  <a:cubicBezTo>
                    <a:pt x="80" y="77"/>
                    <a:pt x="64" y="49"/>
                    <a:pt x="62" y="24"/>
                  </a:cubicBezTo>
                  <a:cubicBezTo>
                    <a:pt x="60" y="0"/>
                    <a:pt x="24" y="60"/>
                    <a:pt x="24" y="6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383110" y="2141686"/>
              <a:ext cx="1150938" cy="2044700"/>
            </a:xfrm>
            <a:custGeom>
              <a:avLst/>
              <a:gdLst>
                <a:gd name="T0" fmla="*/ 44 w 305"/>
                <a:gd name="T1" fmla="*/ 543 h 543"/>
                <a:gd name="T2" fmla="*/ 297 w 305"/>
                <a:gd name="T3" fmla="*/ 0 h 543"/>
                <a:gd name="T4" fmla="*/ 305 w 305"/>
                <a:gd name="T5" fmla="*/ 72 h 543"/>
                <a:gd name="T6" fmla="*/ 154 w 305"/>
                <a:gd name="T7" fmla="*/ 531 h 543"/>
                <a:gd name="T8" fmla="*/ 44 w 305"/>
                <a:gd name="T9" fmla="*/ 543 h 543"/>
              </a:gdLst>
              <a:ahLst/>
              <a:cxnLst>
                <a:cxn ang="0">
                  <a:pos x="T0" y="T1"/>
                </a:cxn>
                <a:cxn ang="0">
                  <a:pos x="T2" y="T3"/>
                </a:cxn>
                <a:cxn ang="0">
                  <a:pos x="T4" y="T5"/>
                </a:cxn>
                <a:cxn ang="0">
                  <a:pos x="T6" y="T7"/>
                </a:cxn>
                <a:cxn ang="0">
                  <a:pos x="T8" y="T9"/>
                </a:cxn>
              </a:cxnLst>
              <a:rect l="0" t="0" r="r" b="b"/>
              <a:pathLst>
                <a:path w="305" h="543">
                  <a:moveTo>
                    <a:pt x="44" y="543"/>
                  </a:moveTo>
                  <a:cubicBezTo>
                    <a:pt x="0" y="202"/>
                    <a:pt x="124" y="18"/>
                    <a:pt x="297" y="0"/>
                  </a:cubicBezTo>
                  <a:cubicBezTo>
                    <a:pt x="305" y="72"/>
                    <a:pt x="305" y="72"/>
                    <a:pt x="305" y="72"/>
                  </a:cubicBezTo>
                  <a:cubicBezTo>
                    <a:pt x="177" y="86"/>
                    <a:pt x="129" y="294"/>
                    <a:pt x="154" y="531"/>
                  </a:cubicBezTo>
                  <a:lnTo>
                    <a:pt x="44" y="5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204792" y="3312275"/>
              <a:ext cx="489766" cy="758222"/>
            </a:xfrm>
            <a:custGeom>
              <a:avLst/>
              <a:gdLst/>
              <a:ahLst/>
              <a:cxnLst/>
              <a:rect l="l" t="t" r="r" b="b"/>
              <a:pathLst>
                <a:path w="489766" h="758222">
                  <a:moveTo>
                    <a:pt x="0" y="0"/>
                  </a:moveTo>
                  <a:lnTo>
                    <a:pt x="399918" y="0"/>
                  </a:lnTo>
                  <a:cubicBezTo>
                    <a:pt x="457914" y="231843"/>
                    <a:pt x="489766" y="487778"/>
                    <a:pt x="489766" y="758222"/>
                  </a:cubicBezTo>
                  <a:lnTo>
                    <a:pt x="71190" y="758222"/>
                  </a:lnTo>
                  <a:cubicBezTo>
                    <a:pt x="71190" y="486841"/>
                    <a:pt x="47219" y="228463"/>
                    <a:pt x="0"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3898900" y="2382838"/>
              <a:ext cx="1241425" cy="944563"/>
            </a:xfrm>
            <a:custGeom>
              <a:avLst/>
              <a:gdLst/>
              <a:ahLst/>
              <a:cxnLst/>
              <a:rect l="l" t="t" r="r" b="b"/>
              <a:pathLst>
                <a:path w="1241425" h="944563">
                  <a:moveTo>
                    <a:pt x="622599" y="0"/>
                  </a:moveTo>
                  <a:cubicBezTo>
                    <a:pt x="965972" y="0"/>
                    <a:pt x="1241425" y="274714"/>
                    <a:pt x="1241425" y="617165"/>
                  </a:cubicBezTo>
                  <a:cubicBezTo>
                    <a:pt x="1241425" y="617165"/>
                    <a:pt x="1241425" y="617165"/>
                    <a:pt x="1241425" y="741362"/>
                  </a:cubicBezTo>
                  <a:lnTo>
                    <a:pt x="1241425" y="744537"/>
                  </a:lnTo>
                  <a:lnTo>
                    <a:pt x="1241425" y="752078"/>
                  </a:lnTo>
                  <a:lnTo>
                    <a:pt x="1241425" y="760166"/>
                  </a:lnTo>
                  <a:cubicBezTo>
                    <a:pt x="1241425" y="782935"/>
                    <a:pt x="1241425" y="833273"/>
                    <a:pt x="1241425" y="944563"/>
                  </a:cubicBezTo>
                  <a:cubicBezTo>
                    <a:pt x="1241425" y="944563"/>
                    <a:pt x="1241425" y="944563"/>
                    <a:pt x="79240" y="944563"/>
                  </a:cubicBezTo>
                  <a:lnTo>
                    <a:pt x="78002" y="944563"/>
                  </a:lnTo>
                  <a:lnTo>
                    <a:pt x="69335" y="944563"/>
                  </a:lnTo>
                  <a:lnTo>
                    <a:pt x="58344" y="944563"/>
                  </a:lnTo>
                  <a:cubicBezTo>
                    <a:pt x="46655" y="944563"/>
                    <a:pt x="28426" y="944563"/>
                    <a:pt x="0" y="944563"/>
                  </a:cubicBezTo>
                  <a:cubicBezTo>
                    <a:pt x="0" y="944563"/>
                    <a:pt x="0" y="944563"/>
                    <a:pt x="0" y="617165"/>
                  </a:cubicBezTo>
                  <a:cubicBezTo>
                    <a:pt x="0" y="274714"/>
                    <a:pt x="279226" y="0"/>
                    <a:pt x="622599" y="0"/>
                  </a:cubicBezTo>
                  <a:close/>
                </a:path>
              </a:pathLst>
            </a:custGeom>
            <a:solidFill>
              <a:srgbClr val="C03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10"/>
            <p:cNvSpPr>
              <a:spLocks noChangeArrowheads="1"/>
            </p:cNvSpPr>
            <p:nvPr/>
          </p:nvSpPr>
          <p:spPr bwMode="auto">
            <a:xfrm>
              <a:off x="4106862" y="2012951"/>
              <a:ext cx="788988" cy="387350"/>
            </a:xfrm>
            <a:prstGeom prst="ellipse">
              <a:avLst/>
            </a:prstGeom>
            <a:solidFill>
              <a:srgbClr val="35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2"/>
            <p:cNvSpPr>
              <a:spLocks noChangeArrowheads="1"/>
            </p:cNvSpPr>
            <p:nvPr/>
          </p:nvSpPr>
          <p:spPr bwMode="auto">
            <a:xfrm>
              <a:off x="3879850" y="1979613"/>
              <a:ext cx="1268413" cy="488950"/>
            </a:xfrm>
            <a:prstGeom prst="ellipse">
              <a:avLst/>
            </a:prstGeom>
            <a:solidFill>
              <a:srgbClr val="5B6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5230812" y="3990976"/>
              <a:ext cx="414338" cy="606425"/>
            </a:xfrm>
            <a:custGeom>
              <a:avLst/>
              <a:gdLst>
                <a:gd name="T0" fmla="*/ 39 w 110"/>
                <a:gd name="T1" fmla="*/ 5 h 161"/>
                <a:gd name="T2" fmla="*/ 2 w 110"/>
                <a:gd name="T3" fmla="*/ 88 h 161"/>
                <a:gd name="T4" fmla="*/ 22 w 110"/>
                <a:gd name="T5" fmla="*/ 124 h 161"/>
                <a:gd name="T6" fmla="*/ 27 w 110"/>
                <a:gd name="T7" fmla="*/ 93 h 161"/>
                <a:gd name="T8" fmla="*/ 30 w 110"/>
                <a:gd name="T9" fmla="*/ 69 h 161"/>
                <a:gd name="T10" fmla="*/ 44 w 110"/>
                <a:gd name="T11" fmla="*/ 108 h 161"/>
                <a:gd name="T12" fmla="*/ 57 w 110"/>
                <a:gd name="T13" fmla="*/ 161 h 161"/>
                <a:gd name="T14" fmla="*/ 96 w 110"/>
                <a:gd name="T15" fmla="*/ 130 h 161"/>
                <a:gd name="T16" fmla="*/ 110 w 110"/>
                <a:gd name="T17" fmla="*/ 70 h 161"/>
                <a:gd name="T18" fmla="*/ 87 w 110"/>
                <a:gd name="T19" fmla="*/ 0 h 161"/>
                <a:gd name="T20" fmla="*/ 39 w 110"/>
                <a:gd name="T21"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39" y="5"/>
                  </a:moveTo>
                  <a:cubicBezTo>
                    <a:pt x="14" y="40"/>
                    <a:pt x="0" y="69"/>
                    <a:pt x="2" y="88"/>
                  </a:cubicBezTo>
                  <a:cubicBezTo>
                    <a:pt x="4" y="106"/>
                    <a:pt x="16" y="126"/>
                    <a:pt x="22" y="124"/>
                  </a:cubicBezTo>
                  <a:cubicBezTo>
                    <a:pt x="28" y="123"/>
                    <a:pt x="29" y="107"/>
                    <a:pt x="27" y="93"/>
                  </a:cubicBezTo>
                  <a:cubicBezTo>
                    <a:pt x="25" y="80"/>
                    <a:pt x="30" y="69"/>
                    <a:pt x="30" y="69"/>
                  </a:cubicBezTo>
                  <a:cubicBezTo>
                    <a:pt x="30" y="69"/>
                    <a:pt x="43" y="78"/>
                    <a:pt x="44" y="108"/>
                  </a:cubicBezTo>
                  <a:cubicBezTo>
                    <a:pt x="44" y="138"/>
                    <a:pt x="57" y="161"/>
                    <a:pt x="57" y="161"/>
                  </a:cubicBezTo>
                  <a:cubicBezTo>
                    <a:pt x="57" y="161"/>
                    <a:pt x="90" y="157"/>
                    <a:pt x="96" y="130"/>
                  </a:cubicBezTo>
                  <a:cubicBezTo>
                    <a:pt x="103" y="102"/>
                    <a:pt x="110" y="75"/>
                    <a:pt x="110" y="70"/>
                  </a:cubicBezTo>
                  <a:cubicBezTo>
                    <a:pt x="109" y="64"/>
                    <a:pt x="87" y="0"/>
                    <a:pt x="87" y="0"/>
                  </a:cubicBezTo>
                  <a:lnTo>
                    <a:pt x="39" y="5"/>
                  </a:ln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3544887" y="3906838"/>
              <a:ext cx="493713" cy="971550"/>
            </a:xfrm>
            <a:custGeom>
              <a:avLst/>
              <a:gdLst>
                <a:gd name="T0" fmla="*/ 24 w 131"/>
                <a:gd name="T1" fmla="*/ 60 h 258"/>
                <a:gd name="T2" fmla="*/ 3 w 131"/>
                <a:gd name="T3" fmla="*/ 136 h 258"/>
                <a:gd name="T4" fmla="*/ 25 w 131"/>
                <a:gd name="T5" fmla="*/ 195 h 258"/>
                <a:gd name="T6" fmla="*/ 41 w 131"/>
                <a:gd name="T7" fmla="*/ 250 h 258"/>
                <a:gd name="T8" fmla="*/ 61 w 131"/>
                <a:gd name="T9" fmla="*/ 185 h 258"/>
                <a:gd name="T10" fmla="*/ 76 w 131"/>
                <a:gd name="T11" fmla="*/ 143 h 258"/>
                <a:gd name="T12" fmla="*/ 118 w 131"/>
                <a:gd name="T13" fmla="*/ 182 h 258"/>
                <a:gd name="T14" fmla="*/ 97 w 131"/>
                <a:gd name="T15" fmla="*/ 110 h 258"/>
                <a:gd name="T16" fmla="*/ 62 w 131"/>
                <a:gd name="T17" fmla="*/ 25 h 258"/>
                <a:gd name="T18" fmla="*/ 24 w 131"/>
                <a:gd name="T19" fmla="*/ 6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8">
                  <a:moveTo>
                    <a:pt x="24" y="60"/>
                  </a:moveTo>
                  <a:cubicBezTo>
                    <a:pt x="28" y="110"/>
                    <a:pt x="6" y="116"/>
                    <a:pt x="3" y="136"/>
                  </a:cubicBezTo>
                  <a:cubicBezTo>
                    <a:pt x="0" y="156"/>
                    <a:pt x="18" y="173"/>
                    <a:pt x="25" y="195"/>
                  </a:cubicBezTo>
                  <a:cubicBezTo>
                    <a:pt x="32" y="217"/>
                    <a:pt x="32" y="242"/>
                    <a:pt x="41" y="250"/>
                  </a:cubicBezTo>
                  <a:cubicBezTo>
                    <a:pt x="51" y="258"/>
                    <a:pt x="61" y="212"/>
                    <a:pt x="61" y="185"/>
                  </a:cubicBezTo>
                  <a:cubicBezTo>
                    <a:pt x="61" y="159"/>
                    <a:pt x="66" y="145"/>
                    <a:pt x="76" y="143"/>
                  </a:cubicBezTo>
                  <a:cubicBezTo>
                    <a:pt x="86" y="140"/>
                    <a:pt x="104" y="193"/>
                    <a:pt x="118" y="182"/>
                  </a:cubicBezTo>
                  <a:cubicBezTo>
                    <a:pt x="131" y="171"/>
                    <a:pt x="115" y="143"/>
                    <a:pt x="97" y="110"/>
                  </a:cubicBezTo>
                  <a:cubicBezTo>
                    <a:pt x="79" y="78"/>
                    <a:pt x="64" y="50"/>
                    <a:pt x="62" y="25"/>
                  </a:cubicBezTo>
                  <a:cubicBezTo>
                    <a:pt x="60" y="0"/>
                    <a:pt x="24" y="60"/>
                    <a:pt x="24" y="6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3352800" y="2130426"/>
              <a:ext cx="1146175" cy="2047875"/>
            </a:xfrm>
            <a:custGeom>
              <a:avLst/>
              <a:gdLst>
                <a:gd name="T0" fmla="*/ 43 w 304"/>
                <a:gd name="T1" fmla="*/ 544 h 544"/>
                <a:gd name="T2" fmla="*/ 296 w 304"/>
                <a:gd name="T3" fmla="*/ 0 h 544"/>
                <a:gd name="T4" fmla="*/ 304 w 304"/>
                <a:gd name="T5" fmla="*/ 73 h 544"/>
                <a:gd name="T6" fmla="*/ 154 w 304"/>
                <a:gd name="T7" fmla="*/ 532 h 544"/>
                <a:gd name="T8" fmla="*/ 43 w 304"/>
                <a:gd name="T9" fmla="*/ 544 h 544"/>
              </a:gdLst>
              <a:ahLst/>
              <a:cxnLst>
                <a:cxn ang="0">
                  <a:pos x="T0" y="T1"/>
                </a:cxn>
                <a:cxn ang="0">
                  <a:pos x="T2" y="T3"/>
                </a:cxn>
                <a:cxn ang="0">
                  <a:pos x="T4" y="T5"/>
                </a:cxn>
                <a:cxn ang="0">
                  <a:pos x="T6" y="T7"/>
                </a:cxn>
                <a:cxn ang="0">
                  <a:pos x="T8" y="T9"/>
                </a:cxn>
              </a:cxnLst>
              <a:rect l="0" t="0" r="r" b="b"/>
              <a:pathLst>
                <a:path w="304" h="544">
                  <a:moveTo>
                    <a:pt x="43" y="544"/>
                  </a:moveTo>
                  <a:cubicBezTo>
                    <a:pt x="0" y="203"/>
                    <a:pt x="124" y="19"/>
                    <a:pt x="296" y="0"/>
                  </a:cubicBezTo>
                  <a:cubicBezTo>
                    <a:pt x="304" y="73"/>
                    <a:pt x="304" y="73"/>
                    <a:pt x="304" y="73"/>
                  </a:cubicBezTo>
                  <a:cubicBezTo>
                    <a:pt x="177" y="87"/>
                    <a:pt x="129" y="295"/>
                    <a:pt x="154" y="532"/>
                  </a:cubicBezTo>
                  <a:lnTo>
                    <a:pt x="43" y="544"/>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4498975" y="2125663"/>
              <a:ext cx="1169988" cy="1931988"/>
            </a:xfrm>
            <a:custGeom>
              <a:avLst/>
              <a:gdLst>
                <a:gd name="T0" fmla="*/ 310 w 310"/>
                <a:gd name="T1" fmla="*/ 513 h 513"/>
                <a:gd name="T2" fmla="*/ 0 w 310"/>
                <a:gd name="T3" fmla="*/ 0 h 513"/>
                <a:gd name="T4" fmla="*/ 0 w 310"/>
                <a:gd name="T5" fmla="*/ 74 h 513"/>
                <a:gd name="T6" fmla="*/ 198 w 310"/>
                <a:gd name="T7" fmla="*/ 513 h 513"/>
                <a:gd name="T8" fmla="*/ 310 w 310"/>
                <a:gd name="T9" fmla="*/ 513 h 513"/>
              </a:gdLst>
              <a:ahLst/>
              <a:cxnLst>
                <a:cxn ang="0">
                  <a:pos x="T0" y="T1"/>
                </a:cxn>
                <a:cxn ang="0">
                  <a:pos x="T2" y="T3"/>
                </a:cxn>
                <a:cxn ang="0">
                  <a:pos x="T4" y="T5"/>
                </a:cxn>
                <a:cxn ang="0">
                  <a:pos x="T6" y="T7"/>
                </a:cxn>
                <a:cxn ang="0">
                  <a:pos x="T8" y="T9"/>
                </a:cxn>
              </a:cxnLst>
              <a:rect l="0" t="0" r="r" b="b"/>
              <a:pathLst>
                <a:path w="310" h="513">
                  <a:moveTo>
                    <a:pt x="310" y="513"/>
                  </a:moveTo>
                  <a:cubicBezTo>
                    <a:pt x="310" y="226"/>
                    <a:pt x="174" y="0"/>
                    <a:pt x="0" y="0"/>
                  </a:cubicBezTo>
                  <a:cubicBezTo>
                    <a:pt x="0" y="74"/>
                    <a:pt x="0" y="74"/>
                    <a:pt x="0" y="74"/>
                  </a:cubicBezTo>
                  <a:cubicBezTo>
                    <a:pt x="128" y="74"/>
                    <a:pt x="198" y="275"/>
                    <a:pt x="198" y="513"/>
                  </a:cubicBezTo>
                  <a:lnTo>
                    <a:pt x="310" y="513"/>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7"/>
            <p:cNvSpPr>
              <a:spLocks noChangeArrowheads="1"/>
            </p:cNvSpPr>
            <p:nvPr/>
          </p:nvSpPr>
          <p:spPr bwMode="auto">
            <a:xfrm>
              <a:off x="3662362" y="2416176"/>
              <a:ext cx="1662113" cy="823913"/>
            </a:xfrm>
            <a:prstGeom prst="ellipse">
              <a:avLst/>
            </a:pr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4156075" y="2800351"/>
              <a:ext cx="708025" cy="263525"/>
            </a:xfrm>
            <a:custGeom>
              <a:avLst/>
              <a:gdLst>
                <a:gd name="T0" fmla="*/ 188 w 188"/>
                <a:gd name="T1" fmla="*/ 30 h 70"/>
                <a:gd name="T2" fmla="*/ 94 w 188"/>
                <a:gd name="T3" fmla="*/ 70 h 70"/>
                <a:gd name="T4" fmla="*/ 0 w 188"/>
                <a:gd name="T5" fmla="*/ 30 h 70"/>
                <a:gd name="T6" fmla="*/ 94 w 188"/>
                <a:gd name="T7" fmla="*/ 0 h 70"/>
                <a:gd name="T8" fmla="*/ 188 w 188"/>
                <a:gd name="T9" fmla="*/ 30 h 70"/>
              </a:gdLst>
              <a:ahLst/>
              <a:cxnLst>
                <a:cxn ang="0">
                  <a:pos x="T0" y="T1"/>
                </a:cxn>
                <a:cxn ang="0">
                  <a:pos x="T2" y="T3"/>
                </a:cxn>
                <a:cxn ang="0">
                  <a:pos x="T4" y="T5"/>
                </a:cxn>
                <a:cxn ang="0">
                  <a:pos x="T6" y="T7"/>
                </a:cxn>
                <a:cxn ang="0">
                  <a:pos x="T8" y="T9"/>
                </a:cxn>
              </a:cxnLst>
              <a:rect l="0" t="0" r="r" b="b"/>
              <a:pathLst>
                <a:path w="188" h="70">
                  <a:moveTo>
                    <a:pt x="188" y="30"/>
                  </a:moveTo>
                  <a:cubicBezTo>
                    <a:pt x="164" y="55"/>
                    <a:pt x="131" y="70"/>
                    <a:pt x="94" y="70"/>
                  </a:cubicBezTo>
                  <a:cubicBezTo>
                    <a:pt x="57" y="70"/>
                    <a:pt x="24" y="55"/>
                    <a:pt x="0" y="30"/>
                  </a:cubicBezTo>
                  <a:cubicBezTo>
                    <a:pt x="21" y="12"/>
                    <a:pt x="55" y="0"/>
                    <a:pt x="94" y="0"/>
                  </a:cubicBezTo>
                  <a:cubicBezTo>
                    <a:pt x="133" y="0"/>
                    <a:pt x="167" y="12"/>
                    <a:pt x="188" y="3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4019550" y="2084388"/>
              <a:ext cx="981075" cy="892175"/>
            </a:xfrm>
            <a:custGeom>
              <a:avLst/>
              <a:gdLst>
                <a:gd name="T0" fmla="*/ 224 w 260"/>
                <a:gd name="T1" fmla="*/ 220 h 237"/>
                <a:gd name="T2" fmla="*/ 210 w 260"/>
                <a:gd name="T3" fmla="*/ 210 h 237"/>
                <a:gd name="T4" fmla="*/ 130 w 260"/>
                <a:gd name="T5" fmla="*/ 237 h 237"/>
                <a:gd name="T6" fmla="*/ 50 w 260"/>
                <a:gd name="T7" fmla="*/ 210 h 237"/>
                <a:gd name="T8" fmla="*/ 36 w 260"/>
                <a:gd name="T9" fmla="*/ 220 h 237"/>
                <a:gd name="T10" fmla="*/ 0 w 260"/>
                <a:gd name="T11" fmla="*/ 130 h 237"/>
                <a:gd name="T12" fmla="*/ 130 w 260"/>
                <a:gd name="T13" fmla="*/ 0 h 237"/>
                <a:gd name="T14" fmla="*/ 260 w 260"/>
                <a:gd name="T15" fmla="*/ 130 h 237"/>
                <a:gd name="T16" fmla="*/ 224 w 260"/>
                <a:gd name="T17" fmla="*/ 22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37">
                  <a:moveTo>
                    <a:pt x="224" y="220"/>
                  </a:moveTo>
                  <a:cubicBezTo>
                    <a:pt x="220" y="216"/>
                    <a:pt x="215" y="213"/>
                    <a:pt x="210" y="210"/>
                  </a:cubicBezTo>
                  <a:cubicBezTo>
                    <a:pt x="196" y="226"/>
                    <a:pt x="165" y="237"/>
                    <a:pt x="130" y="237"/>
                  </a:cubicBezTo>
                  <a:cubicBezTo>
                    <a:pt x="95" y="237"/>
                    <a:pt x="64" y="226"/>
                    <a:pt x="50" y="210"/>
                  </a:cubicBezTo>
                  <a:cubicBezTo>
                    <a:pt x="45" y="213"/>
                    <a:pt x="40" y="216"/>
                    <a:pt x="36" y="220"/>
                  </a:cubicBezTo>
                  <a:cubicBezTo>
                    <a:pt x="14" y="196"/>
                    <a:pt x="0" y="165"/>
                    <a:pt x="0" y="130"/>
                  </a:cubicBezTo>
                  <a:cubicBezTo>
                    <a:pt x="0" y="58"/>
                    <a:pt x="58" y="0"/>
                    <a:pt x="130" y="0"/>
                  </a:cubicBezTo>
                  <a:cubicBezTo>
                    <a:pt x="202" y="0"/>
                    <a:pt x="260" y="58"/>
                    <a:pt x="260" y="130"/>
                  </a:cubicBezTo>
                  <a:cubicBezTo>
                    <a:pt x="260" y="165"/>
                    <a:pt x="246" y="196"/>
                    <a:pt x="224" y="220"/>
                  </a:cubicBezTo>
                  <a:close/>
                </a:path>
              </a:pathLst>
            </a:custGeom>
            <a:solidFill>
              <a:srgbClr val="E5A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4510087" y="2084388"/>
              <a:ext cx="490538" cy="892175"/>
            </a:xfrm>
            <a:custGeom>
              <a:avLst/>
              <a:gdLst>
                <a:gd name="T0" fmla="*/ 0 w 130"/>
                <a:gd name="T1" fmla="*/ 0 h 237"/>
                <a:gd name="T2" fmla="*/ 130 w 130"/>
                <a:gd name="T3" fmla="*/ 130 h 237"/>
                <a:gd name="T4" fmla="*/ 94 w 130"/>
                <a:gd name="T5" fmla="*/ 220 h 237"/>
                <a:gd name="T6" fmla="*/ 80 w 130"/>
                <a:gd name="T7" fmla="*/ 210 h 237"/>
                <a:gd name="T8" fmla="*/ 0 w 130"/>
                <a:gd name="T9" fmla="*/ 237 h 237"/>
                <a:gd name="T10" fmla="*/ 0 w 130"/>
                <a:gd name="T11" fmla="*/ 0 h 237"/>
              </a:gdLst>
              <a:ahLst/>
              <a:cxnLst>
                <a:cxn ang="0">
                  <a:pos x="T0" y="T1"/>
                </a:cxn>
                <a:cxn ang="0">
                  <a:pos x="T2" y="T3"/>
                </a:cxn>
                <a:cxn ang="0">
                  <a:pos x="T4" y="T5"/>
                </a:cxn>
                <a:cxn ang="0">
                  <a:pos x="T6" y="T7"/>
                </a:cxn>
                <a:cxn ang="0">
                  <a:pos x="T8" y="T9"/>
                </a:cxn>
                <a:cxn ang="0">
                  <a:pos x="T10" y="T11"/>
                </a:cxn>
              </a:cxnLst>
              <a:rect l="0" t="0" r="r" b="b"/>
              <a:pathLst>
                <a:path w="130" h="237">
                  <a:moveTo>
                    <a:pt x="0" y="0"/>
                  </a:moveTo>
                  <a:cubicBezTo>
                    <a:pt x="72" y="0"/>
                    <a:pt x="130" y="58"/>
                    <a:pt x="130" y="130"/>
                  </a:cubicBezTo>
                  <a:cubicBezTo>
                    <a:pt x="130" y="165"/>
                    <a:pt x="116" y="196"/>
                    <a:pt x="94" y="220"/>
                  </a:cubicBezTo>
                  <a:cubicBezTo>
                    <a:pt x="90" y="216"/>
                    <a:pt x="85" y="213"/>
                    <a:pt x="80" y="210"/>
                  </a:cubicBezTo>
                  <a:cubicBezTo>
                    <a:pt x="66" y="226"/>
                    <a:pt x="35" y="237"/>
                    <a:pt x="0" y="237"/>
                  </a:cubicBezTo>
                  <a:lnTo>
                    <a:pt x="0" y="0"/>
                  </a:lnTo>
                  <a:close/>
                </a:path>
              </a:pathLst>
            </a:custGeom>
            <a:solidFill>
              <a:srgbClr val="CB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21"/>
            <p:cNvSpPr>
              <a:spLocks noChangeArrowheads="1"/>
            </p:cNvSpPr>
            <p:nvPr/>
          </p:nvSpPr>
          <p:spPr bwMode="auto">
            <a:xfrm>
              <a:off x="4424362" y="3006726"/>
              <a:ext cx="153988" cy="84138"/>
            </a:xfrm>
            <a:prstGeom prst="ellipse">
              <a:avLst/>
            </a:pr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274" name="Group 2273"/>
            <p:cNvGrpSpPr/>
            <p:nvPr/>
          </p:nvGrpSpPr>
          <p:grpSpPr>
            <a:xfrm rot="8214980">
              <a:off x="2786818" y="3985622"/>
              <a:ext cx="637205" cy="602363"/>
              <a:chOff x="6142084" y="5014913"/>
              <a:chExt cx="957216" cy="904875"/>
            </a:xfrm>
          </p:grpSpPr>
          <p:sp>
            <p:nvSpPr>
              <p:cNvPr id="2275" name="Freeform 13"/>
              <p:cNvSpPr>
                <a:spLocks/>
              </p:cNvSpPr>
              <p:nvPr/>
            </p:nvSpPr>
            <p:spPr bwMode="auto">
              <a:xfrm>
                <a:off x="6142084" y="5023683"/>
                <a:ext cx="884238" cy="893764"/>
              </a:xfrm>
              <a:custGeom>
                <a:avLst/>
                <a:gdLst>
                  <a:gd name="T0" fmla="*/ 500 w 796"/>
                  <a:gd name="T1" fmla="*/ 0 h 805"/>
                  <a:gd name="T2" fmla="*/ 471 w 796"/>
                  <a:gd name="T3" fmla="*/ 13 h 805"/>
                  <a:gd name="T4" fmla="*/ 14 w 796"/>
                  <a:gd name="T5" fmla="*/ 505 h 805"/>
                  <a:gd name="T6" fmla="*/ 17 w 796"/>
                  <a:gd name="T7" fmla="*/ 560 h 805"/>
                  <a:gd name="T8" fmla="*/ 269 w 796"/>
                  <a:gd name="T9" fmla="*/ 795 h 805"/>
                  <a:gd name="T10" fmla="*/ 296 w 796"/>
                  <a:gd name="T11" fmla="*/ 805 h 805"/>
                  <a:gd name="T12" fmla="*/ 324 w 796"/>
                  <a:gd name="T13" fmla="*/ 793 h 805"/>
                  <a:gd name="T14" fmla="*/ 781 w 796"/>
                  <a:gd name="T15" fmla="*/ 300 h 805"/>
                  <a:gd name="T16" fmla="*/ 779 w 796"/>
                  <a:gd name="T17" fmla="*/ 245 h 805"/>
                  <a:gd name="T18" fmla="*/ 526 w 796"/>
                  <a:gd name="T19" fmla="*/ 11 h 805"/>
                  <a:gd name="T20" fmla="*/ 500 w 796"/>
                  <a:gd name="T2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6" h="805">
                    <a:moveTo>
                      <a:pt x="500" y="0"/>
                    </a:moveTo>
                    <a:cubicBezTo>
                      <a:pt x="489" y="0"/>
                      <a:pt x="478" y="4"/>
                      <a:pt x="471" y="13"/>
                    </a:cubicBezTo>
                    <a:cubicBezTo>
                      <a:pt x="14" y="505"/>
                      <a:pt x="14" y="505"/>
                      <a:pt x="14" y="505"/>
                    </a:cubicBezTo>
                    <a:cubicBezTo>
                      <a:pt x="0" y="521"/>
                      <a:pt x="1" y="546"/>
                      <a:pt x="17" y="560"/>
                    </a:cubicBezTo>
                    <a:cubicBezTo>
                      <a:pt x="269" y="795"/>
                      <a:pt x="269" y="795"/>
                      <a:pt x="269" y="795"/>
                    </a:cubicBezTo>
                    <a:cubicBezTo>
                      <a:pt x="277" y="802"/>
                      <a:pt x="286" y="805"/>
                      <a:pt x="296" y="805"/>
                    </a:cubicBezTo>
                    <a:cubicBezTo>
                      <a:pt x="306" y="805"/>
                      <a:pt x="317" y="801"/>
                      <a:pt x="324" y="793"/>
                    </a:cubicBezTo>
                    <a:cubicBezTo>
                      <a:pt x="781" y="300"/>
                      <a:pt x="781" y="300"/>
                      <a:pt x="781" y="300"/>
                    </a:cubicBezTo>
                    <a:cubicBezTo>
                      <a:pt x="796" y="284"/>
                      <a:pt x="795" y="259"/>
                      <a:pt x="779" y="245"/>
                    </a:cubicBezTo>
                    <a:cubicBezTo>
                      <a:pt x="526" y="11"/>
                      <a:pt x="526" y="11"/>
                      <a:pt x="526" y="11"/>
                    </a:cubicBezTo>
                    <a:cubicBezTo>
                      <a:pt x="519" y="4"/>
                      <a:pt x="509" y="0"/>
                      <a:pt x="5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6" name="Freeform 83"/>
              <p:cNvSpPr>
                <a:spLocks/>
              </p:cNvSpPr>
              <p:nvPr/>
            </p:nvSpPr>
            <p:spPr bwMode="auto">
              <a:xfrm>
                <a:off x="6215062" y="5014913"/>
                <a:ext cx="884238" cy="904875"/>
              </a:xfrm>
              <a:custGeom>
                <a:avLst/>
                <a:gdLst>
                  <a:gd name="T0" fmla="*/ 16 w 795"/>
                  <a:gd name="T1" fmla="*/ 564 h 813"/>
                  <a:gd name="T2" fmla="*/ 14 w 795"/>
                  <a:gd name="T3" fmla="*/ 509 h 813"/>
                  <a:gd name="T4" fmla="*/ 471 w 795"/>
                  <a:gd name="T5" fmla="*/ 16 h 813"/>
                  <a:gd name="T6" fmla="*/ 526 w 795"/>
                  <a:gd name="T7" fmla="*/ 14 h 813"/>
                  <a:gd name="T8" fmla="*/ 779 w 795"/>
                  <a:gd name="T9" fmla="*/ 248 h 813"/>
                  <a:gd name="T10" fmla="*/ 781 w 795"/>
                  <a:gd name="T11" fmla="*/ 304 h 813"/>
                  <a:gd name="T12" fmla="*/ 324 w 795"/>
                  <a:gd name="T13" fmla="*/ 796 h 813"/>
                  <a:gd name="T14" fmla="*/ 269 w 795"/>
                  <a:gd name="T15" fmla="*/ 798 h 813"/>
                  <a:gd name="T16" fmla="*/ 16 w 795"/>
                  <a:gd name="T17" fmla="*/ 564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5" h="813">
                    <a:moveTo>
                      <a:pt x="16" y="564"/>
                    </a:moveTo>
                    <a:cubicBezTo>
                      <a:pt x="0" y="549"/>
                      <a:pt x="0" y="524"/>
                      <a:pt x="14" y="509"/>
                    </a:cubicBezTo>
                    <a:cubicBezTo>
                      <a:pt x="471" y="16"/>
                      <a:pt x="471" y="16"/>
                      <a:pt x="471" y="16"/>
                    </a:cubicBezTo>
                    <a:cubicBezTo>
                      <a:pt x="485" y="0"/>
                      <a:pt x="510" y="0"/>
                      <a:pt x="526" y="14"/>
                    </a:cubicBezTo>
                    <a:cubicBezTo>
                      <a:pt x="779" y="248"/>
                      <a:pt x="779" y="248"/>
                      <a:pt x="779" y="248"/>
                    </a:cubicBezTo>
                    <a:cubicBezTo>
                      <a:pt x="794" y="263"/>
                      <a:pt x="795" y="288"/>
                      <a:pt x="781" y="304"/>
                    </a:cubicBezTo>
                    <a:cubicBezTo>
                      <a:pt x="324" y="796"/>
                      <a:pt x="324" y="796"/>
                      <a:pt x="324" y="796"/>
                    </a:cubicBezTo>
                    <a:cubicBezTo>
                      <a:pt x="310" y="812"/>
                      <a:pt x="285" y="813"/>
                      <a:pt x="269" y="798"/>
                    </a:cubicBezTo>
                    <a:lnTo>
                      <a:pt x="16" y="564"/>
                    </a:ln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7" name="Freeform 84"/>
              <p:cNvSpPr>
                <a:spLocks/>
              </p:cNvSpPr>
              <p:nvPr/>
            </p:nvSpPr>
            <p:spPr bwMode="auto">
              <a:xfrm>
                <a:off x="6232525" y="5033963"/>
                <a:ext cx="847725" cy="866775"/>
              </a:xfrm>
              <a:custGeom>
                <a:avLst/>
                <a:gdLst>
                  <a:gd name="T0" fmla="*/ 752 w 762"/>
                  <a:gd name="T1" fmla="*/ 243 h 780"/>
                  <a:gd name="T2" fmla="*/ 500 w 762"/>
                  <a:gd name="T3" fmla="*/ 9 h 780"/>
                  <a:gd name="T4" fmla="*/ 466 w 762"/>
                  <a:gd name="T5" fmla="*/ 11 h 780"/>
                  <a:gd name="T6" fmla="*/ 9 w 762"/>
                  <a:gd name="T7" fmla="*/ 503 h 780"/>
                  <a:gd name="T8" fmla="*/ 11 w 762"/>
                  <a:gd name="T9" fmla="*/ 537 h 780"/>
                  <a:gd name="T10" fmla="*/ 263 w 762"/>
                  <a:gd name="T11" fmla="*/ 771 h 780"/>
                  <a:gd name="T12" fmla="*/ 297 w 762"/>
                  <a:gd name="T13" fmla="*/ 770 h 780"/>
                  <a:gd name="T14" fmla="*/ 753 w 762"/>
                  <a:gd name="T15" fmla="*/ 277 h 780"/>
                  <a:gd name="T16" fmla="*/ 752 w 762"/>
                  <a:gd name="T17" fmla="*/ 24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 h="780">
                    <a:moveTo>
                      <a:pt x="752" y="243"/>
                    </a:moveTo>
                    <a:cubicBezTo>
                      <a:pt x="500" y="9"/>
                      <a:pt x="500" y="9"/>
                      <a:pt x="500" y="9"/>
                    </a:cubicBezTo>
                    <a:cubicBezTo>
                      <a:pt x="490" y="0"/>
                      <a:pt x="475" y="1"/>
                      <a:pt x="466" y="11"/>
                    </a:cubicBezTo>
                    <a:cubicBezTo>
                      <a:pt x="9" y="503"/>
                      <a:pt x="9" y="503"/>
                      <a:pt x="9" y="503"/>
                    </a:cubicBezTo>
                    <a:cubicBezTo>
                      <a:pt x="0" y="513"/>
                      <a:pt x="1" y="528"/>
                      <a:pt x="11" y="537"/>
                    </a:cubicBezTo>
                    <a:cubicBezTo>
                      <a:pt x="263" y="771"/>
                      <a:pt x="263" y="771"/>
                      <a:pt x="263" y="771"/>
                    </a:cubicBezTo>
                    <a:cubicBezTo>
                      <a:pt x="273" y="780"/>
                      <a:pt x="288" y="779"/>
                      <a:pt x="297" y="770"/>
                    </a:cubicBezTo>
                    <a:cubicBezTo>
                      <a:pt x="753" y="277"/>
                      <a:pt x="753" y="277"/>
                      <a:pt x="753" y="277"/>
                    </a:cubicBezTo>
                    <a:cubicBezTo>
                      <a:pt x="762" y="268"/>
                      <a:pt x="762" y="252"/>
                      <a:pt x="752" y="243"/>
                    </a:cubicBezTo>
                    <a:close/>
                  </a:path>
                </a:pathLst>
              </a:custGeom>
              <a:solidFill>
                <a:srgbClr val="A7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8" name="Freeform 85"/>
              <p:cNvSpPr>
                <a:spLocks/>
              </p:cNvSpPr>
              <p:nvPr/>
            </p:nvSpPr>
            <p:spPr bwMode="auto">
              <a:xfrm>
                <a:off x="6245225" y="5341938"/>
                <a:ext cx="823913" cy="558800"/>
              </a:xfrm>
              <a:custGeom>
                <a:avLst/>
                <a:gdLst>
                  <a:gd name="T0" fmla="*/ 0 w 742"/>
                  <a:gd name="T1" fmla="*/ 260 h 503"/>
                  <a:gd name="T2" fmla="*/ 252 w 742"/>
                  <a:gd name="T3" fmla="*/ 494 h 503"/>
                  <a:gd name="T4" fmla="*/ 286 w 742"/>
                  <a:gd name="T5" fmla="*/ 493 h 503"/>
                  <a:gd name="T6" fmla="*/ 742 w 742"/>
                  <a:gd name="T7" fmla="*/ 0 h 503"/>
                  <a:gd name="T8" fmla="*/ 0 w 742"/>
                  <a:gd name="T9" fmla="*/ 260 h 503"/>
                </a:gdLst>
                <a:ahLst/>
                <a:cxnLst>
                  <a:cxn ang="0">
                    <a:pos x="T0" y="T1"/>
                  </a:cxn>
                  <a:cxn ang="0">
                    <a:pos x="T2" y="T3"/>
                  </a:cxn>
                  <a:cxn ang="0">
                    <a:pos x="T4" y="T5"/>
                  </a:cxn>
                  <a:cxn ang="0">
                    <a:pos x="T6" y="T7"/>
                  </a:cxn>
                  <a:cxn ang="0">
                    <a:pos x="T8" y="T9"/>
                  </a:cxn>
                </a:cxnLst>
                <a:rect l="0" t="0" r="r" b="b"/>
                <a:pathLst>
                  <a:path w="742" h="503">
                    <a:moveTo>
                      <a:pt x="0" y="260"/>
                    </a:moveTo>
                    <a:cubicBezTo>
                      <a:pt x="252" y="494"/>
                      <a:pt x="252" y="494"/>
                      <a:pt x="252" y="494"/>
                    </a:cubicBezTo>
                    <a:cubicBezTo>
                      <a:pt x="262" y="503"/>
                      <a:pt x="277" y="502"/>
                      <a:pt x="286" y="493"/>
                    </a:cubicBezTo>
                    <a:cubicBezTo>
                      <a:pt x="742" y="0"/>
                      <a:pt x="742" y="0"/>
                      <a:pt x="742" y="0"/>
                    </a:cubicBezTo>
                    <a:lnTo>
                      <a:pt x="0" y="260"/>
                    </a:lnTo>
                    <a:close/>
                  </a:path>
                </a:pathLst>
              </a:custGeom>
              <a:solidFill>
                <a:srgbClr val="97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9" name="Freeform 86"/>
              <p:cNvSpPr>
                <a:spLocks/>
              </p:cNvSpPr>
              <p:nvPr/>
            </p:nvSpPr>
            <p:spPr bwMode="auto">
              <a:xfrm>
                <a:off x="7019925" y="5330825"/>
                <a:ext cx="9525" cy="12700"/>
              </a:xfrm>
              <a:custGeom>
                <a:avLst/>
                <a:gdLst>
                  <a:gd name="T0" fmla="*/ 1 w 8"/>
                  <a:gd name="T1" fmla="*/ 4 h 11"/>
                  <a:gd name="T2" fmla="*/ 6 w 8"/>
                  <a:gd name="T3" fmla="*/ 11 h 11"/>
                  <a:gd name="T4" fmla="*/ 8 w 8"/>
                  <a:gd name="T5" fmla="*/ 0 h 11"/>
                  <a:gd name="T6" fmla="*/ 0 w 8"/>
                  <a:gd name="T7" fmla="*/ 3 h 11"/>
                  <a:gd name="T8" fmla="*/ 1 w 8"/>
                  <a:gd name="T9" fmla="*/ 4 h 11"/>
                </a:gdLst>
                <a:ahLst/>
                <a:cxnLst>
                  <a:cxn ang="0">
                    <a:pos x="T0" y="T1"/>
                  </a:cxn>
                  <a:cxn ang="0">
                    <a:pos x="T2" y="T3"/>
                  </a:cxn>
                  <a:cxn ang="0">
                    <a:pos x="T4" y="T5"/>
                  </a:cxn>
                  <a:cxn ang="0">
                    <a:pos x="T6" y="T7"/>
                  </a:cxn>
                  <a:cxn ang="0">
                    <a:pos x="T8" y="T9"/>
                  </a:cxn>
                </a:cxnLst>
                <a:rect l="0" t="0" r="r" b="b"/>
                <a:pathLst>
                  <a:path w="8" h="11">
                    <a:moveTo>
                      <a:pt x="1" y="4"/>
                    </a:moveTo>
                    <a:cubicBezTo>
                      <a:pt x="3" y="6"/>
                      <a:pt x="5" y="8"/>
                      <a:pt x="6" y="11"/>
                    </a:cubicBezTo>
                    <a:cubicBezTo>
                      <a:pt x="7" y="7"/>
                      <a:pt x="8" y="4"/>
                      <a:pt x="8" y="0"/>
                    </a:cubicBezTo>
                    <a:cubicBezTo>
                      <a:pt x="0" y="3"/>
                      <a:pt x="0" y="3"/>
                      <a:pt x="0" y="3"/>
                    </a:cubicBezTo>
                    <a:lnTo>
                      <a:pt x="1" y="4"/>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0" name="Freeform 87"/>
              <p:cNvSpPr>
                <a:spLocks/>
              </p:cNvSpPr>
              <p:nvPr/>
            </p:nvSpPr>
            <p:spPr bwMode="auto">
              <a:xfrm>
                <a:off x="6321425" y="5553075"/>
                <a:ext cx="17463" cy="19050"/>
              </a:xfrm>
              <a:custGeom>
                <a:avLst/>
                <a:gdLst>
                  <a:gd name="T0" fmla="*/ 16 w 16"/>
                  <a:gd name="T1" fmla="*/ 0 h 17"/>
                  <a:gd name="T2" fmla="*/ 0 w 16"/>
                  <a:gd name="T3" fmla="*/ 5 h 17"/>
                  <a:gd name="T4" fmla="*/ 3 w 16"/>
                  <a:gd name="T5" fmla="*/ 17 h 17"/>
                  <a:gd name="T6" fmla="*/ 7 w 16"/>
                  <a:gd name="T7" fmla="*/ 10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5"/>
                      <a:pt x="0" y="5"/>
                      <a:pt x="0" y="5"/>
                    </a:cubicBezTo>
                    <a:cubicBezTo>
                      <a:pt x="0" y="9"/>
                      <a:pt x="1" y="13"/>
                      <a:pt x="3" y="17"/>
                    </a:cubicBezTo>
                    <a:cubicBezTo>
                      <a:pt x="4" y="14"/>
                      <a:pt x="5" y="12"/>
                      <a:pt x="7" y="10"/>
                    </a:cubicBezTo>
                    <a:lnTo>
                      <a:pt x="16" y="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1" name="Freeform 88"/>
              <p:cNvSpPr>
                <a:spLocks/>
              </p:cNvSpPr>
              <p:nvPr/>
            </p:nvSpPr>
            <p:spPr bwMode="auto">
              <a:xfrm>
                <a:off x="6324600" y="5334000"/>
                <a:ext cx="703263" cy="477838"/>
              </a:xfrm>
              <a:custGeom>
                <a:avLst/>
                <a:gdLst>
                  <a:gd name="T0" fmla="*/ 219 w 632"/>
                  <a:gd name="T1" fmla="*/ 420 h 429"/>
                  <a:gd name="T2" fmla="*/ 253 w 632"/>
                  <a:gd name="T3" fmla="*/ 419 h 429"/>
                  <a:gd name="T4" fmla="*/ 627 w 632"/>
                  <a:gd name="T5" fmla="*/ 15 h 429"/>
                  <a:gd name="T6" fmla="*/ 632 w 632"/>
                  <a:gd name="T7" fmla="*/ 8 h 429"/>
                  <a:gd name="T8" fmla="*/ 627 w 632"/>
                  <a:gd name="T9" fmla="*/ 1 h 429"/>
                  <a:gd name="T10" fmla="*/ 626 w 632"/>
                  <a:gd name="T11" fmla="*/ 0 h 429"/>
                  <a:gd name="T12" fmla="*/ 13 w 632"/>
                  <a:gd name="T13" fmla="*/ 197 h 429"/>
                  <a:gd name="T14" fmla="*/ 4 w 632"/>
                  <a:gd name="T15" fmla="*/ 207 h 429"/>
                  <a:gd name="T16" fmla="*/ 0 w 632"/>
                  <a:gd name="T17" fmla="*/ 214 h 429"/>
                  <a:gd name="T18" fmla="*/ 4 w 632"/>
                  <a:gd name="T19" fmla="*/ 221 h 429"/>
                  <a:gd name="T20" fmla="*/ 219 w 632"/>
                  <a:gd name="T21" fmla="*/ 42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2" h="429">
                    <a:moveTo>
                      <a:pt x="219" y="420"/>
                    </a:moveTo>
                    <a:cubicBezTo>
                      <a:pt x="229" y="429"/>
                      <a:pt x="244" y="428"/>
                      <a:pt x="253" y="419"/>
                    </a:cubicBezTo>
                    <a:cubicBezTo>
                      <a:pt x="627" y="15"/>
                      <a:pt x="627" y="15"/>
                      <a:pt x="627" y="15"/>
                    </a:cubicBezTo>
                    <a:cubicBezTo>
                      <a:pt x="629" y="13"/>
                      <a:pt x="631" y="10"/>
                      <a:pt x="632" y="8"/>
                    </a:cubicBezTo>
                    <a:cubicBezTo>
                      <a:pt x="631" y="5"/>
                      <a:pt x="629" y="3"/>
                      <a:pt x="627" y="1"/>
                    </a:cubicBezTo>
                    <a:cubicBezTo>
                      <a:pt x="626" y="0"/>
                      <a:pt x="626" y="0"/>
                      <a:pt x="626" y="0"/>
                    </a:cubicBezTo>
                    <a:cubicBezTo>
                      <a:pt x="13" y="197"/>
                      <a:pt x="13" y="197"/>
                      <a:pt x="13" y="197"/>
                    </a:cubicBezTo>
                    <a:cubicBezTo>
                      <a:pt x="4" y="207"/>
                      <a:pt x="4" y="207"/>
                      <a:pt x="4" y="207"/>
                    </a:cubicBezTo>
                    <a:cubicBezTo>
                      <a:pt x="2" y="209"/>
                      <a:pt x="1" y="211"/>
                      <a:pt x="0" y="214"/>
                    </a:cubicBezTo>
                    <a:cubicBezTo>
                      <a:pt x="1" y="216"/>
                      <a:pt x="2" y="219"/>
                      <a:pt x="4" y="221"/>
                    </a:cubicBezTo>
                    <a:lnTo>
                      <a:pt x="219" y="420"/>
                    </a:lnTo>
                    <a:close/>
                  </a:path>
                </a:pathLst>
              </a:custGeom>
              <a:solidFill>
                <a:srgbClr val="A0D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2" name="Freeform 89"/>
              <p:cNvSpPr>
                <a:spLocks/>
              </p:cNvSpPr>
              <p:nvPr/>
            </p:nvSpPr>
            <p:spPr bwMode="auto">
              <a:xfrm>
                <a:off x="6321425" y="5081588"/>
                <a:ext cx="708025" cy="477838"/>
              </a:xfrm>
              <a:custGeom>
                <a:avLst/>
                <a:gdLst>
                  <a:gd name="T0" fmla="*/ 381 w 637"/>
                  <a:gd name="T1" fmla="*/ 30 h 429"/>
                  <a:gd name="T2" fmla="*/ 415 w 637"/>
                  <a:gd name="T3" fmla="*/ 29 h 429"/>
                  <a:gd name="T4" fmla="*/ 629 w 637"/>
                  <a:gd name="T5" fmla="*/ 227 h 429"/>
                  <a:gd name="T6" fmla="*/ 637 w 637"/>
                  <a:gd name="T7" fmla="*/ 224 h 429"/>
                  <a:gd name="T8" fmla="*/ 629 w 637"/>
                  <a:gd name="T9" fmla="*/ 208 h 429"/>
                  <a:gd name="T10" fmla="*/ 414 w 637"/>
                  <a:gd name="T11" fmla="*/ 9 h 429"/>
                  <a:gd name="T12" fmla="*/ 380 w 637"/>
                  <a:gd name="T13" fmla="*/ 10 h 429"/>
                  <a:gd name="T14" fmla="*/ 6 w 637"/>
                  <a:gd name="T15" fmla="*/ 414 h 429"/>
                  <a:gd name="T16" fmla="*/ 0 w 637"/>
                  <a:gd name="T17" fmla="*/ 429 h 429"/>
                  <a:gd name="T18" fmla="*/ 16 w 637"/>
                  <a:gd name="T19" fmla="*/ 424 h 429"/>
                  <a:gd name="T20" fmla="*/ 381 w 637"/>
                  <a:gd name="T21" fmla="*/ 3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 h="429">
                    <a:moveTo>
                      <a:pt x="381" y="30"/>
                    </a:moveTo>
                    <a:cubicBezTo>
                      <a:pt x="390" y="20"/>
                      <a:pt x="405" y="20"/>
                      <a:pt x="415" y="29"/>
                    </a:cubicBezTo>
                    <a:cubicBezTo>
                      <a:pt x="629" y="227"/>
                      <a:pt x="629" y="227"/>
                      <a:pt x="629" y="227"/>
                    </a:cubicBezTo>
                    <a:cubicBezTo>
                      <a:pt x="637" y="224"/>
                      <a:pt x="637" y="224"/>
                      <a:pt x="637" y="224"/>
                    </a:cubicBezTo>
                    <a:cubicBezTo>
                      <a:pt x="636" y="218"/>
                      <a:pt x="634" y="212"/>
                      <a:pt x="629" y="208"/>
                    </a:cubicBezTo>
                    <a:cubicBezTo>
                      <a:pt x="414" y="9"/>
                      <a:pt x="414" y="9"/>
                      <a:pt x="414" y="9"/>
                    </a:cubicBezTo>
                    <a:cubicBezTo>
                      <a:pt x="405" y="0"/>
                      <a:pt x="389" y="1"/>
                      <a:pt x="380" y="10"/>
                    </a:cubicBezTo>
                    <a:cubicBezTo>
                      <a:pt x="6" y="414"/>
                      <a:pt x="6" y="414"/>
                      <a:pt x="6" y="414"/>
                    </a:cubicBezTo>
                    <a:cubicBezTo>
                      <a:pt x="2" y="418"/>
                      <a:pt x="0" y="424"/>
                      <a:pt x="0" y="429"/>
                    </a:cubicBezTo>
                    <a:cubicBezTo>
                      <a:pt x="16" y="424"/>
                      <a:pt x="16" y="424"/>
                      <a:pt x="16" y="424"/>
                    </a:cubicBezTo>
                    <a:lnTo>
                      <a:pt x="381" y="3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3" name="Freeform 90"/>
              <p:cNvSpPr>
                <a:spLocks/>
              </p:cNvSpPr>
              <p:nvPr/>
            </p:nvSpPr>
            <p:spPr bwMode="auto">
              <a:xfrm>
                <a:off x="6338887" y="5103813"/>
                <a:ext cx="681038" cy="449263"/>
              </a:xfrm>
              <a:custGeom>
                <a:avLst/>
                <a:gdLst>
                  <a:gd name="T0" fmla="*/ 365 w 613"/>
                  <a:gd name="T1" fmla="*/ 10 h 404"/>
                  <a:gd name="T2" fmla="*/ 0 w 613"/>
                  <a:gd name="T3" fmla="*/ 404 h 404"/>
                  <a:gd name="T4" fmla="*/ 613 w 613"/>
                  <a:gd name="T5" fmla="*/ 207 h 404"/>
                  <a:gd name="T6" fmla="*/ 399 w 613"/>
                  <a:gd name="T7" fmla="*/ 9 h 404"/>
                  <a:gd name="T8" fmla="*/ 365 w 613"/>
                  <a:gd name="T9" fmla="*/ 10 h 404"/>
                </a:gdLst>
                <a:ahLst/>
                <a:cxnLst>
                  <a:cxn ang="0">
                    <a:pos x="T0" y="T1"/>
                  </a:cxn>
                  <a:cxn ang="0">
                    <a:pos x="T2" y="T3"/>
                  </a:cxn>
                  <a:cxn ang="0">
                    <a:pos x="T4" y="T5"/>
                  </a:cxn>
                  <a:cxn ang="0">
                    <a:pos x="T6" y="T7"/>
                  </a:cxn>
                  <a:cxn ang="0">
                    <a:pos x="T8" y="T9"/>
                  </a:cxn>
                </a:cxnLst>
                <a:rect l="0" t="0" r="r" b="b"/>
                <a:pathLst>
                  <a:path w="613" h="404">
                    <a:moveTo>
                      <a:pt x="365" y="10"/>
                    </a:moveTo>
                    <a:cubicBezTo>
                      <a:pt x="0" y="404"/>
                      <a:pt x="0" y="404"/>
                      <a:pt x="0" y="404"/>
                    </a:cubicBezTo>
                    <a:cubicBezTo>
                      <a:pt x="613" y="207"/>
                      <a:pt x="613" y="207"/>
                      <a:pt x="613" y="207"/>
                    </a:cubicBezTo>
                    <a:cubicBezTo>
                      <a:pt x="399" y="9"/>
                      <a:pt x="399" y="9"/>
                      <a:pt x="399" y="9"/>
                    </a:cubicBezTo>
                    <a:cubicBezTo>
                      <a:pt x="389" y="0"/>
                      <a:pt x="374" y="0"/>
                      <a:pt x="365" y="10"/>
                    </a:cubicBezTo>
                    <a:close/>
                  </a:path>
                </a:pathLst>
              </a:custGeom>
              <a:solidFill>
                <a:srgbClr val="BAD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4" name="Freeform 91"/>
              <p:cNvSpPr>
                <a:spLocks noEditPoints="1"/>
              </p:cNvSpPr>
              <p:nvPr/>
            </p:nvSpPr>
            <p:spPr bwMode="auto">
              <a:xfrm>
                <a:off x="6557962" y="5314950"/>
                <a:ext cx="122238" cy="257175"/>
              </a:xfrm>
              <a:custGeom>
                <a:avLst/>
                <a:gdLst>
                  <a:gd name="T0" fmla="*/ 31 w 110"/>
                  <a:gd name="T1" fmla="*/ 214 h 231"/>
                  <a:gd name="T2" fmla="*/ 13 w 110"/>
                  <a:gd name="T3" fmla="*/ 189 h 231"/>
                  <a:gd name="T4" fmla="*/ 1 w 110"/>
                  <a:gd name="T5" fmla="*/ 127 h 231"/>
                  <a:gd name="T6" fmla="*/ 10 w 110"/>
                  <a:gd name="T7" fmla="*/ 57 h 231"/>
                  <a:gd name="T8" fmla="*/ 31 w 110"/>
                  <a:gd name="T9" fmla="*/ 21 h 231"/>
                  <a:gd name="T10" fmla="*/ 31 w 110"/>
                  <a:gd name="T11" fmla="*/ 21 h 231"/>
                  <a:gd name="T12" fmla="*/ 71 w 110"/>
                  <a:gd name="T13" fmla="*/ 1 h 231"/>
                  <a:gd name="T14" fmla="*/ 94 w 110"/>
                  <a:gd name="T15" fmla="*/ 2 h 231"/>
                  <a:gd name="T16" fmla="*/ 109 w 110"/>
                  <a:gd name="T17" fmla="*/ 16 h 231"/>
                  <a:gd name="T18" fmla="*/ 99 w 110"/>
                  <a:gd name="T19" fmla="*/ 62 h 231"/>
                  <a:gd name="T20" fmla="*/ 80 w 110"/>
                  <a:gd name="T21" fmla="*/ 73 h 231"/>
                  <a:gd name="T22" fmla="*/ 66 w 110"/>
                  <a:gd name="T23" fmla="*/ 72 h 231"/>
                  <a:gd name="T24" fmla="*/ 50 w 110"/>
                  <a:gd name="T25" fmla="*/ 80 h 231"/>
                  <a:gd name="T26" fmla="*/ 47 w 110"/>
                  <a:gd name="T27" fmla="*/ 91 h 231"/>
                  <a:gd name="T28" fmla="*/ 46 w 110"/>
                  <a:gd name="T29" fmla="*/ 140 h 231"/>
                  <a:gd name="T30" fmla="*/ 46 w 110"/>
                  <a:gd name="T31" fmla="*/ 141 h 231"/>
                  <a:gd name="T32" fmla="*/ 68 w 110"/>
                  <a:gd name="T33" fmla="*/ 158 h 231"/>
                  <a:gd name="T34" fmla="*/ 72 w 110"/>
                  <a:gd name="T35" fmla="*/ 158 h 231"/>
                  <a:gd name="T36" fmla="*/ 100 w 110"/>
                  <a:gd name="T37" fmla="*/ 180 h 231"/>
                  <a:gd name="T38" fmla="*/ 103 w 110"/>
                  <a:gd name="T39" fmla="*/ 210 h 231"/>
                  <a:gd name="T40" fmla="*/ 98 w 110"/>
                  <a:gd name="T41" fmla="*/ 225 h 231"/>
                  <a:gd name="T42" fmla="*/ 82 w 110"/>
                  <a:gd name="T43" fmla="*/ 230 h 231"/>
                  <a:gd name="T44" fmla="*/ 80 w 110"/>
                  <a:gd name="T45" fmla="*/ 230 h 231"/>
                  <a:gd name="T46" fmla="*/ 77 w 110"/>
                  <a:gd name="T47" fmla="*/ 230 h 231"/>
                  <a:gd name="T48" fmla="*/ 31 w 110"/>
                  <a:gd name="T49" fmla="*/ 214 h 231"/>
                  <a:gd name="T50" fmla="*/ 36 w 110"/>
                  <a:gd name="T51" fmla="*/ 26 h 231"/>
                  <a:gd name="T52" fmla="*/ 16 w 110"/>
                  <a:gd name="T53" fmla="*/ 59 h 231"/>
                  <a:gd name="T54" fmla="*/ 7 w 110"/>
                  <a:gd name="T55" fmla="*/ 127 h 231"/>
                  <a:gd name="T56" fmla="*/ 19 w 110"/>
                  <a:gd name="T57" fmla="*/ 186 h 231"/>
                  <a:gd name="T58" fmla="*/ 77 w 110"/>
                  <a:gd name="T59" fmla="*/ 223 h 231"/>
                  <a:gd name="T60" fmla="*/ 81 w 110"/>
                  <a:gd name="T61" fmla="*/ 224 h 231"/>
                  <a:gd name="T62" fmla="*/ 82 w 110"/>
                  <a:gd name="T63" fmla="*/ 224 h 231"/>
                  <a:gd name="T64" fmla="*/ 93 w 110"/>
                  <a:gd name="T65" fmla="*/ 220 h 231"/>
                  <a:gd name="T66" fmla="*/ 97 w 110"/>
                  <a:gd name="T67" fmla="*/ 210 h 231"/>
                  <a:gd name="T68" fmla="*/ 93 w 110"/>
                  <a:gd name="T69" fmla="*/ 181 h 231"/>
                  <a:gd name="T70" fmla="*/ 72 w 110"/>
                  <a:gd name="T71" fmla="*/ 165 h 231"/>
                  <a:gd name="T72" fmla="*/ 69 w 110"/>
                  <a:gd name="T73" fmla="*/ 165 h 231"/>
                  <a:gd name="T74" fmla="*/ 40 w 110"/>
                  <a:gd name="T75" fmla="*/ 142 h 231"/>
                  <a:gd name="T76" fmla="*/ 40 w 110"/>
                  <a:gd name="T77" fmla="*/ 141 h 231"/>
                  <a:gd name="T78" fmla="*/ 40 w 110"/>
                  <a:gd name="T79" fmla="*/ 90 h 231"/>
                  <a:gd name="T80" fmla="*/ 44 w 110"/>
                  <a:gd name="T81" fmla="*/ 77 h 231"/>
                  <a:gd name="T82" fmla="*/ 66 w 110"/>
                  <a:gd name="T83" fmla="*/ 65 h 231"/>
                  <a:gd name="T84" fmla="*/ 80 w 110"/>
                  <a:gd name="T85" fmla="*/ 66 h 231"/>
                  <a:gd name="T86" fmla="*/ 94 w 110"/>
                  <a:gd name="T87" fmla="*/ 59 h 231"/>
                  <a:gd name="T88" fmla="*/ 102 w 110"/>
                  <a:gd name="T89" fmla="*/ 17 h 231"/>
                  <a:gd name="T90" fmla="*/ 93 w 110"/>
                  <a:gd name="T91" fmla="*/ 8 h 231"/>
                  <a:gd name="T92" fmla="*/ 71 w 110"/>
                  <a:gd name="T93" fmla="*/ 8 h 231"/>
                  <a:gd name="T94" fmla="*/ 36 w 110"/>
                  <a:gd name="T95" fmla="*/ 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231">
                    <a:moveTo>
                      <a:pt x="31" y="214"/>
                    </a:moveTo>
                    <a:cubicBezTo>
                      <a:pt x="24" y="207"/>
                      <a:pt x="18" y="199"/>
                      <a:pt x="13" y="189"/>
                    </a:cubicBezTo>
                    <a:cubicBezTo>
                      <a:pt x="5" y="172"/>
                      <a:pt x="1" y="152"/>
                      <a:pt x="1" y="127"/>
                    </a:cubicBezTo>
                    <a:cubicBezTo>
                      <a:pt x="0" y="99"/>
                      <a:pt x="3" y="77"/>
                      <a:pt x="10" y="57"/>
                    </a:cubicBezTo>
                    <a:cubicBezTo>
                      <a:pt x="14" y="43"/>
                      <a:pt x="21" y="32"/>
                      <a:pt x="31" y="21"/>
                    </a:cubicBezTo>
                    <a:cubicBezTo>
                      <a:pt x="31" y="21"/>
                      <a:pt x="31" y="21"/>
                      <a:pt x="31" y="21"/>
                    </a:cubicBezTo>
                    <a:cubicBezTo>
                      <a:pt x="42" y="10"/>
                      <a:pt x="56" y="3"/>
                      <a:pt x="71" y="1"/>
                    </a:cubicBezTo>
                    <a:cubicBezTo>
                      <a:pt x="79" y="0"/>
                      <a:pt x="87" y="1"/>
                      <a:pt x="94" y="2"/>
                    </a:cubicBezTo>
                    <a:cubicBezTo>
                      <a:pt x="102" y="3"/>
                      <a:pt x="108" y="8"/>
                      <a:pt x="109" y="16"/>
                    </a:cubicBezTo>
                    <a:cubicBezTo>
                      <a:pt x="110" y="33"/>
                      <a:pt x="107" y="49"/>
                      <a:pt x="99" y="62"/>
                    </a:cubicBezTo>
                    <a:cubicBezTo>
                      <a:pt x="96" y="70"/>
                      <a:pt x="89" y="73"/>
                      <a:pt x="80" y="73"/>
                    </a:cubicBezTo>
                    <a:cubicBezTo>
                      <a:pt x="75" y="72"/>
                      <a:pt x="70" y="72"/>
                      <a:pt x="66" y="72"/>
                    </a:cubicBezTo>
                    <a:cubicBezTo>
                      <a:pt x="58" y="71"/>
                      <a:pt x="54" y="73"/>
                      <a:pt x="50" y="80"/>
                    </a:cubicBezTo>
                    <a:cubicBezTo>
                      <a:pt x="49" y="83"/>
                      <a:pt x="48" y="87"/>
                      <a:pt x="47" y="91"/>
                    </a:cubicBezTo>
                    <a:cubicBezTo>
                      <a:pt x="44" y="108"/>
                      <a:pt x="43" y="124"/>
                      <a:pt x="46" y="140"/>
                    </a:cubicBezTo>
                    <a:cubicBezTo>
                      <a:pt x="46" y="141"/>
                      <a:pt x="46" y="141"/>
                      <a:pt x="46" y="141"/>
                    </a:cubicBezTo>
                    <a:cubicBezTo>
                      <a:pt x="49" y="156"/>
                      <a:pt x="53" y="159"/>
                      <a:pt x="68" y="158"/>
                    </a:cubicBezTo>
                    <a:cubicBezTo>
                      <a:pt x="72" y="158"/>
                      <a:pt x="72" y="158"/>
                      <a:pt x="72" y="158"/>
                    </a:cubicBezTo>
                    <a:cubicBezTo>
                      <a:pt x="87" y="157"/>
                      <a:pt x="97" y="165"/>
                      <a:pt x="100" y="180"/>
                    </a:cubicBezTo>
                    <a:cubicBezTo>
                      <a:pt x="102" y="190"/>
                      <a:pt x="103" y="200"/>
                      <a:pt x="103" y="210"/>
                    </a:cubicBezTo>
                    <a:cubicBezTo>
                      <a:pt x="103" y="217"/>
                      <a:pt x="102" y="222"/>
                      <a:pt x="98" y="225"/>
                    </a:cubicBezTo>
                    <a:cubicBezTo>
                      <a:pt x="95" y="229"/>
                      <a:pt x="89" y="230"/>
                      <a:pt x="82" y="230"/>
                    </a:cubicBezTo>
                    <a:cubicBezTo>
                      <a:pt x="80" y="230"/>
                      <a:pt x="80" y="230"/>
                      <a:pt x="80" y="230"/>
                    </a:cubicBezTo>
                    <a:cubicBezTo>
                      <a:pt x="79" y="230"/>
                      <a:pt x="78" y="230"/>
                      <a:pt x="77" y="230"/>
                    </a:cubicBezTo>
                    <a:cubicBezTo>
                      <a:pt x="59" y="231"/>
                      <a:pt x="43" y="225"/>
                      <a:pt x="31" y="214"/>
                    </a:cubicBezTo>
                    <a:close/>
                    <a:moveTo>
                      <a:pt x="36" y="26"/>
                    </a:moveTo>
                    <a:cubicBezTo>
                      <a:pt x="26" y="36"/>
                      <a:pt x="20" y="46"/>
                      <a:pt x="16" y="59"/>
                    </a:cubicBezTo>
                    <a:cubicBezTo>
                      <a:pt x="9" y="78"/>
                      <a:pt x="7" y="100"/>
                      <a:pt x="7" y="127"/>
                    </a:cubicBezTo>
                    <a:cubicBezTo>
                      <a:pt x="8" y="151"/>
                      <a:pt x="12" y="170"/>
                      <a:pt x="19" y="186"/>
                    </a:cubicBezTo>
                    <a:cubicBezTo>
                      <a:pt x="32" y="212"/>
                      <a:pt x="51" y="224"/>
                      <a:pt x="77" y="223"/>
                    </a:cubicBezTo>
                    <a:cubicBezTo>
                      <a:pt x="78" y="223"/>
                      <a:pt x="79" y="223"/>
                      <a:pt x="81" y="224"/>
                    </a:cubicBezTo>
                    <a:cubicBezTo>
                      <a:pt x="82" y="224"/>
                      <a:pt x="82" y="224"/>
                      <a:pt x="82" y="224"/>
                    </a:cubicBezTo>
                    <a:cubicBezTo>
                      <a:pt x="88" y="224"/>
                      <a:pt x="91" y="223"/>
                      <a:pt x="93" y="220"/>
                    </a:cubicBezTo>
                    <a:cubicBezTo>
                      <a:pt x="96" y="218"/>
                      <a:pt x="97" y="215"/>
                      <a:pt x="97" y="210"/>
                    </a:cubicBezTo>
                    <a:cubicBezTo>
                      <a:pt x="97" y="200"/>
                      <a:pt x="95" y="191"/>
                      <a:pt x="93" y="181"/>
                    </a:cubicBezTo>
                    <a:cubicBezTo>
                      <a:pt x="91" y="169"/>
                      <a:pt x="84" y="164"/>
                      <a:pt x="72" y="165"/>
                    </a:cubicBezTo>
                    <a:cubicBezTo>
                      <a:pt x="69" y="165"/>
                      <a:pt x="69" y="165"/>
                      <a:pt x="69" y="165"/>
                    </a:cubicBezTo>
                    <a:cubicBezTo>
                      <a:pt x="51" y="166"/>
                      <a:pt x="43" y="160"/>
                      <a:pt x="40" y="142"/>
                    </a:cubicBezTo>
                    <a:cubicBezTo>
                      <a:pt x="40" y="141"/>
                      <a:pt x="40" y="141"/>
                      <a:pt x="40" y="141"/>
                    </a:cubicBezTo>
                    <a:cubicBezTo>
                      <a:pt x="37" y="124"/>
                      <a:pt x="37" y="107"/>
                      <a:pt x="40" y="90"/>
                    </a:cubicBezTo>
                    <a:cubicBezTo>
                      <a:pt x="41" y="85"/>
                      <a:pt x="43" y="81"/>
                      <a:pt x="44" y="77"/>
                    </a:cubicBezTo>
                    <a:cubicBezTo>
                      <a:pt x="49" y="68"/>
                      <a:pt x="55" y="64"/>
                      <a:pt x="66" y="65"/>
                    </a:cubicBezTo>
                    <a:cubicBezTo>
                      <a:pt x="71" y="65"/>
                      <a:pt x="76" y="66"/>
                      <a:pt x="80" y="66"/>
                    </a:cubicBezTo>
                    <a:cubicBezTo>
                      <a:pt x="86" y="66"/>
                      <a:pt x="91" y="64"/>
                      <a:pt x="94" y="59"/>
                    </a:cubicBezTo>
                    <a:cubicBezTo>
                      <a:pt x="101" y="47"/>
                      <a:pt x="103" y="32"/>
                      <a:pt x="102" y="17"/>
                    </a:cubicBezTo>
                    <a:cubicBezTo>
                      <a:pt x="101" y="12"/>
                      <a:pt x="98" y="9"/>
                      <a:pt x="93" y="8"/>
                    </a:cubicBezTo>
                    <a:cubicBezTo>
                      <a:pt x="85" y="8"/>
                      <a:pt x="78" y="7"/>
                      <a:pt x="71" y="8"/>
                    </a:cubicBezTo>
                    <a:cubicBezTo>
                      <a:pt x="58" y="9"/>
                      <a:pt x="46" y="16"/>
                      <a:pt x="36" y="26"/>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5" name="Freeform 92"/>
              <p:cNvSpPr>
                <a:spLocks/>
              </p:cNvSpPr>
              <p:nvPr/>
            </p:nvSpPr>
            <p:spPr bwMode="auto">
              <a:xfrm>
                <a:off x="6683375" y="5364163"/>
                <a:ext cx="50800" cy="147638"/>
              </a:xfrm>
              <a:custGeom>
                <a:avLst/>
                <a:gdLst>
                  <a:gd name="T0" fmla="*/ 5 w 46"/>
                  <a:gd name="T1" fmla="*/ 128 h 133"/>
                  <a:gd name="T2" fmla="*/ 17 w 46"/>
                  <a:gd name="T3" fmla="*/ 133 h 133"/>
                  <a:gd name="T4" fmla="*/ 10 w 46"/>
                  <a:gd name="T5" fmla="*/ 0 h 133"/>
                  <a:gd name="T6" fmla="*/ 0 w 46"/>
                  <a:gd name="T7" fmla="*/ 7 h 133"/>
                  <a:gd name="T8" fmla="*/ 5 w 46"/>
                  <a:gd name="T9" fmla="*/ 128 h 133"/>
                </a:gdLst>
                <a:ahLst/>
                <a:cxnLst>
                  <a:cxn ang="0">
                    <a:pos x="T0" y="T1"/>
                  </a:cxn>
                  <a:cxn ang="0">
                    <a:pos x="T2" y="T3"/>
                  </a:cxn>
                  <a:cxn ang="0">
                    <a:pos x="T4" y="T5"/>
                  </a:cxn>
                  <a:cxn ang="0">
                    <a:pos x="T6" y="T7"/>
                  </a:cxn>
                  <a:cxn ang="0">
                    <a:pos x="T8" y="T9"/>
                  </a:cxn>
                </a:cxnLst>
                <a:rect l="0" t="0" r="r" b="b"/>
                <a:pathLst>
                  <a:path w="46" h="133">
                    <a:moveTo>
                      <a:pt x="5" y="128"/>
                    </a:moveTo>
                    <a:cubicBezTo>
                      <a:pt x="17" y="133"/>
                      <a:pt x="17" y="133"/>
                      <a:pt x="17" y="133"/>
                    </a:cubicBezTo>
                    <a:cubicBezTo>
                      <a:pt x="46" y="92"/>
                      <a:pt x="43" y="37"/>
                      <a:pt x="10" y="0"/>
                    </a:cubicBezTo>
                    <a:cubicBezTo>
                      <a:pt x="0" y="7"/>
                      <a:pt x="0" y="7"/>
                      <a:pt x="0" y="7"/>
                    </a:cubicBezTo>
                    <a:cubicBezTo>
                      <a:pt x="31" y="40"/>
                      <a:pt x="34" y="92"/>
                      <a:pt x="5" y="128"/>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6" name="Freeform 93"/>
              <p:cNvSpPr>
                <a:spLocks/>
              </p:cNvSpPr>
              <p:nvPr/>
            </p:nvSpPr>
            <p:spPr bwMode="auto">
              <a:xfrm>
                <a:off x="6716712" y="5340350"/>
                <a:ext cx="61913" cy="187325"/>
              </a:xfrm>
              <a:custGeom>
                <a:avLst/>
                <a:gdLst>
                  <a:gd name="T0" fmla="*/ 11 w 55"/>
                  <a:gd name="T1" fmla="*/ 164 h 169"/>
                  <a:gd name="T2" fmla="*/ 22 w 55"/>
                  <a:gd name="T3" fmla="*/ 169 h 169"/>
                  <a:gd name="T4" fmla="*/ 10 w 55"/>
                  <a:gd name="T5" fmla="*/ 0 h 169"/>
                  <a:gd name="T6" fmla="*/ 0 w 55"/>
                  <a:gd name="T7" fmla="*/ 7 h 169"/>
                  <a:gd name="T8" fmla="*/ 11 w 55"/>
                  <a:gd name="T9" fmla="*/ 164 h 169"/>
                </a:gdLst>
                <a:ahLst/>
                <a:cxnLst>
                  <a:cxn ang="0">
                    <a:pos x="T0" y="T1"/>
                  </a:cxn>
                  <a:cxn ang="0">
                    <a:pos x="T2" y="T3"/>
                  </a:cxn>
                  <a:cxn ang="0">
                    <a:pos x="T4" y="T5"/>
                  </a:cxn>
                  <a:cxn ang="0">
                    <a:pos x="T6" y="T7"/>
                  </a:cxn>
                  <a:cxn ang="0">
                    <a:pos x="T8" y="T9"/>
                  </a:cxn>
                </a:cxnLst>
                <a:rect l="0" t="0" r="r" b="b"/>
                <a:pathLst>
                  <a:path w="55" h="169">
                    <a:moveTo>
                      <a:pt x="11" y="164"/>
                    </a:moveTo>
                    <a:cubicBezTo>
                      <a:pt x="22" y="169"/>
                      <a:pt x="22" y="169"/>
                      <a:pt x="22" y="169"/>
                    </a:cubicBezTo>
                    <a:cubicBezTo>
                      <a:pt x="55" y="116"/>
                      <a:pt x="50" y="47"/>
                      <a:pt x="10" y="0"/>
                    </a:cubicBezTo>
                    <a:cubicBezTo>
                      <a:pt x="0" y="7"/>
                      <a:pt x="0" y="7"/>
                      <a:pt x="0" y="7"/>
                    </a:cubicBezTo>
                    <a:cubicBezTo>
                      <a:pt x="39" y="51"/>
                      <a:pt x="43" y="116"/>
                      <a:pt x="11" y="164"/>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7" name="Freeform 94"/>
              <p:cNvSpPr>
                <a:spLocks/>
              </p:cNvSpPr>
              <p:nvPr/>
            </p:nvSpPr>
            <p:spPr bwMode="auto">
              <a:xfrm>
                <a:off x="6750050" y="5314950"/>
                <a:ext cx="71438" cy="227013"/>
              </a:xfrm>
              <a:custGeom>
                <a:avLst/>
                <a:gdLst>
                  <a:gd name="T0" fmla="*/ 16 w 64"/>
                  <a:gd name="T1" fmla="*/ 200 h 204"/>
                  <a:gd name="T2" fmla="*/ 27 w 64"/>
                  <a:gd name="T3" fmla="*/ 204 h 204"/>
                  <a:gd name="T4" fmla="*/ 10 w 64"/>
                  <a:gd name="T5" fmla="*/ 0 h 204"/>
                  <a:gd name="T6" fmla="*/ 0 w 64"/>
                  <a:gd name="T7" fmla="*/ 7 h 204"/>
                  <a:gd name="T8" fmla="*/ 16 w 64"/>
                  <a:gd name="T9" fmla="*/ 200 h 204"/>
                </a:gdLst>
                <a:ahLst/>
                <a:cxnLst>
                  <a:cxn ang="0">
                    <a:pos x="T0" y="T1"/>
                  </a:cxn>
                  <a:cxn ang="0">
                    <a:pos x="T2" y="T3"/>
                  </a:cxn>
                  <a:cxn ang="0">
                    <a:pos x="T4" y="T5"/>
                  </a:cxn>
                  <a:cxn ang="0">
                    <a:pos x="T6" y="T7"/>
                  </a:cxn>
                  <a:cxn ang="0">
                    <a:pos x="T8" y="T9"/>
                  </a:cxn>
                </a:cxnLst>
                <a:rect l="0" t="0" r="r" b="b"/>
                <a:pathLst>
                  <a:path w="64" h="204">
                    <a:moveTo>
                      <a:pt x="16" y="200"/>
                    </a:moveTo>
                    <a:cubicBezTo>
                      <a:pt x="27" y="204"/>
                      <a:pt x="27" y="204"/>
                      <a:pt x="27" y="204"/>
                    </a:cubicBezTo>
                    <a:cubicBezTo>
                      <a:pt x="64" y="140"/>
                      <a:pt x="58" y="58"/>
                      <a:pt x="10" y="0"/>
                    </a:cubicBezTo>
                    <a:cubicBezTo>
                      <a:pt x="0" y="7"/>
                      <a:pt x="0" y="7"/>
                      <a:pt x="0" y="7"/>
                    </a:cubicBezTo>
                    <a:cubicBezTo>
                      <a:pt x="46" y="62"/>
                      <a:pt x="52" y="139"/>
                      <a:pt x="16" y="200"/>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8" name="Freeform 95"/>
              <p:cNvSpPr>
                <a:spLocks/>
              </p:cNvSpPr>
              <p:nvPr/>
            </p:nvSpPr>
            <p:spPr bwMode="auto">
              <a:xfrm>
                <a:off x="6386512" y="5697538"/>
                <a:ext cx="58738" cy="58738"/>
              </a:xfrm>
              <a:custGeom>
                <a:avLst/>
                <a:gdLst>
                  <a:gd name="T0" fmla="*/ 44 w 53"/>
                  <a:gd name="T1" fmla="*/ 42 h 52"/>
                  <a:gd name="T2" fmla="*/ 43 w 53"/>
                  <a:gd name="T3" fmla="*/ 9 h 52"/>
                  <a:gd name="T4" fmla="*/ 9 w 53"/>
                  <a:gd name="T5" fmla="*/ 10 h 52"/>
                  <a:gd name="T6" fmla="*/ 10 w 53"/>
                  <a:gd name="T7" fmla="*/ 44 h 52"/>
                  <a:gd name="T8" fmla="*/ 44 w 53"/>
                  <a:gd name="T9" fmla="*/ 42 h 52"/>
                </a:gdLst>
                <a:ahLst/>
                <a:cxnLst>
                  <a:cxn ang="0">
                    <a:pos x="T0" y="T1"/>
                  </a:cxn>
                  <a:cxn ang="0">
                    <a:pos x="T2" y="T3"/>
                  </a:cxn>
                  <a:cxn ang="0">
                    <a:pos x="T4" y="T5"/>
                  </a:cxn>
                  <a:cxn ang="0">
                    <a:pos x="T6" y="T7"/>
                  </a:cxn>
                  <a:cxn ang="0">
                    <a:pos x="T8" y="T9"/>
                  </a:cxn>
                </a:cxnLst>
                <a:rect l="0" t="0" r="r" b="b"/>
                <a:pathLst>
                  <a:path w="53" h="52">
                    <a:moveTo>
                      <a:pt x="44" y="42"/>
                    </a:moveTo>
                    <a:cubicBezTo>
                      <a:pt x="53" y="33"/>
                      <a:pt x="52" y="18"/>
                      <a:pt x="43" y="9"/>
                    </a:cubicBezTo>
                    <a:cubicBezTo>
                      <a:pt x="33" y="0"/>
                      <a:pt x="18" y="0"/>
                      <a:pt x="9" y="10"/>
                    </a:cubicBezTo>
                    <a:cubicBezTo>
                      <a:pt x="0" y="20"/>
                      <a:pt x="1" y="35"/>
                      <a:pt x="10" y="44"/>
                    </a:cubicBezTo>
                    <a:cubicBezTo>
                      <a:pt x="20" y="52"/>
                      <a:pt x="35" y="52"/>
                      <a:pt x="44" y="42"/>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9" name="Freeform 96"/>
              <p:cNvSpPr>
                <a:spLocks/>
              </p:cNvSpPr>
              <p:nvPr/>
            </p:nvSpPr>
            <p:spPr bwMode="auto">
              <a:xfrm>
                <a:off x="6861175" y="5137150"/>
                <a:ext cx="106363" cy="100013"/>
              </a:xfrm>
              <a:custGeom>
                <a:avLst/>
                <a:gdLst>
                  <a:gd name="T0" fmla="*/ 94 w 96"/>
                  <a:gd name="T1" fmla="*/ 81 h 90"/>
                  <a:gd name="T2" fmla="*/ 9 w 96"/>
                  <a:gd name="T3" fmla="*/ 2 h 90"/>
                  <a:gd name="T4" fmla="*/ 2 w 96"/>
                  <a:gd name="T5" fmla="*/ 2 h 90"/>
                  <a:gd name="T6" fmla="*/ 2 w 96"/>
                  <a:gd name="T7" fmla="*/ 9 h 90"/>
                  <a:gd name="T8" fmla="*/ 87 w 96"/>
                  <a:gd name="T9" fmla="*/ 88 h 90"/>
                  <a:gd name="T10" fmla="*/ 94 w 96"/>
                  <a:gd name="T11" fmla="*/ 88 h 90"/>
                  <a:gd name="T12" fmla="*/ 94 w 96"/>
                  <a:gd name="T13" fmla="*/ 81 h 90"/>
                </a:gdLst>
                <a:ahLst/>
                <a:cxnLst>
                  <a:cxn ang="0">
                    <a:pos x="T0" y="T1"/>
                  </a:cxn>
                  <a:cxn ang="0">
                    <a:pos x="T2" y="T3"/>
                  </a:cxn>
                  <a:cxn ang="0">
                    <a:pos x="T4" y="T5"/>
                  </a:cxn>
                  <a:cxn ang="0">
                    <a:pos x="T6" y="T7"/>
                  </a:cxn>
                  <a:cxn ang="0">
                    <a:pos x="T8" y="T9"/>
                  </a:cxn>
                  <a:cxn ang="0">
                    <a:pos x="T10" y="T11"/>
                  </a:cxn>
                  <a:cxn ang="0">
                    <a:pos x="T12" y="T13"/>
                  </a:cxn>
                </a:cxnLst>
                <a:rect l="0" t="0" r="r" b="b"/>
                <a:pathLst>
                  <a:path w="96" h="90">
                    <a:moveTo>
                      <a:pt x="94" y="81"/>
                    </a:moveTo>
                    <a:cubicBezTo>
                      <a:pt x="9" y="2"/>
                      <a:pt x="9" y="2"/>
                      <a:pt x="9" y="2"/>
                    </a:cubicBezTo>
                    <a:cubicBezTo>
                      <a:pt x="7" y="0"/>
                      <a:pt x="4" y="0"/>
                      <a:pt x="2" y="2"/>
                    </a:cubicBezTo>
                    <a:cubicBezTo>
                      <a:pt x="0" y="4"/>
                      <a:pt x="0" y="7"/>
                      <a:pt x="2" y="9"/>
                    </a:cubicBezTo>
                    <a:cubicBezTo>
                      <a:pt x="87" y="88"/>
                      <a:pt x="87" y="88"/>
                      <a:pt x="87" y="88"/>
                    </a:cubicBezTo>
                    <a:cubicBezTo>
                      <a:pt x="89" y="90"/>
                      <a:pt x="92" y="90"/>
                      <a:pt x="94" y="88"/>
                    </a:cubicBezTo>
                    <a:cubicBezTo>
                      <a:pt x="96" y="86"/>
                      <a:pt x="96" y="83"/>
                      <a:pt x="94" y="81"/>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90" name="Group 2289"/>
            <p:cNvGrpSpPr/>
            <p:nvPr/>
          </p:nvGrpSpPr>
          <p:grpSpPr>
            <a:xfrm rot="8376934">
              <a:off x="5705966" y="4475351"/>
              <a:ext cx="616119" cy="576627"/>
              <a:chOff x="6025632" y="1744661"/>
              <a:chExt cx="878402" cy="822097"/>
            </a:xfrm>
          </p:grpSpPr>
          <p:sp>
            <p:nvSpPr>
              <p:cNvPr id="2291" name="Freeform 22"/>
              <p:cNvSpPr>
                <a:spLocks/>
              </p:cNvSpPr>
              <p:nvPr/>
            </p:nvSpPr>
            <p:spPr bwMode="auto">
              <a:xfrm>
                <a:off x="6025632" y="1777769"/>
                <a:ext cx="820739" cy="788989"/>
              </a:xfrm>
              <a:custGeom>
                <a:avLst/>
                <a:gdLst>
                  <a:gd name="T0" fmla="*/ 200 w 738"/>
                  <a:gd name="T1" fmla="*/ 0 h 710"/>
                  <a:gd name="T2" fmla="*/ 0 w 738"/>
                  <a:gd name="T3" fmla="*/ 491 h 710"/>
                  <a:gd name="T4" fmla="*/ 538 w 738"/>
                  <a:gd name="T5" fmla="*/ 710 h 710"/>
                  <a:gd name="T6" fmla="*/ 738 w 738"/>
                  <a:gd name="T7" fmla="*/ 218 h 710"/>
                  <a:gd name="T8" fmla="*/ 675 w 738"/>
                  <a:gd name="T9" fmla="*/ 193 h 710"/>
                  <a:gd name="T10" fmla="*/ 678 w 738"/>
                  <a:gd name="T11" fmla="*/ 185 h 710"/>
                  <a:gd name="T12" fmla="*/ 667 w 738"/>
                  <a:gd name="T13" fmla="*/ 158 h 710"/>
                  <a:gd name="T14" fmla="*/ 659 w 738"/>
                  <a:gd name="T15" fmla="*/ 156 h 710"/>
                  <a:gd name="T16" fmla="*/ 640 w 738"/>
                  <a:gd name="T17" fmla="*/ 169 h 710"/>
                  <a:gd name="T18" fmla="*/ 637 w 738"/>
                  <a:gd name="T19" fmla="*/ 177 h 710"/>
                  <a:gd name="T20" fmla="*/ 301 w 738"/>
                  <a:gd name="T21" fmla="*/ 41 h 710"/>
                  <a:gd name="T22" fmla="*/ 304 w 738"/>
                  <a:gd name="T23" fmla="*/ 33 h 710"/>
                  <a:gd name="T24" fmla="*/ 293 w 738"/>
                  <a:gd name="T25" fmla="*/ 6 h 710"/>
                  <a:gd name="T26" fmla="*/ 285 w 738"/>
                  <a:gd name="T27" fmla="*/ 5 h 710"/>
                  <a:gd name="T28" fmla="*/ 266 w 738"/>
                  <a:gd name="T29" fmla="*/ 17 h 710"/>
                  <a:gd name="T30" fmla="*/ 263 w 738"/>
                  <a:gd name="T31" fmla="*/ 25 h 710"/>
                  <a:gd name="T32" fmla="*/ 200 w 738"/>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8" h="710">
                    <a:moveTo>
                      <a:pt x="200" y="0"/>
                    </a:moveTo>
                    <a:cubicBezTo>
                      <a:pt x="0" y="491"/>
                      <a:pt x="0" y="491"/>
                      <a:pt x="0" y="491"/>
                    </a:cubicBezTo>
                    <a:cubicBezTo>
                      <a:pt x="538" y="710"/>
                      <a:pt x="538" y="710"/>
                      <a:pt x="538" y="710"/>
                    </a:cubicBezTo>
                    <a:cubicBezTo>
                      <a:pt x="738" y="218"/>
                      <a:pt x="738" y="218"/>
                      <a:pt x="738" y="218"/>
                    </a:cubicBezTo>
                    <a:cubicBezTo>
                      <a:pt x="675" y="193"/>
                      <a:pt x="675" y="193"/>
                      <a:pt x="675" y="193"/>
                    </a:cubicBezTo>
                    <a:cubicBezTo>
                      <a:pt x="678" y="185"/>
                      <a:pt x="678" y="185"/>
                      <a:pt x="678" y="185"/>
                    </a:cubicBezTo>
                    <a:cubicBezTo>
                      <a:pt x="683" y="174"/>
                      <a:pt x="677" y="162"/>
                      <a:pt x="667" y="158"/>
                    </a:cubicBezTo>
                    <a:cubicBezTo>
                      <a:pt x="664" y="157"/>
                      <a:pt x="662" y="156"/>
                      <a:pt x="659" y="156"/>
                    </a:cubicBezTo>
                    <a:cubicBezTo>
                      <a:pt x="651" y="156"/>
                      <a:pt x="643" y="161"/>
                      <a:pt x="640" y="169"/>
                    </a:cubicBezTo>
                    <a:cubicBezTo>
                      <a:pt x="637" y="177"/>
                      <a:pt x="637" y="177"/>
                      <a:pt x="637" y="177"/>
                    </a:cubicBezTo>
                    <a:cubicBezTo>
                      <a:pt x="301" y="41"/>
                      <a:pt x="301" y="41"/>
                      <a:pt x="301" y="41"/>
                    </a:cubicBezTo>
                    <a:cubicBezTo>
                      <a:pt x="304" y="33"/>
                      <a:pt x="304" y="33"/>
                      <a:pt x="304" y="33"/>
                    </a:cubicBezTo>
                    <a:cubicBezTo>
                      <a:pt x="308" y="22"/>
                      <a:pt x="303" y="10"/>
                      <a:pt x="293" y="6"/>
                    </a:cubicBezTo>
                    <a:cubicBezTo>
                      <a:pt x="290" y="5"/>
                      <a:pt x="288" y="5"/>
                      <a:pt x="285" y="5"/>
                    </a:cubicBezTo>
                    <a:cubicBezTo>
                      <a:pt x="277" y="5"/>
                      <a:pt x="269" y="9"/>
                      <a:pt x="266" y="17"/>
                    </a:cubicBezTo>
                    <a:cubicBezTo>
                      <a:pt x="263" y="25"/>
                      <a:pt x="263" y="25"/>
                      <a:pt x="263" y="25"/>
                    </a:cubicBezTo>
                    <a:cubicBezTo>
                      <a:pt x="200" y="0"/>
                      <a:pt x="200" y="0"/>
                      <a:pt x="2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2" name="Freeform 412"/>
              <p:cNvSpPr>
                <a:spLocks/>
              </p:cNvSpPr>
              <p:nvPr/>
            </p:nvSpPr>
            <p:spPr bwMode="auto">
              <a:xfrm>
                <a:off x="6083296" y="1744661"/>
                <a:ext cx="820738" cy="788988"/>
              </a:xfrm>
              <a:custGeom>
                <a:avLst/>
                <a:gdLst>
                  <a:gd name="T0" fmla="*/ 517 w 517"/>
                  <a:gd name="T1" fmla="*/ 153 h 497"/>
                  <a:gd name="T2" fmla="*/ 140 w 517"/>
                  <a:gd name="T3" fmla="*/ 0 h 497"/>
                  <a:gd name="T4" fmla="*/ 0 w 517"/>
                  <a:gd name="T5" fmla="*/ 344 h 497"/>
                  <a:gd name="T6" fmla="*/ 377 w 517"/>
                  <a:gd name="T7" fmla="*/ 497 h 497"/>
                  <a:gd name="T8" fmla="*/ 517 w 517"/>
                  <a:gd name="T9" fmla="*/ 153 h 497"/>
                </a:gdLst>
                <a:ahLst/>
                <a:cxnLst>
                  <a:cxn ang="0">
                    <a:pos x="T0" y="T1"/>
                  </a:cxn>
                  <a:cxn ang="0">
                    <a:pos x="T2" y="T3"/>
                  </a:cxn>
                  <a:cxn ang="0">
                    <a:pos x="T4" y="T5"/>
                  </a:cxn>
                  <a:cxn ang="0">
                    <a:pos x="T6" y="T7"/>
                  </a:cxn>
                  <a:cxn ang="0">
                    <a:pos x="T8" y="T9"/>
                  </a:cxn>
                </a:cxnLst>
                <a:rect l="0" t="0" r="r" b="b"/>
                <a:pathLst>
                  <a:path w="517" h="497">
                    <a:moveTo>
                      <a:pt x="517" y="153"/>
                    </a:moveTo>
                    <a:lnTo>
                      <a:pt x="140" y="0"/>
                    </a:lnTo>
                    <a:lnTo>
                      <a:pt x="0" y="344"/>
                    </a:lnTo>
                    <a:lnTo>
                      <a:pt x="377" y="497"/>
                    </a:lnTo>
                    <a:lnTo>
                      <a:pt x="517" y="153"/>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3" name="Freeform 413"/>
              <p:cNvSpPr>
                <a:spLocks/>
              </p:cNvSpPr>
              <p:nvPr/>
            </p:nvSpPr>
            <p:spPr bwMode="auto">
              <a:xfrm>
                <a:off x="6116637" y="1776412"/>
                <a:ext cx="755650" cy="727075"/>
              </a:xfrm>
              <a:custGeom>
                <a:avLst/>
                <a:gdLst>
                  <a:gd name="T0" fmla="*/ 476 w 476"/>
                  <a:gd name="T1" fmla="*/ 140 h 458"/>
                  <a:gd name="T2" fmla="*/ 128 w 476"/>
                  <a:gd name="T3" fmla="*/ 0 h 458"/>
                  <a:gd name="T4" fmla="*/ 0 w 476"/>
                  <a:gd name="T5" fmla="*/ 317 h 458"/>
                  <a:gd name="T6" fmla="*/ 347 w 476"/>
                  <a:gd name="T7" fmla="*/ 458 h 458"/>
                  <a:gd name="T8" fmla="*/ 476 w 476"/>
                  <a:gd name="T9" fmla="*/ 140 h 458"/>
                </a:gdLst>
                <a:ahLst/>
                <a:cxnLst>
                  <a:cxn ang="0">
                    <a:pos x="T0" y="T1"/>
                  </a:cxn>
                  <a:cxn ang="0">
                    <a:pos x="T2" y="T3"/>
                  </a:cxn>
                  <a:cxn ang="0">
                    <a:pos x="T4" y="T5"/>
                  </a:cxn>
                  <a:cxn ang="0">
                    <a:pos x="T6" y="T7"/>
                  </a:cxn>
                  <a:cxn ang="0">
                    <a:pos x="T8" y="T9"/>
                  </a:cxn>
                </a:cxnLst>
                <a:rect l="0" t="0" r="r" b="b"/>
                <a:pathLst>
                  <a:path w="476" h="458">
                    <a:moveTo>
                      <a:pt x="476" y="140"/>
                    </a:moveTo>
                    <a:lnTo>
                      <a:pt x="128" y="0"/>
                    </a:lnTo>
                    <a:lnTo>
                      <a:pt x="0" y="317"/>
                    </a:lnTo>
                    <a:lnTo>
                      <a:pt x="347" y="458"/>
                    </a:lnTo>
                    <a:lnTo>
                      <a:pt x="476"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4" name="Freeform 414"/>
              <p:cNvSpPr>
                <a:spLocks/>
              </p:cNvSpPr>
              <p:nvPr/>
            </p:nvSpPr>
            <p:spPr bwMode="auto">
              <a:xfrm>
                <a:off x="6273800" y="1776412"/>
                <a:ext cx="598488" cy="336550"/>
              </a:xfrm>
              <a:custGeom>
                <a:avLst/>
                <a:gdLst>
                  <a:gd name="T0" fmla="*/ 377 w 377"/>
                  <a:gd name="T1" fmla="*/ 140 h 212"/>
                  <a:gd name="T2" fmla="*/ 29 w 377"/>
                  <a:gd name="T3" fmla="*/ 0 h 212"/>
                  <a:gd name="T4" fmla="*/ 0 w 377"/>
                  <a:gd name="T5" fmla="*/ 71 h 212"/>
                  <a:gd name="T6" fmla="*/ 348 w 377"/>
                  <a:gd name="T7" fmla="*/ 212 h 212"/>
                  <a:gd name="T8" fmla="*/ 377 w 377"/>
                  <a:gd name="T9" fmla="*/ 140 h 212"/>
                </a:gdLst>
                <a:ahLst/>
                <a:cxnLst>
                  <a:cxn ang="0">
                    <a:pos x="T0" y="T1"/>
                  </a:cxn>
                  <a:cxn ang="0">
                    <a:pos x="T2" y="T3"/>
                  </a:cxn>
                  <a:cxn ang="0">
                    <a:pos x="T4" y="T5"/>
                  </a:cxn>
                  <a:cxn ang="0">
                    <a:pos x="T6" y="T7"/>
                  </a:cxn>
                  <a:cxn ang="0">
                    <a:pos x="T8" y="T9"/>
                  </a:cxn>
                </a:cxnLst>
                <a:rect l="0" t="0" r="r" b="b"/>
                <a:pathLst>
                  <a:path w="377" h="212">
                    <a:moveTo>
                      <a:pt x="377" y="140"/>
                    </a:moveTo>
                    <a:lnTo>
                      <a:pt x="29" y="0"/>
                    </a:lnTo>
                    <a:lnTo>
                      <a:pt x="0" y="71"/>
                    </a:lnTo>
                    <a:lnTo>
                      <a:pt x="348" y="212"/>
                    </a:lnTo>
                    <a:lnTo>
                      <a:pt x="377" y="140"/>
                    </a:lnTo>
                    <a:close/>
                  </a:path>
                </a:pathLst>
              </a:custGeom>
              <a:solidFill>
                <a:srgbClr val="EE6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5" name="Freeform 415"/>
              <p:cNvSpPr>
                <a:spLocks/>
              </p:cNvSpPr>
              <p:nvPr/>
            </p:nvSpPr>
            <p:spPr bwMode="auto">
              <a:xfrm>
                <a:off x="6273800" y="1889125"/>
                <a:ext cx="598488" cy="223838"/>
              </a:xfrm>
              <a:custGeom>
                <a:avLst/>
                <a:gdLst>
                  <a:gd name="T0" fmla="*/ 0 w 377"/>
                  <a:gd name="T1" fmla="*/ 0 h 141"/>
                  <a:gd name="T2" fmla="*/ 348 w 377"/>
                  <a:gd name="T3" fmla="*/ 141 h 141"/>
                  <a:gd name="T4" fmla="*/ 377 w 377"/>
                  <a:gd name="T5" fmla="*/ 69 h 141"/>
                  <a:gd name="T6" fmla="*/ 0 w 377"/>
                  <a:gd name="T7" fmla="*/ 0 h 141"/>
                </a:gdLst>
                <a:ahLst/>
                <a:cxnLst>
                  <a:cxn ang="0">
                    <a:pos x="T0" y="T1"/>
                  </a:cxn>
                  <a:cxn ang="0">
                    <a:pos x="T2" y="T3"/>
                  </a:cxn>
                  <a:cxn ang="0">
                    <a:pos x="T4" y="T5"/>
                  </a:cxn>
                  <a:cxn ang="0">
                    <a:pos x="T6" y="T7"/>
                  </a:cxn>
                </a:cxnLst>
                <a:rect l="0" t="0" r="r" b="b"/>
                <a:pathLst>
                  <a:path w="377" h="141">
                    <a:moveTo>
                      <a:pt x="0" y="0"/>
                    </a:moveTo>
                    <a:lnTo>
                      <a:pt x="348" y="141"/>
                    </a:lnTo>
                    <a:lnTo>
                      <a:pt x="377" y="69"/>
                    </a:lnTo>
                    <a:lnTo>
                      <a:pt x="0" y="0"/>
                    </a:lnTo>
                    <a:close/>
                  </a:path>
                </a:pathLst>
              </a:custGeom>
              <a:solidFill>
                <a:srgbClr val="E06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6" name="Freeform 416"/>
              <p:cNvSpPr>
                <a:spLocks/>
              </p:cNvSpPr>
              <p:nvPr/>
            </p:nvSpPr>
            <p:spPr bwMode="auto">
              <a:xfrm>
                <a:off x="6305550" y="1776412"/>
                <a:ext cx="566738" cy="257175"/>
              </a:xfrm>
              <a:custGeom>
                <a:avLst/>
                <a:gdLst>
                  <a:gd name="T0" fmla="*/ 357 w 357"/>
                  <a:gd name="T1" fmla="*/ 140 h 162"/>
                  <a:gd name="T2" fmla="*/ 9 w 357"/>
                  <a:gd name="T3" fmla="*/ 0 h 162"/>
                  <a:gd name="T4" fmla="*/ 0 w 357"/>
                  <a:gd name="T5" fmla="*/ 21 h 162"/>
                  <a:gd name="T6" fmla="*/ 348 w 357"/>
                  <a:gd name="T7" fmla="*/ 162 h 162"/>
                  <a:gd name="T8" fmla="*/ 357 w 357"/>
                  <a:gd name="T9" fmla="*/ 140 h 162"/>
                </a:gdLst>
                <a:ahLst/>
                <a:cxnLst>
                  <a:cxn ang="0">
                    <a:pos x="T0" y="T1"/>
                  </a:cxn>
                  <a:cxn ang="0">
                    <a:pos x="T2" y="T3"/>
                  </a:cxn>
                  <a:cxn ang="0">
                    <a:pos x="T4" y="T5"/>
                  </a:cxn>
                  <a:cxn ang="0">
                    <a:pos x="T6" y="T7"/>
                  </a:cxn>
                  <a:cxn ang="0">
                    <a:pos x="T8" y="T9"/>
                  </a:cxn>
                </a:cxnLst>
                <a:rect l="0" t="0" r="r" b="b"/>
                <a:pathLst>
                  <a:path w="357" h="162">
                    <a:moveTo>
                      <a:pt x="357" y="140"/>
                    </a:moveTo>
                    <a:lnTo>
                      <a:pt x="9" y="0"/>
                    </a:lnTo>
                    <a:lnTo>
                      <a:pt x="0" y="21"/>
                    </a:lnTo>
                    <a:lnTo>
                      <a:pt x="348" y="162"/>
                    </a:lnTo>
                    <a:lnTo>
                      <a:pt x="357" y="140"/>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7" name="Freeform 417"/>
              <p:cNvSpPr>
                <a:spLocks/>
              </p:cNvSpPr>
              <p:nvPr/>
            </p:nvSpPr>
            <p:spPr bwMode="auto">
              <a:xfrm>
                <a:off x="6253162" y="2008187"/>
                <a:ext cx="268288" cy="315913"/>
              </a:xfrm>
              <a:custGeom>
                <a:avLst/>
                <a:gdLst>
                  <a:gd name="T0" fmla="*/ 180 w 242"/>
                  <a:gd name="T1" fmla="*/ 241 h 284"/>
                  <a:gd name="T2" fmla="*/ 163 w 242"/>
                  <a:gd name="T3" fmla="*/ 284 h 284"/>
                  <a:gd name="T4" fmla="*/ 0 w 242"/>
                  <a:gd name="T5" fmla="*/ 218 h 284"/>
                  <a:gd name="T6" fmla="*/ 35 w 242"/>
                  <a:gd name="T7" fmla="*/ 178 h 284"/>
                  <a:gd name="T8" fmla="*/ 111 w 242"/>
                  <a:gd name="T9" fmla="*/ 142 h 284"/>
                  <a:gd name="T10" fmla="*/ 165 w 242"/>
                  <a:gd name="T11" fmla="*/ 118 h 284"/>
                  <a:gd name="T12" fmla="*/ 186 w 242"/>
                  <a:gd name="T13" fmla="*/ 93 h 284"/>
                  <a:gd name="T14" fmla="*/ 188 w 242"/>
                  <a:gd name="T15" fmla="*/ 66 h 284"/>
                  <a:gd name="T16" fmla="*/ 168 w 242"/>
                  <a:gd name="T17" fmla="*/ 48 h 284"/>
                  <a:gd name="T18" fmla="*/ 141 w 242"/>
                  <a:gd name="T19" fmla="*/ 48 h 284"/>
                  <a:gd name="T20" fmla="*/ 120 w 242"/>
                  <a:gd name="T21" fmla="*/ 73 h 284"/>
                  <a:gd name="T22" fmla="*/ 75 w 242"/>
                  <a:gd name="T23" fmla="*/ 49 h 284"/>
                  <a:gd name="T24" fmla="*/ 124 w 242"/>
                  <a:gd name="T25" fmla="*/ 5 h 284"/>
                  <a:gd name="T26" fmla="*/ 185 w 242"/>
                  <a:gd name="T27" fmla="*/ 10 h 284"/>
                  <a:gd name="T28" fmla="*/ 233 w 242"/>
                  <a:gd name="T29" fmla="*/ 52 h 284"/>
                  <a:gd name="T30" fmla="*/ 234 w 242"/>
                  <a:gd name="T31" fmla="*/ 109 h 284"/>
                  <a:gd name="T32" fmla="*/ 216 w 242"/>
                  <a:gd name="T33" fmla="*/ 137 h 284"/>
                  <a:gd name="T34" fmla="*/ 185 w 242"/>
                  <a:gd name="T35" fmla="*/ 161 h 284"/>
                  <a:gd name="T36" fmla="*/ 142 w 242"/>
                  <a:gd name="T37" fmla="*/ 179 h 284"/>
                  <a:gd name="T38" fmla="*/ 103 w 242"/>
                  <a:gd name="T39" fmla="*/ 195 h 284"/>
                  <a:gd name="T40" fmla="*/ 88 w 242"/>
                  <a:gd name="T41" fmla="*/ 204 h 284"/>
                  <a:gd name="T42" fmla="*/ 180 w 242"/>
                  <a:gd name="T43" fmla="*/ 24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2" h="284">
                    <a:moveTo>
                      <a:pt x="180" y="241"/>
                    </a:moveTo>
                    <a:cubicBezTo>
                      <a:pt x="163" y="284"/>
                      <a:pt x="163" y="284"/>
                      <a:pt x="163" y="284"/>
                    </a:cubicBezTo>
                    <a:cubicBezTo>
                      <a:pt x="0" y="218"/>
                      <a:pt x="0" y="218"/>
                      <a:pt x="0" y="218"/>
                    </a:cubicBezTo>
                    <a:cubicBezTo>
                      <a:pt x="9" y="203"/>
                      <a:pt x="20" y="189"/>
                      <a:pt x="35" y="178"/>
                    </a:cubicBezTo>
                    <a:cubicBezTo>
                      <a:pt x="50" y="167"/>
                      <a:pt x="75" y="155"/>
                      <a:pt x="111" y="142"/>
                    </a:cubicBezTo>
                    <a:cubicBezTo>
                      <a:pt x="139" y="131"/>
                      <a:pt x="158" y="123"/>
                      <a:pt x="165" y="118"/>
                    </a:cubicBezTo>
                    <a:cubicBezTo>
                      <a:pt x="175" y="111"/>
                      <a:pt x="182" y="102"/>
                      <a:pt x="186" y="93"/>
                    </a:cubicBezTo>
                    <a:cubicBezTo>
                      <a:pt x="190" y="83"/>
                      <a:pt x="191" y="74"/>
                      <a:pt x="188" y="66"/>
                    </a:cubicBezTo>
                    <a:cubicBezTo>
                      <a:pt x="184" y="58"/>
                      <a:pt x="178" y="52"/>
                      <a:pt x="168" y="48"/>
                    </a:cubicBezTo>
                    <a:cubicBezTo>
                      <a:pt x="158" y="44"/>
                      <a:pt x="149" y="44"/>
                      <a:pt x="141" y="48"/>
                    </a:cubicBezTo>
                    <a:cubicBezTo>
                      <a:pt x="133" y="51"/>
                      <a:pt x="126" y="59"/>
                      <a:pt x="120" y="73"/>
                    </a:cubicBezTo>
                    <a:cubicBezTo>
                      <a:pt x="75" y="49"/>
                      <a:pt x="75" y="49"/>
                      <a:pt x="75" y="49"/>
                    </a:cubicBezTo>
                    <a:cubicBezTo>
                      <a:pt x="88" y="25"/>
                      <a:pt x="104" y="10"/>
                      <a:pt x="124" y="5"/>
                    </a:cubicBezTo>
                    <a:cubicBezTo>
                      <a:pt x="143" y="0"/>
                      <a:pt x="163" y="1"/>
                      <a:pt x="185" y="10"/>
                    </a:cubicBezTo>
                    <a:cubicBezTo>
                      <a:pt x="209" y="20"/>
                      <a:pt x="225" y="34"/>
                      <a:pt x="233" y="52"/>
                    </a:cubicBezTo>
                    <a:cubicBezTo>
                      <a:pt x="242" y="71"/>
                      <a:pt x="242" y="90"/>
                      <a:pt x="234" y="109"/>
                    </a:cubicBezTo>
                    <a:cubicBezTo>
                      <a:pt x="230" y="120"/>
                      <a:pt x="224" y="129"/>
                      <a:pt x="216" y="137"/>
                    </a:cubicBezTo>
                    <a:cubicBezTo>
                      <a:pt x="208" y="146"/>
                      <a:pt x="197" y="154"/>
                      <a:pt x="185" y="161"/>
                    </a:cubicBezTo>
                    <a:cubicBezTo>
                      <a:pt x="176" y="166"/>
                      <a:pt x="162" y="172"/>
                      <a:pt x="142" y="179"/>
                    </a:cubicBezTo>
                    <a:cubicBezTo>
                      <a:pt x="122" y="187"/>
                      <a:pt x="109" y="192"/>
                      <a:pt x="103" y="195"/>
                    </a:cubicBezTo>
                    <a:cubicBezTo>
                      <a:pt x="97" y="198"/>
                      <a:pt x="92" y="201"/>
                      <a:pt x="88" y="204"/>
                    </a:cubicBezTo>
                    <a:lnTo>
                      <a:pt x="180" y="241"/>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8" name="Freeform 418"/>
              <p:cNvSpPr>
                <a:spLocks/>
              </p:cNvSpPr>
              <p:nvPr/>
            </p:nvSpPr>
            <p:spPr bwMode="auto">
              <a:xfrm>
                <a:off x="6519862" y="2093912"/>
                <a:ext cx="165100" cy="287338"/>
              </a:xfrm>
              <a:custGeom>
                <a:avLst/>
                <a:gdLst>
                  <a:gd name="T0" fmla="*/ 50 w 148"/>
                  <a:gd name="T1" fmla="*/ 258 h 258"/>
                  <a:gd name="T2" fmla="*/ 3 w 148"/>
                  <a:gd name="T3" fmla="*/ 239 h 258"/>
                  <a:gd name="T4" fmla="*/ 74 w 148"/>
                  <a:gd name="T5" fmla="*/ 65 h 258"/>
                  <a:gd name="T6" fmla="*/ 0 w 148"/>
                  <a:gd name="T7" fmla="*/ 75 h 258"/>
                  <a:gd name="T8" fmla="*/ 17 w 148"/>
                  <a:gd name="T9" fmla="*/ 33 h 258"/>
                  <a:gd name="T10" fmla="*/ 66 w 148"/>
                  <a:gd name="T11" fmla="*/ 27 h 258"/>
                  <a:gd name="T12" fmla="*/ 111 w 148"/>
                  <a:gd name="T13" fmla="*/ 0 h 258"/>
                  <a:gd name="T14" fmla="*/ 148 w 148"/>
                  <a:gd name="T15" fmla="*/ 15 h 258"/>
                  <a:gd name="T16" fmla="*/ 50 w 148"/>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58">
                    <a:moveTo>
                      <a:pt x="50" y="258"/>
                    </a:moveTo>
                    <a:cubicBezTo>
                      <a:pt x="3" y="239"/>
                      <a:pt x="3" y="239"/>
                      <a:pt x="3" y="239"/>
                    </a:cubicBezTo>
                    <a:cubicBezTo>
                      <a:pt x="74" y="65"/>
                      <a:pt x="74" y="65"/>
                      <a:pt x="74" y="65"/>
                    </a:cubicBezTo>
                    <a:cubicBezTo>
                      <a:pt x="51" y="74"/>
                      <a:pt x="26" y="77"/>
                      <a:pt x="0" y="75"/>
                    </a:cubicBezTo>
                    <a:cubicBezTo>
                      <a:pt x="17" y="33"/>
                      <a:pt x="17" y="33"/>
                      <a:pt x="17" y="33"/>
                    </a:cubicBezTo>
                    <a:cubicBezTo>
                      <a:pt x="31" y="34"/>
                      <a:pt x="47" y="32"/>
                      <a:pt x="66" y="27"/>
                    </a:cubicBezTo>
                    <a:cubicBezTo>
                      <a:pt x="84" y="21"/>
                      <a:pt x="99" y="13"/>
                      <a:pt x="111" y="0"/>
                    </a:cubicBezTo>
                    <a:cubicBezTo>
                      <a:pt x="148" y="15"/>
                      <a:pt x="148" y="15"/>
                      <a:pt x="148" y="15"/>
                    </a:cubicBezTo>
                    <a:lnTo>
                      <a:pt x="50" y="258"/>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9" name="Freeform 419"/>
              <p:cNvSpPr>
                <a:spLocks/>
              </p:cNvSpPr>
              <p:nvPr/>
            </p:nvSpPr>
            <p:spPr bwMode="auto">
              <a:xfrm>
                <a:off x="6450012" y="1919287"/>
                <a:ext cx="223838" cy="104775"/>
              </a:xfrm>
              <a:custGeom>
                <a:avLst/>
                <a:gdLst>
                  <a:gd name="T0" fmla="*/ 141 w 141"/>
                  <a:gd name="T1" fmla="*/ 55 h 66"/>
                  <a:gd name="T2" fmla="*/ 4 w 141"/>
                  <a:gd name="T3" fmla="*/ 0 h 66"/>
                  <a:gd name="T4" fmla="*/ 0 w 141"/>
                  <a:gd name="T5" fmla="*/ 10 h 66"/>
                  <a:gd name="T6" fmla="*/ 137 w 141"/>
                  <a:gd name="T7" fmla="*/ 66 h 66"/>
                  <a:gd name="T8" fmla="*/ 141 w 141"/>
                  <a:gd name="T9" fmla="*/ 55 h 66"/>
                </a:gdLst>
                <a:ahLst/>
                <a:cxnLst>
                  <a:cxn ang="0">
                    <a:pos x="T0" y="T1"/>
                  </a:cxn>
                  <a:cxn ang="0">
                    <a:pos x="T2" y="T3"/>
                  </a:cxn>
                  <a:cxn ang="0">
                    <a:pos x="T4" y="T5"/>
                  </a:cxn>
                  <a:cxn ang="0">
                    <a:pos x="T6" y="T7"/>
                  </a:cxn>
                  <a:cxn ang="0">
                    <a:pos x="T8" y="T9"/>
                  </a:cxn>
                </a:cxnLst>
                <a:rect l="0" t="0" r="r" b="b"/>
                <a:pathLst>
                  <a:path w="141" h="66">
                    <a:moveTo>
                      <a:pt x="141" y="55"/>
                    </a:moveTo>
                    <a:lnTo>
                      <a:pt x="4" y="0"/>
                    </a:lnTo>
                    <a:lnTo>
                      <a:pt x="0" y="10"/>
                    </a:lnTo>
                    <a:lnTo>
                      <a:pt x="137" y="66"/>
                    </a:lnTo>
                    <a:lnTo>
                      <a:pt x="14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0" name="Freeform 420"/>
              <p:cNvSpPr>
                <a:spLocks/>
              </p:cNvSpPr>
              <p:nvPr/>
            </p:nvSpPr>
            <p:spPr bwMode="auto">
              <a:xfrm>
                <a:off x="6335712" y="1746250"/>
                <a:ext cx="90488" cy="147638"/>
              </a:xfrm>
              <a:custGeom>
                <a:avLst/>
                <a:gdLst>
                  <a:gd name="T0" fmla="*/ 66 w 81"/>
                  <a:gd name="T1" fmla="*/ 5 h 132"/>
                  <a:gd name="T2" fmla="*/ 66 w 81"/>
                  <a:gd name="T3" fmla="*/ 5 h 132"/>
                  <a:gd name="T4" fmla="*/ 39 w 81"/>
                  <a:gd name="T5" fmla="*/ 16 h 132"/>
                  <a:gd name="T6" fmla="*/ 4 w 81"/>
                  <a:gd name="T7" fmla="*/ 100 h 132"/>
                  <a:gd name="T8" fmla="*/ 16 w 81"/>
                  <a:gd name="T9" fmla="*/ 127 h 132"/>
                  <a:gd name="T10" fmla="*/ 43 w 81"/>
                  <a:gd name="T11" fmla="*/ 116 h 132"/>
                  <a:gd name="T12" fmla="*/ 77 w 81"/>
                  <a:gd name="T13" fmla="*/ 32 h 132"/>
                  <a:gd name="T14" fmla="*/ 66 w 81"/>
                  <a:gd name="T15" fmla="*/ 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5"/>
                    </a:moveTo>
                    <a:cubicBezTo>
                      <a:pt x="66" y="5"/>
                      <a:pt x="66" y="5"/>
                      <a:pt x="66" y="5"/>
                    </a:cubicBezTo>
                    <a:cubicBezTo>
                      <a:pt x="55" y="0"/>
                      <a:pt x="43" y="5"/>
                      <a:pt x="39" y="16"/>
                    </a:cubicBezTo>
                    <a:cubicBezTo>
                      <a:pt x="4" y="100"/>
                      <a:pt x="4" y="100"/>
                      <a:pt x="4" y="100"/>
                    </a:cubicBezTo>
                    <a:cubicBezTo>
                      <a:pt x="0" y="111"/>
                      <a:pt x="5" y="123"/>
                      <a:pt x="16" y="127"/>
                    </a:cubicBezTo>
                    <a:cubicBezTo>
                      <a:pt x="26" y="132"/>
                      <a:pt x="38" y="127"/>
                      <a:pt x="43" y="116"/>
                    </a:cubicBezTo>
                    <a:cubicBezTo>
                      <a:pt x="77" y="32"/>
                      <a:pt x="77" y="32"/>
                      <a:pt x="77" y="32"/>
                    </a:cubicBezTo>
                    <a:cubicBezTo>
                      <a:pt x="81" y="21"/>
                      <a:pt x="76" y="9"/>
                      <a:pt x="66" y="5"/>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1" name="Freeform 421"/>
              <p:cNvSpPr>
                <a:spLocks/>
              </p:cNvSpPr>
              <p:nvPr/>
            </p:nvSpPr>
            <p:spPr bwMode="auto">
              <a:xfrm>
                <a:off x="6751637" y="1916112"/>
                <a:ext cx="90488" cy="146050"/>
              </a:xfrm>
              <a:custGeom>
                <a:avLst/>
                <a:gdLst>
                  <a:gd name="T0" fmla="*/ 66 w 81"/>
                  <a:gd name="T1" fmla="*/ 4 h 132"/>
                  <a:gd name="T2" fmla="*/ 66 w 81"/>
                  <a:gd name="T3" fmla="*/ 4 h 132"/>
                  <a:gd name="T4" fmla="*/ 77 w 81"/>
                  <a:gd name="T5" fmla="*/ 31 h 132"/>
                  <a:gd name="T6" fmla="*/ 43 w 81"/>
                  <a:gd name="T7" fmla="*/ 116 h 132"/>
                  <a:gd name="T8" fmla="*/ 16 w 81"/>
                  <a:gd name="T9" fmla="*/ 127 h 132"/>
                  <a:gd name="T10" fmla="*/ 4 w 81"/>
                  <a:gd name="T11" fmla="*/ 100 h 132"/>
                  <a:gd name="T12" fmla="*/ 39 w 81"/>
                  <a:gd name="T13" fmla="*/ 16 h 132"/>
                  <a:gd name="T14" fmla="*/ 66 w 81"/>
                  <a:gd name="T15" fmla="*/ 4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4"/>
                    </a:moveTo>
                    <a:cubicBezTo>
                      <a:pt x="66" y="4"/>
                      <a:pt x="66" y="4"/>
                      <a:pt x="66" y="4"/>
                    </a:cubicBezTo>
                    <a:cubicBezTo>
                      <a:pt x="76" y="9"/>
                      <a:pt x="81" y="21"/>
                      <a:pt x="77" y="31"/>
                    </a:cubicBezTo>
                    <a:cubicBezTo>
                      <a:pt x="43" y="116"/>
                      <a:pt x="43" y="116"/>
                      <a:pt x="43" y="116"/>
                    </a:cubicBezTo>
                    <a:cubicBezTo>
                      <a:pt x="38" y="126"/>
                      <a:pt x="26" y="132"/>
                      <a:pt x="16" y="127"/>
                    </a:cubicBezTo>
                    <a:cubicBezTo>
                      <a:pt x="5" y="123"/>
                      <a:pt x="0" y="111"/>
                      <a:pt x="4" y="100"/>
                    </a:cubicBezTo>
                    <a:cubicBezTo>
                      <a:pt x="39" y="16"/>
                      <a:pt x="39" y="16"/>
                      <a:pt x="39" y="16"/>
                    </a:cubicBezTo>
                    <a:cubicBezTo>
                      <a:pt x="43" y="5"/>
                      <a:pt x="55" y="0"/>
                      <a:pt x="66" y="4"/>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p:cNvGrpSpPr/>
            <p:nvPr/>
          </p:nvGrpSpPr>
          <p:grpSpPr>
            <a:xfrm rot="12930740">
              <a:off x="5821585" y="3595989"/>
              <a:ext cx="479250" cy="520443"/>
              <a:chOff x="2796969" y="4359275"/>
              <a:chExt cx="614568" cy="667392"/>
            </a:xfrm>
          </p:grpSpPr>
          <p:sp>
            <p:nvSpPr>
              <p:cNvPr id="2302" name="Freeform 5"/>
              <p:cNvSpPr>
                <a:spLocks/>
              </p:cNvSpPr>
              <p:nvPr/>
            </p:nvSpPr>
            <p:spPr bwMode="auto">
              <a:xfrm>
                <a:off x="2796969" y="4418653"/>
                <a:ext cx="609600" cy="608014"/>
              </a:xfrm>
              <a:custGeom>
                <a:avLst/>
                <a:gdLst>
                  <a:gd name="T0" fmla="*/ 274 w 548"/>
                  <a:gd name="T1" fmla="*/ 0 h 548"/>
                  <a:gd name="T2" fmla="*/ 0 w 548"/>
                  <a:gd name="T3" fmla="*/ 274 h 548"/>
                  <a:gd name="T4" fmla="*/ 8 w 548"/>
                  <a:gd name="T5" fmla="*/ 339 h 548"/>
                  <a:gd name="T6" fmla="*/ 5 w 548"/>
                  <a:gd name="T7" fmla="*/ 367 h 548"/>
                  <a:gd name="T8" fmla="*/ 5 w 548"/>
                  <a:gd name="T9" fmla="*/ 367 h 548"/>
                  <a:gd name="T10" fmla="*/ 5 w 548"/>
                  <a:gd name="T11" fmla="*/ 389 h 548"/>
                  <a:gd name="T12" fmla="*/ 34 w 548"/>
                  <a:gd name="T13" fmla="*/ 409 h 548"/>
                  <a:gd name="T14" fmla="*/ 35 w 548"/>
                  <a:gd name="T15" fmla="*/ 409 h 548"/>
                  <a:gd name="T16" fmla="*/ 274 w 548"/>
                  <a:gd name="T17" fmla="*/ 548 h 548"/>
                  <a:gd name="T18" fmla="*/ 548 w 548"/>
                  <a:gd name="T19" fmla="*/ 274 h 548"/>
                  <a:gd name="T20" fmla="*/ 274 w 548"/>
                  <a:gd name="T2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8" h="548">
                    <a:moveTo>
                      <a:pt x="274" y="0"/>
                    </a:moveTo>
                    <a:cubicBezTo>
                      <a:pt x="123" y="0"/>
                      <a:pt x="0" y="123"/>
                      <a:pt x="0" y="274"/>
                    </a:cubicBezTo>
                    <a:cubicBezTo>
                      <a:pt x="0" y="297"/>
                      <a:pt x="3" y="318"/>
                      <a:pt x="8" y="339"/>
                    </a:cubicBezTo>
                    <a:cubicBezTo>
                      <a:pt x="3" y="347"/>
                      <a:pt x="1" y="357"/>
                      <a:pt x="5" y="367"/>
                    </a:cubicBezTo>
                    <a:cubicBezTo>
                      <a:pt x="5" y="367"/>
                      <a:pt x="5" y="367"/>
                      <a:pt x="5" y="367"/>
                    </a:cubicBezTo>
                    <a:cubicBezTo>
                      <a:pt x="2" y="374"/>
                      <a:pt x="2" y="382"/>
                      <a:pt x="5" y="389"/>
                    </a:cubicBezTo>
                    <a:cubicBezTo>
                      <a:pt x="9" y="402"/>
                      <a:pt x="21" y="409"/>
                      <a:pt x="34" y="409"/>
                    </a:cubicBezTo>
                    <a:cubicBezTo>
                      <a:pt x="34" y="409"/>
                      <a:pt x="35" y="409"/>
                      <a:pt x="35" y="409"/>
                    </a:cubicBezTo>
                    <a:cubicBezTo>
                      <a:pt x="83" y="492"/>
                      <a:pt x="172" y="548"/>
                      <a:pt x="274" y="548"/>
                    </a:cubicBezTo>
                    <a:cubicBezTo>
                      <a:pt x="425" y="548"/>
                      <a:pt x="548" y="426"/>
                      <a:pt x="548" y="274"/>
                    </a:cubicBezTo>
                    <a:cubicBezTo>
                      <a:pt x="548" y="123"/>
                      <a:pt x="425" y="0"/>
                      <a:pt x="274"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3" name="Oval 28"/>
              <p:cNvSpPr>
                <a:spLocks noChangeArrowheads="1"/>
              </p:cNvSpPr>
              <p:nvPr/>
            </p:nvSpPr>
            <p:spPr bwMode="auto">
              <a:xfrm>
                <a:off x="2801937" y="4359275"/>
                <a:ext cx="609600" cy="609600"/>
              </a:xfrm>
              <a:prstGeom prst="ellipse">
                <a:avLst/>
              </a:pr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4" name="Oval 29"/>
              <p:cNvSpPr>
                <a:spLocks noChangeArrowheads="1"/>
              </p:cNvSpPr>
              <p:nvPr/>
            </p:nvSpPr>
            <p:spPr bwMode="auto">
              <a:xfrm>
                <a:off x="2808287" y="43656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5" name="Freeform 30"/>
              <p:cNvSpPr>
                <a:spLocks/>
              </p:cNvSpPr>
              <p:nvPr/>
            </p:nvSpPr>
            <p:spPr bwMode="auto">
              <a:xfrm>
                <a:off x="2819400" y="4648200"/>
                <a:ext cx="574675" cy="303213"/>
              </a:xfrm>
              <a:custGeom>
                <a:avLst/>
                <a:gdLst>
                  <a:gd name="T0" fmla="*/ 258 w 516"/>
                  <a:gd name="T1" fmla="*/ 244 h 272"/>
                  <a:gd name="T2" fmla="*/ 1 w 516"/>
                  <a:gd name="T3" fmla="*/ 0 h 272"/>
                  <a:gd name="T4" fmla="*/ 0 w 516"/>
                  <a:gd name="T5" fmla="*/ 14 h 272"/>
                  <a:gd name="T6" fmla="*/ 258 w 516"/>
                  <a:gd name="T7" fmla="*/ 272 h 272"/>
                  <a:gd name="T8" fmla="*/ 516 w 516"/>
                  <a:gd name="T9" fmla="*/ 14 h 272"/>
                  <a:gd name="T10" fmla="*/ 515 w 516"/>
                  <a:gd name="T11" fmla="*/ 0 h 272"/>
                  <a:gd name="T12" fmla="*/ 258 w 516"/>
                  <a:gd name="T13" fmla="*/ 244 h 272"/>
                </a:gdLst>
                <a:ahLst/>
                <a:cxnLst>
                  <a:cxn ang="0">
                    <a:pos x="T0" y="T1"/>
                  </a:cxn>
                  <a:cxn ang="0">
                    <a:pos x="T2" y="T3"/>
                  </a:cxn>
                  <a:cxn ang="0">
                    <a:pos x="T4" y="T5"/>
                  </a:cxn>
                  <a:cxn ang="0">
                    <a:pos x="T6" y="T7"/>
                  </a:cxn>
                  <a:cxn ang="0">
                    <a:pos x="T8" y="T9"/>
                  </a:cxn>
                  <a:cxn ang="0">
                    <a:pos x="T10" y="T11"/>
                  </a:cxn>
                  <a:cxn ang="0">
                    <a:pos x="T12" y="T13"/>
                  </a:cxn>
                </a:cxnLst>
                <a:rect l="0" t="0" r="r" b="b"/>
                <a:pathLst>
                  <a:path w="516" h="272">
                    <a:moveTo>
                      <a:pt x="258" y="244"/>
                    </a:moveTo>
                    <a:cubicBezTo>
                      <a:pt x="120" y="244"/>
                      <a:pt x="8" y="136"/>
                      <a:pt x="1" y="0"/>
                    </a:cubicBezTo>
                    <a:cubicBezTo>
                      <a:pt x="0" y="5"/>
                      <a:pt x="0" y="9"/>
                      <a:pt x="0" y="14"/>
                    </a:cubicBezTo>
                    <a:cubicBezTo>
                      <a:pt x="0" y="156"/>
                      <a:pt x="115" y="272"/>
                      <a:pt x="258" y="272"/>
                    </a:cubicBezTo>
                    <a:cubicBezTo>
                      <a:pt x="400" y="272"/>
                      <a:pt x="516" y="156"/>
                      <a:pt x="516" y="14"/>
                    </a:cubicBezTo>
                    <a:cubicBezTo>
                      <a:pt x="516" y="9"/>
                      <a:pt x="515" y="5"/>
                      <a:pt x="515" y="0"/>
                    </a:cubicBezTo>
                    <a:cubicBezTo>
                      <a:pt x="508" y="136"/>
                      <a:pt x="396" y="244"/>
                      <a:pt x="258" y="244"/>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6" name="Freeform 31"/>
              <p:cNvSpPr>
                <a:spLocks/>
              </p:cNvSpPr>
              <p:nvPr/>
            </p:nvSpPr>
            <p:spPr bwMode="auto">
              <a:xfrm>
                <a:off x="2820987" y="4376737"/>
                <a:ext cx="571500" cy="542925"/>
              </a:xfrm>
              <a:custGeom>
                <a:avLst/>
                <a:gdLst>
                  <a:gd name="T0" fmla="*/ 257 w 514"/>
                  <a:gd name="T1" fmla="*/ 488 h 488"/>
                  <a:gd name="T2" fmla="*/ 514 w 514"/>
                  <a:gd name="T3" fmla="*/ 244 h 488"/>
                  <a:gd name="T4" fmla="*/ 257 w 514"/>
                  <a:gd name="T5" fmla="*/ 0 h 488"/>
                  <a:gd name="T6" fmla="*/ 0 w 514"/>
                  <a:gd name="T7" fmla="*/ 244 h 488"/>
                  <a:gd name="T8" fmla="*/ 257 w 514"/>
                  <a:gd name="T9" fmla="*/ 488 h 488"/>
                </a:gdLst>
                <a:ahLst/>
                <a:cxnLst>
                  <a:cxn ang="0">
                    <a:pos x="T0" y="T1"/>
                  </a:cxn>
                  <a:cxn ang="0">
                    <a:pos x="T2" y="T3"/>
                  </a:cxn>
                  <a:cxn ang="0">
                    <a:pos x="T4" y="T5"/>
                  </a:cxn>
                  <a:cxn ang="0">
                    <a:pos x="T6" y="T7"/>
                  </a:cxn>
                  <a:cxn ang="0">
                    <a:pos x="T8" y="T9"/>
                  </a:cxn>
                </a:cxnLst>
                <a:rect l="0" t="0" r="r" b="b"/>
                <a:pathLst>
                  <a:path w="514" h="488">
                    <a:moveTo>
                      <a:pt x="257" y="488"/>
                    </a:moveTo>
                    <a:cubicBezTo>
                      <a:pt x="395" y="488"/>
                      <a:pt x="507" y="380"/>
                      <a:pt x="514" y="244"/>
                    </a:cubicBezTo>
                    <a:cubicBezTo>
                      <a:pt x="507" y="108"/>
                      <a:pt x="395" y="0"/>
                      <a:pt x="257" y="0"/>
                    </a:cubicBezTo>
                    <a:cubicBezTo>
                      <a:pt x="119" y="0"/>
                      <a:pt x="7" y="108"/>
                      <a:pt x="0" y="244"/>
                    </a:cubicBezTo>
                    <a:cubicBezTo>
                      <a:pt x="7" y="380"/>
                      <a:pt x="119" y="488"/>
                      <a:pt x="257" y="488"/>
                    </a:cubicBezTo>
                    <a:close/>
                  </a:path>
                </a:pathLst>
              </a:cu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7" name="Freeform 32"/>
              <p:cNvSpPr>
                <a:spLocks/>
              </p:cNvSpPr>
              <p:nvPr/>
            </p:nvSpPr>
            <p:spPr bwMode="auto">
              <a:xfrm>
                <a:off x="2800350" y="4446587"/>
                <a:ext cx="549275" cy="479425"/>
              </a:xfrm>
              <a:custGeom>
                <a:avLst/>
                <a:gdLst>
                  <a:gd name="T0" fmla="*/ 457 w 494"/>
                  <a:gd name="T1" fmla="*/ 150 h 432"/>
                  <a:gd name="T2" fmla="*/ 209 w 494"/>
                  <a:gd name="T3" fmla="*/ 37 h 432"/>
                  <a:gd name="T4" fmla="*/ 86 w 494"/>
                  <a:gd name="T5" fmla="*/ 248 h 432"/>
                  <a:gd name="T6" fmla="*/ 80 w 494"/>
                  <a:gd name="T7" fmla="*/ 250 h 432"/>
                  <a:gd name="T8" fmla="*/ 80 w 494"/>
                  <a:gd name="T9" fmla="*/ 250 h 432"/>
                  <a:gd name="T10" fmla="*/ 29 w 494"/>
                  <a:gd name="T11" fmla="*/ 269 h 432"/>
                  <a:gd name="T12" fmla="*/ 29 w 494"/>
                  <a:gd name="T13" fmla="*/ 269 h 432"/>
                  <a:gd name="T14" fmla="*/ 25 w 494"/>
                  <a:gd name="T15" fmla="*/ 271 h 432"/>
                  <a:gd name="T16" fmla="*/ 6 w 494"/>
                  <a:gd name="T17" fmla="*/ 311 h 432"/>
                  <a:gd name="T18" fmla="*/ 46 w 494"/>
                  <a:gd name="T19" fmla="*/ 329 h 432"/>
                  <a:gd name="T20" fmla="*/ 51 w 494"/>
                  <a:gd name="T21" fmla="*/ 327 h 432"/>
                  <a:gd name="T22" fmla="*/ 80 w 494"/>
                  <a:gd name="T23" fmla="*/ 316 h 432"/>
                  <a:gd name="T24" fmla="*/ 102 w 494"/>
                  <a:gd name="T25" fmla="*/ 308 h 432"/>
                  <a:gd name="T26" fmla="*/ 106 w 494"/>
                  <a:gd name="T27" fmla="*/ 307 h 432"/>
                  <a:gd name="T28" fmla="*/ 344 w 494"/>
                  <a:gd name="T29" fmla="*/ 398 h 432"/>
                  <a:gd name="T30" fmla="*/ 457 w 494"/>
                  <a:gd name="T31" fmla="*/ 15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432">
                    <a:moveTo>
                      <a:pt x="457" y="150"/>
                    </a:moveTo>
                    <a:cubicBezTo>
                      <a:pt x="420" y="50"/>
                      <a:pt x="309" y="0"/>
                      <a:pt x="209" y="37"/>
                    </a:cubicBezTo>
                    <a:cubicBezTo>
                      <a:pt x="122" y="70"/>
                      <a:pt x="72" y="159"/>
                      <a:pt x="86" y="248"/>
                    </a:cubicBezTo>
                    <a:cubicBezTo>
                      <a:pt x="80" y="250"/>
                      <a:pt x="80" y="250"/>
                      <a:pt x="80" y="250"/>
                    </a:cubicBezTo>
                    <a:cubicBezTo>
                      <a:pt x="80" y="250"/>
                      <a:pt x="80" y="250"/>
                      <a:pt x="80" y="250"/>
                    </a:cubicBezTo>
                    <a:cubicBezTo>
                      <a:pt x="29" y="269"/>
                      <a:pt x="29" y="269"/>
                      <a:pt x="29" y="269"/>
                    </a:cubicBezTo>
                    <a:cubicBezTo>
                      <a:pt x="29" y="269"/>
                      <a:pt x="29" y="269"/>
                      <a:pt x="29" y="269"/>
                    </a:cubicBezTo>
                    <a:cubicBezTo>
                      <a:pt x="25" y="271"/>
                      <a:pt x="25" y="271"/>
                      <a:pt x="25" y="271"/>
                    </a:cubicBezTo>
                    <a:cubicBezTo>
                      <a:pt x="9" y="277"/>
                      <a:pt x="0" y="295"/>
                      <a:pt x="6" y="311"/>
                    </a:cubicBezTo>
                    <a:cubicBezTo>
                      <a:pt x="12" y="327"/>
                      <a:pt x="30" y="335"/>
                      <a:pt x="46" y="329"/>
                    </a:cubicBezTo>
                    <a:cubicBezTo>
                      <a:pt x="51" y="327"/>
                      <a:pt x="51" y="327"/>
                      <a:pt x="51" y="327"/>
                    </a:cubicBezTo>
                    <a:cubicBezTo>
                      <a:pt x="80" y="316"/>
                      <a:pt x="80" y="316"/>
                      <a:pt x="80" y="316"/>
                    </a:cubicBezTo>
                    <a:cubicBezTo>
                      <a:pt x="102" y="308"/>
                      <a:pt x="102" y="308"/>
                      <a:pt x="102" y="308"/>
                    </a:cubicBezTo>
                    <a:cubicBezTo>
                      <a:pt x="106" y="307"/>
                      <a:pt x="106" y="307"/>
                      <a:pt x="106" y="307"/>
                    </a:cubicBezTo>
                    <a:cubicBezTo>
                      <a:pt x="150" y="392"/>
                      <a:pt x="252" y="432"/>
                      <a:pt x="344" y="398"/>
                    </a:cubicBezTo>
                    <a:cubicBezTo>
                      <a:pt x="444" y="361"/>
                      <a:pt x="494" y="250"/>
                      <a:pt x="457" y="150"/>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8" name="Freeform 33"/>
              <p:cNvSpPr>
                <a:spLocks/>
              </p:cNvSpPr>
              <p:nvPr/>
            </p:nvSpPr>
            <p:spPr bwMode="auto">
              <a:xfrm>
                <a:off x="3011487" y="4621212"/>
                <a:ext cx="101600" cy="69850"/>
              </a:xfrm>
              <a:custGeom>
                <a:avLst/>
                <a:gdLst>
                  <a:gd name="T0" fmla="*/ 60 w 91"/>
                  <a:gd name="T1" fmla="*/ 0 h 62"/>
                  <a:gd name="T2" fmla="*/ 0 w 91"/>
                  <a:gd name="T3" fmla="*/ 0 h 62"/>
                  <a:gd name="T4" fmla="*/ 31 w 91"/>
                  <a:gd name="T5" fmla="*/ 31 h 62"/>
                  <a:gd name="T6" fmla="*/ 0 w 91"/>
                  <a:gd name="T7" fmla="*/ 62 h 62"/>
                  <a:gd name="T8" fmla="*/ 60 w 91"/>
                  <a:gd name="T9" fmla="*/ 62 h 62"/>
                  <a:gd name="T10" fmla="*/ 91 w 91"/>
                  <a:gd name="T11" fmla="*/ 31 h 62"/>
                  <a:gd name="T12" fmla="*/ 60 w 91"/>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91" h="62">
                    <a:moveTo>
                      <a:pt x="60" y="0"/>
                    </a:moveTo>
                    <a:cubicBezTo>
                      <a:pt x="0" y="0"/>
                      <a:pt x="0" y="0"/>
                      <a:pt x="0" y="0"/>
                    </a:cubicBezTo>
                    <a:cubicBezTo>
                      <a:pt x="17" y="0"/>
                      <a:pt x="31" y="14"/>
                      <a:pt x="31" y="31"/>
                    </a:cubicBezTo>
                    <a:cubicBezTo>
                      <a:pt x="31" y="48"/>
                      <a:pt x="17" y="62"/>
                      <a:pt x="0" y="62"/>
                    </a:cubicBezTo>
                    <a:cubicBezTo>
                      <a:pt x="60" y="62"/>
                      <a:pt x="60" y="62"/>
                      <a:pt x="60" y="62"/>
                    </a:cubicBezTo>
                    <a:cubicBezTo>
                      <a:pt x="77" y="62"/>
                      <a:pt x="91" y="48"/>
                      <a:pt x="91" y="31"/>
                    </a:cubicBezTo>
                    <a:cubicBezTo>
                      <a:pt x="91" y="14"/>
                      <a:pt x="77" y="0"/>
                      <a:pt x="60" y="0"/>
                    </a:cubicBezTo>
                    <a:close/>
                  </a:path>
                </a:pathLst>
              </a:custGeom>
              <a:solidFill>
                <a:srgbClr val="E1F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9" name="Freeform 34"/>
              <p:cNvSpPr>
                <a:spLocks/>
              </p:cNvSpPr>
              <p:nvPr/>
            </p:nvSpPr>
            <p:spPr bwMode="auto">
              <a:xfrm>
                <a:off x="2805112" y="4637087"/>
                <a:ext cx="284163" cy="155575"/>
              </a:xfrm>
              <a:custGeom>
                <a:avLst/>
                <a:gdLst>
                  <a:gd name="T0" fmla="*/ 249 w 255"/>
                  <a:gd name="T1" fmla="*/ 24 h 139"/>
                  <a:gd name="T2" fmla="*/ 209 w 255"/>
                  <a:gd name="T3" fmla="*/ 6 h 139"/>
                  <a:gd name="T4" fmla="*/ 24 w 255"/>
                  <a:gd name="T5" fmla="*/ 75 h 139"/>
                  <a:gd name="T6" fmla="*/ 6 w 255"/>
                  <a:gd name="T7" fmla="*/ 114 h 139"/>
                  <a:gd name="T8" fmla="*/ 46 w 255"/>
                  <a:gd name="T9" fmla="*/ 133 h 139"/>
                  <a:gd name="T10" fmla="*/ 231 w 255"/>
                  <a:gd name="T11" fmla="*/ 64 h 139"/>
                  <a:gd name="T12" fmla="*/ 249 w 255"/>
                  <a:gd name="T13" fmla="*/ 24 h 139"/>
                </a:gdLst>
                <a:ahLst/>
                <a:cxnLst>
                  <a:cxn ang="0">
                    <a:pos x="T0" y="T1"/>
                  </a:cxn>
                  <a:cxn ang="0">
                    <a:pos x="T2" y="T3"/>
                  </a:cxn>
                  <a:cxn ang="0">
                    <a:pos x="T4" y="T5"/>
                  </a:cxn>
                  <a:cxn ang="0">
                    <a:pos x="T6" y="T7"/>
                  </a:cxn>
                  <a:cxn ang="0">
                    <a:pos x="T8" y="T9"/>
                  </a:cxn>
                  <a:cxn ang="0">
                    <a:pos x="T10" y="T11"/>
                  </a:cxn>
                  <a:cxn ang="0">
                    <a:pos x="T12" y="T13"/>
                  </a:cxn>
                </a:cxnLst>
                <a:rect l="0" t="0" r="r" b="b"/>
                <a:pathLst>
                  <a:path w="255" h="139">
                    <a:moveTo>
                      <a:pt x="249" y="24"/>
                    </a:moveTo>
                    <a:cubicBezTo>
                      <a:pt x="243" y="8"/>
                      <a:pt x="225" y="0"/>
                      <a:pt x="209" y="6"/>
                    </a:cubicBezTo>
                    <a:cubicBezTo>
                      <a:pt x="24" y="75"/>
                      <a:pt x="24" y="75"/>
                      <a:pt x="24" y="75"/>
                    </a:cubicBezTo>
                    <a:cubicBezTo>
                      <a:pt x="8" y="81"/>
                      <a:pt x="0" y="98"/>
                      <a:pt x="6" y="114"/>
                    </a:cubicBezTo>
                    <a:cubicBezTo>
                      <a:pt x="12" y="130"/>
                      <a:pt x="30" y="139"/>
                      <a:pt x="46" y="133"/>
                    </a:cubicBezTo>
                    <a:cubicBezTo>
                      <a:pt x="231" y="64"/>
                      <a:pt x="231" y="64"/>
                      <a:pt x="231" y="64"/>
                    </a:cubicBezTo>
                    <a:cubicBezTo>
                      <a:pt x="247" y="58"/>
                      <a:pt x="255" y="40"/>
                      <a:pt x="249" y="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0" name="Freeform 35"/>
              <p:cNvSpPr>
                <a:spLocks/>
              </p:cNvSpPr>
              <p:nvPr/>
            </p:nvSpPr>
            <p:spPr bwMode="auto">
              <a:xfrm>
                <a:off x="2865437" y="4421187"/>
                <a:ext cx="484188" cy="484188"/>
              </a:xfrm>
              <a:custGeom>
                <a:avLst/>
                <a:gdLst>
                  <a:gd name="T0" fmla="*/ 398 w 435"/>
                  <a:gd name="T1" fmla="*/ 151 h 436"/>
                  <a:gd name="T2" fmla="*/ 150 w 435"/>
                  <a:gd name="T3" fmla="*/ 38 h 436"/>
                  <a:gd name="T4" fmla="*/ 37 w 435"/>
                  <a:gd name="T5" fmla="*/ 285 h 436"/>
                  <a:gd name="T6" fmla="*/ 285 w 435"/>
                  <a:gd name="T7" fmla="*/ 398 h 436"/>
                  <a:gd name="T8" fmla="*/ 398 w 435"/>
                  <a:gd name="T9" fmla="*/ 151 h 436"/>
                </a:gdLst>
                <a:ahLst/>
                <a:cxnLst>
                  <a:cxn ang="0">
                    <a:pos x="T0" y="T1"/>
                  </a:cxn>
                  <a:cxn ang="0">
                    <a:pos x="T2" y="T3"/>
                  </a:cxn>
                  <a:cxn ang="0">
                    <a:pos x="T4" y="T5"/>
                  </a:cxn>
                  <a:cxn ang="0">
                    <a:pos x="T6" y="T7"/>
                  </a:cxn>
                  <a:cxn ang="0">
                    <a:pos x="T8" y="T9"/>
                  </a:cxn>
                </a:cxnLst>
                <a:rect l="0" t="0" r="r" b="b"/>
                <a:pathLst>
                  <a:path w="435" h="436">
                    <a:moveTo>
                      <a:pt x="398" y="151"/>
                    </a:moveTo>
                    <a:cubicBezTo>
                      <a:pt x="361" y="51"/>
                      <a:pt x="250" y="0"/>
                      <a:pt x="150" y="38"/>
                    </a:cubicBezTo>
                    <a:cubicBezTo>
                      <a:pt x="50" y="75"/>
                      <a:pt x="0" y="186"/>
                      <a:pt x="37" y="285"/>
                    </a:cubicBezTo>
                    <a:cubicBezTo>
                      <a:pt x="74" y="385"/>
                      <a:pt x="185" y="436"/>
                      <a:pt x="285" y="398"/>
                    </a:cubicBezTo>
                    <a:cubicBezTo>
                      <a:pt x="385" y="361"/>
                      <a:pt x="435" y="250"/>
                      <a:pt x="398"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1" name="Freeform 36"/>
              <p:cNvSpPr>
                <a:spLocks/>
              </p:cNvSpPr>
              <p:nvPr/>
            </p:nvSpPr>
            <p:spPr bwMode="auto">
              <a:xfrm>
                <a:off x="2921000" y="4625975"/>
                <a:ext cx="373063" cy="244475"/>
              </a:xfrm>
              <a:custGeom>
                <a:avLst/>
                <a:gdLst>
                  <a:gd name="T0" fmla="*/ 228 w 335"/>
                  <a:gd name="T1" fmla="*/ 147 h 219"/>
                  <a:gd name="T2" fmla="*/ 17 w 335"/>
                  <a:gd name="T3" fmla="*/ 50 h 219"/>
                  <a:gd name="T4" fmla="*/ 6 w 335"/>
                  <a:gd name="T5" fmla="*/ 0 h 219"/>
                  <a:gd name="T6" fmla="*/ 13 w 335"/>
                  <a:gd name="T7" fmla="*/ 91 h 219"/>
                  <a:gd name="T8" fmla="*/ 225 w 335"/>
                  <a:gd name="T9" fmla="*/ 187 h 219"/>
                  <a:gd name="T10" fmla="*/ 332 w 335"/>
                  <a:gd name="T11" fmla="*/ 26 h 219"/>
                  <a:gd name="T12" fmla="*/ 228 w 335"/>
                  <a:gd name="T13" fmla="*/ 147 h 219"/>
                </a:gdLst>
                <a:ahLst/>
                <a:cxnLst>
                  <a:cxn ang="0">
                    <a:pos x="T0" y="T1"/>
                  </a:cxn>
                  <a:cxn ang="0">
                    <a:pos x="T2" y="T3"/>
                  </a:cxn>
                  <a:cxn ang="0">
                    <a:pos x="T4" y="T5"/>
                  </a:cxn>
                  <a:cxn ang="0">
                    <a:pos x="T6" y="T7"/>
                  </a:cxn>
                  <a:cxn ang="0">
                    <a:pos x="T8" y="T9"/>
                  </a:cxn>
                  <a:cxn ang="0">
                    <a:pos x="T10" y="T11"/>
                  </a:cxn>
                  <a:cxn ang="0">
                    <a:pos x="T12" y="T13"/>
                  </a:cxn>
                </a:cxnLst>
                <a:rect l="0" t="0" r="r" b="b"/>
                <a:pathLst>
                  <a:path w="335" h="219">
                    <a:moveTo>
                      <a:pt x="228" y="147"/>
                    </a:moveTo>
                    <a:cubicBezTo>
                      <a:pt x="143" y="179"/>
                      <a:pt x="48" y="136"/>
                      <a:pt x="17" y="50"/>
                    </a:cubicBezTo>
                    <a:cubicBezTo>
                      <a:pt x="10" y="34"/>
                      <a:pt x="7" y="17"/>
                      <a:pt x="6" y="0"/>
                    </a:cubicBezTo>
                    <a:cubicBezTo>
                      <a:pt x="0" y="29"/>
                      <a:pt x="2" y="60"/>
                      <a:pt x="13" y="91"/>
                    </a:cubicBezTo>
                    <a:cubicBezTo>
                      <a:pt x="45" y="176"/>
                      <a:pt x="140" y="219"/>
                      <a:pt x="225" y="187"/>
                    </a:cubicBezTo>
                    <a:cubicBezTo>
                      <a:pt x="294" y="162"/>
                      <a:pt x="335" y="95"/>
                      <a:pt x="332" y="26"/>
                    </a:cubicBezTo>
                    <a:cubicBezTo>
                      <a:pt x="321" y="80"/>
                      <a:pt x="283" y="127"/>
                      <a:pt x="228" y="147"/>
                    </a:cubicBezTo>
                    <a:close/>
                  </a:path>
                </a:pathLst>
              </a:custGeom>
              <a:solidFill>
                <a:srgbClr val="7A5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2" name="Freeform 37"/>
              <p:cNvSpPr>
                <a:spLocks/>
              </p:cNvSpPr>
              <p:nvPr/>
            </p:nvSpPr>
            <p:spPr bwMode="auto">
              <a:xfrm>
                <a:off x="2927350" y="4456112"/>
                <a:ext cx="363538" cy="369888"/>
              </a:xfrm>
              <a:custGeom>
                <a:avLst/>
                <a:gdLst>
                  <a:gd name="T0" fmla="*/ 222 w 326"/>
                  <a:gd name="T1" fmla="*/ 300 h 332"/>
                  <a:gd name="T2" fmla="*/ 326 w 326"/>
                  <a:gd name="T3" fmla="*/ 179 h 332"/>
                  <a:gd name="T4" fmla="*/ 316 w 326"/>
                  <a:gd name="T5" fmla="*/ 128 h 332"/>
                  <a:gd name="T6" fmla="*/ 104 w 326"/>
                  <a:gd name="T7" fmla="*/ 32 h 332"/>
                  <a:gd name="T8" fmla="*/ 0 w 326"/>
                  <a:gd name="T9" fmla="*/ 153 h 332"/>
                  <a:gd name="T10" fmla="*/ 11 w 326"/>
                  <a:gd name="T11" fmla="*/ 203 h 332"/>
                  <a:gd name="T12" fmla="*/ 222 w 326"/>
                  <a:gd name="T13" fmla="*/ 300 h 332"/>
                </a:gdLst>
                <a:ahLst/>
                <a:cxnLst>
                  <a:cxn ang="0">
                    <a:pos x="T0" y="T1"/>
                  </a:cxn>
                  <a:cxn ang="0">
                    <a:pos x="T2" y="T3"/>
                  </a:cxn>
                  <a:cxn ang="0">
                    <a:pos x="T4" y="T5"/>
                  </a:cxn>
                  <a:cxn ang="0">
                    <a:pos x="T6" y="T7"/>
                  </a:cxn>
                  <a:cxn ang="0">
                    <a:pos x="T8" y="T9"/>
                  </a:cxn>
                  <a:cxn ang="0">
                    <a:pos x="T10" y="T11"/>
                  </a:cxn>
                  <a:cxn ang="0">
                    <a:pos x="T12" y="T13"/>
                  </a:cxn>
                </a:cxnLst>
                <a:rect l="0" t="0" r="r" b="b"/>
                <a:pathLst>
                  <a:path w="326" h="332">
                    <a:moveTo>
                      <a:pt x="222" y="300"/>
                    </a:moveTo>
                    <a:cubicBezTo>
                      <a:pt x="277" y="280"/>
                      <a:pt x="315" y="233"/>
                      <a:pt x="326" y="179"/>
                    </a:cubicBezTo>
                    <a:cubicBezTo>
                      <a:pt x="325" y="162"/>
                      <a:pt x="322" y="145"/>
                      <a:pt x="316" y="128"/>
                    </a:cubicBezTo>
                    <a:cubicBezTo>
                      <a:pt x="284" y="43"/>
                      <a:pt x="189" y="0"/>
                      <a:pt x="104" y="32"/>
                    </a:cubicBezTo>
                    <a:cubicBezTo>
                      <a:pt x="49" y="52"/>
                      <a:pt x="11" y="99"/>
                      <a:pt x="0" y="153"/>
                    </a:cubicBezTo>
                    <a:cubicBezTo>
                      <a:pt x="1" y="170"/>
                      <a:pt x="4" y="187"/>
                      <a:pt x="11" y="203"/>
                    </a:cubicBezTo>
                    <a:cubicBezTo>
                      <a:pt x="42" y="289"/>
                      <a:pt x="137" y="332"/>
                      <a:pt x="222" y="300"/>
                    </a:cubicBezTo>
                    <a:close/>
                  </a:path>
                </a:pathLst>
              </a:custGeom>
              <a:solidFill>
                <a:srgbClr val="936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3" name="Freeform 38"/>
              <p:cNvSpPr>
                <a:spLocks/>
              </p:cNvSpPr>
              <p:nvPr/>
            </p:nvSpPr>
            <p:spPr bwMode="auto">
              <a:xfrm>
                <a:off x="2800350" y="4699000"/>
                <a:ext cx="112713" cy="93663"/>
              </a:xfrm>
              <a:custGeom>
                <a:avLst/>
                <a:gdLst>
                  <a:gd name="T0" fmla="*/ 62 w 102"/>
                  <a:gd name="T1" fmla="*/ 39 h 84"/>
                  <a:gd name="T2" fmla="*/ 80 w 102"/>
                  <a:gd name="T3" fmla="*/ 0 h 84"/>
                  <a:gd name="T4" fmla="*/ 25 w 102"/>
                  <a:gd name="T5" fmla="*/ 20 h 84"/>
                  <a:gd name="T6" fmla="*/ 6 w 102"/>
                  <a:gd name="T7" fmla="*/ 60 h 84"/>
                  <a:gd name="T8" fmla="*/ 46 w 102"/>
                  <a:gd name="T9" fmla="*/ 78 h 84"/>
                  <a:gd name="T10" fmla="*/ 102 w 102"/>
                  <a:gd name="T11" fmla="*/ 58 h 84"/>
                  <a:gd name="T12" fmla="*/ 62 w 102"/>
                  <a:gd name="T13" fmla="*/ 39 h 84"/>
                </a:gdLst>
                <a:ahLst/>
                <a:cxnLst>
                  <a:cxn ang="0">
                    <a:pos x="T0" y="T1"/>
                  </a:cxn>
                  <a:cxn ang="0">
                    <a:pos x="T2" y="T3"/>
                  </a:cxn>
                  <a:cxn ang="0">
                    <a:pos x="T4" y="T5"/>
                  </a:cxn>
                  <a:cxn ang="0">
                    <a:pos x="T6" y="T7"/>
                  </a:cxn>
                  <a:cxn ang="0">
                    <a:pos x="T8" y="T9"/>
                  </a:cxn>
                  <a:cxn ang="0">
                    <a:pos x="T10" y="T11"/>
                  </a:cxn>
                  <a:cxn ang="0">
                    <a:pos x="T12" y="T13"/>
                  </a:cxn>
                </a:cxnLst>
                <a:rect l="0" t="0" r="r" b="b"/>
                <a:pathLst>
                  <a:path w="102" h="84">
                    <a:moveTo>
                      <a:pt x="62" y="39"/>
                    </a:moveTo>
                    <a:cubicBezTo>
                      <a:pt x="56" y="23"/>
                      <a:pt x="64" y="6"/>
                      <a:pt x="80" y="0"/>
                    </a:cubicBezTo>
                    <a:cubicBezTo>
                      <a:pt x="25" y="20"/>
                      <a:pt x="25" y="20"/>
                      <a:pt x="25" y="20"/>
                    </a:cubicBezTo>
                    <a:cubicBezTo>
                      <a:pt x="9" y="26"/>
                      <a:pt x="0" y="44"/>
                      <a:pt x="6" y="60"/>
                    </a:cubicBezTo>
                    <a:cubicBezTo>
                      <a:pt x="12" y="76"/>
                      <a:pt x="30" y="84"/>
                      <a:pt x="46" y="78"/>
                    </a:cubicBezTo>
                    <a:cubicBezTo>
                      <a:pt x="102" y="58"/>
                      <a:pt x="102" y="58"/>
                      <a:pt x="102" y="58"/>
                    </a:cubicBezTo>
                    <a:cubicBezTo>
                      <a:pt x="86" y="63"/>
                      <a:pt x="68" y="55"/>
                      <a:pt x="62"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14" name="Group 2313"/>
          <p:cNvGrpSpPr/>
          <p:nvPr/>
        </p:nvGrpSpPr>
        <p:grpSpPr>
          <a:xfrm>
            <a:off x="2567872" y="3896782"/>
            <a:ext cx="1746311" cy="1742016"/>
            <a:chOff x="2715584" y="1979613"/>
            <a:chExt cx="3657600" cy="3648603"/>
          </a:xfrm>
        </p:grpSpPr>
        <p:sp>
          <p:nvSpPr>
            <p:cNvPr id="2315" name="Rectangle 2314"/>
            <p:cNvSpPr/>
            <p:nvPr/>
          </p:nvSpPr>
          <p:spPr>
            <a:xfrm>
              <a:off x="2715584" y="3326416"/>
              <a:ext cx="36576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6" name="Rectangle 2315"/>
            <p:cNvSpPr/>
            <p:nvPr/>
          </p:nvSpPr>
          <p:spPr>
            <a:xfrm>
              <a:off x="2895600" y="3487667"/>
              <a:ext cx="3327174" cy="1828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7" name="Group 2316"/>
            <p:cNvGrpSpPr/>
            <p:nvPr/>
          </p:nvGrpSpPr>
          <p:grpSpPr>
            <a:xfrm>
              <a:off x="3006957" y="4349840"/>
              <a:ext cx="2907678" cy="1278376"/>
              <a:chOff x="5878447" y="3393583"/>
              <a:chExt cx="3417160" cy="1502372"/>
            </a:xfrm>
          </p:grpSpPr>
          <p:sp>
            <p:nvSpPr>
              <p:cNvPr id="2395" name="Freeform 20"/>
              <p:cNvSpPr>
                <a:spLocks noEditPoints="1"/>
              </p:cNvSpPr>
              <p:nvPr/>
            </p:nvSpPr>
            <p:spPr bwMode="auto">
              <a:xfrm rot="10800000">
                <a:off x="5926680" y="4053936"/>
                <a:ext cx="3336495" cy="812557"/>
              </a:xfrm>
              <a:custGeom>
                <a:avLst/>
                <a:gdLst>
                  <a:gd name="T0" fmla="*/ 1444 w 3563"/>
                  <a:gd name="T1" fmla="*/ 704 h 847"/>
                  <a:gd name="T2" fmla="*/ 1415 w 3563"/>
                  <a:gd name="T3" fmla="*/ 665 h 847"/>
                  <a:gd name="T4" fmla="*/ 1415 w 3563"/>
                  <a:gd name="T5" fmla="*/ 628 h 847"/>
                  <a:gd name="T6" fmla="*/ 2157 w 3563"/>
                  <a:gd name="T7" fmla="*/ 628 h 847"/>
                  <a:gd name="T8" fmla="*/ 2157 w 3563"/>
                  <a:gd name="T9" fmla="*/ 665 h 847"/>
                  <a:gd name="T10" fmla="*/ 2128 w 3563"/>
                  <a:gd name="T11" fmla="*/ 704 h 847"/>
                  <a:gd name="T12" fmla="*/ 1444 w 3563"/>
                  <a:gd name="T13" fmla="*/ 704 h 847"/>
                  <a:gd name="T14" fmla="*/ 2921 w 3563"/>
                  <a:gd name="T15" fmla="*/ 0 h 847"/>
                  <a:gd name="T16" fmla="*/ 641 w 3563"/>
                  <a:gd name="T17" fmla="*/ 0 h 847"/>
                  <a:gd name="T18" fmla="*/ 0 w 3563"/>
                  <a:gd name="T19" fmla="*/ 67 h 847"/>
                  <a:gd name="T20" fmla="*/ 0 w 3563"/>
                  <a:gd name="T21" fmla="*/ 115 h 847"/>
                  <a:gd name="T22" fmla="*/ 356 w 3563"/>
                  <a:gd name="T23" fmla="*/ 628 h 847"/>
                  <a:gd name="T24" fmla="*/ 1312 w 3563"/>
                  <a:gd name="T25" fmla="*/ 628 h 847"/>
                  <a:gd name="T26" fmla="*/ 1312 w 3563"/>
                  <a:gd name="T27" fmla="*/ 808 h 847"/>
                  <a:gd name="T28" fmla="*/ 1341 w 3563"/>
                  <a:gd name="T29" fmla="*/ 847 h 847"/>
                  <a:gd name="T30" fmla="*/ 2231 w 3563"/>
                  <a:gd name="T31" fmla="*/ 847 h 847"/>
                  <a:gd name="T32" fmla="*/ 2260 w 3563"/>
                  <a:gd name="T33" fmla="*/ 808 h 847"/>
                  <a:gd name="T34" fmla="*/ 2260 w 3563"/>
                  <a:gd name="T35" fmla="*/ 628 h 847"/>
                  <a:gd name="T36" fmla="*/ 3206 w 3563"/>
                  <a:gd name="T37" fmla="*/ 628 h 847"/>
                  <a:gd name="T38" fmla="*/ 3563 w 3563"/>
                  <a:gd name="T39" fmla="*/ 115 h 847"/>
                  <a:gd name="T40" fmla="*/ 3563 w 3563"/>
                  <a:gd name="T41" fmla="*/ 67 h 847"/>
                  <a:gd name="T42" fmla="*/ 2921 w 3563"/>
                  <a:gd name="T43"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3" h="847">
                    <a:moveTo>
                      <a:pt x="1444" y="704"/>
                    </a:moveTo>
                    <a:cubicBezTo>
                      <a:pt x="1428" y="704"/>
                      <a:pt x="1415" y="686"/>
                      <a:pt x="1415" y="665"/>
                    </a:cubicBezTo>
                    <a:cubicBezTo>
                      <a:pt x="1415" y="628"/>
                      <a:pt x="1415" y="628"/>
                      <a:pt x="1415" y="628"/>
                    </a:cubicBezTo>
                    <a:cubicBezTo>
                      <a:pt x="2157" y="628"/>
                      <a:pt x="2157" y="628"/>
                      <a:pt x="2157" y="628"/>
                    </a:cubicBezTo>
                    <a:cubicBezTo>
                      <a:pt x="2157" y="665"/>
                      <a:pt x="2157" y="665"/>
                      <a:pt x="2157" y="665"/>
                    </a:cubicBezTo>
                    <a:cubicBezTo>
                      <a:pt x="2157" y="686"/>
                      <a:pt x="2144" y="704"/>
                      <a:pt x="2128" y="704"/>
                    </a:cubicBezTo>
                    <a:cubicBezTo>
                      <a:pt x="1444" y="704"/>
                      <a:pt x="1444" y="704"/>
                      <a:pt x="1444" y="704"/>
                    </a:cubicBezTo>
                    <a:moveTo>
                      <a:pt x="2921" y="0"/>
                    </a:moveTo>
                    <a:cubicBezTo>
                      <a:pt x="641" y="0"/>
                      <a:pt x="641" y="0"/>
                      <a:pt x="641" y="0"/>
                    </a:cubicBezTo>
                    <a:cubicBezTo>
                      <a:pt x="0" y="67"/>
                      <a:pt x="0" y="67"/>
                      <a:pt x="0" y="67"/>
                    </a:cubicBezTo>
                    <a:cubicBezTo>
                      <a:pt x="0" y="115"/>
                      <a:pt x="0" y="115"/>
                      <a:pt x="0" y="115"/>
                    </a:cubicBezTo>
                    <a:cubicBezTo>
                      <a:pt x="356" y="628"/>
                      <a:pt x="356" y="628"/>
                      <a:pt x="356" y="628"/>
                    </a:cubicBezTo>
                    <a:cubicBezTo>
                      <a:pt x="1312" y="628"/>
                      <a:pt x="1312" y="628"/>
                      <a:pt x="1312" y="628"/>
                    </a:cubicBezTo>
                    <a:cubicBezTo>
                      <a:pt x="1312" y="808"/>
                      <a:pt x="1312" y="808"/>
                      <a:pt x="1312" y="808"/>
                    </a:cubicBezTo>
                    <a:cubicBezTo>
                      <a:pt x="1312" y="830"/>
                      <a:pt x="1325" y="847"/>
                      <a:pt x="1341" y="847"/>
                    </a:cubicBezTo>
                    <a:cubicBezTo>
                      <a:pt x="2231" y="847"/>
                      <a:pt x="2231" y="847"/>
                      <a:pt x="2231" y="847"/>
                    </a:cubicBezTo>
                    <a:cubicBezTo>
                      <a:pt x="2247" y="847"/>
                      <a:pt x="2260" y="830"/>
                      <a:pt x="2260" y="808"/>
                    </a:cubicBezTo>
                    <a:cubicBezTo>
                      <a:pt x="2260" y="628"/>
                      <a:pt x="2260" y="628"/>
                      <a:pt x="2260" y="628"/>
                    </a:cubicBezTo>
                    <a:cubicBezTo>
                      <a:pt x="3206" y="628"/>
                      <a:pt x="3206" y="628"/>
                      <a:pt x="3206" y="628"/>
                    </a:cubicBezTo>
                    <a:cubicBezTo>
                      <a:pt x="3563" y="115"/>
                      <a:pt x="3563" y="115"/>
                      <a:pt x="3563" y="115"/>
                    </a:cubicBezTo>
                    <a:cubicBezTo>
                      <a:pt x="3563" y="67"/>
                      <a:pt x="3563" y="67"/>
                      <a:pt x="3563" y="67"/>
                    </a:cubicBezTo>
                    <a:cubicBezTo>
                      <a:pt x="2921" y="0"/>
                      <a:pt x="2921" y="0"/>
                      <a:pt x="2921"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6" name="Freeform 21"/>
              <p:cNvSpPr>
                <a:spLocks/>
              </p:cNvSpPr>
              <p:nvPr/>
            </p:nvSpPr>
            <p:spPr bwMode="auto">
              <a:xfrm rot="10800000">
                <a:off x="6705860" y="3393583"/>
                <a:ext cx="1817821" cy="592848"/>
              </a:xfrm>
              <a:custGeom>
                <a:avLst/>
                <a:gdLst>
                  <a:gd name="T0" fmla="*/ 1858 w 1896"/>
                  <a:gd name="T1" fmla="*/ 0 h 619"/>
                  <a:gd name="T2" fmla="*/ 38 w 1896"/>
                  <a:gd name="T3" fmla="*/ 0 h 619"/>
                  <a:gd name="T4" fmla="*/ 0 w 1896"/>
                  <a:gd name="T5" fmla="*/ 38 h 619"/>
                  <a:gd name="T6" fmla="*/ 0 w 1896"/>
                  <a:gd name="T7" fmla="*/ 581 h 619"/>
                  <a:gd name="T8" fmla="*/ 38 w 1896"/>
                  <a:gd name="T9" fmla="*/ 619 h 619"/>
                  <a:gd name="T10" fmla="*/ 1858 w 1896"/>
                  <a:gd name="T11" fmla="*/ 619 h 619"/>
                  <a:gd name="T12" fmla="*/ 1896 w 1896"/>
                  <a:gd name="T13" fmla="*/ 581 h 619"/>
                  <a:gd name="T14" fmla="*/ 1896 w 1896"/>
                  <a:gd name="T15" fmla="*/ 38 h 619"/>
                  <a:gd name="T16" fmla="*/ 1858 w 1896"/>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58" y="0"/>
                    </a:moveTo>
                    <a:cubicBezTo>
                      <a:pt x="38" y="0"/>
                      <a:pt x="38" y="0"/>
                      <a:pt x="38" y="0"/>
                    </a:cubicBezTo>
                    <a:cubicBezTo>
                      <a:pt x="17" y="0"/>
                      <a:pt x="0" y="17"/>
                      <a:pt x="0" y="38"/>
                    </a:cubicBezTo>
                    <a:cubicBezTo>
                      <a:pt x="0" y="581"/>
                      <a:pt x="0" y="581"/>
                      <a:pt x="0" y="581"/>
                    </a:cubicBezTo>
                    <a:cubicBezTo>
                      <a:pt x="0" y="602"/>
                      <a:pt x="17" y="619"/>
                      <a:pt x="38" y="619"/>
                    </a:cubicBezTo>
                    <a:cubicBezTo>
                      <a:pt x="1858" y="619"/>
                      <a:pt x="1858" y="619"/>
                      <a:pt x="1858" y="619"/>
                    </a:cubicBezTo>
                    <a:cubicBezTo>
                      <a:pt x="1879" y="619"/>
                      <a:pt x="1896" y="602"/>
                      <a:pt x="1896" y="581"/>
                    </a:cubicBezTo>
                    <a:cubicBezTo>
                      <a:pt x="1896" y="38"/>
                      <a:pt x="1896" y="38"/>
                      <a:pt x="1896" y="38"/>
                    </a:cubicBezTo>
                    <a:cubicBezTo>
                      <a:pt x="1896" y="17"/>
                      <a:pt x="1879" y="0"/>
                      <a:pt x="1858"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7" name="Freeform 87"/>
              <p:cNvSpPr>
                <a:spLocks/>
              </p:cNvSpPr>
              <p:nvPr/>
            </p:nvSpPr>
            <p:spPr bwMode="auto">
              <a:xfrm rot="10800000">
                <a:off x="6116568" y="4747436"/>
                <a:ext cx="157111" cy="94512"/>
              </a:xfrm>
              <a:custGeom>
                <a:avLst/>
                <a:gdLst>
                  <a:gd name="T0" fmla="*/ 128 w 128"/>
                  <a:gd name="T1" fmla="*/ 0 h 77"/>
                  <a:gd name="T2" fmla="*/ 0 w 128"/>
                  <a:gd name="T3" fmla="*/ 0 h 77"/>
                  <a:gd name="T4" fmla="*/ 3 w 128"/>
                  <a:gd name="T5" fmla="*/ 77 h 77"/>
                  <a:gd name="T6" fmla="*/ 125 w 128"/>
                  <a:gd name="T7" fmla="*/ 77 h 77"/>
                  <a:gd name="T8" fmla="*/ 128 w 128"/>
                  <a:gd name="T9" fmla="*/ 0 h 77"/>
                </a:gdLst>
                <a:ahLst/>
                <a:cxnLst>
                  <a:cxn ang="0">
                    <a:pos x="T0" y="T1"/>
                  </a:cxn>
                  <a:cxn ang="0">
                    <a:pos x="T2" y="T3"/>
                  </a:cxn>
                  <a:cxn ang="0">
                    <a:pos x="T4" y="T5"/>
                  </a:cxn>
                  <a:cxn ang="0">
                    <a:pos x="T6" y="T7"/>
                  </a:cxn>
                  <a:cxn ang="0">
                    <a:pos x="T8" y="T9"/>
                  </a:cxn>
                </a:cxnLst>
                <a:rect l="0" t="0" r="r" b="b"/>
                <a:pathLst>
                  <a:path w="128" h="77">
                    <a:moveTo>
                      <a:pt x="128" y="0"/>
                    </a:moveTo>
                    <a:lnTo>
                      <a:pt x="0" y="0"/>
                    </a:lnTo>
                    <a:lnTo>
                      <a:pt x="3" y="77"/>
                    </a:lnTo>
                    <a:lnTo>
                      <a:pt x="125" y="77"/>
                    </a:lnTo>
                    <a:lnTo>
                      <a:pt x="12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8" name="Freeform 88"/>
              <p:cNvSpPr>
                <a:spLocks/>
              </p:cNvSpPr>
              <p:nvPr/>
            </p:nvSpPr>
            <p:spPr bwMode="auto">
              <a:xfrm rot="10800000">
                <a:off x="6115340" y="4727797"/>
                <a:ext cx="160793" cy="33141"/>
              </a:xfrm>
              <a:custGeom>
                <a:avLst/>
                <a:gdLst>
                  <a:gd name="T0" fmla="*/ 93 w 131"/>
                  <a:gd name="T1" fmla="*/ 0 h 27"/>
                  <a:gd name="T2" fmla="*/ 93 w 131"/>
                  <a:gd name="T3" fmla="*/ 6 h 27"/>
                  <a:gd name="T4" fmla="*/ 87 w 131"/>
                  <a:gd name="T5" fmla="*/ 6 h 27"/>
                  <a:gd name="T6" fmla="*/ 87 w 131"/>
                  <a:gd name="T7" fmla="*/ 0 h 27"/>
                  <a:gd name="T8" fmla="*/ 45 w 131"/>
                  <a:gd name="T9" fmla="*/ 0 h 27"/>
                  <a:gd name="T10" fmla="*/ 45 w 131"/>
                  <a:gd name="T11" fmla="*/ 6 h 27"/>
                  <a:gd name="T12" fmla="*/ 39 w 131"/>
                  <a:gd name="T13" fmla="*/ 6 h 27"/>
                  <a:gd name="T14" fmla="*/ 39 w 131"/>
                  <a:gd name="T15" fmla="*/ 0 h 27"/>
                  <a:gd name="T16" fmla="*/ 0 w 131"/>
                  <a:gd name="T17" fmla="*/ 0 h 27"/>
                  <a:gd name="T18" fmla="*/ 0 w 131"/>
                  <a:gd name="T19" fmla="*/ 6 h 27"/>
                  <a:gd name="T20" fmla="*/ 0 w 131"/>
                  <a:gd name="T21" fmla="*/ 12 h 27"/>
                  <a:gd name="T22" fmla="*/ 0 w 131"/>
                  <a:gd name="T23" fmla="*/ 27 h 27"/>
                  <a:gd name="T24" fmla="*/ 131 w 131"/>
                  <a:gd name="T25" fmla="*/ 27 h 27"/>
                  <a:gd name="T26" fmla="*/ 131 w 131"/>
                  <a:gd name="T27" fmla="*/ 12 h 27"/>
                  <a:gd name="T28" fmla="*/ 131 w 131"/>
                  <a:gd name="T29" fmla="*/ 6 h 27"/>
                  <a:gd name="T30" fmla="*/ 131 w 131"/>
                  <a:gd name="T31" fmla="*/ 0 h 27"/>
                  <a:gd name="T32" fmla="*/ 93 w 131"/>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27">
                    <a:moveTo>
                      <a:pt x="93" y="0"/>
                    </a:moveTo>
                    <a:lnTo>
                      <a:pt x="93" y="6"/>
                    </a:lnTo>
                    <a:lnTo>
                      <a:pt x="87" y="6"/>
                    </a:lnTo>
                    <a:lnTo>
                      <a:pt x="87" y="0"/>
                    </a:lnTo>
                    <a:lnTo>
                      <a:pt x="45" y="0"/>
                    </a:lnTo>
                    <a:lnTo>
                      <a:pt x="45" y="6"/>
                    </a:lnTo>
                    <a:lnTo>
                      <a:pt x="39" y="6"/>
                    </a:lnTo>
                    <a:lnTo>
                      <a:pt x="39" y="0"/>
                    </a:lnTo>
                    <a:lnTo>
                      <a:pt x="0" y="0"/>
                    </a:lnTo>
                    <a:lnTo>
                      <a:pt x="0" y="6"/>
                    </a:lnTo>
                    <a:lnTo>
                      <a:pt x="0" y="12"/>
                    </a:lnTo>
                    <a:lnTo>
                      <a:pt x="0" y="27"/>
                    </a:lnTo>
                    <a:lnTo>
                      <a:pt x="131" y="27"/>
                    </a:lnTo>
                    <a:lnTo>
                      <a:pt x="131" y="12"/>
                    </a:lnTo>
                    <a:lnTo>
                      <a:pt x="131" y="6"/>
                    </a:lnTo>
                    <a:lnTo>
                      <a:pt x="131" y="0"/>
                    </a:lnTo>
                    <a:lnTo>
                      <a:pt x="93" y="0"/>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9" name="Freeform 231"/>
              <p:cNvSpPr>
                <a:spLocks noEditPoints="1"/>
              </p:cNvSpPr>
              <p:nvPr/>
            </p:nvSpPr>
            <p:spPr bwMode="auto">
              <a:xfrm rot="10800000">
                <a:off x="7127968" y="4083398"/>
                <a:ext cx="909525" cy="677540"/>
              </a:xfrm>
              <a:custGeom>
                <a:avLst/>
                <a:gdLst>
                  <a:gd name="T0" fmla="*/ 948 w 948"/>
                  <a:gd name="T1" fmla="*/ 668 h 707"/>
                  <a:gd name="T2" fmla="*/ 919 w 948"/>
                  <a:gd name="T3" fmla="*/ 707 h 707"/>
                  <a:gd name="T4" fmla="*/ 29 w 948"/>
                  <a:gd name="T5" fmla="*/ 707 h 707"/>
                  <a:gd name="T6" fmla="*/ 0 w 948"/>
                  <a:gd name="T7" fmla="*/ 668 h 707"/>
                  <a:gd name="T8" fmla="*/ 0 w 948"/>
                  <a:gd name="T9" fmla="*/ 39 h 707"/>
                  <a:gd name="T10" fmla="*/ 29 w 948"/>
                  <a:gd name="T11" fmla="*/ 0 h 707"/>
                  <a:gd name="T12" fmla="*/ 919 w 948"/>
                  <a:gd name="T13" fmla="*/ 0 h 707"/>
                  <a:gd name="T14" fmla="*/ 948 w 948"/>
                  <a:gd name="T15" fmla="*/ 39 h 707"/>
                  <a:gd name="T16" fmla="*/ 948 w 948"/>
                  <a:gd name="T17" fmla="*/ 668 h 707"/>
                  <a:gd name="T18" fmla="*/ 845 w 948"/>
                  <a:gd name="T19" fmla="*/ 182 h 707"/>
                  <a:gd name="T20" fmla="*/ 816 w 948"/>
                  <a:gd name="T21" fmla="*/ 143 h 707"/>
                  <a:gd name="T22" fmla="*/ 132 w 948"/>
                  <a:gd name="T23" fmla="*/ 143 h 707"/>
                  <a:gd name="T24" fmla="*/ 103 w 948"/>
                  <a:gd name="T25" fmla="*/ 182 h 707"/>
                  <a:gd name="T26" fmla="*/ 103 w 948"/>
                  <a:gd name="T27" fmla="*/ 525 h 707"/>
                  <a:gd name="T28" fmla="*/ 132 w 948"/>
                  <a:gd name="T29" fmla="*/ 564 h 707"/>
                  <a:gd name="T30" fmla="*/ 816 w 948"/>
                  <a:gd name="T31" fmla="*/ 564 h 707"/>
                  <a:gd name="T32" fmla="*/ 845 w 948"/>
                  <a:gd name="T33" fmla="*/ 525 h 707"/>
                  <a:gd name="T34" fmla="*/ 845 w 948"/>
                  <a:gd name="T35" fmla="*/ 18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707">
                    <a:moveTo>
                      <a:pt x="948" y="668"/>
                    </a:moveTo>
                    <a:cubicBezTo>
                      <a:pt x="948" y="690"/>
                      <a:pt x="935" y="707"/>
                      <a:pt x="919" y="707"/>
                    </a:cubicBezTo>
                    <a:cubicBezTo>
                      <a:pt x="29" y="707"/>
                      <a:pt x="29" y="707"/>
                      <a:pt x="29" y="707"/>
                    </a:cubicBezTo>
                    <a:cubicBezTo>
                      <a:pt x="13" y="707"/>
                      <a:pt x="0" y="690"/>
                      <a:pt x="0" y="668"/>
                    </a:cubicBezTo>
                    <a:cubicBezTo>
                      <a:pt x="0" y="39"/>
                      <a:pt x="0" y="39"/>
                      <a:pt x="0" y="39"/>
                    </a:cubicBezTo>
                    <a:cubicBezTo>
                      <a:pt x="0" y="17"/>
                      <a:pt x="13" y="0"/>
                      <a:pt x="29" y="0"/>
                    </a:cubicBezTo>
                    <a:cubicBezTo>
                      <a:pt x="919" y="0"/>
                      <a:pt x="919" y="0"/>
                      <a:pt x="919" y="0"/>
                    </a:cubicBezTo>
                    <a:cubicBezTo>
                      <a:pt x="935" y="0"/>
                      <a:pt x="948" y="17"/>
                      <a:pt x="948" y="39"/>
                    </a:cubicBezTo>
                    <a:lnTo>
                      <a:pt x="948" y="668"/>
                    </a:lnTo>
                    <a:close/>
                    <a:moveTo>
                      <a:pt x="845" y="182"/>
                    </a:moveTo>
                    <a:cubicBezTo>
                      <a:pt x="845" y="161"/>
                      <a:pt x="832" y="143"/>
                      <a:pt x="816" y="143"/>
                    </a:cubicBezTo>
                    <a:cubicBezTo>
                      <a:pt x="132" y="143"/>
                      <a:pt x="132" y="143"/>
                      <a:pt x="132" y="143"/>
                    </a:cubicBezTo>
                    <a:cubicBezTo>
                      <a:pt x="116" y="143"/>
                      <a:pt x="103" y="161"/>
                      <a:pt x="103" y="182"/>
                    </a:cubicBezTo>
                    <a:cubicBezTo>
                      <a:pt x="103" y="525"/>
                      <a:pt x="103" y="525"/>
                      <a:pt x="103" y="525"/>
                    </a:cubicBezTo>
                    <a:cubicBezTo>
                      <a:pt x="103" y="546"/>
                      <a:pt x="116" y="564"/>
                      <a:pt x="132" y="564"/>
                    </a:cubicBezTo>
                    <a:cubicBezTo>
                      <a:pt x="816" y="564"/>
                      <a:pt x="816" y="564"/>
                      <a:pt x="816" y="564"/>
                    </a:cubicBezTo>
                    <a:cubicBezTo>
                      <a:pt x="832" y="564"/>
                      <a:pt x="845" y="546"/>
                      <a:pt x="845" y="525"/>
                    </a:cubicBezTo>
                    <a:lnTo>
                      <a:pt x="845" y="182"/>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0" name="Rectangle 232"/>
              <p:cNvSpPr>
                <a:spLocks noChangeArrowheads="1"/>
              </p:cNvSpPr>
              <p:nvPr/>
            </p:nvSpPr>
            <p:spPr bwMode="auto">
              <a:xfrm rot="10800000">
                <a:off x="5878447" y="4785486"/>
                <a:ext cx="3417160" cy="45415"/>
              </a:xfrm>
              <a:prstGeom prst="rect">
                <a:avLst/>
              </a:prstGeom>
              <a:solidFill>
                <a:srgbClr val="FE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1" name="Freeform 233"/>
              <p:cNvSpPr>
                <a:spLocks/>
              </p:cNvSpPr>
              <p:nvPr/>
            </p:nvSpPr>
            <p:spPr bwMode="auto">
              <a:xfrm rot="10800000">
                <a:off x="5878447" y="4293287"/>
                <a:ext cx="3417160" cy="492199"/>
              </a:xfrm>
              <a:custGeom>
                <a:avLst/>
                <a:gdLst>
                  <a:gd name="T0" fmla="*/ 278 w 2784"/>
                  <a:gd name="T1" fmla="*/ 401 h 401"/>
                  <a:gd name="T2" fmla="*/ 2506 w 2784"/>
                  <a:gd name="T3" fmla="*/ 401 h 401"/>
                  <a:gd name="T4" fmla="*/ 2784 w 2784"/>
                  <a:gd name="T5" fmla="*/ 0 h 401"/>
                  <a:gd name="T6" fmla="*/ 0 w 2784"/>
                  <a:gd name="T7" fmla="*/ 0 h 401"/>
                  <a:gd name="T8" fmla="*/ 278 w 2784"/>
                  <a:gd name="T9" fmla="*/ 401 h 401"/>
                </a:gdLst>
                <a:ahLst/>
                <a:cxnLst>
                  <a:cxn ang="0">
                    <a:pos x="T0" y="T1"/>
                  </a:cxn>
                  <a:cxn ang="0">
                    <a:pos x="T2" y="T3"/>
                  </a:cxn>
                  <a:cxn ang="0">
                    <a:pos x="T4" y="T5"/>
                  </a:cxn>
                  <a:cxn ang="0">
                    <a:pos x="T6" y="T7"/>
                  </a:cxn>
                  <a:cxn ang="0">
                    <a:pos x="T8" y="T9"/>
                  </a:cxn>
                </a:cxnLst>
                <a:rect l="0" t="0" r="r" b="b"/>
                <a:pathLst>
                  <a:path w="2784" h="401">
                    <a:moveTo>
                      <a:pt x="278" y="401"/>
                    </a:moveTo>
                    <a:lnTo>
                      <a:pt x="2506" y="401"/>
                    </a:lnTo>
                    <a:lnTo>
                      <a:pt x="2784" y="0"/>
                    </a:lnTo>
                    <a:lnTo>
                      <a:pt x="0" y="0"/>
                    </a:lnTo>
                    <a:lnTo>
                      <a:pt x="278" y="401"/>
                    </a:lnTo>
                    <a:close/>
                  </a:path>
                </a:pathLst>
              </a:custGeom>
              <a:solidFill>
                <a:srgbClr val="E4E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2" name="Freeform 234"/>
              <p:cNvSpPr>
                <a:spLocks/>
              </p:cNvSpPr>
              <p:nvPr/>
            </p:nvSpPr>
            <p:spPr bwMode="auto">
              <a:xfrm rot="10800000">
                <a:off x="6003644" y="4359569"/>
                <a:ext cx="3167992" cy="360864"/>
              </a:xfrm>
              <a:custGeom>
                <a:avLst/>
                <a:gdLst>
                  <a:gd name="T0" fmla="*/ 205 w 2581"/>
                  <a:gd name="T1" fmla="*/ 294 h 294"/>
                  <a:gd name="T2" fmla="*/ 0 w 2581"/>
                  <a:gd name="T3" fmla="*/ 0 h 294"/>
                  <a:gd name="T4" fmla="*/ 2581 w 2581"/>
                  <a:gd name="T5" fmla="*/ 0 h 294"/>
                  <a:gd name="T6" fmla="*/ 2377 w 2581"/>
                  <a:gd name="T7" fmla="*/ 294 h 294"/>
                  <a:gd name="T8" fmla="*/ 205 w 2581"/>
                  <a:gd name="T9" fmla="*/ 294 h 294"/>
                </a:gdLst>
                <a:ahLst/>
                <a:cxnLst>
                  <a:cxn ang="0">
                    <a:pos x="T0" y="T1"/>
                  </a:cxn>
                  <a:cxn ang="0">
                    <a:pos x="T2" y="T3"/>
                  </a:cxn>
                  <a:cxn ang="0">
                    <a:pos x="T4" y="T5"/>
                  </a:cxn>
                  <a:cxn ang="0">
                    <a:pos x="T6" y="T7"/>
                  </a:cxn>
                  <a:cxn ang="0">
                    <a:pos x="T8" y="T9"/>
                  </a:cxn>
                </a:cxnLst>
                <a:rect l="0" t="0" r="r" b="b"/>
                <a:pathLst>
                  <a:path w="2581" h="294">
                    <a:moveTo>
                      <a:pt x="205" y="294"/>
                    </a:moveTo>
                    <a:lnTo>
                      <a:pt x="0" y="0"/>
                    </a:lnTo>
                    <a:lnTo>
                      <a:pt x="2581" y="0"/>
                    </a:lnTo>
                    <a:lnTo>
                      <a:pt x="2377" y="294"/>
                    </a:lnTo>
                    <a:lnTo>
                      <a:pt x="205" y="294"/>
                    </a:lnTo>
                    <a:close/>
                  </a:path>
                </a:pathLst>
              </a:custGeom>
              <a:solidFill>
                <a:srgbClr val="00AB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3" name="Freeform 235"/>
              <p:cNvSpPr>
                <a:spLocks/>
              </p:cNvSpPr>
              <p:nvPr/>
            </p:nvSpPr>
            <p:spPr bwMode="auto">
              <a:xfrm rot="10800000">
                <a:off x="6003644" y="4359569"/>
                <a:ext cx="3167992" cy="360864"/>
              </a:xfrm>
              <a:custGeom>
                <a:avLst/>
                <a:gdLst>
                  <a:gd name="T0" fmla="*/ 0 w 2581"/>
                  <a:gd name="T1" fmla="*/ 0 h 294"/>
                  <a:gd name="T2" fmla="*/ 2581 w 2581"/>
                  <a:gd name="T3" fmla="*/ 0 h 294"/>
                  <a:gd name="T4" fmla="*/ 2377 w 2581"/>
                  <a:gd name="T5" fmla="*/ 294 h 294"/>
                  <a:gd name="T6" fmla="*/ 0 w 2581"/>
                  <a:gd name="T7" fmla="*/ 0 h 294"/>
                </a:gdLst>
                <a:ahLst/>
                <a:cxnLst>
                  <a:cxn ang="0">
                    <a:pos x="T0" y="T1"/>
                  </a:cxn>
                  <a:cxn ang="0">
                    <a:pos x="T2" y="T3"/>
                  </a:cxn>
                  <a:cxn ang="0">
                    <a:pos x="T4" y="T5"/>
                  </a:cxn>
                  <a:cxn ang="0">
                    <a:pos x="T6" y="T7"/>
                  </a:cxn>
                </a:cxnLst>
                <a:rect l="0" t="0" r="r" b="b"/>
                <a:pathLst>
                  <a:path w="2581" h="294">
                    <a:moveTo>
                      <a:pt x="0" y="0"/>
                    </a:moveTo>
                    <a:lnTo>
                      <a:pt x="2581" y="0"/>
                    </a:lnTo>
                    <a:lnTo>
                      <a:pt x="2377" y="294"/>
                    </a:lnTo>
                    <a:lnTo>
                      <a:pt x="0" y="0"/>
                    </a:lnTo>
                    <a:close/>
                  </a:path>
                </a:pathLst>
              </a:custGeom>
              <a:solidFill>
                <a:srgbClr val="45B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4" name="Freeform 236"/>
              <p:cNvSpPr>
                <a:spLocks/>
              </p:cNvSpPr>
              <p:nvPr/>
            </p:nvSpPr>
            <p:spPr bwMode="auto">
              <a:xfrm rot="10800000">
                <a:off x="5878447" y="4830901"/>
                <a:ext cx="3417160" cy="65054"/>
              </a:xfrm>
              <a:custGeom>
                <a:avLst/>
                <a:gdLst>
                  <a:gd name="T0" fmla="*/ 501 w 2784"/>
                  <a:gd name="T1" fmla="*/ 0 h 53"/>
                  <a:gd name="T2" fmla="*/ 2283 w 2784"/>
                  <a:gd name="T3" fmla="*/ 0 h 53"/>
                  <a:gd name="T4" fmla="*/ 2784 w 2784"/>
                  <a:gd name="T5" fmla="*/ 53 h 53"/>
                  <a:gd name="T6" fmla="*/ 0 w 2784"/>
                  <a:gd name="T7" fmla="*/ 53 h 53"/>
                  <a:gd name="T8" fmla="*/ 501 w 2784"/>
                  <a:gd name="T9" fmla="*/ 0 h 53"/>
                </a:gdLst>
                <a:ahLst/>
                <a:cxnLst>
                  <a:cxn ang="0">
                    <a:pos x="T0" y="T1"/>
                  </a:cxn>
                  <a:cxn ang="0">
                    <a:pos x="T2" y="T3"/>
                  </a:cxn>
                  <a:cxn ang="0">
                    <a:pos x="T4" y="T5"/>
                  </a:cxn>
                  <a:cxn ang="0">
                    <a:pos x="T6" y="T7"/>
                  </a:cxn>
                  <a:cxn ang="0">
                    <a:pos x="T8" y="T9"/>
                  </a:cxn>
                </a:cxnLst>
                <a:rect l="0" t="0" r="r" b="b"/>
                <a:pathLst>
                  <a:path w="2784" h="53">
                    <a:moveTo>
                      <a:pt x="501" y="0"/>
                    </a:moveTo>
                    <a:lnTo>
                      <a:pt x="2283" y="0"/>
                    </a:lnTo>
                    <a:lnTo>
                      <a:pt x="2784" y="53"/>
                    </a:lnTo>
                    <a:lnTo>
                      <a:pt x="0" y="53"/>
                    </a:lnTo>
                    <a:lnTo>
                      <a:pt x="501" y="0"/>
                    </a:lnTo>
                    <a:close/>
                  </a:path>
                </a:pathLst>
              </a:custGeom>
              <a:solidFill>
                <a:srgbClr val="D7DA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5" name="Freeform 237"/>
              <p:cNvSpPr>
                <a:spLocks/>
              </p:cNvSpPr>
              <p:nvPr/>
            </p:nvSpPr>
            <p:spPr bwMode="auto">
              <a:xfrm rot="10800000">
                <a:off x="6665228" y="3430406"/>
                <a:ext cx="1819048" cy="594075"/>
              </a:xfrm>
              <a:custGeom>
                <a:avLst/>
                <a:gdLst>
                  <a:gd name="T0" fmla="*/ 1896 w 1896"/>
                  <a:gd name="T1" fmla="*/ 38 h 619"/>
                  <a:gd name="T2" fmla="*/ 1859 w 1896"/>
                  <a:gd name="T3" fmla="*/ 0 h 619"/>
                  <a:gd name="T4" fmla="*/ 38 w 1896"/>
                  <a:gd name="T5" fmla="*/ 0 h 619"/>
                  <a:gd name="T6" fmla="*/ 0 w 1896"/>
                  <a:gd name="T7" fmla="*/ 38 h 619"/>
                  <a:gd name="T8" fmla="*/ 0 w 1896"/>
                  <a:gd name="T9" fmla="*/ 581 h 619"/>
                  <a:gd name="T10" fmla="*/ 38 w 1896"/>
                  <a:gd name="T11" fmla="*/ 619 h 619"/>
                  <a:gd name="T12" fmla="*/ 1859 w 1896"/>
                  <a:gd name="T13" fmla="*/ 619 h 619"/>
                  <a:gd name="T14" fmla="*/ 1896 w 1896"/>
                  <a:gd name="T15" fmla="*/ 581 h 619"/>
                  <a:gd name="T16" fmla="*/ 1896 w 1896"/>
                  <a:gd name="T17" fmla="*/ 3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96" y="38"/>
                    </a:moveTo>
                    <a:cubicBezTo>
                      <a:pt x="1896" y="17"/>
                      <a:pt x="1879" y="0"/>
                      <a:pt x="1859" y="0"/>
                    </a:cubicBezTo>
                    <a:cubicBezTo>
                      <a:pt x="38" y="0"/>
                      <a:pt x="38" y="0"/>
                      <a:pt x="38" y="0"/>
                    </a:cubicBezTo>
                    <a:cubicBezTo>
                      <a:pt x="17" y="0"/>
                      <a:pt x="0" y="17"/>
                      <a:pt x="0" y="38"/>
                    </a:cubicBezTo>
                    <a:cubicBezTo>
                      <a:pt x="0" y="581"/>
                      <a:pt x="0" y="581"/>
                      <a:pt x="0" y="581"/>
                    </a:cubicBezTo>
                    <a:cubicBezTo>
                      <a:pt x="0" y="602"/>
                      <a:pt x="17" y="619"/>
                      <a:pt x="38" y="619"/>
                    </a:cubicBezTo>
                    <a:cubicBezTo>
                      <a:pt x="1859" y="619"/>
                      <a:pt x="1859" y="619"/>
                      <a:pt x="1859" y="619"/>
                    </a:cubicBezTo>
                    <a:cubicBezTo>
                      <a:pt x="1879" y="619"/>
                      <a:pt x="1896" y="602"/>
                      <a:pt x="1896" y="581"/>
                    </a:cubicBezTo>
                    <a:lnTo>
                      <a:pt x="1896" y="38"/>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6" name="Freeform 238"/>
              <p:cNvSpPr>
                <a:spLocks/>
              </p:cNvSpPr>
              <p:nvPr/>
            </p:nvSpPr>
            <p:spPr bwMode="auto">
              <a:xfrm rot="10800000">
                <a:off x="6691005" y="3447590"/>
                <a:ext cx="1767496" cy="542523"/>
              </a:xfrm>
              <a:custGeom>
                <a:avLst/>
                <a:gdLst>
                  <a:gd name="T0" fmla="*/ 11 w 1843"/>
                  <a:gd name="T1" fmla="*/ 566 h 566"/>
                  <a:gd name="T2" fmla="*/ 0 w 1843"/>
                  <a:gd name="T3" fmla="*/ 555 h 566"/>
                  <a:gd name="T4" fmla="*/ 0 w 1843"/>
                  <a:gd name="T5" fmla="*/ 11 h 566"/>
                  <a:gd name="T6" fmla="*/ 11 w 1843"/>
                  <a:gd name="T7" fmla="*/ 0 h 566"/>
                  <a:gd name="T8" fmla="*/ 1832 w 1843"/>
                  <a:gd name="T9" fmla="*/ 0 h 566"/>
                  <a:gd name="T10" fmla="*/ 1843 w 1843"/>
                  <a:gd name="T11" fmla="*/ 11 h 566"/>
                  <a:gd name="T12" fmla="*/ 1843 w 1843"/>
                  <a:gd name="T13" fmla="*/ 555 h 566"/>
                  <a:gd name="T14" fmla="*/ 1832 w 1843"/>
                  <a:gd name="T15" fmla="*/ 566 h 566"/>
                  <a:gd name="T16" fmla="*/ 11 w 1843"/>
                  <a:gd name="T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3" h="566">
                    <a:moveTo>
                      <a:pt x="11" y="566"/>
                    </a:moveTo>
                    <a:cubicBezTo>
                      <a:pt x="5" y="566"/>
                      <a:pt x="0" y="561"/>
                      <a:pt x="0" y="555"/>
                    </a:cubicBezTo>
                    <a:cubicBezTo>
                      <a:pt x="0" y="11"/>
                      <a:pt x="0" y="11"/>
                      <a:pt x="0" y="11"/>
                    </a:cubicBezTo>
                    <a:cubicBezTo>
                      <a:pt x="0" y="5"/>
                      <a:pt x="5" y="0"/>
                      <a:pt x="11" y="0"/>
                    </a:cubicBezTo>
                    <a:cubicBezTo>
                      <a:pt x="1832" y="0"/>
                      <a:pt x="1832" y="0"/>
                      <a:pt x="1832" y="0"/>
                    </a:cubicBezTo>
                    <a:cubicBezTo>
                      <a:pt x="1838" y="0"/>
                      <a:pt x="1843" y="5"/>
                      <a:pt x="1843" y="11"/>
                    </a:cubicBezTo>
                    <a:cubicBezTo>
                      <a:pt x="1843" y="555"/>
                      <a:pt x="1843" y="555"/>
                      <a:pt x="1843" y="555"/>
                    </a:cubicBezTo>
                    <a:cubicBezTo>
                      <a:pt x="1843" y="561"/>
                      <a:pt x="1838" y="566"/>
                      <a:pt x="1832" y="566"/>
                    </a:cubicBezTo>
                    <a:lnTo>
                      <a:pt x="11"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7" name="Freeform 239"/>
              <p:cNvSpPr>
                <a:spLocks/>
              </p:cNvSpPr>
              <p:nvPr/>
            </p:nvSpPr>
            <p:spPr bwMode="auto">
              <a:xfrm rot="10800000">
                <a:off x="8350487"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8" name="Freeform 240"/>
              <p:cNvSpPr>
                <a:spLocks/>
              </p:cNvSpPr>
              <p:nvPr/>
            </p:nvSpPr>
            <p:spPr bwMode="auto">
              <a:xfrm rot="10800000">
                <a:off x="8222834"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9" name="Freeform 241"/>
              <p:cNvSpPr>
                <a:spLocks/>
              </p:cNvSpPr>
              <p:nvPr/>
            </p:nvSpPr>
            <p:spPr bwMode="auto">
              <a:xfrm rot="10800000">
                <a:off x="809640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0" name="Freeform 242"/>
              <p:cNvSpPr>
                <a:spLocks/>
              </p:cNvSpPr>
              <p:nvPr/>
            </p:nvSpPr>
            <p:spPr bwMode="auto">
              <a:xfrm rot="10800000">
                <a:off x="7969984"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1" name="Freeform 243"/>
              <p:cNvSpPr>
                <a:spLocks/>
              </p:cNvSpPr>
              <p:nvPr/>
            </p:nvSpPr>
            <p:spPr bwMode="auto">
              <a:xfrm rot="10800000">
                <a:off x="784355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2" name="Freeform 244"/>
              <p:cNvSpPr>
                <a:spLocks/>
              </p:cNvSpPr>
              <p:nvPr/>
            </p:nvSpPr>
            <p:spPr bwMode="auto">
              <a:xfrm rot="10800000">
                <a:off x="7717134"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7" y="86"/>
                      <a:pt x="0" y="80"/>
                      <a:pt x="0" y="72"/>
                    </a:cubicBezTo>
                    <a:cubicBezTo>
                      <a:pt x="0" y="14"/>
                      <a:pt x="0" y="14"/>
                      <a:pt x="0" y="14"/>
                    </a:cubicBezTo>
                    <a:cubicBezTo>
                      <a:pt x="0" y="6"/>
                      <a:pt x="7"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3" name="Freeform 245"/>
              <p:cNvSpPr>
                <a:spLocks/>
              </p:cNvSpPr>
              <p:nvPr/>
            </p:nvSpPr>
            <p:spPr bwMode="auto">
              <a:xfrm rot="10800000">
                <a:off x="7590709" y="3889463"/>
                <a:ext cx="92057"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4" name="Freeform 246"/>
              <p:cNvSpPr>
                <a:spLocks/>
              </p:cNvSpPr>
              <p:nvPr/>
            </p:nvSpPr>
            <p:spPr bwMode="auto">
              <a:xfrm rot="10800000">
                <a:off x="7463056"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5" name="Freeform 247"/>
              <p:cNvSpPr>
                <a:spLocks/>
              </p:cNvSpPr>
              <p:nvPr/>
            </p:nvSpPr>
            <p:spPr bwMode="auto">
              <a:xfrm rot="10800000">
                <a:off x="7336632"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6" name="Freeform 248"/>
              <p:cNvSpPr>
                <a:spLocks/>
              </p:cNvSpPr>
              <p:nvPr/>
            </p:nvSpPr>
            <p:spPr bwMode="auto">
              <a:xfrm rot="10800000">
                <a:off x="7211433"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7" name="Freeform 249"/>
              <p:cNvSpPr>
                <a:spLocks/>
              </p:cNvSpPr>
              <p:nvPr/>
            </p:nvSpPr>
            <p:spPr bwMode="auto">
              <a:xfrm rot="10800000">
                <a:off x="7085009"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8" name="Freeform 250"/>
              <p:cNvSpPr>
                <a:spLocks/>
              </p:cNvSpPr>
              <p:nvPr/>
            </p:nvSpPr>
            <p:spPr bwMode="auto">
              <a:xfrm rot="10800000">
                <a:off x="6958583" y="3889463"/>
                <a:ext cx="92057" cy="82238"/>
              </a:xfrm>
              <a:custGeom>
                <a:avLst/>
                <a:gdLst>
                  <a:gd name="T0" fmla="*/ 96 w 96"/>
                  <a:gd name="T1" fmla="*/ 72 h 86"/>
                  <a:gd name="T2" fmla="*/ 82 w 96"/>
                  <a:gd name="T3" fmla="*/ 86 h 86"/>
                  <a:gd name="T4" fmla="*/ 14 w 96"/>
                  <a:gd name="T5" fmla="*/ 86 h 86"/>
                  <a:gd name="T6" fmla="*/ 0 w 96"/>
                  <a:gd name="T7" fmla="*/ 72 h 86"/>
                  <a:gd name="T8" fmla="*/ 0 w 96"/>
                  <a:gd name="T9" fmla="*/ 14 h 86"/>
                  <a:gd name="T10" fmla="*/ 14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4" y="86"/>
                      <a:pt x="14" y="86"/>
                      <a:pt x="14" y="86"/>
                    </a:cubicBezTo>
                    <a:cubicBezTo>
                      <a:pt x="6" y="86"/>
                      <a:pt x="0" y="80"/>
                      <a:pt x="0" y="72"/>
                    </a:cubicBezTo>
                    <a:cubicBezTo>
                      <a:pt x="0" y="14"/>
                      <a:pt x="0" y="14"/>
                      <a:pt x="0" y="14"/>
                    </a:cubicBezTo>
                    <a:cubicBezTo>
                      <a:pt x="0" y="6"/>
                      <a:pt x="6" y="0"/>
                      <a:pt x="14"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9" name="Freeform 251"/>
              <p:cNvSpPr>
                <a:spLocks/>
              </p:cNvSpPr>
              <p:nvPr/>
            </p:nvSpPr>
            <p:spPr bwMode="auto">
              <a:xfrm rot="10800000">
                <a:off x="6832158"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0" name="Freeform 252"/>
              <p:cNvSpPr>
                <a:spLocks/>
              </p:cNvSpPr>
              <p:nvPr/>
            </p:nvSpPr>
            <p:spPr bwMode="auto">
              <a:xfrm rot="10800000">
                <a:off x="6704506"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1" name="Freeform 253"/>
              <p:cNvSpPr>
                <a:spLocks/>
              </p:cNvSpPr>
              <p:nvPr/>
            </p:nvSpPr>
            <p:spPr bwMode="auto">
              <a:xfrm rot="10800000">
                <a:off x="8350487"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2" name="Freeform 254"/>
              <p:cNvSpPr>
                <a:spLocks/>
              </p:cNvSpPr>
              <p:nvPr/>
            </p:nvSpPr>
            <p:spPr bwMode="auto">
              <a:xfrm rot="10800000">
                <a:off x="8222834"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3" name="Freeform 255"/>
              <p:cNvSpPr>
                <a:spLocks/>
              </p:cNvSpPr>
              <p:nvPr/>
            </p:nvSpPr>
            <p:spPr bwMode="auto">
              <a:xfrm rot="10800000">
                <a:off x="809640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4" name="Freeform 256"/>
              <p:cNvSpPr>
                <a:spLocks/>
              </p:cNvSpPr>
              <p:nvPr/>
            </p:nvSpPr>
            <p:spPr bwMode="auto">
              <a:xfrm rot="10800000">
                <a:off x="7969984"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5" name="Freeform 257"/>
              <p:cNvSpPr>
                <a:spLocks/>
              </p:cNvSpPr>
              <p:nvPr/>
            </p:nvSpPr>
            <p:spPr bwMode="auto">
              <a:xfrm rot="10800000">
                <a:off x="784355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6" name="Freeform 258"/>
              <p:cNvSpPr>
                <a:spLocks/>
              </p:cNvSpPr>
              <p:nvPr/>
            </p:nvSpPr>
            <p:spPr bwMode="auto">
              <a:xfrm rot="10800000">
                <a:off x="7717134"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7" name="Freeform 259"/>
              <p:cNvSpPr>
                <a:spLocks/>
              </p:cNvSpPr>
              <p:nvPr/>
            </p:nvSpPr>
            <p:spPr bwMode="auto">
              <a:xfrm rot="10800000">
                <a:off x="7590709" y="3760584"/>
                <a:ext cx="92057"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8" name="Freeform 260"/>
              <p:cNvSpPr>
                <a:spLocks/>
              </p:cNvSpPr>
              <p:nvPr/>
            </p:nvSpPr>
            <p:spPr bwMode="auto">
              <a:xfrm rot="10800000">
                <a:off x="7463056"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9" name="Freeform 261"/>
              <p:cNvSpPr>
                <a:spLocks/>
              </p:cNvSpPr>
              <p:nvPr/>
            </p:nvSpPr>
            <p:spPr bwMode="auto">
              <a:xfrm rot="10800000">
                <a:off x="7336632"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0" name="Freeform 262"/>
              <p:cNvSpPr>
                <a:spLocks/>
              </p:cNvSpPr>
              <p:nvPr/>
            </p:nvSpPr>
            <p:spPr bwMode="auto">
              <a:xfrm rot="10800000">
                <a:off x="7211433"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1" name="Freeform 263"/>
              <p:cNvSpPr>
                <a:spLocks/>
              </p:cNvSpPr>
              <p:nvPr/>
            </p:nvSpPr>
            <p:spPr bwMode="auto">
              <a:xfrm rot="10800000">
                <a:off x="7085009"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2" name="Freeform 264"/>
              <p:cNvSpPr>
                <a:spLocks/>
              </p:cNvSpPr>
              <p:nvPr/>
            </p:nvSpPr>
            <p:spPr bwMode="auto">
              <a:xfrm rot="10800000">
                <a:off x="6958583" y="3760584"/>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3" name="Freeform 265"/>
              <p:cNvSpPr>
                <a:spLocks/>
              </p:cNvSpPr>
              <p:nvPr/>
            </p:nvSpPr>
            <p:spPr bwMode="auto">
              <a:xfrm rot="10800000">
                <a:off x="6832158"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4" name="Freeform 266"/>
              <p:cNvSpPr>
                <a:spLocks/>
              </p:cNvSpPr>
              <p:nvPr/>
            </p:nvSpPr>
            <p:spPr bwMode="auto">
              <a:xfrm rot="10800000">
                <a:off x="8350487"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5" name="Freeform 267"/>
              <p:cNvSpPr>
                <a:spLocks/>
              </p:cNvSpPr>
              <p:nvPr/>
            </p:nvSpPr>
            <p:spPr bwMode="auto">
              <a:xfrm rot="10800000">
                <a:off x="8222834"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6" name="Freeform 268"/>
              <p:cNvSpPr>
                <a:spLocks/>
              </p:cNvSpPr>
              <p:nvPr/>
            </p:nvSpPr>
            <p:spPr bwMode="auto">
              <a:xfrm rot="10800000">
                <a:off x="809640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7" name="Freeform 269"/>
              <p:cNvSpPr>
                <a:spLocks/>
              </p:cNvSpPr>
              <p:nvPr/>
            </p:nvSpPr>
            <p:spPr bwMode="auto">
              <a:xfrm rot="10800000">
                <a:off x="7969984"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8" name="Freeform 270"/>
              <p:cNvSpPr>
                <a:spLocks/>
              </p:cNvSpPr>
              <p:nvPr/>
            </p:nvSpPr>
            <p:spPr bwMode="auto">
              <a:xfrm rot="10800000">
                <a:off x="784355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9" name="Freeform 271"/>
              <p:cNvSpPr>
                <a:spLocks/>
              </p:cNvSpPr>
              <p:nvPr/>
            </p:nvSpPr>
            <p:spPr bwMode="auto">
              <a:xfrm rot="10800000">
                <a:off x="7717134"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0" name="Freeform 272"/>
              <p:cNvSpPr>
                <a:spLocks/>
              </p:cNvSpPr>
              <p:nvPr/>
            </p:nvSpPr>
            <p:spPr bwMode="auto">
              <a:xfrm rot="10800000">
                <a:off x="7590709" y="3631704"/>
                <a:ext cx="92057"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1" name="Freeform 273"/>
              <p:cNvSpPr>
                <a:spLocks/>
              </p:cNvSpPr>
              <p:nvPr/>
            </p:nvSpPr>
            <p:spPr bwMode="auto">
              <a:xfrm rot="10800000">
                <a:off x="7463056"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2" name="Freeform 274"/>
              <p:cNvSpPr>
                <a:spLocks/>
              </p:cNvSpPr>
              <p:nvPr/>
            </p:nvSpPr>
            <p:spPr bwMode="auto">
              <a:xfrm rot="10800000">
                <a:off x="7336632"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3" name="Freeform 275"/>
              <p:cNvSpPr>
                <a:spLocks/>
              </p:cNvSpPr>
              <p:nvPr/>
            </p:nvSpPr>
            <p:spPr bwMode="auto">
              <a:xfrm rot="10800000">
                <a:off x="7211433"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4" name="Freeform 276"/>
              <p:cNvSpPr>
                <a:spLocks/>
              </p:cNvSpPr>
              <p:nvPr/>
            </p:nvSpPr>
            <p:spPr bwMode="auto">
              <a:xfrm rot="10800000">
                <a:off x="7085009"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5" name="Freeform 277"/>
              <p:cNvSpPr>
                <a:spLocks/>
              </p:cNvSpPr>
              <p:nvPr/>
            </p:nvSpPr>
            <p:spPr bwMode="auto">
              <a:xfrm rot="10800000">
                <a:off x="6958583" y="3631704"/>
                <a:ext cx="92057" cy="83465"/>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6" name="Freeform 278"/>
              <p:cNvSpPr>
                <a:spLocks/>
              </p:cNvSpPr>
              <p:nvPr/>
            </p:nvSpPr>
            <p:spPr bwMode="auto">
              <a:xfrm rot="10800000">
                <a:off x="6832158"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7" name="Freeform 279"/>
              <p:cNvSpPr>
                <a:spLocks/>
              </p:cNvSpPr>
              <p:nvPr/>
            </p:nvSpPr>
            <p:spPr bwMode="auto">
              <a:xfrm rot="10800000">
                <a:off x="6704506" y="3631704"/>
                <a:ext cx="92057" cy="211118"/>
              </a:xfrm>
              <a:custGeom>
                <a:avLst/>
                <a:gdLst>
                  <a:gd name="T0" fmla="*/ 82 w 96"/>
                  <a:gd name="T1" fmla="*/ 0 h 220"/>
                  <a:gd name="T2" fmla="*/ 13 w 96"/>
                  <a:gd name="T3" fmla="*/ 0 h 220"/>
                  <a:gd name="T4" fmla="*/ 0 w 96"/>
                  <a:gd name="T5" fmla="*/ 14 h 220"/>
                  <a:gd name="T6" fmla="*/ 0 w 96"/>
                  <a:gd name="T7" fmla="*/ 55 h 220"/>
                  <a:gd name="T8" fmla="*/ 0 w 96"/>
                  <a:gd name="T9" fmla="*/ 73 h 220"/>
                  <a:gd name="T10" fmla="*/ 0 w 96"/>
                  <a:gd name="T11" fmla="*/ 207 h 220"/>
                  <a:gd name="T12" fmla="*/ 13 w 96"/>
                  <a:gd name="T13" fmla="*/ 220 h 220"/>
                  <a:gd name="T14" fmla="*/ 82 w 96"/>
                  <a:gd name="T15" fmla="*/ 220 h 220"/>
                  <a:gd name="T16" fmla="*/ 96 w 96"/>
                  <a:gd name="T17" fmla="*/ 207 h 220"/>
                  <a:gd name="T18" fmla="*/ 96 w 96"/>
                  <a:gd name="T19" fmla="*/ 73 h 220"/>
                  <a:gd name="T20" fmla="*/ 96 w 96"/>
                  <a:gd name="T21" fmla="*/ 55 h 220"/>
                  <a:gd name="T22" fmla="*/ 96 w 96"/>
                  <a:gd name="T23" fmla="*/ 14 h 220"/>
                  <a:gd name="T24" fmla="*/ 82 w 96"/>
                  <a:gd name="T2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220">
                    <a:moveTo>
                      <a:pt x="82" y="0"/>
                    </a:moveTo>
                    <a:cubicBezTo>
                      <a:pt x="13" y="0"/>
                      <a:pt x="13" y="0"/>
                      <a:pt x="13" y="0"/>
                    </a:cubicBezTo>
                    <a:cubicBezTo>
                      <a:pt x="6" y="0"/>
                      <a:pt x="0" y="6"/>
                      <a:pt x="0" y="14"/>
                    </a:cubicBezTo>
                    <a:cubicBezTo>
                      <a:pt x="0" y="55"/>
                      <a:pt x="0" y="55"/>
                      <a:pt x="0" y="55"/>
                    </a:cubicBezTo>
                    <a:cubicBezTo>
                      <a:pt x="0" y="73"/>
                      <a:pt x="0" y="73"/>
                      <a:pt x="0" y="73"/>
                    </a:cubicBezTo>
                    <a:cubicBezTo>
                      <a:pt x="0" y="207"/>
                      <a:pt x="0" y="207"/>
                      <a:pt x="0" y="207"/>
                    </a:cubicBezTo>
                    <a:cubicBezTo>
                      <a:pt x="0" y="214"/>
                      <a:pt x="6" y="220"/>
                      <a:pt x="13" y="220"/>
                    </a:cubicBezTo>
                    <a:cubicBezTo>
                      <a:pt x="82" y="220"/>
                      <a:pt x="82" y="220"/>
                      <a:pt x="82" y="220"/>
                    </a:cubicBezTo>
                    <a:cubicBezTo>
                      <a:pt x="90" y="220"/>
                      <a:pt x="96" y="214"/>
                      <a:pt x="96" y="207"/>
                    </a:cubicBezTo>
                    <a:cubicBezTo>
                      <a:pt x="96" y="73"/>
                      <a:pt x="96" y="73"/>
                      <a:pt x="96" y="73"/>
                    </a:cubicBezTo>
                    <a:cubicBezTo>
                      <a:pt x="96" y="55"/>
                      <a:pt x="96" y="55"/>
                      <a:pt x="96" y="55"/>
                    </a:cubicBezTo>
                    <a:cubicBezTo>
                      <a:pt x="96" y="14"/>
                      <a:pt x="96" y="14"/>
                      <a:pt x="96" y="14"/>
                    </a:cubicBezTo>
                    <a:cubicBezTo>
                      <a:pt x="96" y="6"/>
                      <a:pt x="90" y="0"/>
                      <a:pt x="8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8" name="Freeform 280"/>
              <p:cNvSpPr>
                <a:spLocks/>
              </p:cNvSpPr>
              <p:nvPr/>
            </p:nvSpPr>
            <p:spPr bwMode="auto">
              <a:xfrm rot="10800000">
                <a:off x="8222834" y="3504051"/>
                <a:ext cx="219710" cy="82238"/>
              </a:xfrm>
              <a:custGeom>
                <a:avLst/>
                <a:gdLst>
                  <a:gd name="T0" fmla="*/ 215 w 228"/>
                  <a:gd name="T1" fmla="*/ 0 h 86"/>
                  <a:gd name="T2" fmla="*/ 194 w 228"/>
                  <a:gd name="T3" fmla="*/ 0 h 86"/>
                  <a:gd name="T4" fmla="*/ 146 w 228"/>
                  <a:gd name="T5" fmla="*/ 0 h 86"/>
                  <a:gd name="T6" fmla="*/ 14 w 228"/>
                  <a:gd name="T7" fmla="*/ 0 h 86"/>
                  <a:gd name="T8" fmla="*/ 0 w 228"/>
                  <a:gd name="T9" fmla="*/ 14 h 86"/>
                  <a:gd name="T10" fmla="*/ 0 w 228"/>
                  <a:gd name="T11" fmla="*/ 73 h 86"/>
                  <a:gd name="T12" fmla="*/ 14 w 228"/>
                  <a:gd name="T13" fmla="*/ 86 h 86"/>
                  <a:gd name="T14" fmla="*/ 146 w 228"/>
                  <a:gd name="T15" fmla="*/ 86 h 86"/>
                  <a:gd name="T16" fmla="*/ 194 w 228"/>
                  <a:gd name="T17" fmla="*/ 86 h 86"/>
                  <a:gd name="T18" fmla="*/ 215 w 228"/>
                  <a:gd name="T19" fmla="*/ 86 h 86"/>
                  <a:gd name="T20" fmla="*/ 228 w 228"/>
                  <a:gd name="T21" fmla="*/ 73 h 86"/>
                  <a:gd name="T22" fmla="*/ 228 w 228"/>
                  <a:gd name="T23" fmla="*/ 14 h 86"/>
                  <a:gd name="T24" fmla="*/ 215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5" y="0"/>
                    </a:moveTo>
                    <a:cubicBezTo>
                      <a:pt x="194" y="0"/>
                      <a:pt x="194" y="0"/>
                      <a:pt x="194" y="0"/>
                    </a:cubicBezTo>
                    <a:cubicBezTo>
                      <a:pt x="146" y="0"/>
                      <a:pt x="146" y="0"/>
                      <a:pt x="146" y="0"/>
                    </a:cubicBezTo>
                    <a:cubicBezTo>
                      <a:pt x="14" y="0"/>
                      <a:pt x="14" y="0"/>
                      <a:pt x="14" y="0"/>
                    </a:cubicBezTo>
                    <a:cubicBezTo>
                      <a:pt x="6" y="0"/>
                      <a:pt x="0" y="6"/>
                      <a:pt x="0" y="14"/>
                    </a:cubicBezTo>
                    <a:cubicBezTo>
                      <a:pt x="0" y="73"/>
                      <a:pt x="0" y="73"/>
                      <a:pt x="0" y="73"/>
                    </a:cubicBezTo>
                    <a:cubicBezTo>
                      <a:pt x="0" y="80"/>
                      <a:pt x="6" y="86"/>
                      <a:pt x="14" y="86"/>
                    </a:cubicBezTo>
                    <a:cubicBezTo>
                      <a:pt x="146" y="86"/>
                      <a:pt x="146" y="86"/>
                      <a:pt x="146" y="86"/>
                    </a:cubicBezTo>
                    <a:cubicBezTo>
                      <a:pt x="194" y="86"/>
                      <a:pt x="194" y="86"/>
                      <a:pt x="194" y="86"/>
                    </a:cubicBezTo>
                    <a:cubicBezTo>
                      <a:pt x="215" y="86"/>
                      <a:pt x="215" y="86"/>
                      <a:pt x="215" y="86"/>
                    </a:cubicBezTo>
                    <a:cubicBezTo>
                      <a:pt x="222" y="86"/>
                      <a:pt x="228" y="80"/>
                      <a:pt x="228" y="73"/>
                    </a:cubicBezTo>
                    <a:cubicBezTo>
                      <a:pt x="228" y="14"/>
                      <a:pt x="228" y="14"/>
                      <a:pt x="228" y="14"/>
                    </a:cubicBezTo>
                    <a:cubicBezTo>
                      <a:pt x="228" y="6"/>
                      <a:pt x="222" y="0"/>
                      <a:pt x="215"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9" name="Freeform 281"/>
              <p:cNvSpPr>
                <a:spLocks/>
              </p:cNvSpPr>
              <p:nvPr/>
            </p:nvSpPr>
            <p:spPr bwMode="auto">
              <a:xfrm rot="10800000">
                <a:off x="8096409"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0" name="Freeform 282"/>
              <p:cNvSpPr>
                <a:spLocks/>
              </p:cNvSpPr>
              <p:nvPr/>
            </p:nvSpPr>
            <p:spPr bwMode="auto">
              <a:xfrm rot="10800000">
                <a:off x="7969984"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1" name="Freeform 283"/>
              <p:cNvSpPr>
                <a:spLocks/>
              </p:cNvSpPr>
              <p:nvPr/>
            </p:nvSpPr>
            <p:spPr bwMode="auto">
              <a:xfrm rot="10800000">
                <a:off x="7211434" y="3504051"/>
                <a:ext cx="724183" cy="82238"/>
              </a:xfrm>
              <a:custGeom>
                <a:avLst/>
                <a:gdLst>
                  <a:gd name="T0" fmla="*/ 742 w 755"/>
                  <a:gd name="T1" fmla="*/ 0 h 86"/>
                  <a:gd name="T2" fmla="*/ 724 w 755"/>
                  <a:gd name="T3" fmla="*/ 0 h 86"/>
                  <a:gd name="T4" fmla="*/ 673 w 755"/>
                  <a:gd name="T5" fmla="*/ 0 h 86"/>
                  <a:gd name="T6" fmla="*/ 610 w 755"/>
                  <a:gd name="T7" fmla="*/ 0 h 86"/>
                  <a:gd name="T8" fmla="*/ 541 w 755"/>
                  <a:gd name="T9" fmla="*/ 0 h 86"/>
                  <a:gd name="T10" fmla="*/ 478 w 755"/>
                  <a:gd name="T11" fmla="*/ 0 h 86"/>
                  <a:gd name="T12" fmla="*/ 409 w 755"/>
                  <a:gd name="T13" fmla="*/ 0 h 86"/>
                  <a:gd name="T14" fmla="*/ 346 w 755"/>
                  <a:gd name="T15" fmla="*/ 0 h 86"/>
                  <a:gd name="T16" fmla="*/ 277 w 755"/>
                  <a:gd name="T17" fmla="*/ 0 h 86"/>
                  <a:gd name="T18" fmla="*/ 214 w 755"/>
                  <a:gd name="T19" fmla="*/ 0 h 86"/>
                  <a:gd name="T20" fmla="*/ 145 w 755"/>
                  <a:gd name="T21" fmla="*/ 0 h 86"/>
                  <a:gd name="T22" fmla="*/ 13 w 755"/>
                  <a:gd name="T23" fmla="*/ 0 h 86"/>
                  <a:gd name="T24" fmla="*/ 0 w 755"/>
                  <a:gd name="T25" fmla="*/ 14 h 86"/>
                  <a:gd name="T26" fmla="*/ 0 w 755"/>
                  <a:gd name="T27" fmla="*/ 73 h 86"/>
                  <a:gd name="T28" fmla="*/ 13 w 755"/>
                  <a:gd name="T29" fmla="*/ 86 h 86"/>
                  <a:gd name="T30" fmla="*/ 145 w 755"/>
                  <a:gd name="T31" fmla="*/ 86 h 86"/>
                  <a:gd name="T32" fmla="*/ 214 w 755"/>
                  <a:gd name="T33" fmla="*/ 86 h 86"/>
                  <a:gd name="T34" fmla="*/ 277 w 755"/>
                  <a:gd name="T35" fmla="*/ 86 h 86"/>
                  <a:gd name="T36" fmla="*/ 346 w 755"/>
                  <a:gd name="T37" fmla="*/ 86 h 86"/>
                  <a:gd name="T38" fmla="*/ 409 w 755"/>
                  <a:gd name="T39" fmla="*/ 86 h 86"/>
                  <a:gd name="T40" fmla="*/ 478 w 755"/>
                  <a:gd name="T41" fmla="*/ 86 h 86"/>
                  <a:gd name="T42" fmla="*/ 541 w 755"/>
                  <a:gd name="T43" fmla="*/ 86 h 86"/>
                  <a:gd name="T44" fmla="*/ 610 w 755"/>
                  <a:gd name="T45" fmla="*/ 86 h 86"/>
                  <a:gd name="T46" fmla="*/ 673 w 755"/>
                  <a:gd name="T47" fmla="*/ 86 h 86"/>
                  <a:gd name="T48" fmla="*/ 724 w 755"/>
                  <a:gd name="T49" fmla="*/ 86 h 86"/>
                  <a:gd name="T50" fmla="*/ 742 w 755"/>
                  <a:gd name="T51" fmla="*/ 86 h 86"/>
                  <a:gd name="T52" fmla="*/ 755 w 755"/>
                  <a:gd name="T53" fmla="*/ 73 h 86"/>
                  <a:gd name="T54" fmla="*/ 755 w 755"/>
                  <a:gd name="T55" fmla="*/ 14 h 86"/>
                  <a:gd name="T56" fmla="*/ 742 w 755"/>
                  <a:gd name="T5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5" h="86">
                    <a:moveTo>
                      <a:pt x="742" y="0"/>
                    </a:moveTo>
                    <a:cubicBezTo>
                      <a:pt x="724" y="0"/>
                      <a:pt x="724" y="0"/>
                      <a:pt x="724" y="0"/>
                    </a:cubicBezTo>
                    <a:cubicBezTo>
                      <a:pt x="673" y="0"/>
                      <a:pt x="673" y="0"/>
                      <a:pt x="673" y="0"/>
                    </a:cubicBezTo>
                    <a:cubicBezTo>
                      <a:pt x="610" y="0"/>
                      <a:pt x="610" y="0"/>
                      <a:pt x="610" y="0"/>
                    </a:cubicBezTo>
                    <a:cubicBezTo>
                      <a:pt x="541" y="0"/>
                      <a:pt x="541" y="0"/>
                      <a:pt x="541" y="0"/>
                    </a:cubicBezTo>
                    <a:cubicBezTo>
                      <a:pt x="478" y="0"/>
                      <a:pt x="478" y="0"/>
                      <a:pt x="478" y="0"/>
                    </a:cubicBezTo>
                    <a:cubicBezTo>
                      <a:pt x="409" y="0"/>
                      <a:pt x="409" y="0"/>
                      <a:pt x="409" y="0"/>
                    </a:cubicBezTo>
                    <a:cubicBezTo>
                      <a:pt x="346" y="0"/>
                      <a:pt x="346" y="0"/>
                      <a:pt x="346" y="0"/>
                    </a:cubicBezTo>
                    <a:cubicBezTo>
                      <a:pt x="277" y="0"/>
                      <a:pt x="277" y="0"/>
                      <a:pt x="277" y="0"/>
                    </a:cubicBezTo>
                    <a:cubicBezTo>
                      <a:pt x="214" y="0"/>
                      <a:pt x="214" y="0"/>
                      <a:pt x="214" y="0"/>
                    </a:cubicBezTo>
                    <a:cubicBezTo>
                      <a:pt x="145" y="0"/>
                      <a:pt x="145" y="0"/>
                      <a:pt x="145" y="0"/>
                    </a:cubicBezTo>
                    <a:cubicBezTo>
                      <a:pt x="13" y="0"/>
                      <a:pt x="13" y="0"/>
                      <a:pt x="13" y="0"/>
                    </a:cubicBezTo>
                    <a:cubicBezTo>
                      <a:pt x="6" y="0"/>
                      <a:pt x="0" y="6"/>
                      <a:pt x="0" y="14"/>
                    </a:cubicBezTo>
                    <a:cubicBezTo>
                      <a:pt x="0" y="73"/>
                      <a:pt x="0" y="73"/>
                      <a:pt x="0" y="73"/>
                    </a:cubicBezTo>
                    <a:cubicBezTo>
                      <a:pt x="0" y="80"/>
                      <a:pt x="6" y="86"/>
                      <a:pt x="13" y="86"/>
                    </a:cubicBezTo>
                    <a:cubicBezTo>
                      <a:pt x="145" y="86"/>
                      <a:pt x="145" y="86"/>
                      <a:pt x="145" y="86"/>
                    </a:cubicBezTo>
                    <a:cubicBezTo>
                      <a:pt x="214" y="86"/>
                      <a:pt x="214" y="86"/>
                      <a:pt x="214" y="86"/>
                    </a:cubicBezTo>
                    <a:cubicBezTo>
                      <a:pt x="277" y="86"/>
                      <a:pt x="277" y="86"/>
                      <a:pt x="277" y="86"/>
                    </a:cubicBezTo>
                    <a:cubicBezTo>
                      <a:pt x="346" y="86"/>
                      <a:pt x="346" y="86"/>
                      <a:pt x="346" y="86"/>
                    </a:cubicBezTo>
                    <a:cubicBezTo>
                      <a:pt x="409" y="86"/>
                      <a:pt x="409" y="86"/>
                      <a:pt x="409" y="86"/>
                    </a:cubicBezTo>
                    <a:cubicBezTo>
                      <a:pt x="478" y="86"/>
                      <a:pt x="478" y="86"/>
                      <a:pt x="478" y="86"/>
                    </a:cubicBezTo>
                    <a:cubicBezTo>
                      <a:pt x="541" y="86"/>
                      <a:pt x="541" y="86"/>
                      <a:pt x="541" y="86"/>
                    </a:cubicBezTo>
                    <a:cubicBezTo>
                      <a:pt x="610" y="86"/>
                      <a:pt x="610" y="86"/>
                      <a:pt x="610" y="86"/>
                    </a:cubicBezTo>
                    <a:cubicBezTo>
                      <a:pt x="673" y="86"/>
                      <a:pt x="673" y="86"/>
                      <a:pt x="673" y="86"/>
                    </a:cubicBezTo>
                    <a:cubicBezTo>
                      <a:pt x="724" y="86"/>
                      <a:pt x="724" y="86"/>
                      <a:pt x="724" y="86"/>
                    </a:cubicBezTo>
                    <a:cubicBezTo>
                      <a:pt x="742" y="86"/>
                      <a:pt x="742" y="86"/>
                      <a:pt x="742" y="86"/>
                    </a:cubicBezTo>
                    <a:cubicBezTo>
                      <a:pt x="749" y="86"/>
                      <a:pt x="755" y="80"/>
                      <a:pt x="755" y="73"/>
                    </a:cubicBezTo>
                    <a:cubicBezTo>
                      <a:pt x="755" y="14"/>
                      <a:pt x="755" y="14"/>
                      <a:pt x="755" y="14"/>
                    </a:cubicBezTo>
                    <a:cubicBezTo>
                      <a:pt x="755" y="6"/>
                      <a:pt x="749" y="0"/>
                      <a:pt x="74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2" name="Freeform 284"/>
              <p:cNvSpPr>
                <a:spLocks/>
              </p:cNvSpPr>
              <p:nvPr/>
            </p:nvSpPr>
            <p:spPr bwMode="auto">
              <a:xfrm rot="10800000">
                <a:off x="7085009" y="3504051"/>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3" name="Freeform 285"/>
              <p:cNvSpPr>
                <a:spLocks/>
              </p:cNvSpPr>
              <p:nvPr/>
            </p:nvSpPr>
            <p:spPr bwMode="auto">
              <a:xfrm rot="10800000">
                <a:off x="6958583" y="3504051"/>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4" name="Freeform 286"/>
              <p:cNvSpPr>
                <a:spLocks/>
              </p:cNvSpPr>
              <p:nvPr/>
            </p:nvSpPr>
            <p:spPr bwMode="auto">
              <a:xfrm rot="10800000">
                <a:off x="6704506" y="3504051"/>
                <a:ext cx="219710" cy="82238"/>
              </a:xfrm>
              <a:custGeom>
                <a:avLst/>
                <a:gdLst>
                  <a:gd name="T0" fmla="*/ 214 w 228"/>
                  <a:gd name="T1" fmla="*/ 0 h 86"/>
                  <a:gd name="T2" fmla="*/ 82 w 228"/>
                  <a:gd name="T3" fmla="*/ 0 h 86"/>
                  <a:gd name="T4" fmla="*/ 55 w 228"/>
                  <a:gd name="T5" fmla="*/ 0 h 86"/>
                  <a:gd name="T6" fmla="*/ 13 w 228"/>
                  <a:gd name="T7" fmla="*/ 0 h 86"/>
                  <a:gd name="T8" fmla="*/ 0 w 228"/>
                  <a:gd name="T9" fmla="*/ 14 h 86"/>
                  <a:gd name="T10" fmla="*/ 0 w 228"/>
                  <a:gd name="T11" fmla="*/ 73 h 86"/>
                  <a:gd name="T12" fmla="*/ 13 w 228"/>
                  <a:gd name="T13" fmla="*/ 86 h 86"/>
                  <a:gd name="T14" fmla="*/ 55 w 228"/>
                  <a:gd name="T15" fmla="*/ 86 h 86"/>
                  <a:gd name="T16" fmla="*/ 82 w 228"/>
                  <a:gd name="T17" fmla="*/ 86 h 86"/>
                  <a:gd name="T18" fmla="*/ 214 w 228"/>
                  <a:gd name="T19" fmla="*/ 86 h 86"/>
                  <a:gd name="T20" fmla="*/ 228 w 228"/>
                  <a:gd name="T21" fmla="*/ 73 h 86"/>
                  <a:gd name="T22" fmla="*/ 228 w 228"/>
                  <a:gd name="T23" fmla="*/ 14 h 86"/>
                  <a:gd name="T24" fmla="*/ 214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4" y="0"/>
                    </a:moveTo>
                    <a:cubicBezTo>
                      <a:pt x="82" y="0"/>
                      <a:pt x="82" y="0"/>
                      <a:pt x="82" y="0"/>
                    </a:cubicBezTo>
                    <a:cubicBezTo>
                      <a:pt x="55" y="0"/>
                      <a:pt x="55" y="0"/>
                      <a:pt x="55" y="0"/>
                    </a:cubicBezTo>
                    <a:cubicBezTo>
                      <a:pt x="13" y="0"/>
                      <a:pt x="13" y="0"/>
                      <a:pt x="13" y="0"/>
                    </a:cubicBezTo>
                    <a:cubicBezTo>
                      <a:pt x="6" y="0"/>
                      <a:pt x="0" y="6"/>
                      <a:pt x="0" y="14"/>
                    </a:cubicBezTo>
                    <a:cubicBezTo>
                      <a:pt x="0" y="73"/>
                      <a:pt x="0" y="73"/>
                      <a:pt x="0" y="73"/>
                    </a:cubicBezTo>
                    <a:cubicBezTo>
                      <a:pt x="0" y="80"/>
                      <a:pt x="6" y="86"/>
                      <a:pt x="13" y="86"/>
                    </a:cubicBezTo>
                    <a:cubicBezTo>
                      <a:pt x="55" y="86"/>
                      <a:pt x="55" y="86"/>
                      <a:pt x="55" y="86"/>
                    </a:cubicBezTo>
                    <a:cubicBezTo>
                      <a:pt x="82" y="86"/>
                      <a:pt x="82" y="86"/>
                      <a:pt x="82" y="86"/>
                    </a:cubicBezTo>
                    <a:cubicBezTo>
                      <a:pt x="214" y="86"/>
                      <a:pt x="214" y="86"/>
                      <a:pt x="214" y="86"/>
                    </a:cubicBezTo>
                    <a:cubicBezTo>
                      <a:pt x="222" y="86"/>
                      <a:pt x="228" y="80"/>
                      <a:pt x="228" y="73"/>
                    </a:cubicBezTo>
                    <a:cubicBezTo>
                      <a:pt x="228" y="14"/>
                      <a:pt x="228" y="14"/>
                      <a:pt x="228" y="14"/>
                    </a:cubicBezTo>
                    <a:cubicBezTo>
                      <a:pt x="228" y="6"/>
                      <a:pt x="222" y="0"/>
                      <a:pt x="214"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18" name="Group 2317"/>
            <p:cNvGrpSpPr/>
            <p:nvPr/>
          </p:nvGrpSpPr>
          <p:grpSpPr>
            <a:xfrm>
              <a:off x="5294623" y="4267200"/>
              <a:ext cx="313095" cy="450466"/>
              <a:chOff x="6279816" y="3629249"/>
              <a:chExt cx="313095" cy="450466"/>
            </a:xfrm>
          </p:grpSpPr>
          <p:sp>
            <p:nvSpPr>
              <p:cNvPr id="2376" name="Freeform 17"/>
              <p:cNvSpPr>
                <a:spLocks/>
              </p:cNvSpPr>
              <p:nvPr/>
            </p:nvSpPr>
            <p:spPr bwMode="auto">
              <a:xfrm rot="10800000">
                <a:off x="6319194" y="3629249"/>
                <a:ext cx="273717" cy="428373"/>
              </a:xfrm>
              <a:custGeom>
                <a:avLst/>
                <a:gdLst>
                  <a:gd name="T0" fmla="*/ 143 w 286"/>
                  <a:gd name="T1" fmla="*/ 0 h 447"/>
                  <a:gd name="T2" fmla="*/ 0 w 286"/>
                  <a:gd name="T3" fmla="*/ 142 h 447"/>
                  <a:gd name="T4" fmla="*/ 0 w 286"/>
                  <a:gd name="T5" fmla="*/ 205 h 447"/>
                  <a:gd name="T6" fmla="*/ 0 w 286"/>
                  <a:gd name="T7" fmla="*/ 304 h 447"/>
                  <a:gd name="T8" fmla="*/ 143 w 286"/>
                  <a:gd name="T9" fmla="*/ 447 h 447"/>
                  <a:gd name="T10" fmla="*/ 286 w 286"/>
                  <a:gd name="T11" fmla="*/ 304 h 447"/>
                  <a:gd name="T12" fmla="*/ 286 w 286"/>
                  <a:gd name="T13" fmla="*/ 205 h 447"/>
                  <a:gd name="T14" fmla="*/ 286 w 286"/>
                  <a:gd name="T15" fmla="*/ 142 h 447"/>
                  <a:gd name="T16" fmla="*/ 143 w 286"/>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47">
                    <a:moveTo>
                      <a:pt x="143" y="0"/>
                    </a:moveTo>
                    <a:cubicBezTo>
                      <a:pt x="65" y="0"/>
                      <a:pt x="0" y="64"/>
                      <a:pt x="0" y="142"/>
                    </a:cubicBezTo>
                    <a:cubicBezTo>
                      <a:pt x="0" y="205"/>
                      <a:pt x="0" y="205"/>
                      <a:pt x="0" y="205"/>
                    </a:cubicBezTo>
                    <a:cubicBezTo>
                      <a:pt x="0" y="304"/>
                      <a:pt x="0" y="304"/>
                      <a:pt x="0" y="304"/>
                    </a:cubicBezTo>
                    <a:cubicBezTo>
                      <a:pt x="0" y="383"/>
                      <a:pt x="65" y="447"/>
                      <a:pt x="143" y="447"/>
                    </a:cubicBezTo>
                    <a:cubicBezTo>
                      <a:pt x="222" y="447"/>
                      <a:pt x="286" y="383"/>
                      <a:pt x="286" y="304"/>
                    </a:cubicBezTo>
                    <a:cubicBezTo>
                      <a:pt x="286" y="205"/>
                      <a:pt x="286" y="205"/>
                      <a:pt x="286" y="205"/>
                    </a:cubicBezTo>
                    <a:cubicBezTo>
                      <a:pt x="286" y="142"/>
                      <a:pt x="286" y="142"/>
                      <a:pt x="286" y="142"/>
                    </a:cubicBezTo>
                    <a:cubicBezTo>
                      <a:pt x="286" y="64"/>
                      <a:pt x="222" y="0"/>
                      <a:pt x="143"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7" name="Freeform 210"/>
              <p:cNvSpPr>
                <a:spLocks/>
              </p:cNvSpPr>
              <p:nvPr/>
            </p:nvSpPr>
            <p:spPr bwMode="auto">
              <a:xfrm rot="10800000">
                <a:off x="6279816" y="3882099"/>
                <a:ext cx="137472" cy="197616"/>
              </a:xfrm>
              <a:custGeom>
                <a:avLst/>
                <a:gdLst>
                  <a:gd name="T0" fmla="*/ 143 w 143"/>
                  <a:gd name="T1" fmla="*/ 205 h 205"/>
                  <a:gd name="T2" fmla="*/ 143 w 143"/>
                  <a:gd name="T3" fmla="*/ 142 h 205"/>
                  <a:gd name="T4" fmla="*/ 0 w 143"/>
                  <a:gd name="T5" fmla="*/ 0 h 205"/>
                  <a:gd name="T6" fmla="*/ 0 w 143"/>
                  <a:gd name="T7" fmla="*/ 155 h 205"/>
                  <a:gd name="T8" fmla="*/ 143 w 143"/>
                  <a:gd name="T9" fmla="*/ 205 h 205"/>
                </a:gdLst>
                <a:ahLst/>
                <a:cxnLst>
                  <a:cxn ang="0">
                    <a:pos x="T0" y="T1"/>
                  </a:cxn>
                  <a:cxn ang="0">
                    <a:pos x="T2" y="T3"/>
                  </a:cxn>
                  <a:cxn ang="0">
                    <a:pos x="T4" y="T5"/>
                  </a:cxn>
                  <a:cxn ang="0">
                    <a:pos x="T6" y="T7"/>
                  </a:cxn>
                  <a:cxn ang="0">
                    <a:pos x="T8" y="T9"/>
                  </a:cxn>
                </a:cxnLst>
                <a:rect l="0" t="0" r="r" b="b"/>
                <a:pathLst>
                  <a:path w="143" h="205">
                    <a:moveTo>
                      <a:pt x="143" y="205"/>
                    </a:moveTo>
                    <a:cubicBezTo>
                      <a:pt x="143" y="142"/>
                      <a:pt x="143" y="142"/>
                      <a:pt x="143" y="142"/>
                    </a:cubicBezTo>
                    <a:cubicBezTo>
                      <a:pt x="143" y="64"/>
                      <a:pt x="79" y="0"/>
                      <a:pt x="0" y="0"/>
                    </a:cubicBezTo>
                    <a:cubicBezTo>
                      <a:pt x="0" y="155"/>
                      <a:pt x="0" y="155"/>
                      <a:pt x="0" y="155"/>
                    </a:cubicBezTo>
                    <a:cubicBezTo>
                      <a:pt x="53" y="155"/>
                      <a:pt x="102" y="173"/>
                      <a:pt x="143"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8" name="Freeform 211"/>
              <p:cNvSpPr>
                <a:spLocks/>
              </p:cNvSpPr>
              <p:nvPr/>
            </p:nvSpPr>
            <p:spPr bwMode="auto">
              <a:xfrm rot="10800000">
                <a:off x="6417288" y="3882099"/>
                <a:ext cx="137472" cy="197616"/>
              </a:xfrm>
              <a:custGeom>
                <a:avLst/>
                <a:gdLst>
                  <a:gd name="T0" fmla="*/ 143 w 143"/>
                  <a:gd name="T1" fmla="*/ 0 h 205"/>
                  <a:gd name="T2" fmla="*/ 0 w 143"/>
                  <a:gd name="T3" fmla="*/ 142 h 205"/>
                  <a:gd name="T4" fmla="*/ 0 w 143"/>
                  <a:gd name="T5" fmla="*/ 205 h 205"/>
                  <a:gd name="T6" fmla="*/ 143 w 143"/>
                  <a:gd name="T7" fmla="*/ 155 h 205"/>
                  <a:gd name="T8" fmla="*/ 143 w 143"/>
                  <a:gd name="T9" fmla="*/ 0 h 205"/>
                </a:gdLst>
                <a:ahLst/>
                <a:cxnLst>
                  <a:cxn ang="0">
                    <a:pos x="T0" y="T1"/>
                  </a:cxn>
                  <a:cxn ang="0">
                    <a:pos x="T2" y="T3"/>
                  </a:cxn>
                  <a:cxn ang="0">
                    <a:pos x="T4" y="T5"/>
                  </a:cxn>
                  <a:cxn ang="0">
                    <a:pos x="T6" y="T7"/>
                  </a:cxn>
                  <a:cxn ang="0">
                    <a:pos x="T8" y="T9"/>
                  </a:cxn>
                </a:cxnLst>
                <a:rect l="0" t="0" r="r" b="b"/>
                <a:pathLst>
                  <a:path w="143" h="205">
                    <a:moveTo>
                      <a:pt x="143" y="0"/>
                    </a:moveTo>
                    <a:cubicBezTo>
                      <a:pt x="65" y="0"/>
                      <a:pt x="0" y="64"/>
                      <a:pt x="0" y="142"/>
                    </a:cubicBezTo>
                    <a:cubicBezTo>
                      <a:pt x="0" y="205"/>
                      <a:pt x="0" y="205"/>
                      <a:pt x="0" y="205"/>
                    </a:cubicBezTo>
                    <a:cubicBezTo>
                      <a:pt x="41" y="173"/>
                      <a:pt x="90" y="155"/>
                      <a:pt x="143" y="155"/>
                    </a:cubicBezTo>
                    <a:lnTo>
                      <a:pt x="14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9" name="Freeform 212"/>
              <p:cNvSpPr>
                <a:spLocks/>
              </p:cNvSpPr>
              <p:nvPr/>
            </p:nvSpPr>
            <p:spPr bwMode="auto">
              <a:xfrm rot="10800000">
                <a:off x="6279816" y="3650115"/>
                <a:ext cx="274944" cy="279854"/>
              </a:xfrm>
              <a:custGeom>
                <a:avLst/>
                <a:gdLst>
                  <a:gd name="T0" fmla="*/ 143 w 286"/>
                  <a:gd name="T1" fmla="*/ 292 h 292"/>
                  <a:gd name="T2" fmla="*/ 143 w 286"/>
                  <a:gd name="T3" fmla="*/ 292 h 292"/>
                  <a:gd name="T4" fmla="*/ 286 w 286"/>
                  <a:gd name="T5" fmla="*/ 149 h 292"/>
                  <a:gd name="T6" fmla="*/ 286 w 286"/>
                  <a:gd name="T7" fmla="*/ 50 h 292"/>
                  <a:gd name="T8" fmla="*/ 143 w 286"/>
                  <a:gd name="T9" fmla="*/ 0 h 292"/>
                  <a:gd name="T10" fmla="*/ 0 w 286"/>
                  <a:gd name="T11" fmla="*/ 50 h 292"/>
                  <a:gd name="T12" fmla="*/ 0 w 286"/>
                  <a:gd name="T13" fmla="*/ 149 h 292"/>
                  <a:gd name="T14" fmla="*/ 143 w 286"/>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2">
                    <a:moveTo>
                      <a:pt x="143" y="292"/>
                    </a:moveTo>
                    <a:cubicBezTo>
                      <a:pt x="143" y="292"/>
                      <a:pt x="143" y="292"/>
                      <a:pt x="143" y="292"/>
                    </a:cubicBezTo>
                    <a:cubicBezTo>
                      <a:pt x="222" y="292"/>
                      <a:pt x="286" y="228"/>
                      <a:pt x="286" y="149"/>
                    </a:cubicBezTo>
                    <a:cubicBezTo>
                      <a:pt x="286" y="50"/>
                      <a:pt x="286" y="50"/>
                      <a:pt x="286" y="50"/>
                    </a:cubicBezTo>
                    <a:cubicBezTo>
                      <a:pt x="245" y="18"/>
                      <a:pt x="196" y="0"/>
                      <a:pt x="143" y="0"/>
                    </a:cubicBezTo>
                    <a:cubicBezTo>
                      <a:pt x="90" y="0"/>
                      <a:pt x="41" y="18"/>
                      <a:pt x="0" y="50"/>
                    </a:cubicBezTo>
                    <a:cubicBezTo>
                      <a:pt x="0" y="149"/>
                      <a:pt x="0" y="149"/>
                      <a:pt x="0" y="149"/>
                    </a:cubicBezTo>
                    <a:cubicBezTo>
                      <a:pt x="0" y="228"/>
                      <a:pt x="65" y="292"/>
                      <a:pt x="143" y="292"/>
                    </a:cubicBez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0" name="Freeform 213"/>
              <p:cNvSpPr>
                <a:spLocks/>
              </p:cNvSpPr>
              <p:nvPr/>
            </p:nvSpPr>
            <p:spPr bwMode="auto">
              <a:xfrm rot="10800000">
                <a:off x="6293317" y="3667299"/>
                <a:ext cx="246713" cy="122743"/>
              </a:xfrm>
              <a:custGeom>
                <a:avLst/>
                <a:gdLst>
                  <a:gd name="T0" fmla="*/ 0 w 257"/>
                  <a:gd name="T1" fmla="*/ 0 h 128"/>
                  <a:gd name="T2" fmla="*/ 128 w 257"/>
                  <a:gd name="T3" fmla="*/ 128 h 128"/>
                  <a:gd name="T4" fmla="*/ 257 w 257"/>
                  <a:gd name="T5" fmla="*/ 0 h 128"/>
                  <a:gd name="T6" fmla="*/ 131 w 257"/>
                  <a:gd name="T7" fmla="*/ 117 h 128"/>
                  <a:gd name="T8" fmla="*/ 0 w 257"/>
                  <a:gd name="T9" fmla="*/ 0 h 128"/>
                </a:gdLst>
                <a:ahLst/>
                <a:cxnLst>
                  <a:cxn ang="0">
                    <a:pos x="T0" y="T1"/>
                  </a:cxn>
                  <a:cxn ang="0">
                    <a:pos x="T2" y="T3"/>
                  </a:cxn>
                  <a:cxn ang="0">
                    <a:pos x="T4" y="T5"/>
                  </a:cxn>
                  <a:cxn ang="0">
                    <a:pos x="T6" y="T7"/>
                  </a:cxn>
                  <a:cxn ang="0">
                    <a:pos x="T8" y="T9"/>
                  </a:cxn>
                </a:cxnLst>
                <a:rect l="0" t="0" r="r" b="b"/>
                <a:pathLst>
                  <a:path w="257" h="128">
                    <a:moveTo>
                      <a:pt x="0" y="0"/>
                    </a:moveTo>
                    <a:cubicBezTo>
                      <a:pt x="0" y="70"/>
                      <a:pt x="58" y="128"/>
                      <a:pt x="128" y="128"/>
                    </a:cubicBezTo>
                    <a:cubicBezTo>
                      <a:pt x="199" y="128"/>
                      <a:pt x="257" y="70"/>
                      <a:pt x="257" y="0"/>
                    </a:cubicBezTo>
                    <a:cubicBezTo>
                      <a:pt x="257" y="0"/>
                      <a:pt x="244" y="117"/>
                      <a:pt x="131" y="117"/>
                    </a:cubicBezTo>
                    <a:cubicBezTo>
                      <a:pt x="18" y="117"/>
                      <a:pt x="0" y="0"/>
                      <a:pt x="0"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1" name="Freeform 214"/>
              <p:cNvSpPr>
                <a:spLocks/>
              </p:cNvSpPr>
              <p:nvPr/>
            </p:nvSpPr>
            <p:spPr bwMode="auto">
              <a:xfrm rot="10800000">
                <a:off x="6401331" y="3896829"/>
                <a:ext cx="30686" cy="100649"/>
              </a:xfrm>
              <a:custGeom>
                <a:avLst/>
                <a:gdLst>
                  <a:gd name="T0" fmla="*/ 16 w 32"/>
                  <a:gd name="T1" fmla="*/ 0 h 105"/>
                  <a:gd name="T2" fmla="*/ 16 w 32"/>
                  <a:gd name="T3" fmla="*/ 0 h 105"/>
                  <a:gd name="T4" fmla="*/ 0 w 32"/>
                  <a:gd name="T5" fmla="*/ 16 h 105"/>
                  <a:gd name="T6" fmla="*/ 0 w 32"/>
                  <a:gd name="T7" fmla="*/ 89 h 105"/>
                  <a:gd name="T8" fmla="*/ 16 w 32"/>
                  <a:gd name="T9" fmla="*/ 105 h 105"/>
                  <a:gd name="T10" fmla="*/ 32 w 32"/>
                  <a:gd name="T11" fmla="*/ 89 h 105"/>
                  <a:gd name="T12" fmla="*/ 32 w 32"/>
                  <a:gd name="T13" fmla="*/ 16 h 105"/>
                  <a:gd name="T14" fmla="*/ 16 w 32"/>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05">
                    <a:moveTo>
                      <a:pt x="16" y="0"/>
                    </a:moveTo>
                    <a:cubicBezTo>
                      <a:pt x="16" y="0"/>
                      <a:pt x="16" y="0"/>
                      <a:pt x="16" y="0"/>
                    </a:cubicBezTo>
                    <a:cubicBezTo>
                      <a:pt x="8" y="0"/>
                      <a:pt x="0" y="7"/>
                      <a:pt x="0" y="16"/>
                    </a:cubicBezTo>
                    <a:cubicBezTo>
                      <a:pt x="0" y="89"/>
                      <a:pt x="0" y="89"/>
                      <a:pt x="0" y="89"/>
                    </a:cubicBezTo>
                    <a:cubicBezTo>
                      <a:pt x="0" y="98"/>
                      <a:pt x="8" y="105"/>
                      <a:pt x="16" y="105"/>
                    </a:cubicBezTo>
                    <a:cubicBezTo>
                      <a:pt x="25" y="105"/>
                      <a:pt x="32" y="98"/>
                      <a:pt x="32" y="89"/>
                    </a:cubicBezTo>
                    <a:cubicBezTo>
                      <a:pt x="32" y="16"/>
                      <a:pt x="32" y="16"/>
                      <a:pt x="32" y="16"/>
                    </a:cubicBezTo>
                    <a:cubicBezTo>
                      <a:pt x="32" y="7"/>
                      <a:pt x="25" y="0"/>
                      <a:pt x="16" y="0"/>
                    </a:cubicBezTo>
                    <a:close/>
                  </a:path>
                </a:pathLst>
              </a:custGeom>
              <a:solidFill>
                <a:srgbClr val="333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2" name="Rectangle 215"/>
              <p:cNvSpPr>
                <a:spLocks noChangeArrowheads="1"/>
              </p:cNvSpPr>
              <p:nvPr/>
            </p:nvSpPr>
            <p:spPr bwMode="auto">
              <a:xfrm rot="10800000">
                <a:off x="6405013" y="398274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3" name="Rectangle 216"/>
              <p:cNvSpPr>
                <a:spLocks noChangeArrowheads="1"/>
              </p:cNvSpPr>
              <p:nvPr/>
            </p:nvSpPr>
            <p:spPr bwMode="auto">
              <a:xfrm rot="10800000">
                <a:off x="6405013" y="3976611"/>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4" name="Rectangle 217"/>
              <p:cNvSpPr>
                <a:spLocks noChangeArrowheads="1"/>
              </p:cNvSpPr>
              <p:nvPr/>
            </p:nvSpPr>
            <p:spPr bwMode="auto">
              <a:xfrm rot="10800000">
                <a:off x="6405013" y="397047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5" name="Rectangle 218"/>
              <p:cNvSpPr>
                <a:spLocks noChangeArrowheads="1"/>
              </p:cNvSpPr>
              <p:nvPr/>
            </p:nvSpPr>
            <p:spPr bwMode="auto">
              <a:xfrm rot="10800000">
                <a:off x="6405013" y="3964337"/>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6" name="Rectangle 219"/>
              <p:cNvSpPr>
                <a:spLocks noChangeArrowheads="1"/>
              </p:cNvSpPr>
              <p:nvPr/>
            </p:nvSpPr>
            <p:spPr bwMode="auto">
              <a:xfrm rot="10800000">
                <a:off x="6405013" y="3956972"/>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7" name="Rectangle 220"/>
              <p:cNvSpPr>
                <a:spLocks noChangeArrowheads="1"/>
              </p:cNvSpPr>
              <p:nvPr/>
            </p:nvSpPr>
            <p:spPr bwMode="auto">
              <a:xfrm rot="10800000">
                <a:off x="6405013" y="3952062"/>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8" name="Rectangle 221"/>
              <p:cNvSpPr>
                <a:spLocks noChangeArrowheads="1"/>
              </p:cNvSpPr>
              <p:nvPr/>
            </p:nvSpPr>
            <p:spPr bwMode="auto">
              <a:xfrm rot="10800000">
                <a:off x="6405013" y="394469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9" name="Rectangle 222"/>
              <p:cNvSpPr>
                <a:spLocks noChangeArrowheads="1"/>
              </p:cNvSpPr>
              <p:nvPr/>
            </p:nvSpPr>
            <p:spPr bwMode="auto">
              <a:xfrm rot="10800000">
                <a:off x="6405013" y="3938560"/>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0" name="Rectangle 223"/>
              <p:cNvSpPr>
                <a:spLocks noChangeArrowheads="1"/>
              </p:cNvSpPr>
              <p:nvPr/>
            </p:nvSpPr>
            <p:spPr bwMode="auto">
              <a:xfrm rot="10800000">
                <a:off x="6405013" y="393242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1" name="Rectangle 224"/>
              <p:cNvSpPr>
                <a:spLocks noChangeArrowheads="1"/>
              </p:cNvSpPr>
              <p:nvPr/>
            </p:nvSpPr>
            <p:spPr bwMode="auto">
              <a:xfrm rot="10800000">
                <a:off x="6405013" y="3926286"/>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2" name="Rectangle 225"/>
              <p:cNvSpPr>
                <a:spLocks noChangeArrowheads="1"/>
              </p:cNvSpPr>
              <p:nvPr/>
            </p:nvSpPr>
            <p:spPr bwMode="auto">
              <a:xfrm rot="10800000">
                <a:off x="6405013" y="3920149"/>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3" name="Rectangle 226"/>
              <p:cNvSpPr>
                <a:spLocks noChangeArrowheads="1"/>
              </p:cNvSpPr>
              <p:nvPr/>
            </p:nvSpPr>
            <p:spPr bwMode="auto">
              <a:xfrm rot="10800000">
                <a:off x="6405013" y="3912785"/>
                <a:ext cx="24549" cy="4910"/>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4" name="Rectangle 227"/>
              <p:cNvSpPr>
                <a:spLocks noChangeArrowheads="1"/>
              </p:cNvSpPr>
              <p:nvPr/>
            </p:nvSpPr>
            <p:spPr bwMode="auto">
              <a:xfrm rot="10800000">
                <a:off x="6405013" y="3907875"/>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19" name="Freeform 2318"/>
            <p:cNvSpPr>
              <a:spLocks/>
            </p:cNvSpPr>
            <p:nvPr/>
          </p:nvSpPr>
          <p:spPr bwMode="auto">
            <a:xfrm>
              <a:off x="5257800" y="4013494"/>
              <a:ext cx="419100" cy="606425"/>
            </a:xfrm>
            <a:custGeom>
              <a:avLst/>
              <a:gdLst>
                <a:gd name="T0" fmla="*/ 40 w 111"/>
                <a:gd name="T1" fmla="*/ 4 h 161"/>
                <a:gd name="T2" fmla="*/ 2 w 111"/>
                <a:gd name="T3" fmla="*/ 87 h 161"/>
                <a:gd name="T4" fmla="*/ 22 w 111"/>
                <a:gd name="T5" fmla="*/ 123 h 161"/>
                <a:gd name="T6" fmla="*/ 27 w 111"/>
                <a:gd name="T7" fmla="*/ 93 h 161"/>
                <a:gd name="T8" fmla="*/ 30 w 111"/>
                <a:gd name="T9" fmla="*/ 68 h 161"/>
                <a:gd name="T10" fmla="*/ 44 w 111"/>
                <a:gd name="T11" fmla="*/ 107 h 161"/>
                <a:gd name="T12" fmla="*/ 58 w 111"/>
                <a:gd name="T13" fmla="*/ 161 h 161"/>
                <a:gd name="T14" fmla="*/ 96 w 111"/>
                <a:gd name="T15" fmla="*/ 129 h 161"/>
                <a:gd name="T16" fmla="*/ 110 w 111"/>
                <a:gd name="T17" fmla="*/ 69 h 161"/>
                <a:gd name="T18" fmla="*/ 87 w 111"/>
                <a:gd name="T19" fmla="*/ 0 h 161"/>
                <a:gd name="T20" fmla="*/ 40 w 111"/>
                <a:gd name="T21"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61">
                  <a:moveTo>
                    <a:pt x="40" y="4"/>
                  </a:moveTo>
                  <a:cubicBezTo>
                    <a:pt x="15" y="40"/>
                    <a:pt x="0" y="69"/>
                    <a:pt x="2" y="87"/>
                  </a:cubicBezTo>
                  <a:cubicBezTo>
                    <a:pt x="4" y="106"/>
                    <a:pt x="17" y="125"/>
                    <a:pt x="22" y="123"/>
                  </a:cubicBezTo>
                  <a:cubicBezTo>
                    <a:pt x="28" y="122"/>
                    <a:pt x="30" y="106"/>
                    <a:pt x="27" y="93"/>
                  </a:cubicBezTo>
                  <a:cubicBezTo>
                    <a:pt x="25" y="79"/>
                    <a:pt x="30" y="68"/>
                    <a:pt x="30" y="68"/>
                  </a:cubicBezTo>
                  <a:cubicBezTo>
                    <a:pt x="30" y="68"/>
                    <a:pt x="44" y="77"/>
                    <a:pt x="44" y="107"/>
                  </a:cubicBezTo>
                  <a:cubicBezTo>
                    <a:pt x="45" y="137"/>
                    <a:pt x="58" y="161"/>
                    <a:pt x="58" y="161"/>
                  </a:cubicBezTo>
                  <a:cubicBezTo>
                    <a:pt x="58" y="161"/>
                    <a:pt x="90" y="156"/>
                    <a:pt x="96" y="129"/>
                  </a:cubicBezTo>
                  <a:cubicBezTo>
                    <a:pt x="103" y="102"/>
                    <a:pt x="111" y="74"/>
                    <a:pt x="110" y="69"/>
                  </a:cubicBezTo>
                  <a:cubicBezTo>
                    <a:pt x="109" y="64"/>
                    <a:pt x="87" y="0"/>
                    <a:pt x="87" y="0"/>
                  </a:cubicBezTo>
                  <a:lnTo>
                    <a:pt x="40" y="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0" name="Freeform 2319"/>
            <p:cNvSpPr>
              <a:spLocks/>
            </p:cNvSpPr>
            <p:nvPr/>
          </p:nvSpPr>
          <p:spPr bwMode="auto">
            <a:xfrm>
              <a:off x="3575197" y="3905545"/>
              <a:ext cx="495300" cy="968375"/>
            </a:xfrm>
            <a:custGeom>
              <a:avLst/>
              <a:gdLst>
                <a:gd name="T0" fmla="*/ 24 w 131"/>
                <a:gd name="T1" fmla="*/ 60 h 257"/>
                <a:gd name="T2" fmla="*/ 3 w 131"/>
                <a:gd name="T3" fmla="*/ 135 h 257"/>
                <a:gd name="T4" fmla="*/ 25 w 131"/>
                <a:gd name="T5" fmla="*/ 194 h 257"/>
                <a:gd name="T6" fmla="*/ 42 w 131"/>
                <a:gd name="T7" fmla="*/ 249 h 257"/>
                <a:gd name="T8" fmla="*/ 61 w 131"/>
                <a:gd name="T9" fmla="*/ 185 h 257"/>
                <a:gd name="T10" fmla="*/ 76 w 131"/>
                <a:gd name="T11" fmla="*/ 142 h 257"/>
                <a:gd name="T12" fmla="*/ 118 w 131"/>
                <a:gd name="T13" fmla="*/ 181 h 257"/>
                <a:gd name="T14" fmla="*/ 97 w 131"/>
                <a:gd name="T15" fmla="*/ 110 h 257"/>
                <a:gd name="T16" fmla="*/ 62 w 131"/>
                <a:gd name="T17" fmla="*/ 24 h 257"/>
                <a:gd name="T18" fmla="*/ 24 w 131"/>
                <a:gd name="T19" fmla="*/ 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7">
                  <a:moveTo>
                    <a:pt x="24" y="60"/>
                  </a:moveTo>
                  <a:cubicBezTo>
                    <a:pt x="29" y="109"/>
                    <a:pt x="7" y="115"/>
                    <a:pt x="3" y="135"/>
                  </a:cubicBezTo>
                  <a:cubicBezTo>
                    <a:pt x="0" y="155"/>
                    <a:pt x="18" y="173"/>
                    <a:pt x="25" y="194"/>
                  </a:cubicBezTo>
                  <a:cubicBezTo>
                    <a:pt x="33" y="216"/>
                    <a:pt x="32" y="241"/>
                    <a:pt x="42" y="249"/>
                  </a:cubicBezTo>
                  <a:cubicBezTo>
                    <a:pt x="51" y="257"/>
                    <a:pt x="61" y="211"/>
                    <a:pt x="61" y="185"/>
                  </a:cubicBezTo>
                  <a:cubicBezTo>
                    <a:pt x="61" y="158"/>
                    <a:pt x="67" y="145"/>
                    <a:pt x="76" y="142"/>
                  </a:cubicBezTo>
                  <a:cubicBezTo>
                    <a:pt x="86" y="139"/>
                    <a:pt x="105" y="192"/>
                    <a:pt x="118" y="181"/>
                  </a:cubicBezTo>
                  <a:cubicBezTo>
                    <a:pt x="131" y="170"/>
                    <a:pt x="115" y="142"/>
                    <a:pt x="97" y="110"/>
                  </a:cubicBezTo>
                  <a:cubicBezTo>
                    <a:pt x="80" y="77"/>
                    <a:pt x="64" y="49"/>
                    <a:pt x="62" y="24"/>
                  </a:cubicBezTo>
                  <a:cubicBezTo>
                    <a:pt x="60" y="0"/>
                    <a:pt x="24" y="60"/>
                    <a:pt x="24" y="6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1" name="Freeform 2320"/>
            <p:cNvSpPr>
              <a:spLocks/>
            </p:cNvSpPr>
            <p:nvPr/>
          </p:nvSpPr>
          <p:spPr bwMode="auto">
            <a:xfrm>
              <a:off x="3383110" y="2141686"/>
              <a:ext cx="1150938" cy="2044700"/>
            </a:xfrm>
            <a:custGeom>
              <a:avLst/>
              <a:gdLst>
                <a:gd name="T0" fmla="*/ 44 w 305"/>
                <a:gd name="T1" fmla="*/ 543 h 543"/>
                <a:gd name="T2" fmla="*/ 297 w 305"/>
                <a:gd name="T3" fmla="*/ 0 h 543"/>
                <a:gd name="T4" fmla="*/ 305 w 305"/>
                <a:gd name="T5" fmla="*/ 72 h 543"/>
                <a:gd name="T6" fmla="*/ 154 w 305"/>
                <a:gd name="T7" fmla="*/ 531 h 543"/>
                <a:gd name="T8" fmla="*/ 44 w 305"/>
                <a:gd name="T9" fmla="*/ 543 h 543"/>
              </a:gdLst>
              <a:ahLst/>
              <a:cxnLst>
                <a:cxn ang="0">
                  <a:pos x="T0" y="T1"/>
                </a:cxn>
                <a:cxn ang="0">
                  <a:pos x="T2" y="T3"/>
                </a:cxn>
                <a:cxn ang="0">
                  <a:pos x="T4" y="T5"/>
                </a:cxn>
                <a:cxn ang="0">
                  <a:pos x="T6" y="T7"/>
                </a:cxn>
                <a:cxn ang="0">
                  <a:pos x="T8" y="T9"/>
                </a:cxn>
              </a:cxnLst>
              <a:rect l="0" t="0" r="r" b="b"/>
              <a:pathLst>
                <a:path w="305" h="543">
                  <a:moveTo>
                    <a:pt x="44" y="543"/>
                  </a:moveTo>
                  <a:cubicBezTo>
                    <a:pt x="0" y="202"/>
                    <a:pt x="124" y="18"/>
                    <a:pt x="297" y="0"/>
                  </a:cubicBezTo>
                  <a:cubicBezTo>
                    <a:pt x="305" y="72"/>
                    <a:pt x="305" y="72"/>
                    <a:pt x="305" y="72"/>
                  </a:cubicBezTo>
                  <a:cubicBezTo>
                    <a:pt x="177" y="86"/>
                    <a:pt x="129" y="294"/>
                    <a:pt x="154" y="531"/>
                  </a:cubicBezTo>
                  <a:lnTo>
                    <a:pt x="44" y="5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22" name="Freeform 2321"/>
            <p:cNvSpPr>
              <a:spLocks/>
            </p:cNvSpPr>
            <p:nvPr/>
          </p:nvSpPr>
          <p:spPr bwMode="auto">
            <a:xfrm>
              <a:off x="5204792" y="3312275"/>
              <a:ext cx="489766" cy="758222"/>
            </a:xfrm>
            <a:custGeom>
              <a:avLst/>
              <a:gdLst/>
              <a:ahLst/>
              <a:cxnLst/>
              <a:rect l="l" t="t" r="r" b="b"/>
              <a:pathLst>
                <a:path w="489766" h="758222">
                  <a:moveTo>
                    <a:pt x="0" y="0"/>
                  </a:moveTo>
                  <a:lnTo>
                    <a:pt x="399918" y="0"/>
                  </a:lnTo>
                  <a:cubicBezTo>
                    <a:pt x="457914" y="231843"/>
                    <a:pt x="489766" y="487778"/>
                    <a:pt x="489766" y="758222"/>
                  </a:cubicBezTo>
                  <a:lnTo>
                    <a:pt x="71190" y="758222"/>
                  </a:lnTo>
                  <a:cubicBezTo>
                    <a:pt x="71190" y="486841"/>
                    <a:pt x="47219" y="228463"/>
                    <a:pt x="0"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3" name="Freeform 2322"/>
            <p:cNvSpPr>
              <a:spLocks/>
            </p:cNvSpPr>
            <p:nvPr/>
          </p:nvSpPr>
          <p:spPr bwMode="auto">
            <a:xfrm>
              <a:off x="3898900" y="2382838"/>
              <a:ext cx="1241425" cy="944563"/>
            </a:xfrm>
            <a:custGeom>
              <a:avLst/>
              <a:gdLst/>
              <a:ahLst/>
              <a:cxnLst/>
              <a:rect l="l" t="t" r="r" b="b"/>
              <a:pathLst>
                <a:path w="1241425" h="944563">
                  <a:moveTo>
                    <a:pt x="622599" y="0"/>
                  </a:moveTo>
                  <a:cubicBezTo>
                    <a:pt x="965972" y="0"/>
                    <a:pt x="1241425" y="274714"/>
                    <a:pt x="1241425" y="617165"/>
                  </a:cubicBezTo>
                  <a:cubicBezTo>
                    <a:pt x="1241425" y="617165"/>
                    <a:pt x="1241425" y="617165"/>
                    <a:pt x="1241425" y="741362"/>
                  </a:cubicBezTo>
                  <a:lnTo>
                    <a:pt x="1241425" y="744537"/>
                  </a:lnTo>
                  <a:lnTo>
                    <a:pt x="1241425" y="752078"/>
                  </a:lnTo>
                  <a:lnTo>
                    <a:pt x="1241425" y="760166"/>
                  </a:lnTo>
                  <a:cubicBezTo>
                    <a:pt x="1241425" y="782935"/>
                    <a:pt x="1241425" y="833273"/>
                    <a:pt x="1241425" y="944563"/>
                  </a:cubicBezTo>
                  <a:cubicBezTo>
                    <a:pt x="1241425" y="944563"/>
                    <a:pt x="1241425" y="944563"/>
                    <a:pt x="79240" y="944563"/>
                  </a:cubicBezTo>
                  <a:lnTo>
                    <a:pt x="78002" y="944563"/>
                  </a:lnTo>
                  <a:lnTo>
                    <a:pt x="69335" y="944563"/>
                  </a:lnTo>
                  <a:lnTo>
                    <a:pt x="58344" y="944563"/>
                  </a:lnTo>
                  <a:cubicBezTo>
                    <a:pt x="46655" y="944563"/>
                    <a:pt x="28426" y="944563"/>
                    <a:pt x="0" y="944563"/>
                  </a:cubicBezTo>
                  <a:cubicBezTo>
                    <a:pt x="0" y="944563"/>
                    <a:pt x="0" y="944563"/>
                    <a:pt x="0" y="617165"/>
                  </a:cubicBezTo>
                  <a:cubicBezTo>
                    <a:pt x="0" y="274714"/>
                    <a:pt x="279226" y="0"/>
                    <a:pt x="622599" y="0"/>
                  </a:cubicBezTo>
                  <a:close/>
                </a:path>
              </a:pathLst>
            </a:custGeom>
            <a:solidFill>
              <a:srgbClr val="C03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4" name="Oval 2323"/>
            <p:cNvSpPr>
              <a:spLocks noChangeArrowheads="1"/>
            </p:cNvSpPr>
            <p:nvPr/>
          </p:nvSpPr>
          <p:spPr bwMode="auto">
            <a:xfrm>
              <a:off x="4106862" y="2012951"/>
              <a:ext cx="788988" cy="387350"/>
            </a:xfrm>
            <a:prstGeom prst="ellipse">
              <a:avLst/>
            </a:prstGeom>
            <a:solidFill>
              <a:srgbClr val="35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5" name="Oval 2324"/>
            <p:cNvSpPr>
              <a:spLocks noChangeArrowheads="1"/>
            </p:cNvSpPr>
            <p:nvPr/>
          </p:nvSpPr>
          <p:spPr bwMode="auto">
            <a:xfrm>
              <a:off x="3879850" y="1979613"/>
              <a:ext cx="1268413" cy="488950"/>
            </a:xfrm>
            <a:prstGeom prst="ellipse">
              <a:avLst/>
            </a:prstGeom>
            <a:solidFill>
              <a:srgbClr val="5B6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6" name="Freeform 2325"/>
            <p:cNvSpPr>
              <a:spLocks/>
            </p:cNvSpPr>
            <p:nvPr/>
          </p:nvSpPr>
          <p:spPr bwMode="auto">
            <a:xfrm>
              <a:off x="5230812" y="3990976"/>
              <a:ext cx="414338" cy="606425"/>
            </a:xfrm>
            <a:custGeom>
              <a:avLst/>
              <a:gdLst>
                <a:gd name="T0" fmla="*/ 39 w 110"/>
                <a:gd name="T1" fmla="*/ 5 h 161"/>
                <a:gd name="T2" fmla="*/ 2 w 110"/>
                <a:gd name="T3" fmla="*/ 88 h 161"/>
                <a:gd name="T4" fmla="*/ 22 w 110"/>
                <a:gd name="T5" fmla="*/ 124 h 161"/>
                <a:gd name="T6" fmla="*/ 27 w 110"/>
                <a:gd name="T7" fmla="*/ 93 h 161"/>
                <a:gd name="T8" fmla="*/ 30 w 110"/>
                <a:gd name="T9" fmla="*/ 69 h 161"/>
                <a:gd name="T10" fmla="*/ 44 w 110"/>
                <a:gd name="T11" fmla="*/ 108 h 161"/>
                <a:gd name="T12" fmla="*/ 57 w 110"/>
                <a:gd name="T13" fmla="*/ 161 h 161"/>
                <a:gd name="T14" fmla="*/ 96 w 110"/>
                <a:gd name="T15" fmla="*/ 130 h 161"/>
                <a:gd name="T16" fmla="*/ 110 w 110"/>
                <a:gd name="T17" fmla="*/ 70 h 161"/>
                <a:gd name="T18" fmla="*/ 87 w 110"/>
                <a:gd name="T19" fmla="*/ 0 h 161"/>
                <a:gd name="T20" fmla="*/ 39 w 110"/>
                <a:gd name="T21"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39" y="5"/>
                  </a:moveTo>
                  <a:cubicBezTo>
                    <a:pt x="14" y="40"/>
                    <a:pt x="0" y="69"/>
                    <a:pt x="2" y="88"/>
                  </a:cubicBezTo>
                  <a:cubicBezTo>
                    <a:pt x="4" y="106"/>
                    <a:pt x="16" y="126"/>
                    <a:pt x="22" y="124"/>
                  </a:cubicBezTo>
                  <a:cubicBezTo>
                    <a:pt x="28" y="123"/>
                    <a:pt x="29" y="107"/>
                    <a:pt x="27" y="93"/>
                  </a:cubicBezTo>
                  <a:cubicBezTo>
                    <a:pt x="25" y="80"/>
                    <a:pt x="30" y="69"/>
                    <a:pt x="30" y="69"/>
                  </a:cubicBezTo>
                  <a:cubicBezTo>
                    <a:pt x="30" y="69"/>
                    <a:pt x="43" y="78"/>
                    <a:pt x="44" y="108"/>
                  </a:cubicBezTo>
                  <a:cubicBezTo>
                    <a:pt x="44" y="138"/>
                    <a:pt x="57" y="161"/>
                    <a:pt x="57" y="161"/>
                  </a:cubicBezTo>
                  <a:cubicBezTo>
                    <a:pt x="57" y="161"/>
                    <a:pt x="90" y="157"/>
                    <a:pt x="96" y="130"/>
                  </a:cubicBezTo>
                  <a:cubicBezTo>
                    <a:pt x="103" y="102"/>
                    <a:pt x="110" y="75"/>
                    <a:pt x="110" y="70"/>
                  </a:cubicBezTo>
                  <a:cubicBezTo>
                    <a:pt x="109" y="64"/>
                    <a:pt x="87" y="0"/>
                    <a:pt x="87" y="0"/>
                  </a:cubicBezTo>
                  <a:lnTo>
                    <a:pt x="39" y="5"/>
                  </a:ln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7" name="Freeform 2326"/>
            <p:cNvSpPr>
              <a:spLocks/>
            </p:cNvSpPr>
            <p:nvPr/>
          </p:nvSpPr>
          <p:spPr bwMode="auto">
            <a:xfrm>
              <a:off x="3544887" y="3906838"/>
              <a:ext cx="493713" cy="971550"/>
            </a:xfrm>
            <a:custGeom>
              <a:avLst/>
              <a:gdLst>
                <a:gd name="T0" fmla="*/ 24 w 131"/>
                <a:gd name="T1" fmla="*/ 60 h 258"/>
                <a:gd name="T2" fmla="*/ 3 w 131"/>
                <a:gd name="T3" fmla="*/ 136 h 258"/>
                <a:gd name="T4" fmla="*/ 25 w 131"/>
                <a:gd name="T5" fmla="*/ 195 h 258"/>
                <a:gd name="T6" fmla="*/ 41 w 131"/>
                <a:gd name="T7" fmla="*/ 250 h 258"/>
                <a:gd name="T8" fmla="*/ 61 w 131"/>
                <a:gd name="T9" fmla="*/ 185 h 258"/>
                <a:gd name="T10" fmla="*/ 76 w 131"/>
                <a:gd name="T11" fmla="*/ 143 h 258"/>
                <a:gd name="T12" fmla="*/ 118 w 131"/>
                <a:gd name="T13" fmla="*/ 182 h 258"/>
                <a:gd name="T14" fmla="*/ 97 w 131"/>
                <a:gd name="T15" fmla="*/ 110 h 258"/>
                <a:gd name="T16" fmla="*/ 62 w 131"/>
                <a:gd name="T17" fmla="*/ 25 h 258"/>
                <a:gd name="T18" fmla="*/ 24 w 131"/>
                <a:gd name="T19" fmla="*/ 6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8">
                  <a:moveTo>
                    <a:pt x="24" y="60"/>
                  </a:moveTo>
                  <a:cubicBezTo>
                    <a:pt x="28" y="110"/>
                    <a:pt x="6" y="116"/>
                    <a:pt x="3" y="136"/>
                  </a:cubicBezTo>
                  <a:cubicBezTo>
                    <a:pt x="0" y="156"/>
                    <a:pt x="18" y="173"/>
                    <a:pt x="25" y="195"/>
                  </a:cubicBezTo>
                  <a:cubicBezTo>
                    <a:pt x="32" y="217"/>
                    <a:pt x="32" y="242"/>
                    <a:pt x="41" y="250"/>
                  </a:cubicBezTo>
                  <a:cubicBezTo>
                    <a:pt x="51" y="258"/>
                    <a:pt x="61" y="212"/>
                    <a:pt x="61" y="185"/>
                  </a:cubicBezTo>
                  <a:cubicBezTo>
                    <a:pt x="61" y="159"/>
                    <a:pt x="66" y="145"/>
                    <a:pt x="76" y="143"/>
                  </a:cubicBezTo>
                  <a:cubicBezTo>
                    <a:pt x="86" y="140"/>
                    <a:pt x="104" y="193"/>
                    <a:pt x="118" y="182"/>
                  </a:cubicBezTo>
                  <a:cubicBezTo>
                    <a:pt x="131" y="171"/>
                    <a:pt x="115" y="143"/>
                    <a:pt x="97" y="110"/>
                  </a:cubicBezTo>
                  <a:cubicBezTo>
                    <a:pt x="79" y="78"/>
                    <a:pt x="64" y="50"/>
                    <a:pt x="62" y="25"/>
                  </a:cubicBezTo>
                  <a:cubicBezTo>
                    <a:pt x="60" y="0"/>
                    <a:pt x="24" y="60"/>
                    <a:pt x="24" y="6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8" name="Freeform 2327"/>
            <p:cNvSpPr>
              <a:spLocks/>
            </p:cNvSpPr>
            <p:nvPr/>
          </p:nvSpPr>
          <p:spPr bwMode="auto">
            <a:xfrm>
              <a:off x="3352800" y="2130426"/>
              <a:ext cx="1146175" cy="2047875"/>
            </a:xfrm>
            <a:custGeom>
              <a:avLst/>
              <a:gdLst>
                <a:gd name="T0" fmla="*/ 43 w 304"/>
                <a:gd name="T1" fmla="*/ 544 h 544"/>
                <a:gd name="T2" fmla="*/ 296 w 304"/>
                <a:gd name="T3" fmla="*/ 0 h 544"/>
                <a:gd name="T4" fmla="*/ 304 w 304"/>
                <a:gd name="T5" fmla="*/ 73 h 544"/>
                <a:gd name="T6" fmla="*/ 154 w 304"/>
                <a:gd name="T7" fmla="*/ 532 h 544"/>
                <a:gd name="T8" fmla="*/ 43 w 304"/>
                <a:gd name="T9" fmla="*/ 544 h 544"/>
              </a:gdLst>
              <a:ahLst/>
              <a:cxnLst>
                <a:cxn ang="0">
                  <a:pos x="T0" y="T1"/>
                </a:cxn>
                <a:cxn ang="0">
                  <a:pos x="T2" y="T3"/>
                </a:cxn>
                <a:cxn ang="0">
                  <a:pos x="T4" y="T5"/>
                </a:cxn>
                <a:cxn ang="0">
                  <a:pos x="T6" y="T7"/>
                </a:cxn>
                <a:cxn ang="0">
                  <a:pos x="T8" y="T9"/>
                </a:cxn>
              </a:cxnLst>
              <a:rect l="0" t="0" r="r" b="b"/>
              <a:pathLst>
                <a:path w="304" h="544">
                  <a:moveTo>
                    <a:pt x="43" y="544"/>
                  </a:moveTo>
                  <a:cubicBezTo>
                    <a:pt x="0" y="203"/>
                    <a:pt x="124" y="19"/>
                    <a:pt x="296" y="0"/>
                  </a:cubicBezTo>
                  <a:cubicBezTo>
                    <a:pt x="304" y="73"/>
                    <a:pt x="304" y="73"/>
                    <a:pt x="304" y="73"/>
                  </a:cubicBezTo>
                  <a:cubicBezTo>
                    <a:pt x="177" y="87"/>
                    <a:pt x="129" y="295"/>
                    <a:pt x="154" y="532"/>
                  </a:cubicBezTo>
                  <a:lnTo>
                    <a:pt x="43" y="544"/>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9" name="Freeform 2328"/>
            <p:cNvSpPr>
              <a:spLocks/>
            </p:cNvSpPr>
            <p:nvPr/>
          </p:nvSpPr>
          <p:spPr bwMode="auto">
            <a:xfrm>
              <a:off x="4498975" y="2125663"/>
              <a:ext cx="1169988" cy="1931988"/>
            </a:xfrm>
            <a:custGeom>
              <a:avLst/>
              <a:gdLst>
                <a:gd name="T0" fmla="*/ 310 w 310"/>
                <a:gd name="T1" fmla="*/ 513 h 513"/>
                <a:gd name="T2" fmla="*/ 0 w 310"/>
                <a:gd name="T3" fmla="*/ 0 h 513"/>
                <a:gd name="T4" fmla="*/ 0 w 310"/>
                <a:gd name="T5" fmla="*/ 74 h 513"/>
                <a:gd name="T6" fmla="*/ 198 w 310"/>
                <a:gd name="T7" fmla="*/ 513 h 513"/>
                <a:gd name="T8" fmla="*/ 310 w 310"/>
                <a:gd name="T9" fmla="*/ 513 h 513"/>
              </a:gdLst>
              <a:ahLst/>
              <a:cxnLst>
                <a:cxn ang="0">
                  <a:pos x="T0" y="T1"/>
                </a:cxn>
                <a:cxn ang="0">
                  <a:pos x="T2" y="T3"/>
                </a:cxn>
                <a:cxn ang="0">
                  <a:pos x="T4" y="T5"/>
                </a:cxn>
                <a:cxn ang="0">
                  <a:pos x="T6" y="T7"/>
                </a:cxn>
                <a:cxn ang="0">
                  <a:pos x="T8" y="T9"/>
                </a:cxn>
              </a:cxnLst>
              <a:rect l="0" t="0" r="r" b="b"/>
              <a:pathLst>
                <a:path w="310" h="513">
                  <a:moveTo>
                    <a:pt x="310" y="513"/>
                  </a:moveTo>
                  <a:cubicBezTo>
                    <a:pt x="310" y="226"/>
                    <a:pt x="174" y="0"/>
                    <a:pt x="0" y="0"/>
                  </a:cubicBezTo>
                  <a:cubicBezTo>
                    <a:pt x="0" y="74"/>
                    <a:pt x="0" y="74"/>
                    <a:pt x="0" y="74"/>
                  </a:cubicBezTo>
                  <a:cubicBezTo>
                    <a:pt x="128" y="74"/>
                    <a:pt x="198" y="275"/>
                    <a:pt x="198" y="513"/>
                  </a:cubicBezTo>
                  <a:lnTo>
                    <a:pt x="310" y="513"/>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0" name="Oval 2329"/>
            <p:cNvSpPr>
              <a:spLocks noChangeArrowheads="1"/>
            </p:cNvSpPr>
            <p:nvPr/>
          </p:nvSpPr>
          <p:spPr bwMode="auto">
            <a:xfrm>
              <a:off x="3662362" y="2416176"/>
              <a:ext cx="1662113" cy="823913"/>
            </a:xfrm>
            <a:prstGeom prst="ellipse">
              <a:avLst/>
            </a:pr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1" name="Freeform 2330"/>
            <p:cNvSpPr>
              <a:spLocks/>
            </p:cNvSpPr>
            <p:nvPr/>
          </p:nvSpPr>
          <p:spPr bwMode="auto">
            <a:xfrm>
              <a:off x="4156075" y="2800351"/>
              <a:ext cx="708025" cy="263525"/>
            </a:xfrm>
            <a:custGeom>
              <a:avLst/>
              <a:gdLst>
                <a:gd name="T0" fmla="*/ 188 w 188"/>
                <a:gd name="T1" fmla="*/ 30 h 70"/>
                <a:gd name="T2" fmla="*/ 94 w 188"/>
                <a:gd name="T3" fmla="*/ 70 h 70"/>
                <a:gd name="T4" fmla="*/ 0 w 188"/>
                <a:gd name="T5" fmla="*/ 30 h 70"/>
                <a:gd name="T6" fmla="*/ 94 w 188"/>
                <a:gd name="T7" fmla="*/ 0 h 70"/>
                <a:gd name="T8" fmla="*/ 188 w 188"/>
                <a:gd name="T9" fmla="*/ 30 h 70"/>
              </a:gdLst>
              <a:ahLst/>
              <a:cxnLst>
                <a:cxn ang="0">
                  <a:pos x="T0" y="T1"/>
                </a:cxn>
                <a:cxn ang="0">
                  <a:pos x="T2" y="T3"/>
                </a:cxn>
                <a:cxn ang="0">
                  <a:pos x="T4" y="T5"/>
                </a:cxn>
                <a:cxn ang="0">
                  <a:pos x="T6" y="T7"/>
                </a:cxn>
                <a:cxn ang="0">
                  <a:pos x="T8" y="T9"/>
                </a:cxn>
              </a:cxnLst>
              <a:rect l="0" t="0" r="r" b="b"/>
              <a:pathLst>
                <a:path w="188" h="70">
                  <a:moveTo>
                    <a:pt x="188" y="30"/>
                  </a:moveTo>
                  <a:cubicBezTo>
                    <a:pt x="164" y="55"/>
                    <a:pt x="131" y="70"/>
                    <a:pt x="94" y="70"/>
                  </a:cubicBezTo>
                  <a:cubicBezTo>
                    <a:pt x="57" y="70"/>
                    <a:pt x="24" y="55"/>
                    <a:pt x="0" y="30"/>
                  </a:cubicBezTo>
                  <a:cubicBezTo>
                    <a:pt x="21" y="12"/>
                    <a:pt x="55" y="0"/>
                    <a:pt x="94" y="0"/>
                  </a:cubicBezTo>
                  <a:cubicBezTo>
                    <a:pt x="133" y="0"/>
                    <a:pt x="167" y="12"/>
                    <a:pt x="188" y="3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2" name="Freeform 2331"/>
            <p:cNvSpPr>
              <a:spLocks/>
            </p:cNvSpPr>
            <p:nvPr/>
          </p:nvSpPr>
          <p:spPr bwMode="auto">
            <a:xfrm>
              <a:off x="4019550" y="2084388"/>
              <a:ext cx="981075" cy="892175"/>
            </a:xfrm>
            <a:custGeom>
              <a:avLst/>
              <a:gdLst>
                <a:gd name="T0" fmla="*/ 224 w 260"/>
                <a:gd name="T1" fmla="*/ 220 h 237"/>
                <a:gd name="T2" fmla="*/ 210 w 260"/>
                <a:gd name="T3" fmla="*/ 210 h 237"/>
                <a:gd name="T4" fmla="*/ 130 w 260"/>
                <a:gd name="T5" fmla="*/ 237 h 237"/>
                <a:gd name="T6" fmla="*/ 50 w 260"/>
                <a:gd name="T7" fmla="*/ 210 h 237"/>
                <a:gd name="T8" fmla="*/ 36 w 260"/>
                <a:gd name="T9" fmla="*/ 220 h 237"/>
                <a:gd name="T10" fmla="*/ 0 w 260"/>
                <a:gd name="T11" fmla="*/ 130 h 237"/>
                <a:gd name="T12" fmla="*/ 130 w 260"/>
                <a:gd name="T13" fmla="*/ 0 h 237"/>
                <a:gd name="T14" fmla="*/ 260 w 260"/>
                <a:gd name="T15" fmla="*/ 130 h 237"/>
                <a:gd name="T16" fmla="*/ 224 w 260"/>
                <a:gd name="T17" fmla="*/ 22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37">
                  <a:moveTo>
                    <a:pt x="224" y="220"/>
                  </a:moveTo>
                  <a:cubicBezTo>
                    <a:pt x="220" y="216"/>
                    <a:pt x="215" y="213"/>
                    <a:pt x="210" y="210"/>
                  </a:cubicBezTo>
                  <a:cubicBezTo>
                    <a:pt x="196" y="226"/>
                    <a:pt x="165" y="237"/>
                    <a:pt x="130" y="237"/>
                  </a:cubicBezTo>
                  <a:cubicBezTo>
                    <a:pt x="95" y="237"/>
                    <a:pt x="64" y="226"/>
                    <a:pt x="50" y="210"/>
                  </a:cubicBezTo>
                  <a:cubicBezTo>
                    <a:pt x="45" y="213"/>
                    <a:pt x="40" y="216"/>
                    <a:pt x="36" y="220"/>
                  </a:cubicBezTo>
                  <a:cubicBezTo>
                    <a:pt x="14" y="196"/>
                    <a:pt x="0" y="165"/>
                    <a:pt x="0" y="130"/>
                  </a:cubicBezTo>
                  <a:cubicBezTo>
                    <a:pt x="0" y="58"/>
                    <a:pt x="58" y="0"/>
                    <a:pt x="130" y="0"/>
                  </a:cubicBezTo>
                  <a:cubicBezTo>
                    <a:pt x="202" y="0"/>
                    <a:pt x="260" y="58"/>
                    <a:pt x="260" y="130"/>
                  </a:cubicBezTo>
                  <a:cubicBezTo>
                    <a:pt x="260" y="165"/>
                    <a:pt x="246" y="196"/>
                    <a:pt x="224" y="220"/>
                  </a:cubicBezTo>
                  <a:close/>
                </a:path>
              </a:pathLst>
            </a:custGeom>
            <a:solidFill>
              <a:srgbClr val="E5A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3" name="Freeform 2332"/>
            <p:cNvSpPr>
              <a:spLocks/>
            </p:cNvSpPr>
            <p:nvPr/>
          </p:nvSpPr>
          <p:spPr bwMode="auto">
            <a:xfrm>
              <a:off x="4510087" y="2084388"/>
              <a:ext cx="490538" cy="892175"/>
            </a:xfrm>
            <a:custGeom>
              <a:avLst/>
              <a:gdLst>
                <a:gd name="T0" fmla="*/ 0 w 130"/>
                <a:gd name="T1" fmla="*/ 0 h 237"/>
                <a:gd name="T2" fmla="*/ 130 w 130"/>
                <a:gd name="T3" fmla="*/ 130 h 237"/>
                <a:gd name="T4" fmla="*/ 94 w 130"/>
                <a:gd name="T5" fmla="*/ 220 h 237"/>
                <a:gd name="T6" fmla="*/ 80 w 130"/>
                <a:gd name="T7" fmla="*/ 210 h 237"/>
                <a:gd name="T8" fmla="*/ 0 w 130"/>
                <a:gd name="T9" fmla="*/ 237 h 237"/>
                <a:gd name="T10" fmla="*/ 0 w 130"/>
                <a:gd name="T11" fmla="*/ 0 h 237"/>
              </a:gdLst>
              <a:ahLst/>
              <a:cxnLst>
                <a:cxn ang="0">
                  <a:pos x="T0" y="T1"/>
                </a:cxn>
                <a:cxn ang="0">
                  <a:pos x="T2" y="T3"/>
                </a:cxn>
                <a:cxn ang="0">
                  <a:pos x="T4" y="T5"/>
                </a:cxn>
                <a:cxn ang="0">
                  <a:pos x="T6" y="T7"/>
                </a:cxn>
                <a:cxn ang="0">
                  <a:pos x="T8" y="T9"/>
                </a:cxn>
                <a:cxn ang="0">
                  <a:pos x="T10" y="T11"/>
                </a:cxn>
              </a:cxnLst>
              <a:rect l="0" t="0" r="r" b="b"/>
              <a:pathLst>
                <a:path w="130" h="237">
                  <a:moveTo>
                    <a:pt x="0" y="0"/>
                  </a:moveTo>
                  <a:cubicBezTo>
                    <a:pt x="72" y="0"/>
                    <a:pt x="130" y="58"/>
                    <a:pt x="130" y="130"/>
                  </a:cubicBezTo>
                  <a:cubicBezTo>
                    <a:pt x="130" y="165"/>
                    <a:pt x="116" y="196"/>
                    <a:pt x="94" y="220"/>
                  </a:cubicBezTo>
                  <a:cubicBezTo>
                    <a:pt x="90" y="216"/>
                    <a:pt x="85" y="213"/>
                    <a:pt x="80" y="210"/>
                  </a:cubicBezTo>
                  <a:cubicBezTo>
                    <a:pt x="66" y="226"/>
                    <a:pt x="35" y="237"/>
                    <a:pt x="0" y="237"/>
                  </a:cubicBezTo>
                  <a:lnTo>
                    <a:pt x="0" y="0"/>
                  </a:lnTo>
                  <a:close/>
                </a:path>
              </a:pathLst>
            </a:custGeom>
            <a:solidFill>
              <a:srgbClr val="CB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4" name="Oval 2333"/>
            <p:cNvSpPr>
              <a:spLocks noChangeArrowheads="1"/>
            </p:cNvSpPr>
            <p:nvPr/>
          </p:nvSpPr>
          <p:spPr bwMode="auto">
            <a:xfrm>
              <a:off x="4424362" y="3006726"/>
              <a:ext cx="153988" cy="84138"/>
            </a:xfrm>
            <a:prstGeom prst="ellipse">
              <a:avLst/>
            </a:pr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335" name="Group 2334"/>
            <p:cNvGrpSpPr/>
            <p:nvPr/>
          </p:nvGrpSpPr>
          <p:grpSpPr>
            <a:xfrm rot="8214980">
              <a:off x="2786818" y="3985622"/>
              <a:ext cx="637205" cy="602363"/>
              <a:chOff x="6142084" y="5014913"/>
              <a:chExt cx="957216" cy="904875"/>
            </a:xfrm>
          </p:grpSpPr>
          <p:sp>
            <p:nvSpPr>
              <p:cNvPr id="2361" name="Freeform 13"/>
              <p:cNvSpPr>
                <a:spLocks/>
              </p:cNvSpPr>
              <p:nvPr/>
            </p:nvSpPr>
            <p:spPr bwMode="auto">
              <a:xfrm>
                <a:off x="6142084" y="5023683"/>
                <a:ext cx="884238" cy="893764"/>
              </a:xfrm>
              <a:custGeom>
                <a:avLst/>
                <a:gdLst>
                  <a:gd name="T0" fmla="*/ 500 w 796"/>
                  <a:gd name="T1" fmla="*/ 0 h 805"/>
                  <a:gd name="T2" fmla="*/ 471 w 796"/>
                  <a:gd name="T3" fmla="*/ 13 h 805"/>
                  <a:gd name="T4" fmla="*/ 14 w 796"/>
                  <a:gd name="T5" fmla="*/ 505 h 805"/>
                  <a:gd name="T6" fmla="*/ 17 w 796"/>
                  <a:gd name="T7" fmla="*/ 560 h 805"/>
                  <a:gd name="T8" fmla="*/ 269 w 796"/>
                  <a:gd name="T9" fmla="*/ 795 h 805"/>
                  <a:gd name="T10" fmla="*/ 296 w 796"/>
                  <a:gd name="T11" fmla="*/ 805 h 805"/>
                  <a:gd name="T12" fmla="*/ 324 w 796"/>
                  <a:gd name="T13" fmla="*/ 793 h 805"/>
                  <a:gd name="T14" fmla="*/ 781 w 796"/>
                  <a:gd name="T15" fmla="*/ 300 h 805"/>
                  <a:gd name="T16" fmla="*/ 779 w 796"/>
                  <a:gd name="T17" fmla="*/ 245 h 805"/>
                  <a:gd name="T18" fmla="*/ 526 w 796"/>
                  <a:gd name="T19" fmla="*/ 11 h 805"/>
                  <a:gd name="T20" fmla="*/ 500 w 796"/>
                  <a:gd name="T2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6" h="805">
                    <a:moveTo>
                      <a:pt x="500" y="0"/>
                    </a:moveTo>
                    <a:cubicBezTo>
                      <a:pt x="489" y="0"/>
                      <a:pt x="478" y="4"/>
                      <a:pt x="471" y="13"/>
                    </a:cubicBezTo>
                    <a:cubicBezTo>
                      <a:pt x="14" y="505"/>
                      <a:pt x="14" y="505"/>
                      <a:pt x="14" y="505"/>
                    </a:cubicBezTo>
                    <a:cubicBezTo>
                      <a:pt x="0" y="521"/>
                      <a:pt x="1" y="546"/>
                      <a:pt x="17" y="560"/>
                    </a:cubicBezTo>
                    <a:cubicBezTo>
                      <a:pt x="269" y="795"/>
                      <a:pt x="269" y="795"/>
                      <a:pt x="269" y="795"/>
                    </a:cubicBezTo>
                    <a:cubicBezTo>
                      <a:pt x="277" y="802"/>
                      <a:pt x="286" y="805"/>
                      <a:pt x="296" y="805"/>
                    </a:cubicBezTo>
                    <a:cubicBezTo>
                      <a:pt x="306" y="805"/>
                      <a:pt x="317" y="801"/>
                      <a:pt x="324" y="793"/>
                    </a:cubicBezTo>
                    <a:cubicBezTo>
                      <a:pt x="781" y="300"/>
                      <a:pt x="781" y="300"/>
                      <a:pt x="781" y="300"/>
                    </a:cubicBezTo>
                    <a:cubicBezTo>
                      <a:pt x="796" y="284"/>
                      <a:pt x="795" y="259"/>
                      <a:pt x="779" y="245"/>
                    </a:cubicBezTo>
                    <a:cubicBezTo>
                      <a:pt x="526" y="11"/>
                      <a:pt x="526" y="11"/>
                      <a:pt x="526" y="11"/>
                    </a:cubicBezTo>
                    <a:cubicBezTo>
                      <a:pt x="519" y="4"/>
                      <a:pt x="509" y="0"/>
                      <a:pt x="5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2" name="Freeform 83"/>
              <p:cNvSpPr>
                <a:spLocks/>
              </p:cNvSpPr>
              <p:nvPr/>
            </p:nvSpPr>
            <p:spPr bwMode="auto">
              <a:xfrm>
                <a:off x="6215062" y="5014913"/>
                <a:ext cx="884238" cy="904875"/>
              </a:xfrm>
              <a:custGeom>
                <a:avLst/>
                <a:gdLst>
                  <a:gd name="T0" fmla="*/ 16 w 795"/>
                  <a:gd name="T1" fmla="*/ 564 h 813"/>
                  <a:gd name="T2" fmla="*/ 14 w 795"/>
                  <a:gd name="T3" fmla="*/ 509 h 813"/>
                  <a:gd name="T4" fmla="*/ 471 w 795"/>
                  <a:gd name="T5" fmla="*/ 16 h 813"/>
                  <a:gd name="T6" fmla="*/ 526 w 795"/>
                  <a:gd name="T7" fmla="*/ 14 h 813"/>
                  <a:gd name="T8" fmla="*/ 779 w 795"/>
                  <a:gd name="T9" fmla="*/ 248 h 813"/>
                  <a:gd name="T10" fmla="*/ 781 w 795"/>
                  <a:gd name="T11" fmla="*/ 304 h 813"/>
                  <a:gd name="T12" fmla="*/ 324 w 795"/>
                  <a:gd name="T13" fmla="*/ 796 h 813"/>
                  <a:gd name="T14" fmla="*/ 269 w 795"/>
                  <a:gd name="T15" fmla="*/ 798 h 813"/>
                  <a:gd name="T16" fmla="*/ 16 w 795"/>
                  <a:gd name="T17" fmla="*/ 564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5" h="813">
                    <a:moveTo>
                      <a:pt x="16" y="564"/>
                    </a:moveTo>
                    <a:cubicBezTo>
                      <a:pt x="0" y="549"/>
                      <a:pt x="0" y="524"/>
                      <a:pt x="14" y="509"/>
                    </a:cubicBezTo>
                    <a:cubicBezTo>
                      <a:pt x="471" y="16"/>
                      <a:pt x="471" y="16"/>
                      <a:pt x="471" y="16"/>
                    </a:cubicBezTo>
                    <a:cubicBezTo>
                      <a:pt x="485" y="0"/>
                      <a:pt x="510" y="0"/>
                      <a:pt x="526" y="14"/>
                    </a:cubicBezTo>
                    <a:cubicBezTo>
                      <a:pt x="779" y="248"/>
                      <a:pt x="779" y="248"/>
                      <a:pt x="779" y="248"/>
                    </a:cubicBezTo>
                    <a:cubicBezTo>
                      <a:pt x="794" y="263"/>
                      <a:pt x="795" y="288"/>
                      <a:pt x="781" y="304"/>
                    </a:cubicBezTo>
                    <a:cubicBezTo>
                      <a:pt x="324" y="796"/>
                      <a:pt x="324" y="796"/>
                      <a:pt x="324" y="796"/>
                    </a:cubicBezTo>
                    <a:cubicBezTo>
                      <a:pt x="310" y="812"/>
                      <a:pt x="285" y="813"/>
                      <a:pt x="269" y="798"/>
                    </a:cubicBezTo>
                    <a:lnTo>
                      <a:pt x="16" y="564"/>
                    </a:ln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3" name="Freeform 84"/>
              <p:cNvSpPr>
                <a:spLocks/>
              </p:cNvSpPr>
              <p:nvPr/>
            </p:nvSpPr>
            <p:spPr bwMode="auto">
              <a:xfrm>
                <a:off x="6232525" y="5033963"/>
                <a:ext cx="847725" cy="866775"/>
              </a:xfrm>
              <a:custGeom>
                <a:avLst/>
                <a:gdLst>
                  <a:gd name="T0" fmla="*/ 752 w 762"/>
                  <a:gd name="T1" fmla="*/ 243 h 780"/>
                  <a:gd name="T2" fmla="*/ 500 w 762"/>
                  <a:gd name="T3" fmla="*/ 9 h 780"/>
                  <a:gd name="T4" fmla="*/ 466 w 762"/>
                  <a:gd name="T5" fmla="*/ 11 h 780"/>
                  <a:gd name="T6" fmla="*/ 9 w 762"/>
                  <a:gd name="T7" fmla="*/ 503 h 780"/>
                  <a:gd name="T8" fmla="*/ 11 w 762"/>
                  <a:gd name="T9" fmla="*/ 537 h 780"/>
                  <a:gd name="T10" fmla="*/ 263 w 762"/>
                  <a:gd name="T11" fmla="*/ 771 h 780"/>
                  <a:gd name="T12" fmla="*/ 297 w 762"/>
                  <a:gd name="T13" fmla="*/ 770 h 780"/>
                  <a:gd name="T14" fmla="*/ 753 w 762"/>
                  <a:gd name="T15" fmla="*/ 277 h 780"/>
                  <a:gd name="T16" fmla="*/ 752 w 762"/>
                  <a:gd name="T17" fmla="*/ 24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 h="780">
                    <a:moveTo>
                      <a:pt x="752" y="243"/>
                    </a:moveTo>
                    <a:cubicBezTo>
                      <a:pt x="500" y="9"/>
                      <a:pt x="500" y="9"/>
                      <a:pt x="500" y="9"/>
                    </a:cubicBezTo>
                    <a:cubicBezTo>
                      <a:pt x="490" y="0"/>
                      <a:pt x="475" y="1"/>
                      <a:pt x="466" y="11"/>
                    </a:cubicBezTo>
                    <a:cubicBezTo>
                      <a:pt x="9" y="503"/>
                      <a:pt x="9" y="503"/>
                      <a:pt x="9" y="503"/>
                    </a:cubicBezTo>
                    <a:cubicBezTo>
                      <a:pt x="0" y="513"/>
                      <a:pt x="1" y="528"/>
                      <a:pt x="11" y="537"/>
                    </a:cubicBezTo>
                    <a:cubicBezTo>
                      <a:pt x="263" y="771"/>
                      <a:pt x="263" y="771"/>
                      <a:pt x="263" y="771"/>
                    </a:cubicBezTo>
                    <a:cubicBezTo>
                      <a:pt x="273" y="780"/>
                      <a:pt x="288" y="779"/>
                      <a:pt x="297" y="770"/>
                    </a:cubicBezTo>
                    <a:cubicBezTo>
                      <a:pt x="753" y="277"/>
                      <a:pt x="753" y="277"/>
                      <a:pt x="753" y="277"/>
                    </a:cubicBezTo>
                    <a:cubicBezTo>
                      <a:pt x="762" y="268"/>
                      <a:pt x="762" y="252"/>
                      <a:pt x="752" y="243"/>
                    </a:cubicBezTo>
                    <a:close/>
                  </a:path>
                </a:pathLst>
              </a:custGeom>
              <a:solidFill>
                <a:srgbClr val="A7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4" name="Freeform 85"/>
              <p:cNvSpPr>
                <a:spLocks/>
              </p:cNvSpPr>
              <p:nvPr/>
            </p:nvSpPr>
            <p:spPr bwMode="auto">
              <a:xfrm>
                <a:off x="6245225" y="5341938"/>
                <a:ext cx="823913" cy="558800"/>
              </a:xfrm>
              <a:custGeom>
                <a:avLst/>
                <a:gdLst>
                  <a:gd name="T0" fmla="*/ 0 w 742"/>
                  <a:gd name="T1" fmla="*/ 260 h 503"/>
                  <a:gd name="T2" fmla="*/ 252 w 742"/>
                  <a:gd name="T3" fmla="*/ 494 h 503"/>
                  <a:gd name="T4" fmla="*/ 286 w 742"/>
                  <a:gd name="T5" fmla="*/ 493 h 503"/>
                  <a:gd name="T6" fmla="*/ 742 w 742"/>
                  <a:gd name="T7" fmla="*/ 0 h 503"/>
                  <a:gd name="T8" fmla="*/ 0 w 742"/>
                  <a:gd name="T9" fmla="*/ 260 h 503"/>
                </a:gdLst>
                <a:ahLst/>
                <a:cxnLst>
                  <a:cxn ang="0">
                    <a:pos x="T0" y="T1"/>
                  </a:cxn>
                  <a:cxn ang="0">
                    <a:pos x="T2" y="T3"/>
                  </a:cxn>
                  <a:cxn ang="0">
                    <a:pos x="T4" y="T5"/>
                  </a:cxn>
                  <a:cxn ang="0">
                    <a:pos x="T6" y="T7"/>
                  </a:cxn>
                  <a:cxn ang="0">
                    <a:pos x="T8" y="T9"/>
                  </a:cxn>
                </a:cxnLst>
                <a:rect l="0" t="0" r="r" b="b"/>
                <a:pathLst>
                  <a:path w="742" h="503">
                    <a:moveTo>
                      <a:pt x="0" y="260"/>
                    </a:moveTo>
                    <a:cubicBezTo>
                      <a:pt x="252" y="494"/>
                      <a:pt x="252" y="494"/>
                      <a:pt x="252" y="494"/>
                    </a:cubicBezTo>
                    <a:cubicBezTo>
                      <a:pt x="262" y="503"/>
                      <a:pt x="277" y="502"/>
                      <a:pt x="286" y="493"/>
                    </a:cubicBezTo>
                    <a:cubicBezTo>
                      <a:pt x="742" y="0"/>
                      <a:pt x="742" y="0"/>
                      <a:pt x="742" y="0"/>
                    </a:cubicBezTo>
                    <a:lnTo>
                      <a:pt x="0" y="260"/>
                    </a:lnTo>
                    <a:close/>
                  </a:path>
                </a:pathLst>
              </a:custGeom>
              <a:solidFill>
                <a:srgbClr val="97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5" name="Freeform 86"/>
              <p:cNvSpPr>
                <a:spLocks/>
              </p:cNvSpPr>
              <p:nvPr/>
            </p:nvSpPr>
            <p:spPr bwMode="auto">
              <a:xfrm>
                <a:off x="7019925" y="5330825"/>
                <a:ext cx="9525" cy="12700"/>
              </a:xfrm>
              <a:custGeom>
                <a:avLst/>
                <a:gdLst>
                  <a:gd name="T0" fmla="*/ 1 w 8"/>
                  <a:gd name="T1" fmla="*/ 4 h 11"/>
                  <a:gd name="T2" fmla="*/ 6 w 8"/>
                  <a:gd name="T3" fmla="*/ 11 h 11"/>
                  <a:gd name="T4" fmla="*/ 8 w 8"/>
                  <a:gd name="T5" fmla="*/ 0 h 11"/>
                  <a:gd name="T6" fmla="*/ 0 w 8"/>
                  <a:gd name="T7" fmla="*/ 3 h 11"/>
                  <a:gd name="T8" fmla="*/ 1 w 8"/>
                  <a:gd name="T9" fmla="*/ 4 h 11"/>
                </a:gdLst>
                <a:ahLst/>
                <a:cxnLst>
                  <a:cxn ang="0">
                    <a:pos x="T0" y="T1"/>
                  </a:cxn>
                  <a:cxn ang="0">
                    <a:pos x="T2" y="T3"/>
                  </a:cxn>
                  <a:cxn ang="0">
                    <a:pos x="T4" y="T5"/>
                  </a:cxn>
                  <a:cxn ang="0">
                    <a:pos x="T6" y="T7"/>
                  </a:cxn>
                  <a:cxn ang="0">
                    <a:pos x="T8" y="T9"/>
                  </a:cxn>
                </a:cxnLst>
                <a:rect l="0" t="0" r="r" b="b"/>
                <a:pathLst>
                  <a:path w="8" h="11">
                    <a:moveTo>
                      <a:pt x="1" y="4"/>
                    </a:moveTo>
                    <a:cubicBezTo>
                      <a:pt x="3" y="6"/>
                      <a:pt x="5" y="8"/>
                      <a:pt x="6" y="11"/>
                    </a:cubicBezTo>
                    <a:cubicBezTo>
                      <a:pt x="7" y="7"/>
                      <a:pt x="8" y="4"/>
                      <a:pt x="8" y="0"/>
                    </a:cubicBezTo>
                    <a:cubicBezTo>
                      <a:pt x="0" y="3"/>
                      <a:pt x="0" y="3"/>
                      <a:pt x="0" y="3"/>
                    </a:cubicBezTo>
                    <a:lnTo>
                      <a:pt x="1" y="4"/>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6" name="Freeform 87"/>
              <p:cNvSpPr>
                <a:spLocks/>
              </p:cNvSpPr>
              <p:nvPr/>
            </p:nvSpPr>
            <p:spPr bwMode="auto">
              <a:xfrm>
                <a:off x="6321425" y="5553075"/>
                <a:ext cx="17463" cy="19050"/>
              </a:xfrm>
              <a:custGeom>
                <a:avLst/>
                <a:gdLst>
                  <a:gd name="T0" fmla="*/ 16 w 16"/>
                  <a:gd name="T1" fmla="*/ 0 h 17"/>
                  <a:gd name="T2" fmla="*/ 0 w 16"/>
                  <a:gd name="T3" fmla="*/ 5 h 17"/>
                  <a:gd name="T4" fmla="*/ 3 w 16"/>
                  <a:gd name="T5" fmla="*/ 17 h 17"/>
                  <a:gd name="T6" fmla="*/ 7 w 16"/>
                  <a:gd name="T7" fmla="*/ 10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5"/>
                      <a:pt x="0" y="5"/>
                      <a:pt x="0" y="5"/>
                    </a:cubicBezTo>
                    <a:cubicBezTo>
                      <a:pt x="0" y="9"/>
                      <a:pt x="1" y="13"/>
                      <a:pt x="3" y="17"/>
                    </a:cubicBezTo>
                    <a:cubicBezTo>
                      <a:pt x="4" y="14"/>
                      <a:pt x="5" y="12"/>
                      <a:pt x="7" y="10"/>
                    </a:cubicBezTo>
                    <a:lnTo>
                      <a:pt x="16" y="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7" name="Freeform 88"/>
              <p:cNvSpPr>
                <a:spLocks/>
              </p:cNvSpPr>
              <p:nvPr/>
            </p:nvSpPr>
            <p:spPr bwMode="auto">
              <a:xfrm>
                <a:off x="6324600" y="5334000"/>
                <a:ext cx="703263" cy="477838"/>
              </a:xfrm>
              <a:custGeom>
                <a:avLst/>
                <a:gdLst>
                  <a:gd name="T0" fmla="*/ 219 w 632"/>
                  <a:gd name="T1" fmla="*/ 420 h 429"/>
                  <a:gd name="T2" fmla="*/ 253 w 632"/>
                  <a:gd name="T3" fmla="*/ 419 h 429"/>
                  <a:gd name="T4" fmla="*/ 627 w 632"/>
                  <a:gd name="T5" fmla="*/ 15 h 429"/>
                  <a:gd name="T6" fmla="*/ 632 w 632"/>
                  <a:gd name="T7" fmla="*/ 8 h 429"/>
                  <a:gd name="T8" fmla="*/ 627 w 632"/>
                  <a:gd name="T9" fmla="*/ 1 h 429"/>
                  <a:gd name="T10" fmla="*/ 626 w 632"/>
                  <a:gd name="T11" fmla="*/ 0 h 429"/>
                  <a:gd name="T12" fmla="*/ 13 w 632"/>
                  <a:gd name="T13" fmla="*/ 197 h 429"/>
                  <a:gd name="T14" fmla="*/ 4 w 632"/>
                  <a:gd name="T15" fmla="*/ 207 h 429"/>
                  <a:gd name="T16" fmla="*/ 0 w 632"/>
                  <a:gd name="T17" fmla="*/ 214 h 429"/>
                  <a:gd name="T18" fmla="*/ 4 w 632"/>
                  <a:gd name="T19" fmla="*/ 221 h 429"/>
                  <a:gd name="T20" fmla="*/ 219 w 632"/>
                  <a:gd name="T21" fmla="*/ 42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2" h="429">
                    <a:moveTo>
                      <a:pt x="219" y="420"/>
                    </a:moveTo>
                    <a:cubicBezTo>
                      <a:pt x="229" y="429"/>
                      <a:pt x="244" y="428"/>
                      <a:pt x="253" y="419"/>
                    </a:cubicBezTo>
                    <a:cubicBezTo>
                      <a:pt x="627" y="15"/>
                      <a:pt x="627" y="15"/>
                      <a:pt x="627" y="15"/>
                    </a:cubicBezTo>
                    <a:cubicBezTo>
                      <a:pt x="629" y="13"/>
                      <a:pt x="631" y="10"/>
                      <a:pt x="632" y="8"/>
                    </a:cubicBezTo>
                    <a:cubicBezTo>
                      <a:pt x="631" y="5"/>
                      <a:pt x="629" y="3"/>
                      <a:pt x="627" y="1"/>
                    </a:cubicBezTo>
                    <a:cubicBezTo>
                      <a:pt x="626" y="0"/>
                      <a:pt x="626" y="0"/>
                      <a:pt x="626" y="0"/>
                    </a:cubicBezTo>
                    <a:cubicBezTo>
                      <a:pt x="13" y="197"/>
                      <a:pt x="13" y="197"/>
                      <a:pt x="13" y="197"/>
                    </a:cubicBezTo>
                    <a:cubicBezTo>
                      <a:pt x="4" y="207"/>
                      <a:pt x="4" y="207"/>
                      <a:pt x="4" y="207"/>
                    </a:cubicBezTo>
                    <a:cubicBezTo>
                      <a:pt x="2" y="209"/>
                      <a:pt x="1" y="211"/>
                      <a:pt x="0" y="214"/>
                    </a:cubicBezTo>
                    <a:cubicBezTo>
                      <a:pt x="1" y="216"/>
                      <a:pt x="2" y="219"/>
                      <a:pt x="4" y="221"/>
                    </a:cubicBezTo>
                    <a:lnTo>
                      <a:pt x="219" y="420"/>
                    </a:lnTo>
                    <a:close/>
                  </a:path>
                </a:pathLst>
              </a:custGeom>
              <a:solidFill>
                <a:srgbClr val="A0D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8" name="Freeform 89"/>
              <p:cNvSpPr>
                <a:spLocks/>
              </p:cNvSpPr>
              <p:nvPr/>
            </p:nvSpPr>
            <p:spPr bwMode="auto">
              <a:xfrm>
                <a:off x="6321425" y="5081588"/>
                <a:ext cx="708025" cy="477838"/>
              </a:xfrm>
              <a:custGeom>
                <a:avLst/>
                <a:gdLst>
                  <a:gd name="T0" fmla="*/ 381 w 637"/>
                  <a:gd name="T1" fmla="*/ 30 h 429"/>
                  <a:gd name="T2" fmla="*/ 415 w 637"/>
                  <a:gd name="T3" fmla="*/ 29 h 429"/>
                  <a:gd name="T4" fmla="*/ 629 w 637"/>
                  <a:gd name="T5" fmla="*/ 227 h 429"/>
                  <a:gd name="T6" fmla="*/ 637 w 637"/>
                  <a:gd name="T7" fmla="*/ 224 h 429"/>
                  <a:gd name="T8" fmla="*/ 629 w 637"/>
                  <a:gd name="T9" fmla="*/ 208 h 429"/>
                  <a:gd name="T10" fmla="*/ 414 w 637"/>
                  <a:gd name="T11" fmla="*/ 9 h 429"/>
                  <a:gd name="T12" fmla="*/ 380 w 637"/>
                  <a:gd name="T13" fmla="*/ 10 h 429"/>
                  <a:gd name="T14" fmla="*/ 6 w 637"/>
                  <a:gd name="T15" fmla="*/ 414 h 429"/>
                  <a:gd name="T16" fmla="*/ 0 w 637"/>
                  <a:gd name="T17" fmla="*/ 429 h 429"/>
                  <a:gd name="T18" fmla="*/ 16 w 637"/>
                  <a:gd name="T19" fmla="*/ 424 h 429"/>
                  <a:gd name="T20" fmla="*/ 381 w 637"/>
                  <a:gd name="T21" fmla="*/ 3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 h="429">
                    <a:moveTo>
                      <a:pt x="381" y="30"/>
                    </a:moveTo>
                    <a:cubicBezTo>
                      <a:pt x="390" y="20"/>
                      <a:pt x="405" y="20"/>
                      <a:pt x="415" y="29"/>
                    </a:cubicBezTo>
                    <a:cubicBezTo>
                      <a:pt x="629" y="227"/>
                      <a:pt x="629" y="227"/>
                      <a:pt x="629" y="227"/>
                    </a:cubicBezTo>
                    <a:cubicBezTo>
                      <a:pt x="637" y="224"/>
                      <a:pt x="637" y="224"/>
                      <a:pt x="637" y="224"/>
                    </a:cubicBezTo>
                    <a:cubicBezTo>
                      <a:pt x="636" y="218"/>
                      <a:pt x="634" y="212"/>
                      <a:pt x="629" y="208"/>
                    </a:cubicBezTo>
                    <a:cubicBezTo>
                      <a:pt x="414" y="9"/>
                      <a:pt x="414" y="9"/>
                      <a:pt x="414" y="9"/>
                    </a:cubicBezTo>
                    <a:cubicBezTo>
                      <a:pt x="405" y="0"/>
                      <a:pt x="389" y="1"/>
                      <a:pt x="380" y="10"/>
                    </a:cubicBezTo>
                    <a:cubicBezTo>
                      <a:pt x="6" y="414"/>
                      <a:pt x="6" y="414"/>
                      <a:pt x="6" y="414"/>
                    </a:cubicBezTo>
                    <a:cubicBezTo>
                      <a:pt x="2" y="418"/>
                      <a:pt x="0" y="424"/>
                      <a:pt x="0" y="429"/>
                    </a:cubicBezTo>
                    <a:cubicBezTo>
                      <a:pt x="16" y="424"/>
                      <a:pt x="16" y="424"/>
                      <a:pt x="16" y="424"/>
                    </a:cubicBezTo>
                    <a:lnTo>
                      <a:pt x="381" y="3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9" name="Freeform 90"/>
              <p:cNvSpPr>
                <a:spLocks/>
              </p:cNvSpPr>
              <p:nvPr/>
            </p:nvSpPr>
            <p:spPr bwMode="auto">
              <a:xfrm>
                <a:off x="6338887" y="5103813"/>
                <a:ext cx="681038" cy="449263"/>
              </a:xfrm>
              <a:custGeom>
                <a:avLst/>
                <a:gdLst>
                  <a:gd name="T0" fmla="*/ 365 w 613"/>
                  <a:gd name="T1" fmla="*/ 10 h 404"/>
                  <a:gd name="T2" fmla="*/ 0 w 613"/>
                  <a:gd name="T3" fmla="*/ 404 h 404"/>
                  <a:gd name="T4" fmla="*/ 613 w 613"/>
                  <a:gd name="T5" fmla="*/ 207 h 404"/>
                  <a:gd name="T6" fmla="*/ 399 w 613"/>
                  <a:gd name="T7" fmla="*/ 9 h 404"/>
                  <a:gd name="T8" fmla="*/ 365 w 613"/>
                  <a:gd name="T9" fmla="*/ 10 h 404"/>
                </a:gdLst>
                <a:ahLst/>
                <a:cxnLst>
                  <a:cxn ang="0">
                    <a:pos x="T0" y="T1"/>
                  </a:cxn>
                  <a:cxn ang="0">
                    <a:pos x="T2" y="T3"/>
                  </a:cxn>
                  <a:cxn ang="0">
                    <a:pos x="T4" y="T5"/>
                  </a:cxn>
                  <a:cxn ang="0">
                    <a:pos x="T6" y="T7"/>
                  </a:cxn>
                  <a:cxn ang="0">
                    <a:pos x="T8" y="T9"/>
                  </a:cxn>
                </a:cxnLst>
                <a:rect l="0" t="0" r="r" b="b"/>
                <a:pathLst>
                  <a:path w="613" h="404">
                    <a:moveTo>
                      <a:pt x="365" y="10"/>
                    </a:moveTo>
                    <a:cubicBezTo>
                      <a:pt x="0" y="404"/>
                      <a:pt x="0" y="404"/>
                      <a:pt x="0" y="404"/>
                    </a:cubicBezTo>
                    <a:cubicBezTo>
                      <a:pt x="613" y="207"/>
                      <a:pt x="613" y="207"/>
                      <a:pt x="613" y="207"/>
                    </a:cubicBezTo>
                    <a:cubicBezTo>
                      <a:pt x="399" y="9"/>
                      <a:pt x="399" y="9"/>
                      <a:pt x="399" y="9"/>
                    </a:cubicBezTo>
                    <a:cubicBezTo>
                      <a:pt x="389" y="0"/>
                      <a:pt x="374" y="0"/>
                      <a:pt x="365" y="10"/>
                    </a:cubicBezTo>
                    <a:close/>
                  </a:path>
                </a:pathLst>
              </a:custGeom>
              <a:solidFill>
                <a:srgbClr val="BAD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0" name="Freeform 91"/>
              <p:cNvSpPr>
                <a:spLocks noEditPoints="1"/>
              </p:cNvSpPr>
              <p:nvPr/>
            </p:nvSpPr>
            <p:spPr bwMode="auto">
              <a:xfrm>
                <a:off x="6557962" y="5314950"/>
                <a:ext cx="122238" cy="257175"/>
              </a:xfrm>
              <a:custGeom>
                <a:avLst/>
                <a:gdLst>
                  <a:gd name="T0" fmla="*/ 31 w 110"/>
                  <a:gd name="T1" fmla="*/ 214 h 231"/>
                  <a:gd name="T2" fmla="*/ 13 w 110"/>
                  <a:gd name="T3" fmla="*/ 189 h 231"/>
                  <a:gd name="T4" fmla="*/ 1 w 110"/>
                  <a:gd name="T5" fmla="*/ 127 h 231"/>
                  <a:gd name="T6" fmla="*/ 10 w 110"/>
                  <a:gd name="T7" fmla="*/ 57 h 231"/>
                  <a:gd name="T8" fmla="*/ 31 w 110"/>
                  <a:gd name="T9" fmla="*/ 21 h 231"/>
                  <a:gd name="T10" fmla="*/ 31 w 110"/>
                  <a:gd name="T11" fmla="*/ 21 h 231"/>
                  <a:gd name="T12" fmla="*/ 71 w 110"/>
                  <a:gd name="T13" fmla="*/ 1 h 231"/>
                  <a:gd name="T14" fmla="*/ 94 w 110"/>
                  <a:gd name="T15" fmla="*/ 2 h 231"/>
                  <a:gd name="T16" fmla="*/ 109 w 110"/>
                  <a:gd name="T17" fmla="*/ 16 h 231"/>
                  <a:gd name="T18" fmla="*/ 99 w 110"/>
                  <a:gd name="T19" fmla="*/ 62 h 231"/>
                  <a:gd name="T20" fmla="*/ 80 w 110"/>
                  <a:gd name="T21" fmla="*/ 73 h 231"/>
                  <a:gd name="T22" fmla="*/ 66 w 110"/>
                  <a:gd name="T23" fmla="*/ 72 h 231"/>
                  <a:gd name="T24" fmla="*/ 50 w 110"/>
                  <a:gd name="T25" fmla="*/ 80 h 231"/>
                  <a:gd name="T26" fmla="*/ 47 w 110"/>
                  <a:gd name="T27" fmla="*/ 91 h 231"/>
                  <a:gd name="T28" fmla="*/ 46 w 110"/>
                  <a:gd name="T29" fmla="*/ 140 h 231"/>
                  <a:gd name="T30" fmla="*/ 46 w 110"/>
                  <a:gd name="T31" fmla="*/ 141 h 231"/>
                  <a:gd name="T32" fmla="*/ 68 w 110"/>
                  <a:gd name="T33" fmla="*/ 158 h 231"/>
                  <a:gd name="T34" fmla="*/ 72 w 110"/>
                  <a:gd name="T35" fmla="*/ 158 h 231"/>
                  <a:gd name="T36" fmla="*/ 100 w 110"/>
                  <a:gd name="T37" fmla="*/ 180 h 231"/>
                  <a:gd name="T38" fmla="*/ 103 w 110"/>
                  <a:gd name="T39" fmla="*/ 210 h 231"/>
                  <a:gd name="T40" fmla="*/ 98 w 110"/>
                  <a:gd name="T41" fmla="*/ 225 h 231"/>
                  <a:gd name="T42" fmla="*/ 82 w 110"/>
                  <a:gd name="T43" fmla="*/ 230 h 231"/>
                  <a:gd name="T44" fmla="*/ 80 w 110"/>
                  <a:gd name="T45" fmla="*/ 230 h 231"/>
                  <a:gd name="T46" fmla="*/ 77 w 110"/>
                  <a:gd name="T47" fmla="*/ 230 h 231"/>
                  <a:gd name="T48" fmla="*/ 31 w 110"/>
                  <a:gd name="T49" fmla="*/ 214 h 231"/>
                  <a:gd name="T50" fmla="*/ 36 w 110"/>
                  <a:gd name="T51" fmla="*/ 26 h 231"/>
                  <a:gd name="T52" fmla="*/ 16 w 110"/>
                  <a:gd name="T53" fmla="*/ 59 h 231"/>
                  <a:gd name="T54" fmla="*/ 7 w 110"/>
                  <a:gd name="T55" fmla="*/ 127 h 231"/>
                  <a:gd name="T56" fmla="*/ 19 w 110"/>
                  <a:gd name="T57" fmla="*/ 186 h 231"/>
                  <a:gd name="T58" fmla="*/ 77 w 110"/>
                  <a:gd name="T59" fmla="*/ 223 h 231"/>
                  <a:gd name="T60" fmla="*/ 81 w 110"/>
                  <a:gd name="T61" fmla="*/ 224 h 231"/>
                  <a:gd name="T62" fmla="*/ 82 w 110"/>
                  <a:gd name="T63" fmla="*/ 224 h 231"/>
                  <a:gd name="T64" fmla="*/ 93 w 110"/>
                  <a:gd name="T65" fmla="*/ 220 h 231"/>
                  <a:gd name="T66" fmla="*/ 97 w 110"/>
                  <a:gd name="T67" fmla="*/ 210 h 231"/>
                  <a:gd name="T68" fmla="*/ 93 w 110"/>
                  <a:gd name="T69" fmla="*/ 181 h 231"/>
                  <a:gd name="T70" fmla="*/ 72 w 110"/>
                  <a:gd name="T71" fmla="*/ 165 h 231"/>
                  <a:gd name="T72" fmla="*/ 69 w 110"/>
                  <a:gd name="T73" fmla="*/ 165 h 231"/>
                  <a:gd name="T74" fmla="*/ 40 w 110"/>
                  <a:gd name="T75" fmla="*/ 142 h 231"/>
                  <a:gd name="T76" fmla="*/ 40 w 110"/>
                  <a:gd name="T77" fmla="*/ 141 h 231"/>
                  <a:gd name="T78" fmla="*/ 40 w 110"/>
                  <a:gd name="T79" fmla="*/ 90 h 231"/>
                  <a:gd name="T80" fmla="*/ 44 w 110"/>
                  <a:gd name="T81" fmla="*/ 77 h 231"/>
                  <a:gd name="T82" fmla="*/ 66 w 110"/>
                  <a:gd name="T83" fmla="*/ 65 h 231"/>
                  <a:gd name="T84" fmla="*/ 80 w 110"/>
                  <a:gd name="T85" fmla="*/ 66 h 231"/>
                  <a:gd name="T86" fmla="*/ 94 w 110"/>
                  <a:gd name="T87" fmla="*/ 59 h 231"/>
                  <a:gd name="T88" fmla="*/ 102 w 110"/>
                  <a:gd name="T89" fmla="*/ 17 h 231"/>
                  <a:gd name="T90" fmla="*/ 93 w 110"/>
                  <a:gd name="T91" fmla="*/ 8 h 231"/>
                  <a:gd name="T92" fmla="*/ 71 w 110"/>
                  <a:gd name="T93" fmla="*/ 8 h 231"/>
                  <a:gd name="T94" fmla="*/ 36 w 110"/>
                  <a:gd name="T95" fmla="*/ 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231">
                    <a:moveTo>
                      <a:pt x="31" y="214"/>
                    </a:moveTo>
                    <a:cubicBezTo>
                      <a:pt x="24" y="207"/>
                      <a:pt x="18" y="199"/>
                      <a:pt x="13" y="189"/>
                    </a:cubicBezTo>
                    <a:cubicBezTo>
                      <a:pt x="5" y="172"/>
                      <a:pt x="1" y="152"/>
                      <a:pt x="1" y="127"/>
                    </a:cubicBezTo>
                    <a:cubicBezTo>
                      <a:pt x="0" y="99"/>
                      <a:pt x="3" y="77"/>
                      <a:pt x="10" y="57"/>
                    </a:cubicBezTo>
                    <a:cubicBezTo>
                      <a:pt x="14" y="43"/>
                      <a:pt x="21" y="32"/>
                      <a:pt x="31" y="21"/>
                    </a:cubicBezTo>
                    <a:cubicBezTo>
                      <a:pt x="31" y="21"/>
                      <a:pt x="31" y="21"/>
                      <a:pt x="31" y="21"/>
                    </a:cubicBezTo>
                    <a:cubicBezTo>
                      <a:pt x="42" y="10"/>
                      <a:pt x="56" y="3"/>
                      <a:pt x="71" y="1"/>
                    </a:cubicBezTo>
                    <a:cubicBezTo>
                      <a:pt x="79" y="0"/>
                      <a:pt x="87" y="1"/>
                      <a:pt x="94" y="2"/>
                    </a:cubicBezTo>
                    <a:cubicBezTo>
                      <a:pt x="102" y="3"/>
                      <a:pt x="108" y="8"/>
                      <a:pt x="109" y="16"/>
                    </a:cubicBezTo>
                    <a:cubicBezTo>
                      <a:pt x="110" y="33"/>
                      <a:pt x="107" y="49"/>
                      <a:pt x="99" y="62"/>
                    </a:cubicBezTo>
                    <a:cubicBezTo>
                      <a:pt x="96" y="70"/>
                      <a:pt x="89" y="73"/>
                      <a:pt x="80" y="73"/>
                    </a:cubicBezTo>
                    <a:cubicBezTo>
                      <a:pt x="75" y="72"/>
                      <a:pt x="70" y="72"/>
                      <a:pt x="66" y="72"/>
                    </a:cubicBezTo>
                    <a:cubicBezTo>
                      <a:pt x="58" y="71"/>
                      <a:pt x="54" y="73"/>
                      <a:pt x="50" y="80"/>
                    </a:cubicBezTo>
                    <a:cubicBezTo>
                      <a:pt x="49" y="83"/>
                      <a:pt x="48" y="87"/>
                      <a:pt x="47" y="91"/>
                    </a:cubicBezTo>
                    <a:cubicBezTo>
                      <a:pt x="44" y="108"/>
                      <a:pt x="43" y="124"/>
                      <a:pt x="46" y="140"/>
                    </a:cubicBezTo>
                    <a:cubicBezTo>
                      <a:pt x="46" y="141"/>
                      <a:pt x="46" y="141"/>
                      <a:pt x="46" y="141"/>
                    </a:cubicBezTo>
                    <a:cubicBezTo>
                      <a:pt x="49" y="156"/>
                      <a:pt x="53" y="159"/>
                      <a:pt x="68" y="158"/>
                    </a:cubicBezTo>
                    <a:cubicBezTo>
                      <a:pt x="72" y="158"/>
                      <a:pt x="72" y="158"/>
                      <a:pt x="72" y="158"/>
                    </a:cubicBezTo>
                    <a:cubicBezTo>
                      <a:pt x="87" y="157"/>
                      <a:pt x="97" y="165"/>
                      <a:pt x="100" y="180"/>
                    </a:cubicBezTo>
                    <a:cubicBezTo>
                      <a:pt x="102" y="190"/>
                      <a:pt x="103" y="200"/>
                      <a:pt x="103" y="210"/>
                    </a:cubicBezTo>
                    <a:cubicBezTo>
                      <a:pt x="103" y="217"/>
                      <a:pt x="102" y="222"/>
                      <a:pt x="98" y="225"/>
                    </a:cubicBezTo>
                    <a:cubicBezTo>
                      <a:pt x="95" y="229"/>
                      <a:pt x="89" y="230"/>
                      <a:pt x="82" y="230"/>
                    </a:cubicBezTo>
                    <a:cubicBezTo>
                      <a:pt x="80" y="230"/>
                      <a:pt x="80" y="230"/>
                      <a:pt x="80" y="230"/>
                    </a:cubicBezTo>
                    <a:cubicBezTo>
                      <a:pt x="79" y="230"/>
                      <a:pt x="78" y="230"/>
                      <a:pt x="77" y="230"/>
                    </a:cubicBezTo>
                    <a:cubicBezTo>
                      <a:pt x="59" y="231"/>
                      <a:pt x="43" y="225"/>
                      <a:pt x="31" y="214"/>
                    </a:cubicBezTo>
                    <a:close/>
                    <a:moveTo>
                      <a:pt x="36" y="26"/>
                    </a:moveTo>
                    <a:cubicBezTo>
                      <a:pt x="26" y="36"/>
                      <a:pt x="20" y="46"/>
                      <a:pt x="16" y="59"/>
                    </a:cubicBezTo>
                    <a:cubicBezTo>
                      <a:pt x="9" y="78"/>
                      <a:pt x="7" y="100"/>
                      <a:pt x="7" y="127"/>
                    </a:cubicBezTo>
                    <a:cubicBezTo>
                      <a:pt x="8" y="151"/>
                      <a:pt x="12" y="170"/>
                      <a:pt x="19" y="186"/>
                    </a:cubicBezTo>
                    <a:cubicBezTo>
                      <a:pt x="32" y="212"/>
                      <a:pt x="51" y="224"/>
                      <a:pt x="77" y="223"/>
                    </a:cubicBezTo>
                    <a:cubicBezTo>
                      <a:pt x="78" y="223"/>
                      <a:pt x="79" y="223"/>
                      <a:pt x="81" y="224"/>
                    </a:cubicBezTo>
                    <a:cubicBezTo>
                      <a:pt x="82" y="224"/>
                      <a:pt x="82" y="224"/>
                      <a:pt x="82" y="224"/>
                    </a:cubicBezTo>
                    <a:cubicBezTo>
                      <a:pt x="88" y="224"/>
                      <a:pt x="91" y="223"/>
                      <a:pt x="93" y="220"/>
                    </a:cubicBezTo>
                    <a:cubicBezTo>
                      <a:pt x="96" y="218"/>
                      <a:pt x="97" y="215"/>
                      <a:pt x="97" y="210"/>
                    </a:cubicBezTo>
                    <a:cubicBezTo>
                      <a:pt x="97" y="200"/>
                      <a:pt x="95" y="191"/>
                      <a:pt x="93" y="181"/>
                    </a:cubicBezTo>
                    <a:cubicBezTo>
                      <a:pt x="91" y="169"/>
                      <a:pt x="84" y="164"/>
                      <a:pt x="72" y="165"/>
                    </a:cubicBezTo>
                    <a:cubicBezTo>
                      <a:pt x="69" y="165"/>
                      <a:pt x="69" y="165"/>
                      <a:pt x="69" y="165"/>
                    </a:cubicBezTo>
                    <a:cubicBezTo>
                      <a:pt x="51" y="166"/>
                      <a:pt x="43" y="160"/>
                      <a:pt x="40" y="142"/>
                    </a:cubicBezTo>
                    <a:cubicBezTo>
                      <a:pt x="40" y="141"/>
                      <a:pt x="40" y="141"/>
                      <a:pt x="40" y="141"/>
                    </a:cubicBezTo>
                    <a:cubicBezTo>
                      <a:pt x="37" y="124"/>
                      <a:pt x="37" y="107"/>
                      <a:pt x="40" y="90"/>
                    </a:cubicBezTo>
                    <a:cubicBezTo>
                      <a:pt x="41" y="85"/>
                      <a:pt x="43" y="81"/>
                      <a:pt x="44" y="77"/>
                    </a:cubicBezTo>
                    <a:cubicBezTo>
                      <a:pt x="49" y="68"/>
                      <a:pt x="55" y="64"/>
                      <a:pt x="66" y="65"/>
                    </a:cubicBezTo>
                    <a:cubicBezTo>
                      <a:pt x="71" y="65"/>
                      <a:pt x="76" y="66"/>
                      <a:pt x="80" y="66"/>
                    </a:cubicBezTo>
                    <a:cubicBezTo>
                      <a:pt x="86" y="66"/>
                      <a:pt x="91" y="64"/>
                      <a:pt x="94" y="59"/>
                    </a:cubicBezTo>
                    <a:cubicBezTo>
                      <a:pt x="101" y="47"/>
                      <a:pt x="103" y="32"/>
                      <a:pt x="102" y="17"/>
                    </a:cubicBezTo>
                    <a:cubicBezTo>
                      <a:pt x="101" y="12"/>
                      <a:pt x="98" y="9"/>
                      <a:pt x="93" y="8"/>
                    </a:cubicBezTo>
                    <a:cubicBezTo>
                      <a:pt x="85" y="8"/>
                      <a:pt x="78" y="7"/>
                      <a:pt x="71" y="8"/>
                    </a:cubicBezTo>
                    <a:cubicBezTo>
                      <a:pt x="58" y="9"/>
                      <a:pt x="46" y="16"/>
                      <a:pt x="36" y="26"/>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1" name="Freeform 92"/>
              <p:cNvSpPr>
                <a:spLocks/>
              </p:cNvSpPr>
              <p:nvPr/>
            </p:nvSpPr>
            <p:spPr bwMode="auto">
              <a:xfrm>
                <a:off x="6683375" y="5364163"/>
                <a:ext cx="50800" cy="147638"/>
              </a:xfrm>
              <a:custGeom>
                <a:avLst/>
                <a:gdLst>
                  <a:gd name="T0" fmla="*/ 5 w 46"/>
                  <a:gd name="T1" fmla="*/ 128 h 133"/>
                  <a:gd name="T2" fmla="*/ 17 w 46"/>
                  <a:gd name="T3" fmla="*/ 133 h 133"/>
                  <a:gd name="T4" fmla="*/ 10 w 46"/>
                  <a:gd name="T5" fmla="*/ 0 h 133"/>
                  <a:gd name="T6" fmla="*/ 0 w 46"/>
                  <a:gd name="T7" fmla="*/ 7 h 133"/>
                  <a:gd name="T8" fmla="*/ 5 w 46"/>
                  <a:gd name="T9" fmla="*/ 128 h 133"/>
                </a:gdLst>
                <a:ahLst/>
                <a:cxnLst>
                  <a:cxn ang="0">
                    <a:pos x="T0" y="T1"/>
                  </a:cxn>
                  <a:cxn ang="0">
                    <a:pos x="T2" y="T3"/>
                  </a:cxn>
                  <a:cxn ang="0">
                    <a:pos x="T4" y="T5"/>
                  </a:cxn>
                  <a:cxn ang="0">
                    <a:pos x="T6" y="T7"/>
                  </a:cxn>
                  <a:cxn ang="0">
                    <a:pos x="T8" y="T9"/>
                  </a:cxn>
                </a:cxnLst>
                <a:rect l="0" t="0" r="r" b="b"/>
                <a:pathLst>
                  <a:path w="46" h="133">
                    <a:moveTo>
                      <a:pt x="5" y="128"/>
                    </a:moveTo>
                    <a:cubicBezTo>
                      <a:pt x="17" y="133"/>
                      <a:pt x="17" y="133"/>
                      <a:pt x="17" y="133"/>
                    </a:cubicBezTo>
                    <a:cubicBezTo>
                      <a:pt x="46" y="92"/>
                      <a:pt x="43" y="37"/>
                      <a:pt x="10" y="0"/>
                    </a:cubicBezTo>
                    <a:cubicBezTo>
                      <a:pt x="0" y="7"/>
                      <a:pt x="0" y="7"/>
                      <a:pt x="0" y="7"/>
                    </a:cubicBezTo>
                    <a:cubicBezTo>
                      <a:pt x="31" y="40"/>
                      <a:pt x="34" y="92"/>
                      <a:pt x="5" y="128"/>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2" name="Freeform 93"/>
              <p:cNvSpPr>
                <a:spLocks/>
              </p:cNvSpPr>
              <p:nvPr/>
            </p:nvSpPr>
            <p:spPr bwMode="auto">
              <a:xfrm>
                <a:off x="6716712" y="5340350"/>
                <a:ext cx="61913" cy="187325"/>
              </a:xfrm>
              <a:custGeom>
                <a:avLst/>
                <a:gdLst>
                  <a:gd name="T0" fmla="*/ 11 w 55"/>
                  <a:gd name="T1" fmla="*/ 164 h 169"/>
                  <a:gd name="T2" fmla="*/ 22 w 55"/>
                  <a:gd name="T3" fmla="*/ 169 h 169"/>
                  <a:gd name="T4" fmla="*/ 10 w 55"/>
                  <a:gd name="T5" fmla="*/ 0 h 169"/>
                  <a:gd name="T6" fmla="*/ 0 w 55"/>
                  <a:gd name="T7" fmla="*/ 7 h 169"/>
                  <a:gd name="T8" fmla="*/ 11 w 55"/>
                  <a:gd name="T9" fmla="*/ 164 h 169"/>
                </a:gdLst>
                <a:ahLst/>
                <a:cxnLst>
                  <a:cxn ang="0">
                    <a:pos x="T0" y="T1"/>
                  </a:cxn>
                  <a:cxn ang="0">
                    <a:pos x="T2" y="T3"/>
                  </a:cxn>
                  <a:cxn ang="0">
                    <a:pos x="T4" y="T5"/>
                  </a:cxn>
                  <a:cxn ang="0">
                    <a:pos x="T6" y="T7"/>
                  </a:cxn>
                  <a:cxn ang="0">
                    <a:pos x="T8" y="T9"/>
                  </a:cxn>
                </a:cxnLst>
                <a:rect l="0" t="0" r="r" b="b"/>
                <a:pathLst>
                  <a:path w="55" h="169">
                    <a:moveTo>
                      <a:pt x="11" y="164"/>
                    </a:moveTo>
                    <a:cubicBezTo>
                      <a:pt x="22" y="169"/>
                      <a:pt x="22" y="169"/>
                      <a:pt x="22" y="169"/>
                    </a:cubicBezTo>
                    <a:cubicBezTo>
                      <a:pt x="55" y="116"/>
                      <a:pt x="50" y="47"/>
                      <a:pt x="10" y="0"/>
                    </a:cubicBezTo>
                    <a:cubicBezTo>
                      <a:pt x="0" y="7"/>
                      <a:pt x="0" y="7"/>
                      <a:pt x="0" y="7"/>
                    </a:cubicBezTo>
                    <a:cubicBezTo>
                      <a:pt x="39" y="51"/>
                      <a:pt x="43" y="116"/>
                      <a:pt x="11" y="164"/>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3" name="Freeform 94"/>
              <p:cNvSpPr>
                <a:spLocks/>
              </p:cNvSpPr>
              <p:nvPr/>
            </p:nvSpPr>
            <p:spPr bwMode="auto">
              <a:xfrm>
                <a:off x="6750050" y="5314950"/>
                <a:ext cx="71438" cy="227013"/>
              </a:xfrm>
              <a:custGeom>
                <a:avLst/>
                <a:gdLst>
                  <a:gd name="T0" fmla="*/ 16 w 64"/>
                  <a:gd name="T1" fmla="*/ 200 h 204"/>
                  <a:gd name="T2" fmla="*/ 27 w 64"/>
                  <a:gd name="T3" fmla="*/ 204 h 204"/>
                  <a:gd name="T4" fmla="*/ 10 w 64"/>
                  <a:gd name="T5" fmla="*/ 0 h 204"/>
                  <a:gd name="T6" fmla="*/ 0 w 64"/>
                  <a:gd name="T7" fmla="*/ 7 h 204"/>
                  <a:gd name="T8" fmla="*/ 16 w 64"/>
                  <a:gd name="T9" fmla="*/ 200 h 204"/>
                </a:gdLst>
                <a:ahLst/>
                <a:cxnLst>
                  <a:cxn ang="0">
                    <a:pos x="T0" y="T1"/>
                  </a:cxn>
                  <a:cxn ang="0">
                    <a:pos x="T2" y="T3"/>
                  </a:cxn>
                  <a:cxn ang="0">
                    <a:pos x="T4" y="T5"/>
                  </a:cxn>
                  <a:cxn ang="0">
                    <a:pos x="T6" y="T7"/>
                  </a:cxn>
                  <a:cxn ang="0">
                    <a:pos x="T8" y="T9"/>
                  </a:cxn>
                </a:cxnLst>
                <a:rect l="0" t="0" r="r" b="b"/>
                <a:pathLst>
                  <a:path w="64" h="204">
                    <a:moveTo>
                      <a:pt x="16" y="200"/>
                    </a:moveTo>
                    <a:cubicBezTo>
                      <a:pt x="27" y="204"/>
                      <a:pt x="27" y="204"/>
                      <a:pt x="27" y="204"/>
                    </a:cubicBezTo>
                    <a:cubicBezTo>
                      <a:pt x="64" y="140"/>
                      <a:pt x="58" y="58"/>
                      <a:pt x="10" y="0"/>
                    </a:cubicBezTo>
                    <a:cubicBezTo>
                      <a:pt x="0" y="7"/>
                      <a:pt x="0" y="7"/>
                      <a:pt x="0" y="7"/>
                    </a:cubicBezTo>
                    <a:cubicBezTo>
                      <a:pt x="46" y="62"/>
                      <a:pt x="52" y="139"/>
                      <a:pt x="16" y="200"/>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4" name="Freeform 95"/>
              <p:cNvSpPr>
                <a:spLocks/>
              </p:cNvSpPr>
              <p:nvPr/>
            </p:nvSpPr>
            <p:spPr bwMode="auto">
              <a:xfrm>
                <a:off x="6386512" y="5697538"/>
                <a:ext cx="58738" cy="58738"/>
              </a:xfrm>
              <a:custGeom>
                <a:avLst/>
                <a:gdLst>
                  <a:gd name="T0" fmla="*/ 44 w 53"/>
                  <a:gd name="T1" fmla="*/ 42 h 52"/>
                  <a:gd name="T2" fmla="*/ 43 w 53"/>
                  <a:gd name="T3" fmla="*/ 9 h 52"/>
                  <a:gd name="T4" fmla="*/ 9 w 53"/>
                  <a:gd name="T5" fmla="*/ 10 h 52"/>
                  <a:gd name="T6" fmla="*/ 10 w 53"/>
                  <a:gd name="T7" fmla="*/ 44 h 52"/>
                  <a:gd name="T8" fmla="*/ 44 w 53"/>
                  <a:gd name="T9" fmla="*/ 42 h 52"/>
                </a:gdLst>
                <a:ahLst/>
                <a:cxnLst>
                  <a:cxn ang="0">
                    <a:pos x="T0" y="T1"/>
                  </a:cxn>
                  <a:cxn ang="0">
                    <a:pos x="T2" y="T3"/>
                  </a:cxn>
                  <a:cxn ang="0">
                    <a:pos x="T4" y="T5"/>
                  </a:cxn>
                  <a:cxn ang="0">
                    <a:pos x="T6" y="T7"/>
                  </a:cxn>
                  <a:cxn ang="0">
                    <a:pos x="T8" y="T9"/>
                  </a:cxn>
                </a:cxnLst>
                <a:rect l="0" t="0" r="r" b="b"/>
                <a:pathLst>
                  <a:path w="53" h="52">
                    <a:moveTo>
                      <a:pt x="44" y="42"/>
                    </a:moveTo>
                    <a:cubicBezTo>
                      <a:pt x="53" y="33"/>
                      <a:pt x="52" y="18"/>
                      <a:pt x="43" y="9"/>
                    </a:cubicBezTo>
                    <a:cubicBezTo>
                      <a:pt x="33" y="0"/>
                      <a:pt x="18" y="0"/>
                      <a:pt x="9" y="10"/>
                    </a:cubicBezTo>
                    <a:cubicBezTo>
                      <a:pt x="0" y="20"/>
                      <a:pt x="1" y="35"/>
                      <a:pt x="10" y="44"/>
                    </a:cubicBezTo>
                    <a:cubicBezTo>
                      <a:pt x="20" y="52"/>
                      <a:pt x="35" y="52"/>
                      <a:pt x="44" y="42"/>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5" name="Freeform 96"/>
              <p:cNvSpPr>
                <a:spLocks/>
              </p:cNvSpPr>
              <p:nvPr/>
            </p:nvSpPr>
            <p:spPr bwMode="auto">
              <a:xfrm>
                <a:off x="6861175" y="5137150"/>
                <a:ext cx="106363" cy="100013"/>
              </a:xfrm>
              <a:custGeom>
                <a:avLst/>
                <a:gdLst>
                  <a:gd name="T0" fmla="*/ 94 w 96"/>
                  <a:gd name="T1" fmla="*/ 81 h 90"/>
                  <a:gd name="T2" fmla="*/ 9 w 96"/>
                  <a:gd name="T3" fmla="*/ 2 h 90"/>
                  <a:gd name="T4" fmla="*/ 2 w 96"/>
                  <a:gd name="T5" fmla="*/ 2 h 90"/>
                  <a:gd name="T6" fmla="*/ 2 w 96"/>
                  <a:gd name="T7" fmla="*/ 9 h 90"/>
                  <a:gd name="T8" fmla="*/ 87 w 96"/>
                  <a:gd name="T9" fmla="*/ 88 h 90"/>
                  <a:gd name="T10" fmla="*/ 94 w 96"/>
                  <a:gd name="T11" fmla="*/ 88 h 90"/>
                  <a:gd name="T12" fmla="*/ 94 w 96"/>
                  <a:gd name="T13" fmla="*/ 81 h 90"/>
                </a:gdLst>
                <a:ahLst/>
                <a:cxnLst>
                  <a:cxn ang="0">
                    <a:pos x="T0" y="T1"/>
                  </a:cxn>
                  <a:cxn ang="0">
                    <a:pos x="T2" y="T3"/>
                  </a:cxn>
                  <a:cxn ang="0">
                    <a:pos x="T4" y="T5"/>
                  </a:cxn>
                  <a:cxn ang="0">
                    <a:pos x="T6" y="T7"/>
                  </a:cxn>
                  <a:cxn ang="0">
                    <a:pos x="T8" y="T9"/>
                  </a:cxn>
                  <a:cxn ang="0">
                    <a:pos x="T10" y="T11"/>
                  </a:cxn>
                  <a:cxn ang="0">
                    <a:pos x="T12" y="T13"/>
                  </a:cxn>
                </a:cxnLst>
                <a:rect l="0" t="0" r="r" b="b"/>
                <a:pathLst>
                  <a:path w="96" h="90">
                    <a:moveTo>
                      <a:pt x="94" y="81"/>
                    </a:moveTo>
                    <a:cubicBezTo>
                      <a:pt x="9" y="2"/>
                      <a:pt x="9" y="2"/>
                      <a:pt x="9" y="2"/>
                    </a:cubicBezTo>
                    <a:cubicBezTo>
                      <a:pt x="7" y="0"/>
                      <a:pt x="4" y="0"/>
                      <a:pt x="2" y="2"/>
                    </a:cubicBezTo>
                    <a:cubicBezTo>
                      <a:pt x="0" y="4"/>
                      <a:pt x="0" y="7"/>
                      <a:pt x="2" y="9"/>
                    </a:cubicBezTo>
                    <a:cubicBezTo>
                      <a:pt x="87" y="88"/>
                      <a:pt x="87" y="88"/>
                      <a:pt x="87" y="88"/>
                    </a:cubicBezTo>
                    <a:cubicBezTo>
                      <a:pt x="89" y="90"/>
                      <a:pt x="92" y="90"/>
                      <a:pt x="94" y="88"/>
                    </a:cubicBezTo>
                    <a:cubicBezTo>
                      <a:pt x="96" y="86"/>
                      <a:pt x="96" y="83"/>
                      <a:pt x="94" y="81"/>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36" name="Group 2335"/>
            <p:cNvGrpSpPr/>
            <p:nvPr/>
          </p:nvGrpSpPr>
          <p:grpSpPr>
            <a:xfrm rot="8376934">
              <a:off x="5705966" y="4475351"/>
              <a:ext cx="616119" cy="576627"/>
              <a:chOff x="6025632" y="1744661"/>
              <a:chExt cx="878402" cy="822097"/>
            </a:xfrm>
          </p:grpSpPr>
          <p:sp>
            <p:nvSpPr>
              <p:cNvPr id="2350" name="Freeform 22"/>
              <p:cNvSpPr>
                <a:spLocks/>
              </p:cNvSpPr>
              <p:nvPr/>
            </p:nvSpPr>
            <p:spPr bwMode="auto">
              <a:xfrm>
                <a:off x="6025632" y="1777769"/>
                <a:ext cx="820739" cy="788989"/>
              </a:xfrm>
              <a:custGeom>
                <a:avLst/>
                <a:gdLst>
                  <a:gd name="T0" fmla="*/ 200 w 738"/>
                  <a:gd name="T1" fmla="*/ 0 h 710"/>
                  <a:gd name="T2" fmla="*/ 0 w 738"/>
                  <a:gd name="T3" fmla="*/ 491 h 710"/>
                  <a:gd name="T4" fmla="*/ 538 w 738"/>
                  <a:gd name="T5" fmla="*/ 710 h 710"/>
                  <a:gd name="T6" fmla="*/ 738 w 738"/>
                  <a:gd name="T7" fmla="*/ 218 h 710"/>
                  <a:gd name="T8" fmla="*/ 675 w 738"/>
                  <a:gd name="T9" fmla="*/ 193 h 710"/>
                  <a:gd name="T10" fmla="*/ 678 w 738"/>
                  <a:gd name="T11" fmla="*/ 185 h 710"/>
                  <a:gd name="T12" fmla="*/ 667 w 738"/>
                  <a:gd name="T13" fmla="*/ 158 h 710"/>
                  <a:gd name="T14" fmla="*/ 659 w 738"/>
                  <a:gd name="T15" fmla="*/ 156 h 710"/>
                  <a:gd name="T16" fmla="*/ 640 w 738"/>
                  <a:gd name="T17" fmla="*/ 169 h 710"/>
                  <a:gd name="T18" fmla="*/ 637 w 738"/>
                  <a:gd name="T19" fmla="*/ 177 h 710"/>
                  <a:gd name="T20" fmla="*/ 301 w 738"/>
                  <a:gd name="T21" fmla="*/ 41 h 710"/>
                  <a:gd name="T22" fmla="*/ 304 w 738"/>
                  <a:gd name="T23" fmla="*/ 33 h 710"/>
                  <a:gd name="T24" fmla="*/ 293 w 738"/>
                  <a:gd name="T25" fmla="*/ 6 h 710"/>
                  <a:gd name="T26" fmla="*/ 285 w 738"/>
                  <a:gd name="T27" fmla="*/ 5 h 710"/>
                  <a:gd name="T28" fmla="*/ 266 w 738"/>
                  <a:gd name="T29" fmla="*/ 17 h 710"/>
                  <a:gd name="T30" fmla="*/ 263 w 738"/>
                  <a:gd name="T31" fmla="*/ 25 h 710"/>
                  <a:gd name="T32" fmla="*/ 200 w 738"/>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8" h="710">
                    <a:moveTo>
                      <a:pt x="200" y="0"/>
                    </a:moveTo>
                    <a:cubicBezTo>
                      <a:pt x="0" y="491"/>
                      <a:pt x="0" y="491"/>
                      <a:pt x="0" y="491"/>
                    </a:cubicBezTo>
                    <a:cubicBezTo>
                      <a:pt x="538" y="710"/>
                      <a:pt x="538" y="710"/>
                      <a:pt x="538" y="710"/>
                    </a:cubicBezTo>
                    <a:cubicBezTo>
                      <a:pt x="738" y="218"/>
                      <a:pt x="738" y="218"/>
                      <a:pt x="738" y="218"/>
                    </a:cubicBezTo>
                    <a:cubicBezTo>
                      <a:pt x="675" y="193"/>
                      <a:pt x="675" y="193"/>
                      <a:pt x="675" y="193"/>
                    </a:cubicBezTo>
                    <a:cubicBezTo>
                      <a:pt x="678" y="185"/>
                      <a:pt x="678" y="185"/>
                      <a:pt x="678" y="185"/>
                    </a:cubicBezTo>
                    <a:cubicBezTo>
                      <a:pt x="683" y="174"/>
                      <a:pt x="677" y="162"/>
                      <a:pt x="667" y="158"/>
                    </a:cubicBezTo>
                    <a:cubicBezTo>
                      <a:pt x="664" y="157"/>
                      <a:pt x="662" y="156"/>
                      <a:pt x="659" y="156"/>
                    </a:cubicBezTo>
                    <a:cubicBezTo>
                      <a:pt x="651" y="156"/>
                      <a:pt x="643" y="161"/>
                      <a:pt x="640" y="169"/>
                    </a:cubicBezTo>
                    <a:cubicBezTo>
                      <a:pt x="637" y="177"/>
                      <a:pt x="637" y="177"/>
                      <a:pt x="637" y="177"/>
                    </a:cubicBezTo>
                    <a:cubicBezTo>
                      <a:pt x="301" y="41"/>
                      <a:pt x="301" y="41"/>
                      <a:pt x="301" y="41"/>
                    </a:cubicBezTo>
                    <a:cubicBezTo>
                      <a:pt x="304" y="33"/>
                      <a:pt x="304" y="33"/>
                      <a:pt x="304" y="33"/>
                    </a:cubicBezTo>
                    <a:cubicBezTo>
                      <a:pt x="308" y="22"/>
                      <a:pt x="303" y="10"/>
                      <a:pt x="293" y="6"/>
                    </a:cubicBezTo>
                    <a:cubicBezTo>
                      <a:pt x="290" y="5"/>
                      <a:pt x="288" y="5"/>
                      <a:pt x="285" y="5"/>
                    </a:cubicBezTo>
                    <a:cubicBezTo>
                      <a:pt x="277" y="5"/>
                      <a:pt x="269" y="9"/>
                      <a:pt x="266" y="17"/>
                    </a:cubicBezTo>
                    <a:cubicBezTo>
                      <a:pt x="263" y="25"/>
                      <a:pt x="263" y="25"/>
                      <a:pt x="263" y="25"/>
                    </a:cubicBezTo>
                    <a:cubicBezTo>
                      <a:pt x="200" y="0"/>
                      <a:pt x="200" y="0"/>
                      <a:pt x="2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1" name="Freeform 412"/>
              <p:cNvSpPr>
                <a:spLocks/>
              </p:cNvSpPr>
              <p:nvPr/>
            </p:nvSpPr>
            <p:spPr bwMode="auto">
              <a:xfrm>
                <a:off x="6083296" y="1744661"/>
                <a:ext cx="820738" cy="788988"/>
              </a:xfrm>
              <a:custGeom>
                <a:avLst/>
                <a:gdLst>
                  <a:gd name="T0" fmla="*/ 517 w 517"/>
                  <a:gd name="T1" fmla="*/ 153 h 497"/>
                  <a:gd name="T2" fmla="*/ 140 w 517"/>
                  <a:gd name="T3" fmla="*/ 0 h 497"/>
                  <a:gd name="T4" fmla="*/ 0 w 517"/>
                  <a:gd name="T5" fmla="*/ 344 h 497"/>
                  <a:gd name="T6" fmla="*/ 377 w 517"/>
                  <a:gd name="T7" fmla="*/ 497 h 497"/>
                  <a:gd name="T8" fmla="*/ 517 w 517"/>
                  <a:gd name="T9" fmla="*/ 153 h 497"/>
                </a:gdLst>
                <a:ahLst/>
                <a:cxnLst>
                  <a:cxn ang="0">
                    <a:pos x="T0" y="T1"/>
                  </a:cxn>
                  <a:cxn ang="0">
                    <a:pos x="T2" y="T3"/>
                  </a:cxn>
                  <a:cxn ang="0">
                    <a:pos x="T4" y="T5"/>
                  </a:cxn>
                  <a:cxn ang="0">
                    <a:pos x="T6" y="T7"/>
                  </a:cxn>
                  <a:cxn ang="0">
                    <a:pos x="T8" y="T9"/>
                  </a:cxn>
                </a:cxnLst>
                <a:rect l="0" t="0" r="r" b="b"/>
                <a:pathLst>
                  <a:path w="517" h="497">
                    <a:moveTo>
                      <a:pt x="517" y="153"/>
                    </a:moveTo>
                    <a:lnTo>
                      <a:pt x="140" y="0"/>
                    </a:lnTo>
                    <a:lnTo>
                      <a:pt x="0" y="344"/>
                    </a:lnTo>
                    <a:lnTo>
                      <a:pt x="377" y="497"/>
                    </a:lnTo>
                    <a:lnTo>
                      <a:pt x="517" y="153"/>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2" name="Freeform 413"/>
              <p:cNvSpPr>
                <a:spLocks/>
              </p:cNvSpPr>
              <p:nvPr/>
            </p:nvSpPr>
            <p:spPr bwMode="auto">
              <a:xfrm>
                <a:off x="6116637" y="1776412"/>
                <a:ext cx="755650" cy="727075"/>
              </a:xfrm>
              <a:custGeom>
                <a:avLst/>
                <a:gdLst>
                  <a:gd name="T0" fmla="*/ 476 w 476"/>
                  <a:gd name="T1" fmla="*/ 140 h 458"/>
                  <a:gd name="T2" fmla="*/ 128 w 476"/>
                  <a:gd name="T3" fmla="*/ 0 h 458"/>
                  <a:gd name="T4" fmla="*/ 0 w 476"/>
                  <a:gd name="T5" fmla="*/ 317 h 458"/>
                  <a:gd name="T6" fmla="*/ 347 w 476"/>
                  <a:gd name="T7" fmla="*/ 458 h 458"/>
                  <a:gd name="T8" fmla="*/ 476 w 476"/>
                  <a:gd name="T9" fmla="*/ 140 h 458"/>
                </a:gdLst>
                <a:ahLst/>
                <a:cxnLst>
                  <a:cxn ang="0">
                    <a:pos x="T0" y="T1"/>
                  </a:cxn>
                  <a:cxn ang="0">
                    <a:pos x="T2" y="T3"/>
                  </a:cxn>
                  <a:cxn ang="0">
                    <a:pos x="T4" y="T5"/>
                  </a:cxn>
                  <a:cxn ang="0">
                    <a:pos x="T6" y="T7"/>
                  </a:cxn>
                  <a:cxn ang="0">
                    <a:pos x="T8" y="T9"/>
                  </a:cxn>
                </a:cxnLst>
                <a:rect l="0" t="0" r="r" b="b"/>
                <a:pathLst>
                  <a:path w="476" h="458">
                    <a:moveTo>
                      <a:pt x="476" y="140"/>
                    </a:moveTo>
                    <a:lnTo>
                      <a:pt x="128" y="0"/>
                    </a:lnTo>
                    <a:lnTo>
                      <a:pt x="0" y="317"/>
                    </a:lnTo>
                    <a:lnTo>
                      <a:pt x="347" y="458"/>
                    </a:lnTo>
                    <a:lnTo>
                      <a:pt x="476"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3" name="Freeform 414"/>
              <p:cNvSpPr>
                <a:spLocks/>
              </p:cNvSpPr>
              <p:nvPr/>
            </p:nvSpPr>
            <p:spPr bwMode="auto">
              <a:xfrm>
                <a:off x="6273800" y="1776412"/>
                <a:ext cx="598488" cy="336550"/>
              </a:xfrm>
              <a:custGeom>
                <a:avLst/>
                <a:gdLst>
                  <a:gd name="T0" fmla="*/ 377 w 377"/>
                  <a:gd name="T1" fmla="*/ 140 h 212"/>
                  <a:gd name="T2" fmla="*/ 29 w 377"/>
                  <a:gd name="T3" fmla="*/ 0 h 212"/>
                  <a:gd name="T4" fmla="*/ 0 w 377"/>
                  <a:gd name="T5" fmla="*/ 71 h 212"/>
                  <a:gd name="T6" fmla="*/ 348 w 377"/>
                  <a:gd name="T7" fmla="*/ 212 h 212"/>
                  <a:gd name="T8" fmla="*/ 377 w 377"/>
                  <a:gd name="T9" fmla="*/ 140 h 212"/>
                </a:gdLst>
                <a:ahLst/>
                <a:cxnLst>
                  <a:cxn ang="0">
                    <a:pos x="T0" y="T1"/>
                  </a:cxn>
                  <a:cxn ang="0">
                    <a:pos x="T2" y="T3"/>
                  </a:cxn>
                  <a:cxn ang="0">
                    <a:pos x="T4" y="T5"/>
                  </a:cxn>
                  <a:cxn ang="0">
                    <a:pos x="T6" y="T7"/>
                  </a:cxn>
                  <a:cxn ang="0">
                    <a:pos x="T8" y="T9"/>
                  </a:cxn>
                </a:cxnLst>
                <a:rect l="0" t="0" r="r" b="b"/>
                <a:pathLst>
                  <a:path w="377" h="212">
                    <a:moveTo>
                      <a:pt x="377" y="140"/>
                    </a:moveTo>
                    <a:lnTo>
                      <a:pt x="29" y="0"/>
                    </a:lnTo>
                    <a:lnTo>
                      <a:pt x="0" y="71"/>
                    </a:lnTo>
                    <a:lnTo>
                      <a:pt x="348" y="212"/>
                    </a:lnTo>
                    <a:lnTo>
                      <a:pt x="377" y="140"/>
                    </a:lnTo>
                    <a:close/>
                  </a:path>
                </a:pathLst>
              </a:custGeom>
              <a:solidFill>
                <a:srgbClr val="EE6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4" name="Freeform 415"/>
              <p:cNvSpPr>
                <a:spLocks/>
              </p:cNvSpPr>
              <p:nvPr/>
            </p:nvSpPr>
            <p:spPr bwMode="auto">
              <a:xfrm>
                <a:off x="6273800" y="1889125"/>
                <a:ext cx="598488" cy="223838"/>
              </a:xfrm>
              <a:custGeom>
                <a:avLst/>
                <a:gdLst>
                  <a:gd name="T0" fmla="*/ 0 w 377"/>
                  <a:gd name="T1" fmla="*/ 0 h 141"/>
                  <a:gd name="T2" fmla="*/ 348 w 377"/>
                  <a:gd name="T3" fmla="*/ 141 h 141"/>
                  <a:gd name="T4" fmla="*/ 377 w 377"/>
                  <a:gd name="T5" fmla="*/ 69 h 141"/>
                  <a:gd name="T6" fmla="*/ 0 w 377"/>
                  <a:gd name="T7" fmla="*/ 0 h 141"/>
                </a:gdLst>
                <a:ahLst/>
                <a:cxnLst>
                  <a:cxn ang="0">
                    <a:pos x="T0" y="T1"/>
                  </a:cxn>
                  <a:cxn ang="0">
                    <a:pos x="T2" y="T3"/>
                  </a:cxn>
                  <a:cxn ang="0">
                    <a:pos x="T4" y="T5"/>
                  </a:cxn>
                  <a:cxn ang="0">
                    <a:pos x="T6" y="T7"/>
                  </a:cxn>
                </a:cxnLst>
                <a:rect l="0" t="0" r="r" b="b"/>
                <a:pathLst>
                  <a:path w="377" h="141">
                    <a:moveTo>
                      <a:pt x="0" y="0"/>
                    </a:moveTo>
                    <a:lnTo>
                      <a:pt x="348" y="141"/>
                    </a:lnTo>
                    <a:lnTo>
                      <a:pt x="377" y="69"/>
                    </a:lnTo>
                    <a:lnTo>
                      <a:pt x="0" y="0"/>
                    </a:lnTo>
                    <a:close/>
                  </a:path>
                </a:pathLst>
              </a:custGeom>
              <a:solidFill>
                <a:srgbClr val="E06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5" name="Freeform 416"/>
              <p:cNvSpPr>
                <a:spLocks/>
              </p:cNvSpPr>
              <p:nvPr/>
            </p:nvSpPr>
            <p:spPr bwMode="auto">
              <a:xfrm>
                <a:off x="6305550" y="1776412"/>
                <a:ext cx="566738" cy="257175"/>
              </a:xfrm>
              <a:custGeom>
                <a:avLst/>
                <a:gdLst>
                  <a:gd name="T0" fmla="*/ 357 w 357"/>
                  <a:gd name="T1" fmla="*/ 140 h 162"/>
                  <a:gd name="T2" fmla="*/ 9 w 357"/>
                  <a:gd name="T3" fmla="*/ 0 h 162"/>
                  <a:gd name="T4" fmla="*/ 0 w 357"/>
                  <a:gd name="T5" fmla="*/ 21 h 162"/>
                  <a:gd name="T6" fmla="*/ 348 w 357"/>
                  <a:gd name="T7" fmla="*/ 162 h 162"/>
                  <a:gd name="T8" fmla="*/ 357 w 357"/>
                  <a:gd name="T9" fmla="*/ 140 h 162"/>
                </a:gdLst>
                <a:ahLst/>
                <a:cxnLst>
                  <a:cxn ang="0">
                    <a:pos x="T0" y="T1"/>
                  </a:cxn>
                  <a:cxn ang="0">
                    <a:pos x="T2" y="T3"/>
                  </a:cxn>
                  <a:cxn ang="0">
                    <a:pos x="T4" y="T5"/>
                  </a:cxn>
                  <a:cxn ang="0">
                    <a:pos x="T6" y="T7"/>
                  </a:cxn>
                  <a:cxn ang="0">
                    <a:pos x="T8" y="T9"/>
                  </a:cxn>
                </a:cxnLst>
                <a:rect l="0" t="0" r="r" b="b"/>
                <a:pathLst>
                  <a:path w="357" h="162">
                    <a:moveTo>
                      <a:pt x="357" y="140"/>
                    </a:moveTo>
                    <a:lnTo>
                      <a:pt x="9" y="0"/>
                    </a:lnTo>
                    <a:lnTo>
                      <a:pt x="0" y="21"/>
                    </a:lnTo>
                    <a:lnTo>
                      <a:pt x="348" y="162"/>
                    </a:lnTo>
                    <a:lnTo>
                      <a:pt x="357" y="140"/>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6" name="Freeform 417"/>
              <p:cNvSpPr>
                <a:spLocks/>
              </p:cNvSpPr>
              <p:nvPr/>
            </p:nvSpPr>
            <p:spPr bwMode="auto">
              <a:xfrm>
                <a:off x="6253162" y="2008187"/>
                <a:ext cx="268288" cy="315913"/>
              </a:xfrm>
              <a:custGeom>
                <a:avLst/>
                <a:gdLst>
                  <a:gd name="T0" fmla="*/ 180 w 242"/>
                  <a:gd name="T1" fmla="*/ 241 h 284"/>
                  <a:gd name="T2" fmla="*/ 163 w 242"/>
                  <a:gd name="T3" fmla="*/ 284 h 284"/>
                  <a:gd name="T4" fmla="*/ 0 w 242"/>
                  <a:gd name="T5" fmla="*/ 218 h 284"/>
                  <a:gd name="T6" fmla="*/ 35 w 242"/>
                  <a:gd name="T7" fmla="*/ 178 h 284"/>
                  <a:gd name="T8" fmla="*/ 111 w 242"/>
                  <a:gd name="T9" fmla="*/ 142 h 284"/>
                  <a:gd name="T10" fmla="*/ 165 w 242"/>
                  <a:gd name="T11" fmla="*/ 118 h 284"/>
                  <a:gd name="T12" fmla="*/ 186 w 242"/>
                  <a:gd name="T13" fmla="*/ 93 h 284"/>
                  <a:gd name="T14" fmla="*/ 188 w 242"/>
                  <a:gd name="T15" fmla="*/ 66 h 284"/>
                  <a:gd name="T16" fmla="*/ 168 w 242"/>
                  <a:gd name="T17" fmla="*/ 48 h 284"/>
                  <a:gd name="T18" fmla="*/ 141 w 242"/>
                  <a:gd name="T19" fmla="*/ 48 h 284"/>
                  <a:gd name="T20" fmla="*/ 120 w 242"/>
                  <a:gd name="T21" fmla="*/ 73 h 284"/>
                  <a:gd name="T22" fmla="*/ 75 w 242"/>
                  <a:gd name="T23" fmla="*/ 49 h 284"/>
                  <a:gd name="T24" fmla="*/ 124 w 242"/>
                  <a:gd name="T25" fmla="*/ 5 h 284"/>
                  <a:gd name="T26" fmla="*/ 185 w 242"/>
                  <a:gd name="T27" fmla="*/ 10 h 284"/>
                  <a:gd name="T28" fmla="*/ 233 w 242"/>
                  <a:gd name="T29" fmla="*/ 52 h 284"/>
                  <a:gd name="T30" fmla="*/ 234 w 242"/>
                  <a:gd name="T31" fmla="*/ 109 h 284"/>
                  <a:gd name="T32" fmla="*/ 216 w 242"/>
                  <a:gd name="T33" fmla="*/ 137 h 284"/>
                  <a:gd name="T34" fmla="*/ 185 w 242"/>
                  <a:gd name="T35" fmla="*/ 161 h 284"/>
                  <a:gd name="T36" fmla="*/ 142 w 242"/>
                  <a:gd name="T37" fmla="*/ 179 h 284"/>
                  <a:gd name="T38" fmla="*/ 103 w 242"/>
                  <a:gd name="T39" fmla="*/ 195 h 284"/>
                  <a:gd name="T40" fmla="*/ 88 w 242"/>
                  <a:gd name="T41" fmla="*/ 204 h 284"/>
                  <a:gd name="T42" fmla="*/ 180 w 242"/>
                  <a:gd name="T43" fmla="*/ 24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2" h="284">
                    <a:moveTo>
                      <a:pt x="180" y="241"/>
                    </a:moveTo>
                    <a:cubicBezTo>
                      <a:pt x="163" y="284"/>
                      <a:pt x="163" y="284"/>
                      <a:pt x="163" y="284"/>
                    </a:cubicBezTo>
                    <a:cubicBezTo>
                      <a:pt x="0" y="218"/>
                      <a:pt x="0" y="218"/>
                      <a:pt x="0" y="218"/>
                    </a:cubicBezTo>
                    <a:cubicBezTo>
                      <a:pt x="9" y="203"/>
                      <a:pt x="20" y="189"/>
                      <a:pt x="35" y="178"/>
                    </a:cubicBezTo>
                    <a:cubicBezTo>
                      <a:pt x="50" y="167"/>
                      <a:pt x="75" y="155"/>
                      <a:pt x="111" y="142"/>
                    </a:cubicBezTo>
                    <a:cubicBezTo>
                      <a:pt x="139" y="131"/>
                      <a:pt x="158" y="123"/>
                      <a:pt x="165" y="118"/>
                    </a:cubicBezTo>
                    <a:cubicBezTo>
                      <a:pt x="175" y="111"/>
                      <a:pt x="182" y="102"/>
                      <a:pt x="186" y="93"/>
                    </a:cubicBezTo>
                    <a:cubicBezTo>
                      <a:pt x="190" y="83"/>
                      <a:pt x="191" y="74"/>
                      <a:pt x="188" y="66"/>
                    </a:cubicBezTo>
                    <a:cubicBezTo>
                      <a:pt x="184" y="58"/>
                      <a:pt x="178" y="52"/>
                      <a:pt x="168" y="48"/>
                    </a:cubicBezTo>
                    <a:cubicBezTo>
                      <a:pt x="158" y="44"/>
                      <a:pt x="149" y="44"/>
                      <a:pt x="141" y="48"/>
                    </a:cubicBezTo>
                    <a:cubicBezTo>
                      <a:pt x="133" y="51"/>
                      <a:pt x="126" y="59"/>
                      <a:pt x="120" y="73"/>
                    </a:cubicBezTo>
                    <a:cubicBezTo>
                      <a:pt x="75" y="49"/>
                      <a:pt x="75" y="49"/>
                      <a:pt x="75" y="49"/>
                    </a:cubicBezTo>
                    <a:cubicBezTo>
                      <a:pt x="88" y="25"/>
                      <a:pt x="104" y="10"/>
                      <a:pt x="124" y="5"/>
                    </a:cubicBezTo>
                    <a:cubicBezTo>
                      <a:pt x="143" y="0"/>
                      <a:pt x="163" y="1"/>
                      <a:pt x="185" y="10"/>
                    </a:cubicBezTo>
                    <a:cubicBezTo>
                      <a:pt x="209" y="20"/>
                      <a:pt x="225" y="34"/>
                      <a:pt x="233" y="52"/>
                    </a:cubicBezTo>
                    <a:cubicBezTo>
                      <a:pt x="242" y="71"/>
                      <a:pt x="242" y="90"/>
                      <a:pt x="234" y="109"/>
                    </a:cubicBezTo>
                    <a:cubicBezTo>
                      <a:pt x="230" y="120"/>
                      <a:pt x="224" y="129"/>
                      <a:pt x="216" y="137"/>
                    </a:cubicBezTo>
                    <a:cubicBezTo>
                      <a:pt x="208" y="146"/>
                      <a:pt x="197" y="154"/>
                      <a:pt x="185" y="161"/>
                    </a:cubicBezTo>
                    <a:cubicBezTo>
                      <a:pt x="176" y="166"/>
                      <a:pt x="162" y="172"/>
                      <a:pt x="142" y="179"/>
                    </a:cubicBezTo>
                    <a:cubicBezTo>
                      <a:pt x="122" y="187"/>
                      <a:pt x="109" y="192"/>
                      <a:pt x="103" y="195"/>
                    </a:cubicBezTo>
                    <a:cubicBezTo>
                      <a:pt x="97" y="198"/>
                      <a:pt x="92" y="201"/>
                      <a:pt x="88" y="204"/>
                    </a:cubicBezTo>
                    <a:lnTo>
                      <a:pt x="180" y="241"/>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7" name="Freeform 418"/>
              <p:cNvSpPr>
                <a:spLocks/>
              </p:cNvSpPr>
              <p:nvPr/>
            </p:nvSpPr>
            <p:spPr bwMode="auto">
              <a:xfrm>
                <a:off x="6519862" y="2093912"/>
                <a:ext cx="165100" cy="287338"/>
              </a:xfrm>
              <a:custGeom>
                <a:avLst/>
                <a:gdLst>
                  <a:gd name="T0" fmla="*/ 50 w 148"/>
                  <a:gd name="T1" fmla="*/ 258 h 258"/>
                  <a:gd name="T2" fmla="*/ 3 w 148"/>
                  <a:gd name="T3" fmla="*/ 239 h 258"/>
                  <a:gd name="T4" fmla="*/ 74 w 148"/>
                  <a:gd name="T5" fmla="*/ 65 h 258"/>
                  <a:gd name="T6" fmla="*/ 0 w 148"/>
                  <a:gd name="T7" fmla="*/ 75 h 258"/>
                  <a:gd name="T8" fmla="*/ 17 w 148"/>
                  <a:gd name="T9" fmla="*/ 33 h 258"/>
                  <a:gd name="T10" fmla="*/ 66 w 148"/>
                  <a:gd name="T11" fmla="*/ 27 h 258"/>
                  <a:gd name="T12" fmla="*/ 111 w 148"/>
                  <a:gd name="T13" fmla="*/ 0 h 258"/>
                  <a:gd name="T14" fmla="*/ 148 w 148"/>
                  <a:gd name="T15" fmla="*/ 15 h 258"/>
                  <a:gd name="T16" fmla="*/ 50 w 148"/>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58">
                    <a:moveTo>
                      <a:pt x="50" y="258"/>
                    </a:moveTo>
                    <a:cubicBezTo>
                      <a:pt x="3" y="239"/>
                      <a:pt x="3" y="239"/>
                      <a:pt x="3" y="239"/>
                    </a:cubicBezTo>
                    <a:cubicBezTo>
                      <a:pt x="74" y="65"/>
                      <a:pt x="74" y="65"/>
                      <a:pt x="74" y="65"/>
                    </a:cubicBezTo>
                    <a:cubicBezTo>
                      <a:pt x="51" y="74"/>
                      <a:pt x="26" y="77"/>
                      <a:pt x="0" y="75"/>
                    </a:cubicBezTo>
                    <a:cubicBezTo>
                      <a:pt x="17" y="33"/>
                      <a:pt x="17" y="33"/>
                      <a:pt x="17" y="33"/>
                    </a:cubicBezTo>
                    <a:cubicBezTo>
                      <a:pt x="31" y="34"/>
                      <a:pt x="47" y="32"/>
                      <a:pt x="66" y="27"/>
                    </a:cubicBezTo>
                    <a:cubicBezTo>
                      <a:pt x="84" y="21"/>
                      <a:pt x="99" y="13"/>
                      <a:pt x="111" y="0"/>
                    </a:cubicBezTo>
                    <a:cubicBezTo>
                      <a:pt x="148" y="15"/>
                      <a:pt x="148" y="15"/>
                      <a:pt x="148" y="15"/>
                    </a:cubicBezTo>
                    <a:lnTo>
                      <a:pt x="50" y="258"/>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8" name="Freeform 419"/>
              <p:cNvSpPr>
                <a:spLocks/>
              </p:cNvSpPr>
              <p:nvPr/>
            </p:nvSpPr>
            <p:spPr bwMode="auto">
              <a:xfrm>
                <a:off x="6450012" y="1919287"/>
                <a:ext cx="223838" cy="104775"/>
              </a:xfrm>
              <a:custGeom>
                <a:avLst/>
                <a:gdLst>
                  <a:gd name="T0" fmla="*/ 141 w 141"/>
                  <a:gd name="T1" fmla="*/ 55 h 66"/>
                  <a:gd name="T2" fmla="*/ 4 w 141"/>
                  <a:gd name="T3" fmla="*/ 0 h 66"/>
                  <a:gd name="T4" fmla="*/ 0 w 141"/>
                  <a:gd name="T5" fmla="*/ 10 h 66"/>
                  <a:gd name="T6" fmla="*/ 137 w 141"/>
                  <a:gd name="T7" fmla="*/ 66 h 66"/>
                  <a:gd name="T8" fmla="*/ 141 w 141"/>
                  <a:gd name="T9" fmla="*/ 55 h 66"/>
                </a:gdLst>
                <a:ahLst/>
                <a:cxnLst>
                  <a:cxn ang="0">
                    <a:pos x="T0" y="T1"/>
                  </a:cxn>
                  <a:cxn ang="0">
                    <a:pos x="T2" y="T3"/>
                  </a:cxn>
                  <a:cxn ang="0">
                    <a:pos x="T4" y="T5"/>
                  </a:cxn>
                  <a:cxn ang="0">
                    <a:pos x="T6" y="T7"/>
                  </a:cxn>
                  <a:cxn ang="0">
                    <a:pos x="T8" y="T9"/>
                  </a:cxn>
                </a:cxnLst>
                <a:rect l="0" t="0" r="r" b="b"/>
                <a:pathLst>
                  <a:path w="141" h="66">
                    <a:moveTo>
                      <a:pt x="141" y="55"/>
                    </a:moveTo>
                    <a:lnTo>
                      <a:pt x="4" y="0"/>
                    </a:lnTo>
                    <a:lnTo>
                      <a:pt x="0" y="10"/>
                    </a:lnTo>
                    <a:lnTo>
                      <a:pt x="137" y="66"/>
                    </a:lnTo>
                    <a:lnTo>
                      <a:pt x="14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9" name="Freeform 420"/>
              <p:cNvSpPr>
                <a:spLocks/>
              </p:cNvSpPr>
              <p:nvPr/>
            </p:nvSpPr>
            <p:spPr bwMode="auto">
              <a:xfrm>
                <a:off x="6335712" y="1746250"/>
                <a:ext cx="90488" cy="147638"/>
              </a:xfrm>
              <a:custGeom>
                <a:avLst/>
                <a:gdLst>
                  <a:gd name="T0" fmla="*/ 66 w 81"/>
                  <a:gd name="T1" fmla="*/ 5 h 132"/>
                  <a:gd name="T2" fmla="*/ 66 w 81"/>
                  <a:gd name="T3" fmla="*/ 5 h 132"/>
                  <a:gd name="T4" fmla="*/ 39 w 81"/>
                  <a:gd name="T5" fmla="*/ 16 h 132"/>
                  <a:gd name="T6" fmla="*/ 4 w 81"/>
                  <a:gd name="T7" fmla="*/ 100 h 132"/>
                  <a:gd name="T8" fmla="*/ 16 w 81"/>
                  <a:gd name="T9" fmla="*/ 127 h 132"/>
                  <a:gd name="T10" fmla="*/ 43 w 81"/>
                  <a:gd name="T11" fmla="*/ 116 h 132"/>
                  <a:gd name="T12" fmla="*/ 77 w 81"/>
                  <a:gd name="T13" fmla="*/ 32 h 132"/>
                  <a:gd name="T14" fmla="*/ 66 w 81"/>
                  <a:gd name="T15" fmla="*/ 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5"/>
                    </a:moveTo>
                    <a:cubicBezTo>
                      <a:pt x="66" y="5"/>
                      <a:pt x="66" y="5"/>
                      <a:pt x="66" y="5"/>
                    </a:cubicBezTo>
                    <a:cubicBezTo>
                      <a:pt x="55" y="0"/>
                      <a:pt x="43" y="5"/>
                      <a:pt x="39" y="16"/>
                    </a:cubicBezTo>
                    <a:cubicBezTo>
                      <a:pt x="4" y="100"/>
                      <a:pt x="4" y="100"/>
                      <a:pt x="4" y="100"/>
                    </a:cubicBezTo>
                    <a:cubicBezTo>
                      <a:pt x="0" y="111"/>
                      <a:pt x="5" y="123"/>
                      <a:pt x="16" y="127"/>
                    </a:cubicBezTo>
                    <a:cubicBezTo>
                      <a:pt x="26" y="132"/>
                      <a:pt x="38" y="127"/>
                      <a:pt x="43" y="116"/>
                    </a:cubicBezTo>
                    <a:cubicBezTo>
                      <a:pt x="77" y="32"/>
                      <a:pt x="77" y="32"/>
                      <a:pt x="77" y="32"/>
                    </a:cubicBezTo>
                    <a:cubicBezTo>
                      <a:pt x="81" y="21"/>
                      <a:pt x="76" y="9"/>
                      <a:pt x="66" y="5"/>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0" name="Freeform 421"/>
              <p:cNvSpPr>
                <a:spLocks/>
              </p:cNvSpPr>
              <p:nvPr/>
            </p:nvSpPr>
            <p:spPr bwMode="auto">
              <a:xfrm>
                <a:off x="6751637" y="1916112"/>
                <a:ext cx="90488" cy="146050"/>
              </a:xfrm>
              <a:custGeom>
                <a:avLst/>
                <a:gdLst>
                  <a:gd name="T0" fmla="*/ 66 w 81"/>
                  <a:gd name="T1" fmla="*/ 4 h 132"/>
                  <a:gd name="T2" fmla="*/ 66 w 81"/>
                  <a:gd name="T3" fmla="*/ 4 h 132"/>
                  <a:gd name="T4" fmla="*/ 77 w 81"/>
                  <a:gd name="T5" fmla="*/ 31 h 132"/>
                  <a:gd name="T6" fmla="*/ 43 w 81"/>
                  <a:gd name="T7" fmla="*/ 116 h 132"/>
                  <a:gd name="T8" fmla="*/ 16 w 81"/>
                  <a:gd name="T9" fmla="*/ 127 h 132"/>
                  <a:gd name="T10" fmla="*/ 4 w 81"/>
                  <a:gd name="T11" fmla="*/ 100 h 132"/>
                  <a:gd name="T12" fmla="*/ 39 w 81"/>
                  <a:gd name="T13" fmla="*/ 16 h 132"/>
                  <a:gd name="T14" fmla="*/ 66 w 81"/>
                  <a:gd name="T15" fmla="*/ 4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4"/>
                    </a:moveTo>
                    <a:cubicBezTo>
                      <a:pt x="66" y="4"/>
                      <a:pt x="66" y="4"/>
                      <a:pt x="66" y="4"/>
                    </a:cubicBezTo>
                    <a:cubicBezTo>
                      <a:pt x="76" y="9"/>
                      <a:pt x="81" y="21"/>
                      <a:pt x="77" y="31"/>
                    </a:cubicBezTo>
                    <a:cubicBezTo>
                      <a:pt x="43" y="116"/>
                      <a:pt x="43" y="116"/>
                      <a:pt x="43" y="116"/>
                    </a:cubicBezTo>
                    <a:cubicBezTo>
                      <a:pt x="38" y="126"/>
                      <a:pt x="26" y="132"/>
                      <a:pt x="16" y="127"/>
                    </a:cubicBezTo>
                    <a:cubicBezTo>
                      <a:pt x="5" y="123"/>
                      <a:pt x="0" y="111"/>
                      <a:pt x="4" y="100"/>
                    </a:cubicBezTo>
                    <a:cubicBezTo>
                      <a:pt x="39" y="16"/>
                      <a:pt x="39" y="16"/>
                      <a:pt x="39" y="16"/>
                    </a:cubicBezTo>
                    <a:cubicBezTo>
                      <a:pt x="43" y="5"/>
                      <a:pt x="55" y="0"/>
                      <a:pt x="66" y="4"/>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37" name="Group 2336"/>
            <p:cNvGrpSpPr/>
            <p:nvPr/>
          </p:nvGrpSpPr>
          <p:grpSpPr>
            <a:xfrm rot="12930740">
              <a:off x="5821585" y="3595989"/>
              <a:ext cx="479250" cy="520443"/>
              <a:chOff x="2796969" y="4359275"/>
              <a:chExt cx="614568" cy="667392"/>
            </a:xfrm>
          </p:grpSpPr>
          <p:sp>
            <p:nvSpPr>
              <p:cNvPr id="2338" name="Freeform 5"/>
              <p:cNvSpPr>
                <a:spLocks/>
              </p:cNvSpPr>
              <p:nvPr/>
            </p:nvSpPr>
            <p:spPr bwMode="auto">
              <a:xfrm>
                <a:off x="2796969" y="4418653"/>
                <a:ext cx="609600" cy="608014"/>
              </a:xfrm>
              <a:custGeom>
                <a:avLst/>
                <a:gdLst>
                  <a:gd name="T0" fmla="*/ 274 w 548"/>
                  <a:gd name="T1" fmla="*/ 0 h 548"/>
                  <a:gd name="T2" fmla="*/ 0 w 548"/>
                  <a:gd name="T3" fmla="*/ 274 h 548"/>
                  <a:gd name="T4" fmla="*/ 8 w 548"/>
                  <a:gd name="T5" fmla="*/ 339 h 548"/>
                  <a:gd name="T6" fmla="*/ 5 w 548"/>
                  <a:gd name="T7" fmla="*/ 367 h 548"/>
                  <a:gd name="T8" fmla="*/ 5 w 548"/>
                  <a:gd name="T9" fmla="*/ 367 h 548"/>
                  <a:gd name="T10" fmla="*/ 5 w 548"/>
                  <a:gd name="T11" fmla="*/ 389 h 548"/>
                  <a:gd name="T12" fmla="*/ 34 w 548"/>
                  <a:gd name="T13" fmla="*/ 409 h 548"/>
                  <a:gd name="T14" fmla="*/ 35 w 548"/>
                  <a:gd name="T15" fmla="*/ 409 h 548"/>
                  <a:gd name="T16" fmla="*/ 274 w 548"/>
                  <a:gd name="T17" fmla="*/ 548 h 548"/>
                  <a:gd name="T18" fmla="*/ 548 w 548"/>
                  <a:gd name="T19" fmla="*/ 274 h 548"/>
                  <a:gd name="T20" fmla="*/ 274 w 548"/>
                  <a:gd name="T2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8" h="548">
                    <a:moveTo>
                      <a:pt x="274" y="0"/>
                    </a:moveTo>
                    <a:cubicBezTo>
                      <a:pt x="123" y="0"/>
                      <a:pt x="0" y="123"/>
                      <a:pt x="0" y="274"/>
                    </a:cubicBezTo>
                    <a:cubicBezTo>
                      <a:pt x="0" y="297"/>
                      <a:pt x="3" y="318"/>
                      <a:pt x="8" y="339"/>
                    </a:cubicBezTo>
                    <a:cubicBezTo>
                      <a:pt x="3" y="347"/>
                      <a:pt x="1" y="357"/>
                      <a:pt x="5" y="367"/>
                    </a:cubicBezTo>
                    <a:cubicBezTo>
                      <a:pt x="5" y="367"/>
                      <a:pt x="5" y="367"/>
                      <a:pt x="5" y="367"/>
                    </a:cubicBezTo>
                    <a:cubicBezTo>
                      <a:pt x="2" y="374"/>
                      <a:pt x="2" y="382"/>
                      <a:pt x="5" y="389"/>
                    </a:cubicBezTo>
                    <a:cubicBezTo>
                      <a:pt x="9" y="402"/>
                      <a:pt x="21" y="409"/>
                      <a:pt x="34" y="409"/>
                    </a:cubicBezTo>
                    <a:cubicBezTo>
                      <a:pt x="34" y="409"/>
                      <a:pt x="35" y="409"/>
                      <a:pt x="35" y="409"/>
                    </a:cubicBezTo>
                    <a:cubicBezTo>
                      <a:pt x="83" y="492"/>
                      <a:pt x="172" y="548"/>
                      <a:pt x="274" y="548"/>
                    </a:cubicBezTo>
                    <a:cubicBezTo>
                      <a:pt x="425" y="548"/>
                      <a:pt x="548" y="426"/>
                      <a:pt x="548" y="274"/>
                    </a:cubicBezTo>
                    <a:cubicBezTo>
                      <a:pt x="548" y="123"/>
                      <a:pt x="425" y="0"/>
                      <a:pt x="274"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9" name="Oval 28"/>
              <p:cNvSpPr>
                <a:spLocks noChangeArrowheads="1"/>
              </p:cNvSpPr>
              <p:nvPr/>
            </p:nvSpPr>
            <p:spPr bwMode="auto">
              <a:xfrm>
                <a:off x="2801937" y="4359275"/>
                <a:ext cx="609600" cy="609600"/>
              </a:xfrm>
              <a:prstGeom prst="ellipse">
                <a:avLst/>
              </a:pr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0" name="Oval 29"/>
              <p:cNvSpPr>
                <a:spLocks noChangeArrowheads="1"/>
              </p:cNvSpPr>
              <p:nvPr/>
            </p:nvSpPr>
            <p:spPr bwMode="auto">
              <a:xfrm>
                <a:off x="2808287" y="43656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1" name="Freeform 30"/>
              <p:cNvSpPr>
                <a:spLocks/>
              </p:cNvSpPr>
              <p:nvPr/>
            </p:nvSpPr>
            <p:spPr bwMode="auto">
              <a:xfrm>
                <a:off x="2819400" y="4648200"/>
                <a:ext cx="574675" cy="303213"/>
              </a:xfrm>
              <a:custGeom>
                <a:avLst/>
                <a:gdLst>
                  <a:gd name="T0" fmla="*/ 258 w 516"/>
                  <a:gd name="T1" fmla="*/ 244 h 272"/>
                  <a:gd name="T2" fmla="*/ 1 w 516"/>
                  <a:gd name="T3" fmla="*/ 0 h 272"/>
                  <a:gd name="T4" fmla="*/ 0 w 516"/>
                  <a:gd name="T5" fmla="*/ 14 h 272"/>
                  <a:gd name="T6" fmla="*/ 258 w 516"/>
                  <a:gd name="T7" fmla="*/ 272 h 272"/>
                  <a:gd name="T8" fmla="*/ 516 w 516"/>
                  <a:gd name="T9" fmla="*/ 14 h 272"/>
                  <a:gd name="T10" fmla="*/ 515 w 516"/>
                  <a:gd name="T11" fmla="*/ 0 h 272"/>
                  <a:gd name="T12" fmla="*/ 258 w 516"/>
                  <a:gd name="T13" fmla="*/ 244 h 272"/>
                </a:gdLst>
                <a:ahLst/>
                <a:cxnLst>
                  <a:cxn ang="0">
                    <a:pos x="T0" y="T1"/>
                  </a:cxn>
                  <a:cxn ang="0">
                    <a:pos x="T2" y="T3"/>
                  </a:cxn>
                  <a:cxn ang="0">
                    <a:pos x="T4" y="T5"/>
                  </a:cxn>
                  <a:cxn ang="0">
                    <a:pos x="T6" y="T7"/>
                  </a:cxn>
                  <a:cxn ang="0">
                    <a:pos x="T8" y="T9"/>
                  </a:cxn>
                  <a:cxn ang="0">
                    <a:pos x="T10" y="T11"/>
                  </a:cxn>
                  <a:cxn ang="0">
                    <a:pos x="T12" y="T13"/>
                  </a:cxn>
                </a:cxnLst>
                <a:rect l="0" t="0" r="r" b="b"/>
                <a:pathLst>
                  <a:path w="516" h="272">
                    <a:moveTo>
                      <a:pt x="258" y="244"/>
                    </a:moveTo>
                    <a:cubicBezTo>
                      <a:pt x="120" y="244"/>
                      <a:pt x="8" y="136"/>
                      <a:pt x="1" y="0"/>
                    </a:cubicBezTo>
                    <a:cubicBezTo>
                      <a:pt x="0" y="5"/>
                      <a:pt x="0" y="9"/>
                      <a:pt x="0" y="14"/>
                    </a:cubicBezTo>
                    <a:cubicBezTo>
                      <a:pt x="0" y="156"/>
                      <a:pt x="115" y="272"/>
                      <a:pt x="258" y="272"/>
                    </a:cubicBezTo>
                    <a:cubicBezTo>
                      <a:pt x="400" y="272"/>
                      <a:pt x="516" y="156"/>
                      <a:pt x="516" y="14"/>
                    </a:cubicBezTo>
                    <a:cubicBezTo>
                      <a:pt x="516" y="9"/>
                      <a:pt x="515" y="5"/>
                      <a:pt x="515" y="0"/>
                    </a:cubicBezTo>
                    <a:cubicBezTo>
                      <a:pt x="508" y="136"/>
                      <a:pt x="396" y="244"/>
                      <a:pt x="258" y="244"/>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2" name="Freeform 31"/>
              <p:cNvSpPr>
                <a:spLocks/>
              </p:cNvSpPr>
              <p:nvPr/>
            </p:nvSpPr>
            <p:spPr bwMode="auto">
              <a:xfrm>
                <a:off x="2820987" y="4376737"/>
                <a:ext cx="571500" cy="542925"/>
              </a:xfrm>
              <a:custGeom>
                <a:avLst/>
                <a:gdLst>
                  <a:gd name="T0" fmla="*/ 257 w 514"/>
                  <a:gd name="T1" fmla="*/ 488 h 488"/>
                  <a:gd name="T2" fmla="*/ 514 w 514"/>
                  <a:gd name="T3" fmla="*/ 244 h 488"/>
                  <a:gd name="T4" fmla="*/ 257 w 514"/>
                  <a:gd name="T5" fmla="*/ 0 h 488"/>
                  <a:gd name="T6" fmla="*/ 0 w 514"/>
                  <a:gd name="T7" fmla="*/ 244 h 488"/>
                  <a:gd name="T8" fmla="*/ 257 w 514"/>
                  <a:gd name="T9" fmla="*/ 488 h 488"/>
                </a:gdLst>
                <a:ahLst/>
                <a:cxnLst>
                  <a:cxn ang="0">
                    <a:pos x="T0" y="T1"/>
                  </a:cxn>
                  <a:cxn ang="0">
                    <a:pos x="T2" y="T3"/>
                  </a:cxn>
                  <a:cxn ang="0">
                    <a:pos x="T4" y="T5"/>
                  </a:cxn>
                  <a:cxn ang="0">
                    <a:pos x="T6" y="T7"/>
                  </a:cxn>
                  <a:cxn ang="0">
                    <a:pos x="T8" y="T9"/>
                  </a:cxn>
                </a:cxnLst>
                <a:rect l="0" t="0" r="r" b="b"/>
                <a:pathLst>
                  <a:path w="514" h="488">
                    <a:moveTo>
                      <a:pt x="257" y="488"/>
                    </a:moveTo>
                    <a:cubicBezTo>
                      <a:pt x="395" y="488"/>
                      <a:pt x="507" y="380"/>
                      <a:pt x="514" y="244"/>
                    </a:cubicBezTo>
                    <a:cubicBezTo>
                      <a:pt x="507" y="108"/>
                      <a:pt x="395" y="0"/>
                      <a:pt x="257" y="0"/>
                    </a:cubicBezTo>
                    <a:cubicBezTo>
                      <a:pt x="119" y="0"/>
                      <a:pt x="7" y="108"/>
                      <a:pt x="0" y="244"/>
                    </a:cubicBezTo>
                    <a:cubicBezTo>
                      <a:pt x="7" y="380"/>
                      <a:pt x="119" y="488"/>
                      <a:pt x="257" y="488"/>
                    </a:cubicBezTo>
                    <a:close/>
                  </a:path>
                </a:pathLst>
              </a:cu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3" name="Freeform 32"/>
              <p:cNvSpPr>
                <a:spLocks/>
              </p:cNvSpPr>
              <p:nvPr/>
            </p:nvSpPr>
            <p:spPr bwMode="auto">
              <a:xfrm>
                <a:off x="2800350" y="4446587"/>
                <a:ext cx="549275" cy="479425"/>
              </a:xfrm>
              <a:custGeom>
                <a:avLst/>
                <a:gdLst>
                  <a:gd name="T0" fmla="*/ 457 w 494"/>
                  <a:gd name="T1" fmla="*/ 150 h 432"/>
                  <a:gd name="T2" fmla="*/ 209 w 494"/>
                  <a:gd name="T3" fmla="*/ 37 h 432"/>
                  <a:gd name="T4" fmla="*/ 86 w 494"/>
                  <a:gd name="T5" fmla="*/ 248 h 432"/>
                  <a:gd name="T6" fmla="*/ 80 w 494"/>
                  <a:gd name="T7" fmla="*/ 250 h 432"/>
                  <a:gd name="T8" fmla="*/ 80 w 494"/>
                  <a:gd name="T9" fmla="*/ 250 h 432"/>
                  <a:gd name="T10" fmla="*/ 29 w 494"/>
                  <a:gd name="T11" fmla="*/ 269 h 432"/>
                  <a:gd name="T12" fmla="*/ 29 w 494"/>
                  <a:gd name="T13" fmla="*/ 269 h 432"/>
                  <a:gd name="T14" fmla="*/ 25 w 494"/>
                  <a:gd name="T15" fmla="*/ 271 h 432"/>
                  <a:gd name="T16" fmla="*/ 6 w 494"/>
                  <a:gd name="T17" fmla="*/ 311 h 432"/>
                  <a:gd name="T18" fmla="*/ 46 w 494"/>
                  <a:gd name="T19" fmla="*/ 329 h 432"/>
                  <a:gd name="T20" fmla="*/ 51 w 494"/>
                  <a:gd name="T21" fmla="*/ 327 h 432"/>
                  <a:gd name="T22" fmla="*/ 80 w 494"/>
                  <a:gd name="T23" fmla="*/ 316 h 432"/>
                  <a:gd name="T24" fmla="*/ 102 w 494"/>
                  <a:gd name="T25" fmla="*/ 308 h 432"/>
                  <a:gd name="T26" fmla="*/ 106 w 494"/>
                  <a:gd name="T27" fmla="*/ 307 h 432"/>
                  <a:gd name="T28" fmla="*/ 344 w 494"/>
                  <a:gd name="T29" fmla="*/ 398 h 432"/>
                  <a:gd name="T30" fmla="*/ 457 w 494"/>
                  <a:gd name="T31" fmla="*/ 15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432">
                    <a:moveTo>
                      <a:pt x="457" y="150"/>
                    </a:moveTo>
                    <a:cubicBezTo>
                      <a:pt x="420" y="50"/>
                      <a:pt x="309" y="0"/>
                      <a:pt x="209" y="37"/>
                    </a:cubicBezTo>
                    <a:cubicBezTo>
                      <a:pt x="122" y="70"/>
                      <a:pt x="72" y="159"/>
                      <a:pt x="86" y="248"/>
                    </a:cubicBezTo>
                    <a:cubicBezTo>
                      <a:pt x="80" y="250"/>
                      <a:pt x="80" y="250"/>
                      <a:pt x="80" y="250"/>
                    </a:cubicBezTo>
                    <a:cubicBezTo>
                      <a:pt x="80" y="250"/>
                      <a:pt x="80" y="250"/>
                      <a:pt x="80" y="250"/>
                    </a:cubicBezTo>
                    <a:cubicBezTo>
                      <a:pt x="29" y="269"/>
                      <a:pt x="29" y="269"/>
                      <a:pt x="29" y="269"/>
                    </a:cubicBezTo>
                    <a:cubicBezTo>
                      <a:pt x="29" y="269"/>
                      <a:pt x="29" y="269"/>
                      <a:pt x="29" y="269"/>
                    </a:cubicBezTo>
                    <a:cubicBezTo>
                      <a:pt x="25" y="271"/>
                      <a:pt x="25" y="271"/>
                      <a:pt x="25" y="271"/>
                    </a:cubicBezTo>
                    <a:cubicBezTo>
                      <a:pt x="9" y="277"/>
                      <a:pt x="0" y="295"/>
                      <a:pt x="6" y="311"/>
                    </a:cubicBezTo>
                    <a:cubicBezTo>
                      <a:pt x="12" y="327"/>
                      <a:pt x="30" y="335"/>
                      <a:pt x="46" y="329"/>
                    </a:cubicBezTo>
                    <a:cubicBezTo>
                      <a:pt x="51" y="327"/>
                      <a:pt x="51" y="327"/>
                      <a:pt x="51" y="327"/>
                    </a:cubicBezTo>
                    <a:cubicBezTo>
                      <a:pt x="80" y="316"/>
                      <a:pt x="80" y="316"/>
                      <a:pt x="80" y="316"/>
                    </a:cubicBezTo>
                    <a:cubicBezTo>
                      <a:pt x="102" y="308"/>
                      <a:pt x="102" y="308"/>
                      <a:pt x="102" y="308"/>
                    </a:cubicBezTo>
                    <a:cubicBezTo>
                      <a:pt x="106" y="307"/>
                      <a:pt x="106" y="307"/>
                      <a:pt x="106" y="307"/>
                    </a:cubicBezTo>
                    <a:cubicBezTo>
                      <a:pt x="150" y="392"/>
                      <a:pt x="252" y="432"/>
                      <a:pt x="344" y="398"/>
                    </a:cubicBezTo>
                    <a:cubicBezTo>
                      <a:pt x="444" y="361"/>
                      <a:pt x="494" y="250"/>
                      <a:pt x="457" y="150"/>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4" name="Freeform 33"/>
              <p:cNvSpPr>
                <a:spLocks/>
              </p:cNvSpPr>
              <p:nvPr/>
            </p:nvSpPr>
            <p:spPr bwMode="auto">
              <a:xfrm>
                <a:off x="3011487" y="4621212"/>
                <a:ext cx="101600" cy="69850"/>
              </a:xfrm>
              <a:custGeom>
                <a:avLst/>
                <a:gdLst>
                  <a:gd name="T0" fmla="*/ 60 w 91"/>
                  <a:gd name="T1" fmla="*/ 0 h 62"/>
                  <a:gd name="T2" fmla="*/ 0 w 91"/>
                  <a:gd name="T3" fmla="*/ 0 h 62"/>
                  <a:gd name="T4" fmla="*/ 31 w 91"/>
                  <a:gd name="T5" fmla="*/ 31 h 62"/>
                  <a:gd name="T6" fmla="*/ 0 w 91"/>
                  <a:gd name="T7" fmla="*/ 62 h 62"/>
                  <a:gd name="T8" fmla="*/ 60 w 91"/>
                  <a:gd name="T9" fmla="*/ 62 h 62"/>
                  <a:gd name="T10" fmla="*/ 91 w 91"/>
                  <a:gd name="T11" fmla="*/ 31 h 62"/>
                  <a:gd name="T12" fmla="*/ 60 w 91"/>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91" h="62">
                    <a:moveTo>
                      <a:pt x="60" y="0"/>
                    </a:moveTo>
                    <a:cubicBezTo>
                      <a:pt x="0" y="0"/>
                      <a:pt x="0" y="0"/>
                      <a:pt x="0" y="0"/>
                    </a:cubicBezTo>
                    <a:cubicBezTo>
                      <a:pt x="17" y="0"/>
                      <a:pt x="31" y="14"/>
                      <a:pt x="31" y="31"/>
                    </a:cubicBezTo>
                    <a:cubicBezTo>
                      <a:pt x="31" y="48"/>
                      <a:pt x="17" y="62"/>
                      <a:pt x="0" y="62"/>
                    </a:cubicBezTo>
                    <a:cubicBezTo>
                      <a:pt x="60" y="62"/>
                      <a:pt x="60" y="62"/>
                      <a:pt x="60" y="62"/>
                    </a:cubicBezTo>
                    <a:cubicBezTo>
                      <a:pt x="77" y="62"/>
                      <a:pt x="91" y="48"/>
                      <a:pt x="91" y="31"/>
                    </a:cubicBezTo>
                    <a:cubicBezTo>
                      <a:pt x="91" y="14"/>
                      <a:pt x="77" y="0"/>
                      <a:pt x="60" y="0"/>
                    </a:cubicBezTo>
                    <a:close/>
                  </a:path>
                </a:pathLst>
              </a:custGeom>
              <a:solidFill>
                <a:srgbClr val="E1F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5" name="Freeform 34"/>
              <p:cNvSpPr>
                <a:spLocks/>
              </p:cNvSpPr>
              <p:nvPr/>
            </p:nvSpPr>
            <p:spPr bwMode="auto">
              <a:xfrm>
                <a:off x="2805112" y="4637087"/>
                <a:ext cx="284163" cy="155575"/>
              </a:xfrm>
              <a:custGeom>
                <a:avLst/>
                <a:gdLst>
                  <a:gd name="T0" fmla="*/ 249 w 255"/>
                  <a:gd name="T1" fmla="*/ 24 h 139"/>
                  <a:gd name="T2" fmla="*/ 209 w 255"/>
                  <a:gd name="T3" fmla="*/ 6 h 139"/>
                  <a:gd name="T4" fmla="*/ 24 w 255"/>
                  <a:gd name="T5" fmla="*/ 75 h 139"/>
                  <a:gd name="T6" fmla="*/ 6 w 255"/>
                  <a:gd name="T7" fmla="*/ 114 h 139"/>
                  <a:gd name="T8" fmla="*/ 46 w 255"/>
                  <a:gd name="T9" fmla="*/ 133 h 139"/>
                  <a:gd name="T10" fmla="*/ 231 w 255"/>
                  <a:gd name="T11" fmla="*/ 64 h 139"/>
                  <a:gd name="T12" fmla="*/ 249 w 255"/>
                  <a:gd name="T13" fmla="*/ 24 h 139"/>
                </a:gdLst>
                <a:ahLst/>
                <a:cxnLst>
                  <a:cxn ang="0">
                    <a:pos x="T0" y="T1"/>
                  </a:cxn>
                  <a:cxn ang="0">
                    <a:pos x="T2" y="T3"/>
                  </a:cxn>
                  <a:cxn ang="0">
                    <a:pos x="T4" y="T5"/>
                  </a:cxn>
                  <a:cxn ang="0">
                    <a:pos x="T6" y="T7"/>
                  </a:cxn>
                  <a:cxn ang="0">
                    <a:pos x="T8" y="T9"/>
                  </a:cxn>
                  <a:cxn ang="0">
                    <a:pos x="T10" y="T11"/>
                  </a:cxn>
                  <a:cxn ang="0">
                    <a:pos x="T12" y="T13"/>
                  </a:cxn>
                </a:cxnLst>
                <a:rect l="0" t="0" r="r" b="b"/>
                <a:pathLst>
                  <a:path w="255" h="139">
                    <a:moveTo>
                      <a:pt x="249" y="24"/>
                    </a:moveTo>
                    <a:cubicBezTo>
                      <a:pt x="243" y="8"/>
                      <a:pt x="225" y="0"/>
                      <a:pt x="209" y="6"/>
                    </a:cubicBezTo>
                    <a:cubicBezTo>
                      <a:pt x="24" y="75"/>
                      <a:pt x="24" y="75"/>
                      <a:pt x="24" y="75"/>
                    </a:cubicBezTo>
                    <a:cubicBezTo>
                      <a:pt x="8" y="81"/>
                      <a:pt x="0" y="98"/>
                      <a:pt x="6" y="114"/>
                    </a:cubicBezTo>
                    <a:cubicBezTo>
                      <a:pt x="12" y="130"/>
                      <a:pt x="30" y="139"/>
                      <a:pt x="46" y="133"/>
                    </a:cubicBezTo>
                    <a:cubicBezTo>
                      <a:pt x="231" y="64"/>
                      <a:pt x="231" y="64"/>
                      <a:pt x="231" y="64"/>
                    </a:cubicBezTo>
                    <a:cubicBezTo>
                      <a:pt x="247" y="58"/>
                      <a:pt x="255" y="40"/>
                      <a:pt x="249" y="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6" name="Freeform 35"/>
              <p:cNvSpPr>
                <a:spLocks/>
              </p:cNvSpPr>
              <p:nvPr/>
            </p:nvSpPr>
            <p:spPr bwMode="auto">
              <a:xfrm>
                <a:off x="2865437" y="4421187"/>
                <a:ext cx="484188" cy="484188"/>
              </a:xfrm>
              <a:custGeom>
                <a:avLst/>
                <a:gdLst>
                  <a:gd name="T0" fmla="*/ 398 w 435"/>
                  <a:gd name="T1" fmla="*/ 151 h 436"/>
                  <a:gd name="T2" fmla="*/ 150 w 435"/>
                  <a:gd name="T3" fmla="*/ 38 h 436"/>
                  <a:gd name="T4" fmla="*/ 37 w 435"/>
                  <a:gd name="T5" fmla="*/ 285 h 436"/>
                  <a:gd name="T6" fmla="*/ 285 w 435"/>
                  <a:gd name="T7" fmla="*/ 398 h 436"/>
                  <a:gd name="T8" fmla="*/ 398 w 435"/>
                  <a:gd name="T9" fmla="*/ 151 h 436"/>
                </a:gdLst>
                <a:ahLst/>
                <a:cxnLst>
                  <a:cxn ang="0">
                    <a:pos x="T0" y="T1"/>
                  </a:cxn>
                  <a:cxn ang="0">
                    <a:pos x="T2" y="T3"/>
                  </a:cxn>
                  <a:cxn ang="0">
                    <a:pos x="T4" y="T5"/>
                  </a:cxn>
                  <a:cxn ang="0">
                    <a:pos x="T6" y="T7"/>
                  </a:cxn>
                  <a:cxn ang="0">
                    <a:pos x="T8" y="T9"/>
                  </a:cxn>
                </a:cxnLst>
                <a:rect l="0" t="0" r="r" b="b"/>
                <a:pathLst>
                  <a:path w="435" h="436">
                    <a:moveTo>
                      <a:pt x="398" y="151"/>
                    </a:moveTo>
                    <a:cubicBezTo>
                      <a:pt x="361" y="51"/>
                      <a:pt x="250" y="0"/>
                      <a:pt x="150" y="38"/>
                    </a:cubicBezTo>
                    <a:cubicBezTo>
                      <a:pt x="50" y="75"/>
                      <a:pt x="0" y="186"/>
                      <a:pt x="37" y="285"/>
                    </a:cubicBezTo>
                    <a:cubicBezTo>
                      <a:pt x="74" y="385"/>
                      <a:pt x="185" y="436"/>
                      <a:pt x="285" y="398"/>
                    </a:cubicBezTo>
                    <a:cubicBezTo>
                      <a:pt x="385" y="361"/>
                      <a:pt x="435" y="250"/>
                      <a:pt x="398"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7" name="Freeform 36"/>
              <p:cNvSpPr>
                <a:spLocks/>
              </p:cNvSpPr>
              <p:nvPr/>
            </p:nvSpPr>
            <p:spPr bwMode="auto">
              <a:xfrm>
                <a:off x="2921000" y="4625975"/>
                <a:ext cx="373063" cy="244475"/>
              </a:xfrm>
              <a:custGeom>
                <a:avLst/>
                <a:gdLst>
                  <a:gd name="T0" fmla="*/ 228 w 335"/>
                  <a:gd name="T1" fmla="*/ 147 h 219"/>
                  <a:gd name="T2" fmla="*/ 17 w 335"/>
                  <a:gd name="T3" fmla="*/ 50 h 219"/>
                  <a:gd name="T4" fmla="*/ 6 w 335"/>
                  <a:gd name="T5" fmla="*/ 0 h 219"/>
                  <a:gd name="T6" fmla="*/ 13 w 335"/>
                  <a:gd name="T7" fmla="*/ 91 h 219"/>
                  <a:gd name="T8" fmla="*/ 225 w 335"/>
                  <a:gd name="T9" fmla="*/ 187 h 219"/>
                  <a:gd name="T10" fmla="*/ 332 w 335"/>
                  <a:gd name="T11" fmla="*/ 26 h 219"/>
                  <a:gd name="T12" fmla="*/ 228 w 335"/>
                  <a:gd name="T13" fmla="*/ 147 h 219"/>
                </a:gdLst>
                <a:ahLst/>
                <a:cxnLst>
                  <a:cxn ang="0">
                    <a:pos x="T0" y="T1"/>
                  </a:cxn>
                  <a:cxn ang="0">
                    <a:pos x="T2" y="T3"/>
                  </a:cxn>
                  <a:cxn ang="0">
                    <a:pos x="T4" y="T5"/>
                  </a:cxn>
                  <a:cxn ang="0">
                    <a:pos x="T6" y="T7"/>
                  </a:cxn>
                  <a:cxn ang="0">
                    <a:pos x="T8" y="T9"/>
                  </a:cxn>
                  <a:cxn ang="0">
                    <a:pos x="T10" y="T11"/>
                  </a:cxn>
                  <a:cxn ang="0">
                    <a:pos x="T12" y="T13"/>
                  </a:cxn>
                </a:cxnLst>
                <a:rect l="0" t="0" r="r" b="b"/>
                <a:pathLst>
                  <a:path w="335" h="219">
                    <a:moveTo>
                      <a:pt x="228" y="147"/>
                    </a:moveTo>
                    <a:cubicBezTo>
                      <a:pt x="143" y="179"/>
                      <a:pt x="48" y="136"/>
                      <a:pt x="17" y="50"/>
                    </a:cubicBezTo>
                    <a:cubicBezTo>
                      <a:pt x="10" y="34"/>
                      <a:pt x="7" y="17"/>
                      <a:pt x="6" y="0"/>
                    </a:cubicBezTo>
                    <a:cubicBezTo>
                      <a:pt x="0" y="29"/>
                      <a:pt x="2" y="60"/>
                      <a:pt x="13" y="91"/>
                    </a:cubicBezTo>
                    <a:cubicBezTo>
                      <a:pt x="45" y="176"/>
                      <a:pt x="140" y="219"/>
                      <a:pt x="225" y="187"/>
                    </a:cubicBezTo>
                    <a:cubicBezTo>
                      <a:pt x="294" y="162"/>
                      <a:pt x="335" y="95"/>
                      <a:pt x="332" y="26"/>
                    </a:cubicBezTo>
                    <a:cubicBezTo>
                      <a:pt x="321" y="80"/>
                      <a:pt x="283" y="127"/>
                      <a:pt x="228" y="147"/>
                    </a:cubicBezTo>
                    <a:close/>
                  </a:path>
                </a:pathLst>
              </a:custGeom>
              <a:solidFill>
                <a:srgbClr val="7A5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8" name="Freeform 37"/>
              <p:cNvSpPr>
                <a:spLocks/>
              </p:cNvSpPr>
              <p:nvPr/>
            </p:nvSpPr>
            <p:spPr bwMode="auto">
              <a:xfrm>
                <a:off x="2927350" y="4456112"/>
                <a:ext cx="363538" cy="369888"/>
              </a:xfrm>
              <a:custGeom>
                <a:avLst/>
                <a:gdLst>
                  <a:gd name="T0" fmla="*/ 222 w 326"/>
                  <a:gd name="T1" fmla="*/ 300 h 332"/>
                  <a:gd name="T2" fmla="*/ 326 w 326"/>
                  <a:gd name="T3" fmla="*/ 179 h 332"/>
                  <a:gd name="T4" fmla="*/ 316 w 326"/>
                  <a:gd name="T5" fmla="*/ 128 h 332"/>
                  <a:gd name="T6" fmla="*/ 104 w 326"/>
                  <a:gd name="T7" fmla="*/ 32 h 332"/>
                  <a:gd name="T8" fmla="*/ 0 w 326"/>
                  <a:gd name="T9" fmla="*/ 153 h 332"/>
                  <a:gd name="T10" fmla="*/ 11 w 326"/>
                  <a:gd name="T11" fmla="*/ 203 h 332"/>
                  <a:gd name="T12" fmla="*/ 222 w 326"/>
                  <a:gd name="T13" fmla="*/ 300 h 332"/>
                </a:gdLst>
                <a:ahLst/>
                <a:cxnLst>
                  <a:cxn ang="0">
                    <a:pos x="T0" y="T1"/>
                  </a:cxn>
                  <a:cxn ang="0">
                    <a:pos x="T2" y="T3"/>
                  </a:cxn>
                  <a:cxn ang="0">
                    <a:pos x="T4" y="T5"/>
                  </a:cxn>
                  <a:cxn ang="0">
                    <a:pos x="T6" y="T7"/>
                  </a:cxn>
                  <a:cxn ang="0">
                    <a:pos x="T8" y="T9"/>
                  </a:cxn>
                  <a:cxn ang="0">
                    <a:pos x="T10" y="T11"/>
                  </a:cxn>
                  <a:cxn ang="0">
                    <a:pos x="T12" y="T13"/>
                  </a:cxn>
                </a:cxnLst>
                <a:rect l="0" t="0" r="r" b="b"/>
                <a:pathLst>
                  <a:path w="326" h="332">
                    <a:moveTo>
                      <a:pt x="222" y="300"/>
                    </a:moveTo>
                    <a:cubicBezTo>
                      <a:pt x="277" y="280"/>
                      <a:pt x="315" y="233"/>
                      <a:pt x="326" y="179"/>
                    </a:cubicBezTo>
                    <a:cubicBezTo>
                      <a:pt x="325" y="162"/>
                      <a:pt x="322" y="145"/>
                      <a:pt x="316" y="128"/>
                    </a:cubicBezTo>
                    <a:cubicBezTo>
                      <a:pt x="284" y="43"/>
                      <a:pt x="189" y="0"/>
                      <a:pt x="104" y="32"/>
                    </a:cubicBezTo>
                    <a:cubicBezTo>
                      <a:pt x="49" y="52"/>
                      <a:pt x="11" y="99"/>
                      <a:pt x="0" y="153"/>
                    </a:cubicBezTo>
                    <a:cubicBezTo>
                      <a:pt x="1" y="170"/>
                      <a:pt x="4" y="187"/>
                      <a:pt x="11" y="203"/>
                    </a:cubicBezTo>
                    <a:cubicBezTo>
                      <a:pt x="42" y="289"/>
                      <a:pt x="137" y="332"/>
                      <a:pt x="222" y="300"/>
                    </a:cubicBezTo>
                    <a:close/>
                  </a:path>
                </a:pathLst>
              </a:custGeom>
              <a:solidFill>
                <a:srgbClr val="936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9" name="Freeform 38"/>
              <p:cNvSpPr>
                <a:spLocks/>
              </p:cNvSpPr>
              <p:nvPr/>
            </p:nvSpPr>
            <p:spPr bwMode="auto">
              <a:xfrm>
                <a:off x="2800350" y="4699000"/>
                <a:ext cx="112713" cy="93663"/>
              </a:xfrm>
              <a:custGeom>
                <a:avLst/>
                <a:gdLst>
                  <a:gd name="T0" fmla="*/ 62 w 102"/>
                  <a:gd name="T1" fmla="*/ 39 h 84"/>
                  <a:gd name="T2" fmla="*/ 80 w 102"/>
                  <a:gd name="T3" fmla="*/ 0 h 84"/>
                  <a:gd name="T4" fmla="*/ 25 w 102"/>
                  <a:gd name="T5" fmla="*/ 20 h 84"/>
                  <a:gd name="T6" fmla="*/ 6 w 102"/>
                  <a:gd name="T7" fmla="*/ 60 h 84"/>
                  <a:gd name="T8" fmla="*/ 46 w 102"/>
                  <a:gd name="T9" fmla="*/ 78 h 84"/>
                  <a:gd name="T10" fmla="*/ 102 w 102"/>
                  <a:gd name="T11" fmla="*/ 58 h 84"/>
                  <a:gd name="T12" fmla="*/ 62 w 102"/>
                  <a:gd name="T13" fmla="*/ 39 h 84"/>
                </a:gdLst>
                <a:ahLst/>
                <a:cxnLst>
                  <a:cxn ang="0">
                    <a:pos x="T0" y="T1"/>
                  </a:cxn>
                  <a:cxn ang="0">
                    <a:pos x="T2" y="T3"/>
                  </a:cxn>
                  <a:cxn ang="0">
                    <a:pos x="T4" y="T5"/>
                  </a:cxn>
                  <a:cxn ang="0">
                    <a:pos x="T6" y="T7"/>
                  </a:cxn>
                  <a:cxn ang="0">
                    <a:pos x="T8" y="T9"/>
                  </a:cxn>
                  <a:cxn ang="0">
                    <a:pos x="T10" y="T11"/>
                  </a:cxn>
                  <a:cxn ang="0">
                    <a:pos x="T12" y="T13"/>
                  </a:cxn>
                </a:cxnLst>
                <a:rect l="0" t="0" r="r" b="b"/>
                <a:pathLst>
                  <a:path w="102" h="84">
                    <a:moveTo>
                      <a:pt x="62" y="39"/>
                    </a:moveTo>
                    <a:cubicBezTo>
                      <a:pt x="56" y="23"/>
                      <a:pt x="64" y="6"/>
                      <a:pt x="80" y="0"/>
                    </a:cubicBezTo>
                    <a:cubicBezTo>
                      <a:pt x="25" y="20"/>
                      <a:pt x="25" y="20"/>
                      <a:pt x="25" y="20"/>
                    </a:cubicBezTo>
                    <a:cubicBezTo>
                      <a:pt x="9" y="26"/>
                      <a:pt x="0" y="44"/>
                      <a:pt x="6" y="60"/>
                    </a:cubicBezTo>
                    <a:cubicBezTo>
                      <a:pt x="12" y="76"/>
                      <a:pt x="30" y="84"/>
                      <a:pt x="46" y="78"/>
                    </a:cubicBezTo>
                    <a:cubicBezTo>
                      <a:pt x="102" y="58"/>
                      <a:pt x="102" y="58"/>
                      <a:pt x="102" y="58"/>
                    </a:cubicBezTo>
                    <a:cubicBezTo>
                      <a:pt x="86" y="63"/>
                      <a:pt x="68" y="55"/>
                      <a:pt x="62"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55" name="Group 2454"/>
          <p:cNvGrpSpPr/>
          <p:nvPr/>
        </p:nvGrpSpPr>
        <p:grpSpPr>
          <a:xfrm>
            <a:off x="4830380" y="3896782"/>
            <a:ext cx="1746311" cy="1742016"/>
            <a:chOff x="2715584" y="1979613"/>
            <a:chExt cx="3657600" cy="3648603"/>
          </a:xfrm>
        </p:grpSpPr>
        <p:sp>
          <p:nvSpPr>
            <p:cNvPr id="2456" name="Rectangle 2455"/>
            <p:cNvSpPr/>
            <p:nvPr/>
          </p:nvSpPr>
          <p:spPr>
            <a:xfrm>
              <a:off x="2715584" y="3326416"/>
              <a:ext cx="36576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 name="Rectangle 2456"/>
            <p:cNvSpPr/>
            <p:nvPr/>
          </p:nvSpPr>
          <p:spPr>
            <a:xfrm>
              <a:off x="2895600" y="3487667"/>
              <a:ext cx="3327174" cy="1828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8" name="Group 2457"/>
            <p:cNvGrpSpPr/>
            <p:nvPr/>
          </p:nvGrpSpPr>
          <p:grpSpPr>
            <a:xfrm>
              <a:off x="3006957" y="4349840"/>
              <a:ext cx="2907678" cy="1278376"/>
              <a:chOff x="5878447" y="3393583"/>
              <a:chExt cx="3417160" cy="1502372"/>
            </a:xfrm>
          </p:grpSpPr>
          <p:sp>
            <p:nvSpPr>
              <p:cNvPr id="2536" name="Freeform 20"/>
              <p:cNvSpPr>
                <a:spLocks noEditPoints="1"/>
              </p:cNvSpPr>
              <p:nvPr/>
            </p:nvSpPr>
            <p:spPr bwMode="auto">
              <a:xfrm rot="10800000">
                <a:off x="5926680" y="4053936"/>
                <a:ext cx="3336495" cy="812557"/>
              </a:xfrm>
              <a:custGeom>
                <a:avLst/>
                <a:gdLst>
                  <a:gd name="T0" fmla="*/ 1444 w 3563"/>
                  <a:gd name="T1" fmla="*/ 704 h 847"/>
                  <a:gd name="T2" fmla="*/ 1415 w 3563"/>
                  <a:gd name="T3" fmla="*/ 665 h 847"/>
                  <a:gd name="T4" fmla="*/ 1415 w 3563"/>
                  <a:gd name="T5" fmla="*/ 628 h 847"/>
                  <a:gd name="T6" fmla="*/ 2157 w 3563"/>
                  <a:gd name="T7" fmla="*/ 628 h 847"/>
                  <a:gd name="T8" fmla="*/ 2157 w 3563"/>
                  <a:gd name="T9" fmla="*/ 665 h 847"/>
                  <a:gd name="T10" fmla="*/ 2128 w 3563"/>
                  <a:gd name="T11" fmla="*/ 704 h 847"/>
                  <a:gd name="T12" fmla="*/ 1444 w 3563"/>
                  <a:gd name="T13" fmla="*/ 704 h 847"/>
                  <a:gd name="T14" fmla="*/ 2921 w 3563"/>
                  <a:gd name="T15" fmla="*/ 0 h 847"/>
                  <a:gd name="T16" fmla="*/ 641 w 3563"/>
                  <a:gd name="T17" fmla="*/ 0 h 847"/>
                  <a:gd name="T18" fmla="*/ 0 w 3563"/>
                  <a:gd name="T19" fmla="*/ 67 h 847"/>
                  <a:gd name="T20" fmla="*/ 0 w 3563"/>
                  <a:gd name="T21" fmla="*/ 115 h 847"/>
                  <a:gd name="T22" fmla="*/ 356 w 3563"/>
                  <a:gd name="T23" fmla="*/ 628 h 847"/>
                  <a:gd name="T24" fmla="*/ 1312 w 3563"/>
                  <a:gd name="T25" fmla="*/ 628 h 847"/>
                  <a:gd name="T26" fmla="*/ 1312 w 3563"/>
                  <a:gd name="T27" fmla="*/ 808 h 847"/>
                  <a:gd name="T28" fmla="*/ 1341 w 3563"/>
                  <a:gd name="T29" fmla="*/ 847 h 847"/>
                  <a:gd name="T30" fmla="*/ 2231 w 3563"/>
                  <a:gd name="T31" fmla="*/ 847 h 847"/>
                  <a:gd name="T32" fmla="*/ 2260 w 3563"/>
                  <a:gd name="T33" fmla="*/ 808 h 847"/>
                  <a:gd name="T34" fmla="*/ 2260 w 3563"/>
                  <a:gd name="T35" fmla="*/ 628 h 847"/>
                  <a:gd name="T36" fmla="*/ 3206 w 3563"/>
                  <a:gd name="T37" fmla="*/ 628 h 847"/>
                  <a:gd name="T38" fmla="*/ 3563 w 3563"/>
                  <a:gd name="T39" fmla="*/ 115 h 847"/>
                  <a:gd name="T40" fmla="*/ 3563 w 3563"/>
                  <a:gd name="T41" fmla="*/ 67 h 847"/>
                  <a:gd name="T42" fmla="*/ 2921 w 3563"/>
                  <a:gd name="T43"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3" h="847">
                    <a:moveTo>
                      <a:pt x="1444" y="704"/>
                    </a:moveTo>
                    <a:cubicBezTo>
                      <a:pt x="1428" y="704"/>
                      <a:pt x="1415" y="686"/>
                      <a:pt x="1415" y="665"/>
                    </a:cubicBezTo>
                    <a:cubicBezTo>
                      <a:pt x="1415" y="628"/>
                      <a:pt x="1415" y="628"/>
                      <a:pt x="1415" y="628"/>
                    </a:cubicBezTo>
                    <a:cubicBezTo>
                      <a:pt x="2157" y="628"/>
                      <a:pt x="2157" y="628"/>
                      <a:pt x="2157" y="628"/>
                    </a:cubicBezTo>
                    <a:cubicBezTo>
                      <a:pt x="2157" y="665"/>
                      <a:pt x="2157" y="665"/>
                      <a:pt x="2157" y="665"/>
                    </a:cubicBezTo>
                    <a:cubicBezTo>
                      <a:pt x="2157" y="686"/>
                      <a:pt x="2144" y="704"/>
                      <a:pt x="2128" y="704"/>
                    </a:cubicBezTo>
                    <a:cubicBezTo>
                      <a:pt x="1444" y="704"/>
                      <a:pt x="1444" y="704"/>
                      <a:pt x="1444" y="704"/>
                    </a:cubicBezTo>
                    <a:moveTo>
                      <a:pt x="2921" y="0"/>
                    </a:moveTo>
                    <a:cubicBezTo>
                      <a:pt x="641" y="0"/>
                      <a:pt x="641" y="0"/>
                      <a:pt x="641" y="0"/>
                    </a:cubicBezTo>
                    <a:cubicBezTo>
                      <a:pt x="0" y="67"/>
                      <a:pt x="0" y="67"/>
                      <a:pt x="0" y="67"/>
                    </a:cubicBezTo>
                    <a:cubicBezTo>
                      <a:pt x="0" y="115"/>
                      <a:pt x="0" y="115"/>
                      <a:pt x="0" y="115"/>
                    </a:cubicBezTo>
                    <a:cubicBezTo>
                      <a:pt x="356" y="628"/>
                      <a:pt x="356" y="628"/>
                      <a:pt x="356" y="628"/>
                    </a:cubicBezTo>
                    <a:cubicBezTo>
                      <a:pt x="1312" y="628"/>
                      <a:pt x="1312" y="628"/>
                      <a:pt x="1312" y="628"/>
                    </a:cubicBezTo>
                    <a:cubicBezTo>
                      <a:pt x="1312" y="808"/>
                      <a:pt x="1312" y="808"/>
                      <a:pt x="1312" y="808"/>
                    </a:cubicBezTo>
                    <a:cubicBezTo>
                      <a:pt x="1312" y="830"/>
                      <a:pt x="1325" y="847"/>
                      <a:pt x="1341" y="847"/>
                    </a:cubicBezTo>
                    <a:cubicBezTo>
                      <a:pt x="2231" y="847"/>
                      <a:pt x="2231" y="847"/>
                      <a:pt x="2231" y="847"/>
                    </a:cubicBezTo>
                    <a:cubicBezTo>
                      <a:pt x="2247" y="847"/>
                      <a:pt x="2260" y="830"/>
                      <a:pt x="2260" y="808"/>
                    </a:cubicBezTo>
                    <a:cubicBezTo>
                      <a:pt x="2260" y="628"/>
                      <a:pt x="2260" y="628"/>
                      <a:pt x="2260" y="628"/>
                    </a:cubicBezTo>
                    <a:cubicBezTo>
                      <a:pt x="3206" y="628"/>
                      <a:pt x="3206" y="628"/>
                      <a:pt x="3206" y="628"/>
                    </a:cubicBezTo>
                    <a:cubicBezTo>
                      <a:pt x="3563" y="115"/>
                      <a:pt x="3563" y="115"/>
                      <a:pt x="3563" y="115"/>
                    </a:cubicBezTo>
                    <a:cubicBezTo>
                      <a:pt x="3563" y="67"/>
                      <a:pt x="3563" y="67"/>
                      <a:pt x="3563" y="67"/>
                    </a:cubicBezTo>
                    <a:cubicBezTo>
                      <a:pt x="2921" y="0"/>
                      <a:pt x="2921" y="0"/>
                      <a:pt x="2921"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7" name="Freeform 21"/>
              <p:cNvSpPr>
                <a:spLocks/>
              </p:cNvSpPr>
              <p:nvPr/>
            </p:nvSpPr>
            <p:spPr bwMode="auto">
              <a:xfrm rot="10800000">
                <a:off x="6705860" y="3393583"/>
                <a:ext cx="1817821" cy="592848"/>
              </a:xfrm>
              <a:custGeom>
                <a:avLst/>
                <a:gdLst>
                  <a:gd name="T0" fmla="*/ 1858 w 1896"/>
                  <a:gd name="T1" fmla="*/ 0 h 619"/>
                  <a:gd name="T2" fmla="*/ 38 w 1896"/>
                  <a:gd name="T3" fmla="*/ 0 h 619"/>
                  <a:gd name="T4" fmla="*/ 0 w 1896"/>
                  <a:gd name="T5" fmla="*/ 38 h 619"/>
                  <a:gd name="T6" fmla="*/ 0 w 1896"/>
                  <a:gd name="T7" fmla="*/ 581 h 619"/>
                  <a:gd name="T8" fmla="*/ 38 w 1896"/>
                  <a:gd name="T9" fmla="*/ 619 h 619"/>
                  <a:gd name="T10" fmla="*/ 1858 w 1896"/>
                  <a:gd name="T11" fmla="*/ 619 h 619"/>
                  <a:gd name="T12" fmla="*/ 1896 w 1896"/>
                  <a:gd name="T13" fmla="*/ 581 h 619"/>
                  <a:gd name="T14" fmla="*/ 1896 w 1896"/>
                  <a:gd name="T15" fmla="*/ 38 h 619"/>
                  <a:gd name="T16" fmla="*/ 1858 w 1896"/>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58" y="0"/>
                    </a:moveTo>
                    <a:cubicBezTo>
                      <a:pt x="38" y="0"/>
                      <a:pt x="38" y="0"/>
                      <a:pt x="38" y="0"/>
                    </a:cubicBezTo>
                    <a:cubicBezTo>
                      <a:pt x="17" y="0"/>
                      <a:pt x="0" y="17"/>
                      <a:pt x="0" y="38"/>
                    </a:cubicBezTo>
                    <a:cubicBezTo>
                      <a:pt x="0" y="581"/>
                      <a:pt x="0" y="581"/>
                      <a:pt x="0" y="581"/>
                    </a:cubicBezTo>
                    <a:cubicBezTo>
                      <a:pt x="0" y="602"/>
                      <a:pt x="17" y="619"/>
                      <a:pt x="38" y="619"/>
                    </a:cubicBezTo>
                    <a:cubicBezTo>
                      <a:pt x="1858" y="619"/>
                      <a:pt x="1858" y="619"/>
                      <a:pt x="1858" y="619"/>
                    </a:cubicBezTo>
                    <a:cubicBezTo>
                      <a:pt x="1879" y="619"/>
                      <a:pt x="1896" y="602"/>
                      <a:pt x="1896" y="581"/>
                    </a:cubicBezTo>
                    <a:cubicBezTo>
                      <a:pt x="1896" y="38"/>
                      <a:pt x="1896" y="38"/>
                      <a:pt x="1896" y="38"/>
                    </a:cubicBezTo>
                    <a:cubicBezTo>
                      <a:pt x="1896" y="17"/>
                      <a:pt x="1879" y="0"/>
                      <a:pt x="1858"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8" name="Freeform 87"/>
              <p:cNvSpPr>
                <a:spLocks/>
              </p:cNvSpPr>
              <p:nvPr/>
            </p:nvSpPr>
            <p:spPr bwMode="auto">
              <a:xfrm rot="10800000">
                <a:off x="6116568" y="4747436"/>
                <a:ext cx="157111" cy="94512"/>
              </a:xfrm>
              <a:custGeom>
                <a:avLst/>
                <a:gdLst>
                  <a:gd name="T0" fmla="*/ 128 w 128"/>
                  <a:gd name="T1" fmla="*/ 0 h 77"/>
                  <a:gd name="T2" fmla="*/ 0 w 128"/>
                  <a:gd name="T3" fmla="*/ 0 h 77"/>
                  <a:gd name="T4" fmla="*/ 3 w 128"/>
                  <a:gd name="T5" fmla="*/ 77 h 77"/>
                  <a:gd name="T6" fmla="*/ 125 w 128"/>
                  <a:gd name="T7" fmla="*/ 77 h 77"/>
                  <a:gd name="T8" fmla="*/ 128 w 128"/>
                  <a:gd name="T9" fmla="*/ 0 h 77"/>
                </a:gdLst>
                <a:ahLst/>
                <a:cxnLst>
                  <a:cxn ang="0">
                    <a:pos x="T0" y="T1"/>
                  </a:cxn>
                  <a:cxn ang="0">
                    <a:pos x="T2" y="T3"/>
                  </a:cxn>
                  <a:cxn ang="0">
                    <a:pos x="T4" y="T5"/>
                  </a:cxn>
                  <a:cxn ang="0">
                    <a:pos x="T6" y="T7"/>
                  </a:cxn>
                  <a:cxn ang="0">
                    <a:pos x="T8" y="T9"/>
                  </a:cxn>
                </a:cxnLst>
                <a:rect l="0" t="0" r="r" b="b"/>
                <a:pathLst>
                  <a:path w="128" h="77">
                    <a:moveTo>
                      <a:pt x="128" y="0"/>
                    </a:moveTo>
                    <a:lnTo>
                      <a:pt x="0" y="0"/>
                    </a:lnTo>
                    <a:lnTo>
                      <a:pt x="3" y="77"/>
                    </a:lnTo>
                    <a:lnTo>
                      <a:pt x="125" y="77"/>
                    </a:lnTo>
                    <a:lnTo>
                      <a:pt x="12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9" name="Freeform 88"/>
              <p:cNvSpPr>
                <a:spLocks/>
              </p:cNvSpPr>
              <p:nvPr/>
            </p:nvSpPr>
            <p:spPr bwMode="auto">
              <a:xfrm rot="10800000">
                <a:off x="6115340" y="4727797"/>
                <a:ext cx="160793" cy="33141"/>
              </a:xfrm>
              <a:custGeom>
                <a:avLst/>
                <a:gdLst>
                  <a:gd name="T0" fmla="*/ 93 w 131"/>
                  <a:gd name="T1" fmla="*/ 0 h 27"/>
                  <a:gd name="T2" fmla="*/ 93 w 131"/>
                  <a:gd name="T3" fmla="*/ 6 h 27"/>
                  <a:gd name="T4" fmla="*/ 87 w 131"/>
                  <a:gd name="T5" fmla="*/ 6 h 27"/>
                  <a:gd name="T6" fmla="*/ 87 w 131"/>
                  <a:gd name="T7" fmla="*/ 0 h 27"/>
                  <a:gd name="T8" fmla="*/ 45 w 131"/>
                  <a:gd name="T9" fmla="*/ 0 h 27"/>
                  <a:gd name="T10" fmla="*/ 45 w 131"/>
                  <a:gd name="T11" fmla="*/ 6 h 27"/>
                  <a:gd name="T12" fmla="*/ 39 w 131"/>
                  <a:gd name="T13" fmla="*/ 6 h 27"/>
                  <a:gd name="T14" fmla="*/ 39 w 131"/>
                  <a:gd name="T15" fmla="*/ 0 h 27"/>
                  <a:gd name="T16" fmla="*/ 0 w 131"/>
                  <a:gd name="T17" fmla="*/ 0 h 27"/>
                  <a:gd name="T18" fmla="*/ 0 w 131"/>
                  <a:gd name="T19" fmla="*/ 6 h 27"/>
                  <a:gd name="T20" fmla="*/ 0 w 131"/>
                  <a:gd name="T21" fmla="*/ 12 h 27"/>
                  <a:gd name="T22" fmla="*/ 0 w 131"/>
                  <a:gd name="T23" fmla="*/ 27 h 27"/>
                  <a:gd name="T24" fmla="*/ 131 w 131"/>
                  <a:gd name="T25" fmla="*/ 27 h 27"/>
                  <a:gd name="T26" fmla="*/ 131 w 131"/>
                  <a:gd name="T27" fmla="*/ 12 h 27"/>
                  <a:gd name="T28" fmla="*/ 131 w 131"/>
                  <a:gd name="T29" fmla="*/ 6 h 27"/>
                  <a:gd name="T30" fmla="*/ 131 w 131"/>
                  <a:gd name="T31" fmla="*/ 0 h 27"/>
                  <a:gd name="T32" fmla="*/ 93 w 131"/>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27">
                    <a:moveTo>
                      <a:pt x="93" y="0"/>
                    </a:moveTo>
                    <a:lnTo>
                      <a:pt x="93" y="6"/>
                    </a:lnTo>
                    <a:lnTo>
                      <a:pt x="87" y="6"/>
                    </a:lnTo>
                    <a:lnTo>
                      <a:pt x="87" y="0"/>
                    </a:lnTo>
                    <a:lnTo>
                      <a:pt x="45" y="0"/>
                    </a:lnTo>
                    <a:lnTo>
                      <a:pt x="45" y="6"/>
                    </a:lnTo>
                    <a:lnTo>
                      <a:pt x="39" y="6"/>
                    </a:lnTo>
                    <a:lnTo>
                      <a:pt x="39" y="0"/>
                    </a:lnTo>
                    <a:lnTo>
                      <a:pt x="0" y="0"/>
                    </a:lnTo>
                    <a:lnTo>
                      <a:pt x="0" y="6"/>
                    </a:lnTo>
                    <a:lnTo>
                      <a:pt x="0" y="12"/>
                    </a:lnTo>
                    <a:lnTo>
                      <a:pt x="0" y="27"/>
                    </a:lnTo>
                    <a:lnTo>
                      <a:pt x="131" y="27"/>
                    </a:lnTo>
                    <a:lnTo>
                      <a:pt x="131" y="12"/>
                    </a:lnTo>
                    <a:lnTo>
                      <a:pt x="131" y="6"/>
                    </a:lnTo>
                    <a:lnTo>
                      <a:pt x="131" y="0"/>
                    </a:lnTo>
                    <a:lnTo>
                      <a:pt x="93" y="0"/>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0" name="Freeform 231"/>
              <p:cNvSpPr>
                <a:spLocks noEditPoints="1"/>
              </p:cNvSpPr>
              <p:nvPr/>
            </p:nvSpPr>
            <p:spPr bwMode="auto">
              <a:xfrm rot="10800000">
                <a:off x="7127968" y="4083398"/>
                <a:ext cx="909525" cy="677540"/>
              </a:xfrm>
              <a:custGeom>
                <a:avLst/>
                <a:gdLst>
                  <a:gd name="T0" fmla="*/ 948 w 948"/>
                  <a:gd name="T1" fmla="*/ 668 h 707"/>
                  <a:gd name="T2" fmla="*/ 919 w 948"/>
                  <a:gd name="T3" fmla="*/ 707 h 707"/>
                  <a:gd name="T4" fmla="*/ 29 w 948"/>
                  <a:gd name="T5" fmla="*/ 707 h 707"/>
                  <a:gd name="T6" fmla="*/ 0 w 948"/>
                  <a:gd name="T7" fmla="*/ 668 h 707"/>
                  <a:gd name="T8" fmla="*/ 0 w 948"/>
                  <a:gd name="T9" fmla="*/ 39 h 707"/>
                  <a:gd name="T10" fmla="*/ 29 w 948"/>
                  <a:gd name="T11" fmla="*/ 0 h 707"/>
                  <a:gd name="T12" fmla="*/ 919 w 948"/>
                  <a:gd name="T13" fmla="*/ 0 h 707"/>
                  <a:gd name="T14" fmla="*/ 948 w 948"/>
                  <a:gd name="T15" fmla="*/ 39 h 707"/>
                  <a:gd name="T16" fmla="*/ 948 w 948"/>
                  <a:gd name="T17" fmla="*/ 668 h 707"/>
                  <a:gd name="T18" fmla="*/ 845 w 948"/>
                  <a:gd name="T19" fmla="*/ 182 h 707"/>
                  <a:gd name="T20" fmla="*/ 816 w 948"/>
                  <a:gd name="T21" fmla="*/ 143 h 707"/>
                  <a:gd name="T22" fmla="*/ 132 w 948"/>
                  <a:gd name="T23" fmla="*/ 143 h 707"/>
                  <a:gd name="T24" fmla="*/ 103 w 948"/>
                  <a:gd name="T25" fmla="*/ 182 h 707"/>
                  <a:gd name="T26" fmla="*/ 103 w 948"/>
                  <a:gd name="T27" fmla="*/ 525 h 707"/>
                  <a:gd name="T28" fmla="*/ 132 w 948"/>
                  <a:gd name="T29" fmla="*/ 564 h 707"/>
                  <a:gd name="T30" fmla="*/ 816 w 948"/>
                  <a:gd name="T31" fmla="*/ 564 h 707"/>
                  <a:gd name="T32" fmla="*/ 845 w 948"/>
                  <a:gd name="T33" fmla="*/ 525 h 707"/>
                  <a:gd name="T34" fmla="*/ 845 w 948"/>
                  <a:gd name="T35" fmla="*/ 18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707">
                    <a:moveTo>
                      <a:pt x="948" y="668"/>
                    </a:moveTo>
                    <a:cubicBezTo>
                      <a:pt x="948" y="690"/>
                      <a:pt x="935" y="707"/>
                      <a:pt x="919" y="707"/>
                    </a:cubicBezTo>
                    <a:cubicBezTo>
                      <a:pt x="29" y="707"/>
                      <a:pt x="29" y="707"/>
                      <a:pt x="29" y="707"/>
                    </a:cubicBezTo>
                    <a:cubicBezTo>
                      <a:pt x="13" y="707"/>
                      <a:pt x="0" y="690"/>
                      <a:pt x="0" y="668"/>
                    </a:cubicBezTo>
                    <a:cubicBezTo>
                      <a:pt x="0" y="39"/>
                      <a:pt x="0" y="39"/>
                      <a:pt x="0" y="39"/>
                    </a:cubicBezTo>
                    <a:cubicBezTo>
                      <a:pt x="0" y="17"/>
                      <a:pt x="13" y="0"/>
                      <a:pt x="29" y="0"/>
                    </a:cubicBezTo>
                    <a:cubicBezTo>
                      <a:pt x="919" y="0"/>
                      <a:pt x="919" y="0"/>
                      <a:pt x="919" y="0"/>
                    </a:cubicBezTo>
                    <a:cubicBezTo>
                      <a:pt x="935" y="0"/>
                      <a:pt x="948" y="17"/>
                      <a:pt x="948" y="39"/>
                    </a:cubicBezTo>
                    <a:lnTo>
                      <a:pt x="948" y="668"/>
                    </a:lnTo>
                    <a:close/>
                    <a:moveTo>
                      <a:pt x="845" y="182"/>
                    </a:moveTo>
                    <a:cubicBezTo>
                      <a:pt x="845" y="161"/>
                      <a:pt x="832" y="143"/>
                      <a:pt x="816" y="143"/>
                    </a:cubicBezTo>
                    <a:cubicBezTo>
                      <a:pt x="132" y="143"/>
                      <a:pt x="132" y="143"/>
                      <a:pt x="132" y="143"/>
                    </a:cubicBezTo>
                    <a:cubicBezTo>
                      <a:pt x="116" y="143"/>
                      <a:pt x="103" y="161"/>
                      <a:pt x="103" y="182"/>
                    </a:cubicBezTo>
                    <a:cubicBezTo>
                      <a:pt x="103" y="525"/>
                      <a:pt x="103" y="525"/>
                      <a:pt x="103" y="525"/>
                    </a:cubicBezTo>
                    <a:cubicBezTo>
                      <a:pt x="103" y="546"/>
                      <a:pt x="116" y="564"/>
                      <a:pt x="132" y="564"/>
                    </a:cubicBezTo>
                    <a:cubicBezTo>
                      <a:pt x="816" y="564"/>
                      <a:pt x="816" y="564"/>
                      <a:pt x="816" y="564"/>
                    </a:cubicBezTo>
                    <a:cubicBezTo>
                      <a:pt x="832" y="564"/>
                      <a:pt x="845" y="546"/>
                      <a:pt x="845" y="525"/>
                    </a:cubicBezTo>
                    <a:lnTo>
                      <a:pt x="845" y="182"/>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 name="Rectangle 232"/>
              <p:cNvSpPr>
                <a:spLocks noChangeArrowheads="1"/>
              </p:cNvSpPr>
              <p:nvPr/>
            </p:nvSpPr>
            <p:spPr bwMode="auto">
              <a:xfrm rot="10800000">
                <a:off x="5878447" y="4785486"/>
                <a:ext cx="3417160" cy="45415"/>
              </a:xfrm>
              <a:prstGeom prst="rect">
                <a:avLst/>
              </a:prstGeom>
              <a:solidFill>
                <a:srgbClr val="FE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2" name="Freeform 233"/>
              <p:cNvSpPr>
                <a:spLocks/>
              </p:cNvSpPr>
              <p:nvPr/>
            </p:nvSpPr>
            <p:spPr bwMode="auto">
              <a:xfrm rot="10800000">
                <a:off x="5878447" y="4293287"/>
                <a:ext cx="3417160" cy="492199"/>
              </a:xfrm>
              <a:custGeom>
                <a:avLst/>
                <a:gdLst>
                  <a:gd name="T0" fmla="*/ 278 w 2784"/>
                  <a:gd name="T1" fmla="*/ 401 h 401"/>
                  <a:gd name="T2" fmla="*/ 2506 w 2784"/>
                  <a:gd name="T3" fmla="*/ 401 h 401"/>
                  <a:gd name="T4" fmla="*/ 2784 w 2784"/>
                  <a:gd name="T5" fmla="*/ 0 h 401"/>
                  <a:gd name="T6" fmla="*/ 0 w 2784"/>
                  <a:gd name="T7" fmla="*/ 0 h 401"/>
                  <a:gd name="T8" fmla="*/ 278 w 2784"/>
                  <a:gd name="T9" fmla="*/ 401 h 401"/>
                </a:gdLst>
                <a:ahLst/>
                <a:cxnLst>
                  <a:cxn ang="0">
                    <a:pos x="T0" y="T1"/>
                  </a:cxn>
                  <a:cxn ang="0">
                    <a:pos x="T2" y="T3"/>
                  </a:cxn>
                  <a:cxn ang="0">
                    <a:pos x="T4" y="T5"/>
                  </a:cxn>
                  <a:cxn ang="0">
                    <a:pos x="T6" y="T7"/>
                  </a:cxn>
                  <a:cxn ang="0">
                    <a:pos x="T8" y="T9"/>
                  </a:cxn>
                </a:cxnLst>
                <a:rect l="0" t="0" r="r" b="b"/>
                <a:pathLst>
                  <a:path w="2784" h="401">
                    <a:moveTo>
                      <a:pt x="278" y="401"/>
                    </a:moveTo>
                    <a:lnTo>
                      <a:pt x="2506" y="401"/>
                    </a:lnTo>
                    <a:lnTo>
                      <a:pt x="2784" y="0"/>
                    </a:lnTo>
                    <a:lnTo>
                      <a:pt x="0" y="0"/>
                    </a:lnTo>
                    <a:lnTo>
                      <a:pt x="278" y="401"/>
                    </a:lnTo>
                    <a:close/>
                  </a:path>
                </a:pathLst>
              </a:custGeom>
              <a:solidFill>
                <a:srgbClr val="E4E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3" name="Freeform 234"/>
              <p:cNvSpPr>
                <a:spLocks/>
              </p:cNvSpPr>
              <p:nvPr/>
            </p:nvSpPr>
            <p:spPr bwMode="auto">
              <a:xfrm rot="10800000">
                <a:off x="6003644" y="4359569"/>
                <a:ext cx="3167992" cy="360864"/>
              </a:xfrm>
              <a:custGeom>
                <a:avLst/>
                <a:gdLst>
                  <a:gd name="T0" fmla="*/ 205 w 2581"/>
                  <a:gd name="T1" fmla="*/ 294 h 294"/>
                  <a:gd name="T2" fmla="*/ 0 w 2581"/>
                  <a:gd name="T3" fmla="*/ 0 h 294"/>
                  <a:gd name="T4" fmla="*/ 2581 w 2581"/>
                  <a:gd name="T5" fmla="*/ 0 h 294"/>
                  <a:gd name="T6" fmla="*/ 2377 w 2581"/>
                  <a:gd name="T7" fmla="*/ 294 h 294"/>
                  <a:gd name="T8" fmla="*/ 205 w 2581"/>
                  <a:gd name="T9" fmla="*/ 294 h 294"/>
                </a:gdLst>
                <a:ahLst/>
                <a:cxnLst>
                  <a:cxn ang="0">
                    <a:pos x="T0" y="T1"/>
                  </a:cxn>
                  <a:cxn ang="0">
                    <a:pos x="T2" y="T3"/>
                  </a:cxn>
                  <a:cxn ang="0">
                    <a:pos x="T4" y="T5"/>
                  </a:cxn>
                  <a:cxn ang="0">
                    <a:pos x="T6" y="T7"/>
                  </a:cxn>
                  <a:cxn ang="0">
                    <a:pos x="T8" y="T9"/>
                  </a:cxn>
                </a:cxnLst>
                <a:rect l="0" t="0" r="r" b="b"/>
                <a:pathLst>
                  <a:path w="2581" h="294">
                    <a:moveTo>
                      <a:pt x="205" y="294"/>
                    </a:moveTo>
                    <a:lnTo>
                      <a:pt x="0" y="0"/>
                    </a:lnTo>
                    <a:lnTo>
                      <a:pt x="2581" y="0"/>
                    </a:lnTo>
                    <a:lnTo>
                      <a:pt x="2377" y="294"/>
                    </a:lnTo>
                    <a:lnTo>
                      <a:pt x="205" y="294"/>
                    </a:lnTo>
                    <a:close/>
                  </a:path>
                </a:pathLst>
              </a:custGeom>
              <a:solidFill>
                <a:srgbClr val="00AB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4" name="Freeform 235"/>
              <p:cNvSpPr>
                <a:spLocks/>
              </p:cNvSpPr>
              <p:nvPr/>
            </p:nvSpPr>
            <p:spPr bwMode="auto">
              <a:xfrm rot="10800000">
                <a:off x="6003644" y="4359569"/>
                <a:ext cx="3167992" cy="360864"/>
              </a:xfrm>
              <a:custGeom>
                <a:avLst/>
                <a:gdLst>
                  <a:gd name="T0" fmla="*/ 0 w 2581"/>
                  <a:gd name="T1" fmla="*/ 0 h 294"/>
                  <a:gd name="T2" fmla="*/ 2581 w 2581"/>
                  <a:gd name="T3" fmla="*/ 0 h 294"/>
                  <a:gd name="T4" fmla="*/ 2377 w 2581"/>
                  <a:gd name="T5" fmla="*/ 294 h 294"/>
                  <a:gd name="T6" fmla="*/ 0 w 2581"/>
                  <a:gd name="T7" fmla="*/ 0 h 294"/>
                </a:gdLst>
                <a:ahLst/>
                <a:cxnLst>
                  <a:cxn ang="0">
                    <a:pos x="T0" y="T1"/>
                  </a:cxn>
                  <a:cxn ang="0">
                    <a:pos x="T2" y="T3"/>
                  </a:cxn>
                  <a:cxn ang="0">
                    <a:pos x="T4" y="T5"/>
                  </a:cxn>
                  <a:cxn ang="0">
                    <a:pos x="T6" y="T7"/>
                  </a:cxn>
                </a:cxnLst>
                <a:rect l="0" t="0" r="r" b="b"/>
                <a:pathLst>
                  <a:path w="2581" h="294">
                    <a:moveTo>
                      <a:pt x="0" y="0"/>
                    </a:moveTo>
                    <a:lnTo>
                      <a:pt x="2581" y="0"/>
                    </a:lnTo>
                    <a:lnTo>
                      <a:pt x="2377" y="294"/>
                    </a:lnTo>
                    <a:lnTo>
                      <a:pt x="0" y="0"/>
                    </a:lnTo>
                    <a:close/>
                  </a:path>
                </a:pathLst>
              </a:custGeom>
              <a:solidFill>
                <a:srgbClr val="45B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5" name="Freeform 236"/>
              <p:cNvSpPr>
                <a:spLocks/>
              </p:cNvSpPr>
              <p:nvPr/>
            </p:nvSpPr>
            <p:spPr bwMode="auto">
              <a:xfrm rot="10800000">
                <a:off x="5878447" y="4830901"/>
                <a:ext cx="3417160" cy="65054"/>
              </a:xfrm>
              <a:custGeom>
                <a:avLst/>
                <a:gdLst>
                  <a:gd name="T0" fmla="*/ 501 w 2784"/>
                  <a:gd name="T1" fmla="*/ 0 h 53"/>
                  <a:gd name="T2" fmla="*/ 2283 w 2784"/>
                  <a:gd name="T3" fmla="*/ 0 h 53"/>
                  <a:gd name="T4" fmla="*/ 2784 w 2784"/>
                  <a:gd name="T5" fmla="*/ 53 h 53"/>
                  <a:gd name="T6" fmla="*/ 0 w 2784"/>
                  <a:gd name="T7" fmla="*/ 53 h 53"/>
                  <a:gd name="T8" fmla="*/ 501 w 2784"/>
                  <a:gd name="T9" fmla="*/ 0 h 53"/>
                </a:gdLst>
                <a:ahLst/>
                <a:cxnLst>
                  <a:cxn ang="0">
                    <a:pos x="T0" y="T1"/>
                  </a:cxn>
                  <a:cxn ang="0">
                    <a:pos x="T2" y="T3"/>
                  </a:cxn>
                  <a:cxn ang="0">
                    <a:pos x="T4" y="T5"/>
                  </a:cxn>
                  <a:cxn ang="0">
                    <a:pos x="T6" y="T7"/>
                  </a:cxn>
                  <a:cxn ang="0">
                    <a:pos x="T8" y="T9"/>
                  </a:cxn>
                </a:cxnLst>
                <a:rect l="0" t="0" r="r" b="b"/>
                <a:pathLst>
                  <a:path w="2784" h="53">
                    <a:moveTo>
                      <a:pt x="501" y="0"/>
                    </a:moveTo>
                    <a:lnTo>
                      <a:pt x="2283" y="0"/>
                    </a:lnTo>
                    <a:lnTo>
                      <a:pt x="2784" y="53"/>
                    </a:lnTo>
                    <a:lnTo>
                      <a:pt x="0" y="53"/>
                    </a:lnTo>
                    <a:lnTo>
                      <a:pt x="501" y="0"/>
                    </a:lnTo>
                    <a:close/>
                  </a:path>
                </a:pathLst>
              </a:custGeom>
              <a:solidFill>
                <a:srgbClr val="D7DA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6" name="Freeform 237"/>
              <p:cNvSpPr>
                <a:spLocks/>
              </p:cNvSpPr>
              <p:nvPr/>
            </p:nvSpPr>
            <p:spPr bwMode="auto">
              <a:xfrm rot="10800000">
                <a:off x="6665228" y="3430406"/>
                <a:ext cx="1819048" cy="594075"/>
              </a:xfrm>
              <a:custGeom>
                <a:avLst/>
                <a:gdLst>
                  <a:gd name="T0" fmla="*/ 1896 w 1896"/>
                  <a:gd name="T1" fmla="*/ 38 h 619"/>
                  <a:gd name="T2" fmla="*/ 1859 w 1896"/>
                  <a:gd name="T3" fmla="*/ 0 h 619"/>
                  <a:gd name="T4" fmla="*/ 38 w 1896"/>
                  <a:gd name="T5" fmla="*/ 0 h 619"/>
                  <a:gd name="T6" fmla="*/ 0 w 1896"/>
                  <a:gd name="T7" fmla="*/ 38 h 619"/>
                  <a:gd name="T8" fmla="*/ 0 w 1896"/>
                  <a:gd name="T9" fmla="*/ 581 h 619"/>
                  <a:gd name="T10" fmla="*/ 38 w 1896"/>
                  <a:gd name="T11" fmla="*/ 619 h 619"/>
                  <a:gd name="T12" fmla="*/ 1859 w 1896"/>
                  <a:gd name="T13" fmla="*/ 619 h 619"/>
                  <a:gd name="T14" fmla="*/ 1896 w 1896"/>
                  <a:gd name="T15" fmla="*/ 581 h 619"/>
                  <a:gd name="T16" fmla="*/ 1896 w 1896"/>
                  <a:gd name="T17" fmla="*/ 3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96" y="38"/>
                    </a:moveTo>
                    <a:cubicBezTo>
                      <a:pt x="1896" y="17"/>
                      <a:pt x="1879" y="0"/>
                      <a:pt x="1859" y="0"/>
                    </a:cubicBezTo>
                    <a:cubicBezTo>
                      <a:pt x="38" y="0"/>
                      <a:pt x="38" y="0"/>
                      <a:pt x="38" y="0"/>
                    </a:cubicBezTo>
                    <a:cubicBezTo>
                      <a:pt x="17" y="0"/>
                      <a:pt x="0" y="17"/>
                      <a:pt x="0" y="38"/>
                    </a:cubicBezTo>
                    <a:cubicBezTo>
                      <a:pt x="0" y="581"/>
                      <a:pt x="0" y="581"/>
                      <a:pt x="0" y="581"/>
                    </a:cubicBezTo>
                    <a:cubicBezTo>
                      <a:pt x="0" y="602"/>
                      <a:pt x="17" y="619"/>
                      <a:pt x="38" y="619"/>
                    </a:cubicBezTo>
                    <a:cubicBezTo>
                      <a:pt x="1859" y="619"/>
                      <a:pt x="1859" y="619"/>
                      <a:pt x="1859" y="619"/>
                    </a:cubicBezTo>
                    <a:cubicBezTo>
                      <a:pt x="1879" y="619"/>
                      <a:pt x="1896" y="602"/>
                      <a:pt x="1896" y="581"/>
                    </a:cubicBezTo>
                    <a:lnTo>
                      <a:pt x="1896" y="38"/>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7" name="Freeform 238"/>
              <p:cNvSpPr>
                <a:spLocks/>
              </p:cNvSpPr>
              <p:nvPr/>
            </p:nvSpPr>
            <p:spPr bwMode="auto">
              <a:xfrm rot="10800000">
                <a:off x="6691005" y="3447590"/>
                <a:ext cx="1767496" cy="542523"/>
              </a:xfrm>
              <a:custGeom>
                <a:avLst/>
                <a:gdLst>
                  <a:gd name="T0" fmla="*/ 11 w 1843"/>
                  <a:gd name="T1" fmla="*/ 566 h 566"/>
                  <a:gd name="T2" fmla="*/ 0 w 1843"/>
                  <a:gd name="T3" fmla="*/ 555 h 566"/>
                  <a:gd name="T4" fmla="*/ 0 w 1843"/>
                  <a:gd name="T5" fmla="*/ 11 h 566"/>
                  <a:gd name="T6" fmla="*/ 11 w 1843"/>
                  <a:gd name="T7" fmla="*/ 0 h 566"/>
                  <a:gd name="T8" fmla="*/ 1832 w 1843"/>
                  <a:gd name="T9" fmla="*/ 0 h 566"/>
                  <a:gd name="T10" fmla="*/ 1843 w 1843"/>
                  <a:gd name="T11" fmla="*/ 11 h 566"/>
                  <a:gd name="T12" fmla="*/ 1843 w 1843"/>
                  <a:gd name="T13" fmla="*/ 555 h 566"/>
                  <a:gd name="T14" fmla="*/ 1832 w 1843"/>
                  <a:gd name="T15" fmla="*/ 566 h 566"/>
                  <a:gd name="T16" fmla="*/ 11 w 1843"/>
                  <a:gd name="T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3" h="566">
                    <a:moveTo>
                      <a:pt x="11" y="566"/>
                    </a:moveTo>
                    <a:cubicBezTo>
                      <a:pt x="5" y="566"/>
                      <a:pt x="0" y="561"/>
                      <a:pt x="0" y="555"/>
                    </a:cubicBezTo>
                    <a:cubicBezTo>
                      <a:pt x="0" y="11"/>
                      <a:pt x="0" y="11"/>
                      <a:pt x="0" y="11"/>
                    </a:cubicBezTo>
                    <a:cubicBezTo>
                      <a:pt x="0" y="5"/>
                      <a:pt x="5" y="0"/>
                      <a:pt x="11" y="0"/>
                    </a:cubicBezTo>
                    <a:cubicBezTo>
                      <a:pt x="1832" y="0"/>
                      <a:pt x="1832" y="0"/>
                      <a:pt x="1832" y="0"/>
                    </a:cubicBezTo>
                    <a:cubicBezTo>
                      <a:pt x="1838" y="0"/>
                      <a:pt x="1843" y="5"/>
                      <a:pt x="1843" y="11"/>
                    </a:cubicBezTo>
                    <a:cubicBezTo>
                      <a:pt x="1843" y="555"/>
                      <a:pt x="1843" y="555"/>
                      <a:pt x="1843" y="555"/>
                    </a:cubicBezTo>
                    <a:cubicBezTo>
                      <a:pt x="1843" y="561"/>
                      <a:pt x="1838" y="566"/>
                      <a:pt x="1832" y="566"/>
                    </a:cubicBezTo>
                    <a:lnTo>
                      <a:pt x="11"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8" name="Freeform 239"/>
              <p:cNvSpPr>
                <a:spLocks/>
              </p:cNvSpPr>
              <p:nvPr/>
            </p:nvSpPr>
            <p:spPr bwMode="auto">
              <a:xfrm rot="10800000">
                <a:off x="8350487"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9" name="Freeform 240"/>
              <p:cNvSpPr>
                <a:spLocks/>
              </p:cNvSpPr>
              <p:nvPr/>
            </p:nvSpPr>
            <p:spPr bwMode="auto">
              <a:xfrm rot="10800000">
                <a:off x="8222834"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0" name="Freeform 241"/>
              <p:cNvSpPr>
                <a:spLocks/>
              </p:cNvSpPr>
              <p:nvPr/>
            </p:nvSpPr>
            <p:spPr bwMode="auto">
              <a:xfrm rot="10800000">
                <a:off x="809640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1" name="Freeform 242"/>
              <p:cNvSpPr>
                <a:spLocks/>
              </p:cNvSpPr>
              <p:nvPr/>
            </p:nvSpPr>
            <p:spPr bwMode="auto">
              <a:xfrm rot="10800000">
                <a:off x="7969984"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2" name="Freeform 243"/>
              <p:cNvSpPr>
                <a:spLocks/>
              </p:cNvSpPr>
              <p:nvPr/>
            </p:nvSpPr>
            <p:spPr bwMode="auto">
              <a:xfrm rot="10800000">
                <a:off x="784355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3" name="Freeform 244"/>
              <p:cNvSpPr>
                <a:spLocks/>
              </p:cNvSpPr>
              <p:nvPr/>
            </p:nvSpPr>
            <p:spPr bwMode="auto">
              <a:xfrm rot="10800000">
                <a:off x="7717134"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7" y="86"/>
                      <a:pt x="0" y="80"/>
                      <a:pt x="0" y="72"/>
                    </a:cubicBezTo>
                    <a:cubicBezTo>
                      <a:pt x="0" y="14"/>
                      <a:pt x="0" y="14"/>
                      <a:pt x="0" y="14"/>
                    </a:cubicBezTo>
                    <a:cubicBezTo>
                      <a:pt x="0" y="6"/>
                      <a:pt x="7"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4" name="Freeform 245"/>
              <p:cNvSpPr>
                <a:spLocks/>
              </p:cNvSpPr>
              <p:nvPr/>
            </p:nvSpPr>
            <p:spPr bwMode="auto">
              <a:xfrm rot="10800000">
                <a:off x="7590709" y="3889463"/>
                <a:ext cx="92057"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5" name="Freeform 246"/>
              <p:cNvSpPr>
                <a:spLocks/>
              </p:cNvSpPr>
              <p:nvPr/>
            </p:nvSpPr>
            <p:spPr bwMode="auto">
              <a:xfrm rot="10800000">
                <a:off x="7463056"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6" name="Freeform 247"/>
              <p:cNvSpPr>
                <a:spLocks/>
              </p:cNvSpPr>
              <p:nvPr/>
            </p:nvSpPr>
            <p:spPr bwMode="auto">
              <a:xfrm rot="10800000">
                <a:off x="7336632"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7" name="Freeform 248"/>
              <p:cNvSpPr>
                <a:spLocks/>
              </p:cNvSpPr>
              <p:nvPr/>
            </p:nvSpPr>
            <p:spPr bwMode="auto">
              <a:xfrm rot="10800000">
                <a:off x="7211433"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8" name="Freeform 249"/>
              <p:cNvSpPr>
                <a:spLocks/>
              </p:cNvSpPr>
              <p:nvPr/>
            </p:nvSpPr>
            <p:spPr bwMode="auto">
              <a:xfrm rot="10800000">
                <a:off x="7085009"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9" name="Freeform 250"/>
              <p:cNvSpPr>
                <a:spLocks/>
              </p:cNvSpPr>
              <p:nvPr/>
            </p:nvSpPr>
            <p:spPr bwMode="auto">
              <a:xfrm rot="10800000">
                <a:off x="6958583" y="3889463"/>
                <a:ext cx="92057" cy="82238"/>
              </a:xfrm>
              <a:custGeom>
                <a:avLst/>
                <a:gdLst>
                  <a:gd name="T0" fmla="*/ 96 w 96"/>
                  <a:gd name="T1" fmla="*/ 72 h 86"/>
                  <a:gd name="T2" fmla="*/ 82 w 96"/>
                  <a:gd name="T3" fmla="*/ 86 h 86"/>
                  <a:gd name="T4" fmla="*/ 14 w 96"/>
                  <a:gd name="T5" fmla="*/ 86 h 86"/>
                  <a:gd name="T6" fmla="*/ 0 w 96"/>
                  <a:gd name="T7" fmla="*/ 72 h 86"/>
                  <a:gd name="T8" fmla="*/ 0 w 96"/>
                  <a:gd name="T9" fmla="*/ 14 h 86"/>
                  <a:gd name="T10" fmla="*/ 14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4" y="86"/>
                      <a:pt x="14" y="86"/>
                      <a:pt x="14" y="86"/>
                    </a:cubicBezTo>
                    <a:cubicBezTo>
                      <a:pt x="6" y="86"/>
                      <a:pt x="0" y="80"/>
                      <a:pt x="0" y="72"/>
                    </a:cubicBezTo>
                    <a:cubicBezTo>
                      <a:pt x="0" y="14"/>
                      <a:pt x="0" y="14"/>
                      <a:pt x="0" y="14"/>
                    </a:cubicBezTo>
                    <a:cubicBezTo>
                      <a:pt x="0" y="6"/>
                      <a:pt x="6" y="0"/>
                      <a:pt x="14"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 name="Freeform 251"/>
              <p:cNvSpPr>
                <a:spLocks/>
              </p:cNvSpPr>
              <p:nvPr/>
            </p:nvSpPr>
            <p:spPr bwMode="auto">
              <a:xfrm rot="10800000">
                <a:off x="6832158"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 name="Freeform 252"/>
              <p:cNvSpPr>
                <a:spLocks/>
              </p:cNvSpPr>
              <p:nvPr/>
            </p:nvSpPr>
            <p:spPr bwMode="auto">
              <a:xfrm rot="10800000">
                <a:off x="6704506"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 name="Freeform 253"/>
              <p:cNvSpPr>
                <a:spLocks/>
              </p:cNvSpPr>
              <p:nvPr/>
            </p:nvSpPr>
            <p:spPr bwMode="auto">
              <a:xfrm rot="10800000">
                <a:off x="8350487"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 name="Freeform 254"/>
              <p:cNvSpPr>
                <a:spLocks/>
              </p:cNvSpPr>
              <p:nvPr/>
            </p:nvSpPr>
            <p:spPr bwMode="auto">
              <a:xfrm rot="10800000">
                <a:off x="8222834"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 name="Freeform 255"/>
              <p:cNvSpPr>
                <a:spLocks/>
              </p:cNvSpPr>
              <p:nvPr/>
            </p:nvSpPr>
            <p:spPr bwMode="auto">
              <a:xfrm rot="10800000">
                <a:off x="809640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 name="Freeform 256"/>
              <p:cNvSpPr>
                <a:spLocks/>
              </p:cNvSpPr>
              <p:nvPr/>
            </p:nvSpPr>
            <p:spPr bwMode="auto">
              <a:xfrm rot="10800000">
                <a:off x="7969984"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 name="Freeform 257"/>
              <p:cNvSpPr>
                <a:spLocks/>
              </p:cNvSpPr>
              <p:nvPr/>
            </p:nvSpPr>
            <p:spPr bwMode="auto">
              <a:xfrm rot="10800000">
                <a:off x="784355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7" name="Freeform 258"/>
              <p:cNvSpPr>
                <a:spLocks/>
              </p:cNvSpPr>
              <p:nvPr/>
            </p:nvSpPr>
            <p:spPr bwMode="auto">
              <a:xfrm rot="10800000">
                <a:off x="7717134"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8" name="Freeform 259"/>
              <p:cNvSpPr>
                <a:spLocks/>
              </p:cNvSpPr>
              <p:nvPr/>
            </p:nvSpPr>
            <p:spPr bwMode="auto">
              <a:xfrm rot="10800000">
                <a:off x="7590709" y="3760584"/>
                <a:ext cx="92057"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9" name="Freeform 260"/>
              <p:cNvSpPr>
                <a:spLocks/>
              </p:cNvSpPr>
              <p:nvPr/>
            </p:nvSpPr>
            <p:spPr bwMode="auto">
              <a:xfrm rot="10800000">
                <a:off x="7463056"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0" name="Freeform 261"/>
              <p:cNvSpPr>
                <a:spLocks/>
              </p:cNvSpPr>
              <p:nvPr/>
            </p:nvSpPr>
            <p:spPr bwMode="auto">
              <a:xfrm rot="10800000">
                <a:off x="7336632"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1" name="Freeform 262"/>
              <p:cNvSpPr>
                <a:spLocks/>
              </p:cNvSpPr>
              <p:nvPr/>
            </p:nvSpPr>
            <p:spPr bwMode="auto">
              <a:xfrm rot="10800000">
                <a:off x="7211433"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2" name="Freeform 263"/>
              <p:cNvSpPr>
                <a:spLocks/>
              </p:cNvSpPr>
              <p:nvPr/>
            </p:nvSpPr>
            <p:spPr bwMode="auto">
              <a:xfrm rot="10800000">
                <a:off x="7085009"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3" name="Freeform 264"/>
              <p:cNvSpPr>
                <a:spLocks/>
              </p:cNvSpPr>
              <p:nvPr/>
            </p:nvSpPr>
            <p:spPr bwMode="auto">
              <a:xfrm rot="10800000">
                <a:off x="6958583" y="3760584"/>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4" name="Freeform 265"/>
              <p:cNvSpPr>
                <a:spLocks/>
              </p:cNvSpPr>
              <p:nvPr/>
            </p:nvSpPr>
            <p:spPr bwMode="auto">
              <a:xfrm rot="10800000">
                <a:off x="6832158"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5" name="Freeform 266"/>
              <p:cNvSpPr>
                <a:spLocks/>
              </p:cNvSpPr>
              <p:nvPr/>
            </p:nvSpPr>
            <p:spPr bwMode="auto">
              <a:xfrm rot="10800000">
                <a:off x="8350487"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6" name="Freeform 267"/>
              <p:cNvSpPr>
                <a:spLocks/>
              </p:cNvSpPr>
              <p:nvPr/>
            </p:nvSpPr>
            <p:spPr bwMode="auto">
              <a:xfrm rot="10800000">
                <a:off x="8222834"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7" name="Freeform 268"/>
              <p:cNvSpPr>
                <a:spLocks/>
              </p:cNvSpPr>
              <p:nvPr/>
            </p:nvSpPr>
            <p:spPr bwMode="auto">
              <a:xfrm rot="10800000">
                <a:off x="809640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8" name="Freeform 269"/>
              <p:cNvSpPr>
                <a:spLocks/>
              </p:cNvSpPr>
              <p:nvPr/>
            </p:nvSpPr>
            <p:spPr bwMode="auto">
              <a:xfrm rot="10800000">
                <a:off x="7969984"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9" name="Freeform 270"/>
              <p:cNvSpPr>
                <a:spLocks/>
              </p:cNvSpPr>
              <p:nvPr/>
            </p:nvSpPr>
            <p:spPr bwMode="auto">
              <a:xfrm rot="10800000">
                <a:off x="784355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0" name="Freeform 271"/>
              <p:cNvSpPr>
                <a:spLocks/>
              </p:cNvSpPr>
              <p:nvPr/>
            </p:nvSpPr>
            <p:spPr bwMode="auto">
              <a:xfrm rot="10800000">
                <a:off x="7717134"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1" name="Freeform 272"/>
              <p:cNvSpPr>
                <a:spLocks/>
              </p:cNvSpPr>
              <p:nvPr/>
            </p:nvSpPr>
            <p:spPr bwMode="auto">
              <a:xfrm rot="10800000">
                <a:off x="7590709" y="3631704"/>
                <a:ext cx="92057"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2" name="Freeform 273"/>
              <p:cNvSpPr>
                <a:spLocks/>
              </p:cNvSpPr>
              <p:nvPr/>
            </p:nvSpPr>
            <p:spPr bwMode="auto">
              <a:xfrm rot="10800000">
                <a:off x="7463056"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3" name="Freeform 274"/>
              <p:cNvSpPr>
                <a:spLocks/>
              </p:cNvSpPr>
              <p:nvPr/>
            </p:nvSpPr>
            <p:spPr bwMode="auto">
              <a:xfrm rot="10800000">
                <a:off x="7336632"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4" name="Freeform 275"/>
              <p:cNvSpPr>
                <a:spLocks/>
              </p:cNvSpPr>
              <p:nvPr/>
            </p:nvSpPr>
            <p:spPr bwMode="auto">
              <a:xfrm rot="10800000">
                <a:off x="7211433"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5" name="Freeform 276"/>
              <p:cNvSpPr>
                <a:spLocks/>
              </p:cNvSpPr>
              <p:nvPr/>
            </p:nvSpPr>
            <p:spPr bwMode="auto">
              <a:xfrm rot="10800000">
                <a:off x="7085009"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6" name="Freeform 277"/>
              <p:cNvSpPr>
                <a:spLocks/>
              </p:cNvSpPr>
              <p:nvPr/>
            </p:nvSpPr>
            <p:spPr bwMode="auto">
              <a:xfrm rot="10800000">
                <a:off x="6958583" y="3631704"/>
                <a:ext cx="92057" cy="83465"/>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7" name="Freeform 278"/>
              <p:cNvSpPr>
                <a:spLocks/>
              </p:cNvSpPr>
              <p:nvPr/>
            </p:nvSpPr>
            <p:spPr bwMode="auto">
              <a:xfrm rot="10800000">
                <a:off x="6832158"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8" name="Freeform 279"/>
              <p:cNvSpPr>
                <a:spLocks/>
              </p:cNvSpPr>
              <p:nvPr/>
            </p:nvSpPr>
            <p:spPr bwMode="auto">
              <a:xfrm rot="10800000">
                <a:off x="6704506" y="3631704"/>
                <a:ext cx="92057" cy="211118"/>
              </a:xfrm>
              <a:custGeom>
                <a:avLst/>
                <a:gdLst>
                  <a:gd name="T0" fmla="*/ 82 w 96"/>
                  <a:gd name="T1" fmla="*/ 0 h 220"/>
                  <a:gd name="T2" fmla="*/ 13 w 96"/>
                  <a:gd name="T3" fmla="*/ 0 h 220"/>
                  <a:gd name="T4" fmla="*/ 0 w 96"/>
                  <a:gd name="T5" fmla="*/ 14 h 220"/>
                  <a:gd name="T6" fmla="*/ 0 w 96"/>
                  <a:gd name="T7" fmla="*/ 55 h 220"/>
                  <a:gd name="T8" fmla="*/ 0 w 96"/>
                  <a:gd name="T9" fmla="*/ 73 h 220"/>
                  <a:gd name="T10" fmla="*/ 0 w 96"/>
                  <a:gd name="T11" fmla="*/ 207 h 220"/>
                  <a:gd name="T12" fmla="*/ 13 w 96"/>
                  <a:gd name="T13" fmla="*/ 220 h 220"/>
                  <a:gd name="T14" fmla="*/ 82 w 96"/>
                  <a:gd name="T15" fmla="*/ 220 h 220"/>
                  <a:gd name="T16" fmla="*/ 96 w 96"/>
                  <a:gd name="T17" fmla="*/ 207 h 220"/>
                  <a:gd name="T18" fmla="*/ 96 w 96"/>
                  <a:gd name="T19" fmla="*/ 73 h 220"/>
                  <a:gd name="T20" fmla="*/ 96 w 96"/>
                  <a:gd name="T21" fmla="*/ 55 h 220"/>
                  <a:gd name="T22" fmla="*/ 96 w 96"/>
                  <a:gd name="T23" fmla="*/ 14 h 220"/>
                  <a:gd name="T24" fmla="*/ 82 w 96"/>
                  <a:gd name="T2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220">
                    <a:moveTo>
                      <a:pt x="82" y="0"/>
                    </a:moveTo>
                    <a:cubicBezTo>
                      <a:pt x="13" y="0"/>
                      <a:pt x="13" y="0"/>
                      <a:pt x="13" y="0"/>
                    </a:cubicBezTo>
                    <a:cubicBezTo>
                      <a:pt x="6" y="0"/>
                      <a:pt x="0" y="6"/>
                      <a:pt x="0" y="14"/>
                    </a:cubicBezTo>
                    <a:cubicBezTo>
                      <a:pt x="0" y="55"/>
                      <a:pt x="0" y="55"/>
                      <a:pt x="0" y="55"/>
                    </a:cubicBezTo>
                    <a:cubicBezTo>
                      <a:pt x="0" y="73"/>
                      <a:pt x="0" y="73"/>
                      <a:pt x="0" y="73"/>
                    </a:cubicBezTo>
                    <a:cubicBezTo>
                      <a:pt x="0" y="207"/>
                      <a:pt x="0" y="207"/>
                      <a:pt x="0" y="207"/>
                    </a:cubicBezTo>
                    <a:cubicBezTo>
                      <a:pt x="0" y="214"/>
                      <a:pt x="6" y="220"/>
                      <a:pt x="13" y="220"/>
                    </a:cubicBezTo>
                    <a:cubicBezTo>
                      <a:pt x="82" y="220"/>
                      <a:pt x="82" y="220"/>
                      <a:pt x="82" y="220"/>
                    </a:cubicBezTo>
                    <a:cubicBezTo>
                      <a:pt x="90" y="220"/>
                      <a:pt x="96" y="214"/>
                      <a:pt x="96" y="207"/>
                    </a:cubicBezTo>
                    <a:cubicBezTo>
                      <a:pt x="96" y="73"/>
                      <a:pt x="96" y="73"/>
                      <a:pt x="96" y="73"/>
                    </a:cubicBezTo>
                    <a:cubicBezTo>
                      <a:pt x="96" y="55"/>
                      <a:pt x="96" y="55"/>
                      <a:pt x="96" y="55"/>
                    </a:cubicBezTo>
                    <a:cubicBezTo>
                      <a:pt x="96" y="14"/>
                      <a:pt x="96" y="14"/>
                      <a:pt x="96" y="14"/>
                    </a:cubicBezTo>
                    <a:cubicBezTo>
                      <a:pt x="96" y="6"/>
                      <a:pt x="90" y="0"/>
                      <a:pt x="8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9" name="Freeform 280"/>
              <p:cNvSpPr>
                <a:spLocks/>
              </p:cNvSpPr>
              <p:nvPr/>
            </p:nvSpPr>
            <p:spPr bwMode="auto">
              <a:xfrm rot="10800000">
                <a:off x="8222834" y="3504051"/>
                <a:ext cx="219710" cy="82238"/>
              </a:xfrm>
              <a:custGeom>
                <a:avLst/>
                <a:gdLst>
                  <a:gd name="T0" fmla="*/ 215 w 228"/>
                  <a:gd name="T1" fmla="*/ 0 h 86"/>
                  <a:gd name="T2" fmla="*/ 194 w 228"/>
                  <a:gd name="T3" fmla="*/ 0 h 86"/>
                  <a:gd name="T4" fmla="*/ 146 w 228"/>
                  <a:gd name="T5" fmla="*/ 0 h 86"/>
                  <a:gd name="T6" fmla="*/ 14 w 228"/>
                  <a:gd name="T7" fmla="*/ 0 h 86"/>
                  <a:gd name="T8" fmla="*/ 0 w 228"/>
                  <a:gd name="T9" fmla="*/ 14 h 86"/>
                  <a:gd name="T10" fmla="*/ 0 w 228"/>
                  <a:gd name="T11" fmla="*/ 73 h 86"/>
                  <a:gd name="T12" fmla="*/ 14 w 228"/>
                  <a:gd name="T13" fmla="*/ 86 h 86"/>
                  <a:gd name="T14" fmla="*/ 146 w 228"/>
                  <a:gd name="T15" fmla="*/ 86 h 86"/>
                  <a:gd name="T16" fmla="*/ 194 w 228"/>
                  <a:gd name="T17" fmla="*/ 86 h 86"/>
                  <a:gd name="T18" fmla="*/ 215 w 228"/>
                  <a:gd name="T19" fmla="*/ 86 h 86"/>
                  <a:gd name="T20" fmla="*/ 228 w 228"/>
                  <a:gd name="T21" fmla="*/ 73 h 86"/>
                  <a:gd name="T22" fmla="*/ 228 w 228"/>
                  <a:gd name="T23" fmla="*/ 14 h 86"/>
                  <a:gd name="T24" fmla="*/ 215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5" y="0"/>
                    </a:moveTo>
                    <a:cubicBezTo>
                      <a:pt x="194" y="0"/>
                      <a:pt x="194" y="0"/>
                      <a:pt x="194" y="0"/>
                    </a:cubicBezTo>
                    <a:cubicBezTo>
                      <a:pt x="146" y="0"/>
                      <a:pt x="146" y="0"/>
                      <a:pt x="146" y="0"/>
                    </a:cubicBezTo>
                    <a:cubicBezTo>
                      <a:pt x="14" y="0"/>
                      <a:pt x="14" y="0"/>
                      <a:pt x="14" y="0"/>
                    </a:cubicBezTo>
                    <a:cubicBezTo>
                      <a:pt x="6" y="0"/>
                      <a:pt x="0" y="6"/>
                      <a:pt x="0" y="14"/>
                    </a:cubicBezTo>
                    <a:cubicBezTo>
                      <a:pt x="0" y="73"/>
                      <a:pt x="0" y="73"/>
                      <a:pt x="0" y="73"/>
                    </a:cubicBezTo>
                    <a:cubicBezTo>
                      <a:pt x="0" y="80"/>
                      <a:pt x="6" y="86"/>
                      <a:pt x="14" y="86"/>
                    </a:cubicBezTo>
                    <a:cubicBezTo>
                      <a:pt x="146" y="86"/>
                      <a:pt x="146" y="86"/>
                      <a:pt x="146" y="86"/>
                    </a:cubicBezTo>
                    <a:cubicBezTo>
                      <a:pt x="194" y="86"/>
                      <a:pt x="194" y="86"/>
                      <a:pt x="194" y="86"/>
                    </a:cubicBezTo>
                    <a:cubicBezTo>
                      <a:pt x="215" y="86"/>
                      <a:pt x="215" y="86"/>
                      <a:pt x="215" y="86"/>
                    </a:cubicBezTo>
                    <a:cubicBezTo>
                      <a:pt x="222" y="86"/>
                      <a:pt x="228" y="80"/>
                      <a:pt x="228" y="73"/>
                    </a:cubicBezTo>
                    <a:cubicBezTo>
                      <a:pt x="228" y="14"/>
                      <a:pt x="228" y="14"/>
                      <a:pt x="228" y="14"/>
                    </a:cubicBezTo>
                    <a:cubicBezTo>
                      <a:pt x="228" y="6"/>
                      <a:pt x="222" y="0"/>
                      <a:pt x="215"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0" name="Freeform 281"/>
              <p:cNvSpPr>
                <a:spLocks/>
              </p:cNvSpPr>
              <p:nvPr/>
            </p:nvSpPr>
            <p:spPr bwMode="auto">
              <a:xfrm rot="10800000">
                <a:off x="8096409"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1" name="Freeform 282"/>
              <p:cNvSpPr>
                <a:spLocks/>
              </p:cNvSpPr>
              <p:nvPr/>
            </p:nvSpPr>
            <p:spPr bwMode="auto">
              <a:xfrm rot="10800000">
                <a:off x="7969984"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2" name="Freeform 283"/>
              <p:cNvSpPr>
                <a:spLocks/>
              </p:cNvSpPr>
              <p:nvPr/>
            </p:nvSpPr>
            <p:spPr bwMode="auto">
              <a:xfrm rot="10800000">
                <a:off x="7211434" y="3504051"/>
                <a:ext cx="724183" cy="82238"/>
              </a:xfrm>
              <a:custGeom>
                <a:avLst/>
                <a:gdLst>
                  <a:gd name="T0" fmla="*/ 742 w 755"/>
                  <a:gd name="T1" fmla="*/ 0 h 86"/>
                  <a:gd name="T2" fmla="*/ 724 w 755"/>
                  <a:gd name="T3" fmla="*/ 0 h 86"/>
                  <a:gd name="T4" fmla="*/ 673 w 755"/>
                  <a:gd name="T5" fmla="*/ 0 h 86"/>
                  <a:gd name="T6" fmla="*/ 610 w 755"/>
                  <a:gd name="T7" fmla="*/ 0 h 86"/>
                  <a:gd name="T8" fmla="*/ 541 w 755"/>
                  <a:gd name="T9" fmla="*/ 0 h 86"/>
                  <a:gd name="T10" fmla="*/ 478 w 755"/>
                  <a:gd name="T11" fmla="*/ 0 h 86"/>
                  <a:gd name="T12" fmla="*/ 409 w 755"/>
                  <a:gd name="T13" fmla="*/ 0 h 86"/>
                  <a:gd name="T14" fmla="*/ 346 w 755"/>
                  <a:gd name="T15" fmla="*/ 0 h 86"/>
                  <a:gd name="T16" fmla="*/ 277 w 755"/>
                  <a:gd name="T17" fmla="*/ 0 h 86"/>
                  <a:gd name="T18" fmla="*/ 214 w 755"/>
                  <a:gd name="T19" fmla="*/ 0 h 86"/>
                  <a:gd name="T20" fmla="*/ 145 w 755"/>
                  <a:gd name="T21" fmla="*/ 0 h 86"/>
                  <a:gd name="T22" fmla="*/ 13 w 755"/>
                  <a:gd name="T23" fmla="*/ 0 h 86"/>
                  <a:gd name="T24" fmla="*/ 0 w 755"/>
                  <a:gd name="T25" fmla="*/ 14 h 86"/>
                  <a:gd name="T26" fmla="*/ 0 w 755"/>
                  <a:gd name="T27" fmla="*/ 73 h 86"/>
                  <a:gd name="T28" fmla="*/ 13 w 755"/>
                  <a:gd name="T29" fmla="*/ 86 h 86"/>
                  <a:gd name="T30" fmla="*/ 145 w 755"/>
                  <a:gd name="T31" fmla="*/ 86 h 86"/>
                  <a:gd name="T32" fmla="*/ 214 w 755"/>
                  <a:gd name="T33" fmla="*/ 86 h 86"/>
                  <a:gd name="T34" fmla="*/ 277 w 755"/>
                  <a:gd name="T35" fmla="*/ 86 h 86"/>
                  <a:gd name="T36" fmla="*/ 346 w 755"/>
                  <a:gd name="T37" fmla="*/ 86 h 86"/>
                  <a:gd name="T38" fmla="*/ 409 w 755"/>
                  <a:gd name="T39" fmla="*/ 86 h 86"/>
                  <a:gd name="T40" fmla="*/ 478 w 755"/>
                  <a:gd name="T41" fmla="*/ 86 h 86"/>
                  <a:gd name="T42" fmla="*/ 541 w 755"/>
                  <a:gd name="T43" fmla="*/ 86 h 86"/>
                  <a:gd name="T44" fmla="*/ 610 w 755"/>
                  <a:gd name="T45" fmla="*/ 86 h 86"/>
                  <a:gd name="T46" fmla="*/ 673 w 755"/>
                  <a:gd name="T47" fmla="*/ 86 h 86"/>
                  <a:gd name="T48" fmla="*/ 724 w 755"/>
                  <a:gd name="T49" fmla="*/ 86 h 86"/>
                  <a:gd name="T50" fmla="*/ 742 w 755"/>
                  <a:gd name="T51" fmla="*/ 86 h 86"/>
                  <a:gd name="T52" fmla="*/ 755 w 755"/>
                  <a:gd name="T53" fmla="*/ 73 h 86"/>
                  <a:gd name="T54" fmla="*/ 755 w 755"/>
                  <a:gd name="T55" fmla="*/ 14 h 86"/>
                  <a:gd name="T56" fmla="*/ 742 w 755"/>
                  <a:gd name="T5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5" h="86">
                    <a:moveTo>
                      <a:pt x="742" y="0"/>
                    </a:moveTo>
                    <a:cubicBezTo>
                      <a:pt x="724" y="0"/>
                      <a:pt x="724" y="0"/>
                      <a:pt x="724" y="0"/>
                    </a:cubicBezTo>
                    <a:cubicBezTo>
                      <a:pt x="673" y="0"/>
                      <a:pt x="673" y="0"/>
                      <a:pt x="673" y="0"/>
                    </a:cubicBezTo>
                    <a:cubicBezTo>
                      <a:pt x="610" y="0"/>
                      <a:pt x="610" y="0"/>
                      <a:pt x="610" y="0"/>
                    </a:cubicBezTo>
                    <a:cubicBezTo>
                      <a:pt x="541" y="0"/>
                      <a:pt x="541" y="0"/>
                      <a:pt x="541" y="0"/>
                    </a:cubicBezTo>
                    <a:cubicBezTo>
                      <a:pt x="478" y="0"/>
                      <a:pt x="478" y="0"/>
                      <a:pt x="478" y="0"/>
                    </a:cubicBezTo>
                    <a:cubicBezTo>
                      <a:pt x="409" y="0"/>
                      <a:pt x="409" y="0"/>
                      <a:pt x="409" y="0"/>
                    </a:cubicBezTo>
                    <a:cubicBezTo>
                      <a:pt x="346" y="0"/>
                      <a:pt x="346" y="0"/>
                      <a:pt x="346" y="0"/>
                    </a:cubicBezTo>
                    <a:cubicBezTo>
                      <a:pt x="277" y="0"/>
                      <a:pt x="277" y="0"/>
                      <a:pt x="277" y="0"/>
                    </a:cubicBezTo>
                    <a:cubicBezTo>
                      <a:pt x="214" y="0"/>
                      <a:pt x="214" y="0"/>
                      <a:pt x="214" y="0"/>
                    </a:cubicBezTo>
                    <a:cubicBezTo>
                      <a:pt x="145" y="0"/>
                      <a:pt x="145" y="0"/>
                      <a:pt x="145" y="0"/>
                    </a:cubicBezTo>
                    <a:cubicBezTo>
                      <a:pt x="13" y="0"/>
                      <a:pt x="13" y="0"/>
                      <a:pt x="13" y="0"/>
                    </a:cubicBezTo>
                    <a:cubicBezTo>
                      <a:pt x="6" y="0"/>
                      <a:pt x="0" y="6"/>
                      <a:pt x="0" y="14"/>
                    </a:cubicBezTo>
                    <a:cubicBezTo>
                      <a:pt x="0" y="73"/>
                      <a:pt x="0" y="73"/>
                      <a:pt x="0" y="73"/>
                    </a:cubicBezTo>
                    <a:cubicBezTo>
                      <a:pt x="0" y="80"/>
                      <a:pt x="6" y="86"/>
                      <a:pt x="13" y="86"/>
                    </a:cubicBezTo>
                    <a:cubicBezTo>
                      <a:pt x="145" y="86"/>
                      <a:pt x="145" y="86"/>
                      <a:pt x="145" y="86"/>
                    </a:cubicBezTo>
                    <a:cubicBezTo>
                      <a:pt x="214" y="86"/>
                      <a:pt x="214" y="86"/>
                      <a:pt x="214" y="86"/>
                    </a:cubicBezTo>
                    <a:cubicBezTo>
                      <a:pt x="277" y="86"/>
                      <a:pt x="277" y="86"/>
                      <a:pt x="277" y="86"/>
                    </a:cubicBezTo>
                    <a:cubicBezTo>
                      <a:pt x="346" y="86"/>
                      <a:pt x="346" y="86"/>
                      <a:pt x="346" y="86"/>
                    </a:cubicBezTo>
                    <a:cubicBezTo>
                      <a:pt x="409" y="86"/>
                      <a:pt x="409" y="86"/>
                      <a:pt x="409" y="86"/>
                    </a:cubicBezTo>
                    <a:cubicBezTo>
                      <a:pt x="478" y="86"/>
                      <a:pt x="478" y="86"/>
                      <a:pt x="478" y="86"/>
                    </a:cubicBezTo>
                    <a:cubicBezTo>
                      <a:pt x="541" y="86"/>
                      <a:pt x="541" y="86"/>
                      <a:pt x="541" y="86"/>
                    </a:cubicBezTo>
                    <a:cubicBezTo>
                      <a:pt x="610" y="86"/>
                      <a:pt x="610" y="86"/>
                      <a:pt x="610" y="86"/>
                    </a:cubicBezTo>
                    <a:cubicBezTo>
                      <a:pt x="673" y="86"/>
                      <a:pt x="673" y="86"/>
                      <a:pt x="673" y="86"/>
                    </a:cubicBezTo>
                    <a:cubicBezTo>
                      <a:pt x="724" y="86"/>
                      <a:pt x="724" y="86"/>
                      <a:pt x="724" y="86"/>
                    </a:cubicBezTo>
                    <a:cubicBezTo>
                      <a:pt x="742" y="86"/>
                      <a:pt x="742" y="86"/>
                      <a:pt x="742" y="86"/>
                    </a:cubicBezTo>
                    <a:cubicBezTo>
                      <a:pt x="749" y="86"/>
                      <a:pt x="755" y="80"/>
                      <a:pt x="755" y="73"/>
                    </a:cubicBezTo>
                    <a:cubicBezTo>
                      <a:pt x="755" y="14"/>
                      <a:pt x="755" y="14"/>
                      <a:pt x="755" y="14"/>
                    </a:cubicBezTo>
                    <a:cubicBezTo>
                      <a:pt x="755" y="6"/>
                      <a:pt x="749" y="0"/>
                      <a:pt x="74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3" name="Freeform 284"/>
              <p:cNvSpPr>
                <a:spLocks/>
              </p:cNvSpPr>
              <p:nvPr/>
            </p:nvSpPr>
            <p:spPr bwMode="auto">
              <a:xfrm rot="10800000">
                <a:off x="7085009" y="3504051"/>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4" name="Freeform 285"/>
              <p:cNvSpPr>
                <a:spLocks/>
              </p:cNvSpPr>
              <p:nvPr/>
            </p:nvSpPr>
            <p:spPr bwMode="auto">
              <a:xfrm rot="10800000">
                <a:off x="6958583" y="3504051"/>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5" name="Freeform 286"/>
              <p:cNvSpPr>
                <a:spLocks/>
              </p:cNvSpPr>
              <p:nvPr/>
            </p:nvSpPr>
            <p:spPr bwMode="auto">
              <a:xfrm rot="10800000">
                <a:off x="6704506" y="3504051"/>
                <a:ext cx="219710" cy="82238"/>
              </a:xfrm>
              <a:custGeom>
                <a:avLst/>
                <a:gdLst>
                  <a:gd name="T0" fmla="*/ 214 w 228"/>
                  <a:gd name="T1" fmla="*/ 0 h 86"/>
                  <a:gd name="T2" fmla="*/ 82 w 228"/>
                  <a:gd name="T3" fmla="*/ 0 h 86"/>
                  <a:gd name="T4" fmla="*/ 55 w 228"/>
                  <a:gd name="T5" fmla="*/ 0 h 86"/>
                  <a:gd name="T6" fmla="*/ 13 w 228"/>
                  <a:gd name="T7" fmla="*/ 0 h 86"/>
                  <a:gd name="T8" fmla="*/ 0 w 228"/>
                  <a:gd name="T9" fmla="*/ 14 h 86"/>
                  <a:gd name="T10" fmla="*/ 0 w 228"/>
                  <a:gd name="T11" fmla="*/ 73 h 86"/>
                  <a:gd name="T12" fmla="*/ 13 w 228"/>
                  <a:gd name="T13" fmla="*/ 86 h 86"/>
                  <a:gd name="T14" fmla="*/ 55 w 228"/>
                  <a:gd name="T15" fmla="*/ 86 h 86"/>
                  <a:gd name="T16" fmla="*/ 82 w 228"/>
                  <a:gd name="T17" fmla="*/ 86 h 86"/>
                  <a:gd name="T18" fmla="*/ 214 w 228"/>
                  <a:gd name="T19" fmla="*/ 86 h 86"/>
                  <a:gd name="T20" fmla="*/ 228 w 228"/>
                  <a:gd name="T21" fmla="*/ 73 h 86"/>
                  <a:gd name="T22" fmla="*/ 228 w 228"/>
                  <a:gd name="T23" fmla="*/ 14 h 86"/>
                  <a:gd name="T24" fmla="*/ 214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4" y="0"/>
                    </a:moveTo>
                    <a:cubicBezTo>
                      <a:pt x="82" y="0"/>
                      <a:pt x="82" y="0"/>
                      <a:pt x="82" y="0"/>
                    </a:cubicBezTo>
                    <a:cubicBezTo>
                      <a:pt x="55" y="0"/>
                      <a:pt x="55" y="0"/>
                      <a:pt x="55" y="0"/>
                    </a:cubicBezTo>
                    <a:cubicBezTo>
                      <a:pt x="13" y="0"/>
                      <a:pt x="13" y="0"/>
                      <a:pt x="13" y="0"/>
                    </a:cubicBezTo>
                    <a:cubicBezTo>
                      <a:pt x="6" y="0"/>
                      <a:pt x="0" y="6"/>
                      <a:pt x="0" y="14"/>
                    </a:cubicBezTo>
                    <a:cubicBezTo>
                      <a:pt x="0" y="73"/>
                      <a:pt x="0" y="73"/>
                      <a:pt x="0" y="73"/>
                    </a:cubicBezTo>
                    <a:cubicBezTo>
                      <a:pt x="0" y="80"/>
                      <a:pt x="6" y="86"/>
                      <a:pt x="13" y="86"/>
                    </a:cubicBezTo>
                    <a:cubicBezTo>
                      <a:pt x="55" y="86"/>
                      <a:pt x="55" y="86"/>
                      <a:pt x="55" y="86"/>
                    </a:cubicBezTo>
                    <a:cubicBezTo>
                      <a:pt x="82" y="86"/>
                      <a:pt x="82" y="86"/>
                      <a:pt x="82" y="86"/>
                    </a:cubicBezTo>
                    <a:cubicBezTo>
                      <a:pt x="214" y="86"/>
                      <a:pt x="214" y="86"/>
                      <a:pt x="214" y="86"/>
                    </a:cubicBezTo>
                    <a:cubicBezTo>
                      <a:pt x="222" y="86"/>
                      <a:pt x="228" y="80"/>
                      <a:pt x="228" y="73"/>
                    </a:cubicBezTo>
                    <a:cubicBezTo>
                      <a:pt x="228" y="14"/>
                      <a:pt x="228" y="14"/>
                      <a:pt x="228" y="14"/>
                    </a:cubicBezTo>
                    <a:cubicBezTo>
                      <a:pt x="228" y="6"/>
                      <a:pt x="222" y="0"/>
                      <a:pt x="214"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59" name="Group 2458"/>
            <p:cNvGrpSpPr/>
            <p:nvPr/>
          </p:nvGrpSpPr>
          <p:grpSpPr>
            <a:xfrm>
              <a:off x="5294623" y="4267200"/>
              <a:ext cx="313095" cy="450466"/>
              <a:chOff x="6279816" y="3629249"/>
              <a:chExt cx="313095" cy="450466"/>
            </a:xfrm>
          </p:grpSpPr>
          <p:sp>
            <p:nvSpPr>
              <p:cNvPr id="2517" name="Freeform 17"/>
              <p:cNvSpPr>
                <a:spLocks/>
              </p:cNvSpPr>
              <p:nvPr/>
            </p:nvSpPr>
            <p:spPr bwMode="auto">
              <a:xfrm rot="10800000">
                <a:off x="6319194" y="3629249"/>
                <a:ext cx="273717" cy="428373"/>
              </a:xfrm>
              <a:custGeom>
                <a:avLst/>
                <a:gdLst>
                  <a:gd name="T0" fmla="*/ 143 w 286"/>
                  <a:gd name="T1" fmla="*/ 0 h 447"/>
                  <a:gd name="T2" fmla="*/ 0 w 286"/>
                  <a:gd name="T3" fmla="*/ 142 h 447"/>
                  <a:gd name="T4" fmla="*/ 0 w 286"/>
                  <a:gd name="T5" fmla="*/ 205 h 447"/>
                  <a:gd name="T6" fmla="*/ 0 w 286"/>
                  <a:gd name="T7" fmla="*/ 304 h 447"/>
                  <a:gd name="T8" fmla="*/ 143 w 286"/>
                  <a:gd name="T9" fmla="*/ 447 h 447"/>
                  <a:gd name="T10" fmla="*/ 286 w 286"/>
                  <a:gd name="T11" fmla="*/ 304 h 447"/>
                  <a:gd name="T12" fmla="*/ 286 w 286"/>
                  <a:gd name="T13" fmla="*/ 205 h 447"/>
                  <a:gd name="T14" fmla="*/ 286 w 286"/>
                  <a:gd name="T15" fmla="*/ 142 h 447"/>
                  <a:gd name="T16" fmla="*/ 143 w 286"/>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47">
                    <a:moveTo>
                      <a:pt x="143" y="0"/>
                    </a:moveTo>
                    <a:cubicBezTo>
                      <a:pt x="65" y="0"/>
                      <a:pt x="0" y="64"/>
                      <a:pt x="0" y="142"/>
                    </a:cubicBezTo>
                    <a:cubicBezTo>
                      <a:pt x="0" y="205"/>
                      <a:pt x="0" y="205"/>
                      <a:pt x="0" y="205"/>
                    </a:cubicBezTo>
                    <a:cubicBezTo>
                      <a:pt x="0" y="304"/>
                      <a:pt x="0" y="304"/>
                      <a:pt x="0" y="304"/>
                    </a:cubicBezTo>
                    <a:cubicBezTo>
                      <a:pt x="0" y="383"/>
                      <a:pt x="65" y="447"/>
                      <a:pt x="143" y="447"/>
                    </a:cubicBezTo>
                    <a:cubicBezTo>
                      <a:pt x="222" y="447"/>
                      <a:pt x="286" y="383"/>
                      <a:pt x="286" y="304"/>
                    </a:cubicBezTo>
                    <a:cubicBezTo>
                      <a:pt x="286" y="205"/>
                      <a:pt x="286" y="205"/>
                      <a:pt x="286" y="205"/>
                    </a:cubicBezTo>
                    <a:cubicBezTo>
                      <a:pt x="286" y="142"/>
                      <a:pt x="286" y="142"/>
                      <a:pt x="286" y="142"/>
                    </a:cubicBezTo>
                    <a:cubicBezTo>
                      <a:pt x="286" y="64"/>
                      <a:pt x="222" y="0"/>
                      <a:pt x="143"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8" name="Freeform 210"/>
              <p:cNvSpPr>
                <a:spLocks/>
              </p:cNvSpPr>
              <p:nvPr/>
            </p:nvSpPr>
            <p:spPr bwMode="auto">
              <a:xfrm rot="10800000">
                <a:off x="6279816" y="3882099"/>
                <a:ext cx="137472" cy="197616"/>
              </a:xfrm>
              <a:custGeom>
                <a:avLst/>
                <a:gdLst>
                  <a:gd name="T0" fmla="*/ 143 w 143"/>
                  <a:gd name="T1" fmla="*/ 205 h 205"/>
                  <a:gd name="T2" fmla="*/ 143 w 143"/>
                  <a:gd name="T3" fmla="*/ 142 h 205"/>
                  <a:gd name="T4" fmla="*/ 0 w 143"/>
                  <a:gd name="T5" fmla="*/ 0 h 205"/>
                  <a:gd name="T6" fmla="*/ 0 w 143"/>
                  <a:gd name="T7" fmla="*/ 155 h 205"/>
                  <a:gd name="T8" fmla="*/ 143 w 143"/>
                  <a:gd name="T9" fmla="*/ 205 h 205"/>
                </a:gdLst>
                <a:ahLst/>
                <a:cxnLst>
                  <a:cxn ang="0">
                    <a:pos x="T0" y="T1"/>
                  </a:cxn>
                  <a:cxn ang="0">
                    <a:pos x="T2" y="T3"/>
                  </a:cxn>
                  <a:cxn ang="0">
                    <a:pos x="T4" y="T5"/>
                  </a:cxn>
                  <a:cxn ang="0">
                    <a:pos x="T6" y="T7"/>
                  </a:cxn>
                  <a:cxn ang="0">
                    <a:pos x="T8" y="T9"/>
                  </a:cxn>
                </a:cxnLst>
                <a:rect l="0" t="0" r="r" b="b"/>
                <a:pathLst>
                  <a:path w="143" h="205">
                    <a:moveTo>
                      <a:pt x="143" y="205"/>
                    </a:moveTo>
                    <a:cubicBezTo>
                      <a:pt x="143" y="142"/>
                      <a:pt x="143" y="142"/>
                      <a:pt x="143" y="142"/>
                    </a:cubicBezTo>
                    <a:cubicBezTo>
                      <a:pt x="143" y="64"/>
                      <a:pt x="79" y="0"/>
                      <a:pt x="0" y="0"/>
                    </a:cubicBezTo>
                    <a:cubicBezTo>
                      <a:pt x="0" y="155"/>
                      <a:pt x="0" y="155"/>
                      <a:pt x="0" y="155"/>
                    </a:cubicBezTo>
                    <a:cubicBezTo>
                      <a:pt x="53" y="155"/>
                      <a:pt x="102" y="173"/>
                      <a:pt x="143"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9" name="Freeform 211"/>
              <p:cNvSpPr>
                <a:spLocks/>
              </p:cNvSpPr>
              <p:nvPr/>
            </p:nvSpPr>
            <p:spPr bwMode="auto">
              <a:xfrm rot="10800000">
                <a:off x="6417288" y="3882099"/>
                <a:ext cx="137472" cy="197616"/>
              </a:xfrm>
              <a:custGeom>
                <a:avLst/>
                <a:gdLst>
                  <a:gd name="T0" fmla="*/ 143 w 143"/>
                  <a:gd name="T1" fmla="*/ 0 h 205"/>
                  <a:gd name="T2" fmla="*/ 0 w 143"/>
                  <a:gd name="T3" fmla="*/ 142 h 205"/>
                  <a:gd name="T4" fmla="*/ 0 w 143"/>
                  <a:gd name="T5" fmla="*/ 205 h 205"/>
                  <a:gd name="T6" fmla="*/ 143 w 143"/>
                  <a:gd name="T7" fmla="*/ 155 h 205"/>
                  <a:gd name="T8" fmla="*/ 143 w 143"/>
                  <a:gd name="T9" fmla="*/ 0 h 205"/>
                </a:gdLst>
                <a:ahLst/>
                <a:cxnLst>
                  <a:cxn ang="0">
                    <a:pos x="T0" y="T1"/>
                  </a:cxn>
                  <a:cxn ang="0">
                    <a:pos x="T2" y="T3"/>
                  </a:cxn>
                  <a:cxn ang="0">
                    <a:pos x="T4" y="T5"/>
                  </a:cxn>
                  <a:cxn ang="0">
                    <a:pos x="T6" y="T7"/>
                  </a:cxn>
                  <a:cxn ang="0">
                    <a:pos x="T8" y="T9"/>
                  </a:cxn>
                </a:cxnLst>
                <a:rect l="0" t="0" r="r" b="b"/>
                <a:pathLst>
                  <a:path w="143" h="205">
                    <a:moveTo>
                      <a:pt x="143" y="0"/>
                    </a:moveTo>
                    <a:cubicBezTo>
                      <a:pt x="65" y="0"/>
                      <a:pt x="0" y="64"/>
                      <a:pt x="0" y="142"/>
                    </a:cubicBezTo>
                    <a:cubicBezTo>
                      <a:pt x="0" y="205"/>
                      <a:pt x="0" y="205"/>
                      <a:pt x="0" y="205"/>
                    </a:cubicBezTo>
                    <a:cubicBezTo>
                      <a:pt x="41" y="173"/>
                      <a:pt x="90" y="155"/>
                      <a:pt x="143" y="155"/>
                    </a:cubicBezTo>
                    <a:lnTo>
                      <a:pt x="14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0" name="Freeform 212"/>
              <p:cNvSpPr>
                <a:spLocks/>
              </p:cNvSpPr>
              <p:nvPr/>
            </p:nvSpPr>
            <p:spPr bwMode="auto">
              <a:xfrm rot="10800000">
                <a:off x="6279816" y="3650115"/>
                <a:ext cx="274944" cy="279854"/>
              </a:xfrm>
              <a:custGeom>
                <a:avLst/>
                <a:gdLst>
                  <a:gd name="T0" fmla="*/ 143 w 286"/>
                  <a:gd name="T1" fmla="*/ 292 h 292"/>
                  <a:gd name="T2" fmla="*/ 143 w 286"/>
                  <a:gd name="T3" fmla="*/ 292 h 292"/>
                  <a:gd name="T4" fmla="*/ 286 w 286"/>
                  <a:gd name="T5" fmla="*/ 149 h 292"/>
                  <a:gd name="T6" fmla="*/ 286 w 286"/>
                  <a:gd name="T7" fmla="*/ 50 h 292"/>
                  <a:gd name="T8" fmla="*/ 143 w 286"/>
                  <a:gd name="T9" fmla="*/ 0 h 292"/>
                  <a:gd name="T10" fmla="*/ 0 w 286"/>
                  <a:gd name="T11" fmla="*/ 50 h 292"/>
                  <a:gd name="T12" fmla="*/ 0 w 286"/>
                  <a:gd name="T13" fmla="*/ 149 h 292"/>
                  <a:gd name="T14" fmla="*/ 143 w 286"/>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2">
                    <a:moveTo>
                      <a:pt x="143" y="292"/>
                    </a:moveTo>
                    <a:cubicBezTo>
                      <a:pt x="143" y="292"/>
                      <a:pt x="143" y="292"/>
                      <a:pt x="143" y="292"/>
                    </a:cubicBezTo>
                    <a:cubicBezTo>
                      <a:pt x="222" y="292"/>
                      <a:pt x="286" y="228"/>
                      <a:pt x="286" y="149"/>
                    </a:cubicBezTo>
                    <a:cubicBezTo>
                      <a:pt x="286" y="50"/>
                      <a:pt x="286" y="50"/>
                      <a:pt x="286" y="50"/>
                    </a:cubicBezTo>
                    <a:cubicBezTo>
                      <a:pt x="245" y="18"/>
                      <a:pt x="196" y="0"/>
                      <a:pt x="143" y="0"/>
                    </a:cubicBezTo>
                    <a:cubicBezTo>
                      <a:pt x="90" y="0"/>
                      <a:pt x="41" y="18"/>
                      <a:pt x="0" y="50"/>
                    </a:cubicBezTo>
                    <a:cubicBezTo>
                      <a:pt x="0" y="149"/>
                      <a:pt x="0" y="149"/>
                      <a:pt x="0" y="149"/>
                    </a:cubicBezTo>
                    <a:cubicBezTo>
                      <a:pt x="0" y="228"/>
                      <a:pt x="65" y="292"/>
                      <a:pt x="143" y="292"/>
                    </a:cubicBez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1" name="Freeform 213"/>
              <p:cNvSpPr>
                <a:spLocks/>
              </p:cNvSpPr>
              <p:nvPr/>
            </p:nvSpPr>
            <p:spPr bwMode="auto">
              <a:xfrm rot="10800000">
                <a:off x="6293317" y="3667299"/>
                <a:ext cx="246713" cy="122743"/>
              </a:xfrm>
              <a:custGeom>
                <a:avLst/>
                <a:gdLst>
                  <a:gd name="T0" fmla="*/ 0 w 257"/>
                  <a:gd name="T1" fmla="*/ 0 h 128"/>
                  <a:gd name="T2" fmla="*/ 128 w 257"/>
                  <a:gd name="T3" fmla="*/ 128 h 128"/>
                  <a:gd name="T4" fmla="*/ 257 w 257"/>
                  <a:gd name="T5" fmla="*/ 0 h 128"/>
                  <a:gd name="T6" fmla="*/ 131 w 257"/>
                  <a:gd name="T7" fmla="*/ 117 h 128"/>
                  <a:gd name="T8" fmla="*/ 0 w 257"/>
                  <a:gd name="T9" fmla="*/ 0 h 128"/>
                </a:gdLst>
                <a:ahLst/>
                <a:cxnLst>
                  <a:cxn ang="0">
                    <a:pos x="T0" y="T1"/>
                  </a:cxn>
                  <a:cxn ang="0">
                    <a:pos x="T2" y="T3"/>
                  </a:cxn>
                  <a:cxn ang="0">
                    <a:pos x="T4" y="T5"/>
                  </a:cxn>
                  <a:cxn ang="0">
                    <a:pos x="T6" y="T7"/>
                  </a:cxn>
                  <a:cxn ang="0">
                    <a:pos x="T8" y="T9"/>
                  </a:cxn>
                </a:cxnLst>
                <a:rect l="0" t="0" r="r" b="b"/>
                <a:pathLst>
                  <a:path w="257" h="128">
                    <a:moveTo>
                      <a:pt x="0" y="0"/>
                    </a:moveTo>
                    <a:cubicBezTo>
                      <a:pt x="0" y="70"/>
                      <a:pt x="58" y="128"/>
                      <a:pt x="128" y="128"/>
                    </a:cubicBezTo>
                    <a:cubicBezTo>
                      <a:pt x="199" y="128"/>
                      <a:pt x="257" y="70"/>
                      <a:pt x="257" y="0"/>
                    </a:cubicBezTo>
                    <a:cubicBezTo>
                      <a:pt x="257" y="0"/>
                      <a:pt x="244" y="117"/>
                      <a:pt x="131" y="117"/>
                    </a:cubicBezTo>
                    <a:cubicBezTo>
                      <a:pt x="18" y="117"/>
                      <a:pt x="0" y="0"/>
                      <a:pt x="0"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2" name="Freeform 214"/>
              <p:cNvSpPr>
                <a:spLocks/>
              </p:cNvSpPr>
              <p:nvPr/>
            </p:nvSpPr>
            <p:spPr bwMode="auto">
              <a:xfrm rot="10800000">
                <a:off x="6401331" y="3896829"/>
                <a:ext cx="30686" cy="100649"/>
              </a:xfrm>
              <a:custGeom>
                <a:avLst/>
                <a:gdLst>
                  <a:gd name="T0" fmla="*/ 16 w 32"/>
                  <a:gd name="T1" fmla="*/ 0 h 105"/>
                  <a:gd name="T2" fmla="*/ 16 w 32"/>
                  <a:gd name="T3" fmla="*/ 0 h 105"/>
                  <a:gd name="T4" fmla="*/ 0 w 32"/>
                  <a:gd name="T5" fmla="*/ 16 h 105"/>
                  <a:gd name="T6" fmla="*/ 0 w 32"/>
                  <a:gd name="T7" fmla="*/ 89 h 105"/>
                  <a:gd name="T8" fmla="*/ 16 w 32"/>
                  <a:gd name="T9" fmla="*/ 105 h 105"/>
                  <a:gd name="T10" fmla="*/ 32 w 32"/>
                  <a:gd name="T11" fmla="*/ 89 h 105"/>
                  <a:gd name="T12" fmla="*/ 32 w 32"/>
                  <a:gd name="T13" fmla="*/ 16 h 105"/>
                  <a:gd name="T14" fmla="*/ 16 w 32"/>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05">
                    <a:moveTo>
                      <a:pt x="16" y="0"/>
                    </a:moveTo>
                    <a:cubicBezTo>
                      <a:pt x="16" y="0"/>
                      <a:pt x="16" y="0"/>
                      <a:pt x="16" y="0"/>
                    </a:cubicBezTo>
                    <a:cubicBezTo>
                      <a:pt x="8" y="0"/>
                      <a:pt x="0" y="7"/>
                      <a:pt x="0" y="16"/>
                    </a:cubicBezTo>
                    <a:cubicBezTo>
                      <a:pt x="0" y="89"/>
                      <a:pt x="0" y="89"/>
                      <a:pt x="0" y="89"/>
                    </a:cubicBezTo>
                    <a:cubicBezTo>
                      <a:pt x="0" y="98"/>
                      <a:pt x="8" y="105"/>
                      <a:pt x="16" y="105"/>
                    </a:cubicBezTo>
                    <a:cubicBezTo>
                      <a:pt x="25" y="105"/>
                      <a:pt x="32" y="98"/>
                      <a:pt x="32" y="89"/>
                    </a:cubicBezTo>
                    <a:cubicBezTo>
                      <a:pt x="32" y="16"/>
                      <a:pt x="32" y="16"/>
                      <a:pt x="32" y="16"/>
                    </a:cubicBezTo>
                    <a:cubicBezTo>
                      <a:pt x="32" y="7"/>
                      <a:pt x="25" y="0"/>
                      <a:pt x="16" y="0"/>
                    </a:cubicBezTo>
                    <a:close/>
                  </a:path>
                </a:pathLst>
              </a:custGeom>
              <a:solidFill>
                <a:srgbClr val="333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3" name="Rectangle 215"/>
              <p:cNvSpPr>
                <a:spLocks noChangeArrowheads="1"/>
              </p:cNvSpPr>
              <p:nvPr/>
            </p:nvSpPr>
            <p:spPr bwMode="auto">
              <a:xfrm rot="10800000">
                <a:off x="6405013" y="398274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4" name="Rectangle 216"/>
              <p:cNvSpPr>
                <a:spLocks noChangeArrowheads="1"/>
              </p:cNvSpPr>
              <p:nvPr/>
            </p:nvSpPr>
            <p:spPr bwMode="auto">
              <a:xfrm rot="10800000">
                <a:off x="6405013" y="3976611"/>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5" name="Rectangle 217"/>
              <p:cNvSpPr>
                <a:spLocks noChangeArrowheads="1"/>
              </p:cNvSpPr>
              <p:nvPr/>
            </p:nvSpPr>
            <p:spPr bwMode="auto">
              <a:xfrm rot="10800000">
                <a:off x="6405013" y="397047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6" name="Rectangle 218"/>
              <p:cNvSpPr>
                <a:spLocks noChangeArrowheads="1"/>
              </p:cNvSpPr>
              <p:nvPr/>
            </p:nvSpPr>
            <p:spPr bwMode="auto">
              <a:xfrm rot="10800000">
                <a:off x="6405013" y="3964337"/>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7" name="Rectangle 219"/>
              <p:cNvSpPr>
                <a:spLocks noChangeArrowheads="1"/>
              </p:cNvSpPr>
              <p:nvPr/>
            </p:nvSpPr>
            <p:spPr bwMode="auto">
              <a:xfrm rot="10800000">
                <a:off x="6405013" y="3956972"/>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8" name="Rectangle 220"/>
              <p:cNvSpPr>
                <a:spLocks noChangeArrowheads="1"/>
              </p:cNvSpPr>
              <p:nvPr/>
            </p:nvSpPr>
            <p:spPr bwMode="auto">
              <a:xfrm rot="10800000">
                <a:off x="6405013" y="3952062"/>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9" name="Rectangle 221"/>
              <p:cNvSpPr>
                <a:spLocks noChangeArrowheads="1"/>
              </p:cNvSpPr>
              <p:nvPr/>
            </p:nvSpPr>
            <p:spPr bwMode="auto">
              <a:xfrm rot="10800000">
                <a:off x="6405013" y="394469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0" name="Rectangle 222"/>
              <p:cNvSpPr>
                <a:spLocks noChangeArrowheads="1"/>
              </p:cNvSpPr>
              <p:nvPr/>
            </p:nvSpPr>
            <p:spPr bwMode="auto">
              <a:xfrm rot="10800000">
                <a:off x="6405013" y="3938560"/>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1" name="Rectangle 223"/>
              <p:cNvSpPr>
                <a:spLocks noChangeArrowheads="1"/>
              </p:cNvSpPr>
              <p:nvPr/>
            </p:nvSpPr>
            <p:spPr bwMode="auto">
              <a:xfrm rot="10800000">
                <a:off x="6405013" y="393242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2" name="Rectangle 224"/>
              <p:cNvSpPr>
                <a:spLocks noChangeArrowheads="1"/>
              </p:cNvSpPr>
              <p:nvPr/>
            </p:nvSpPr>
            <p:spPr bwMode="auto">
              <a:xfrm rot="10800000">
                <a:off x="6405013" y="3926286"/>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3" name="Rectangle 225"/>
              <p:cNvSpPr>
                <a:spLocks noChangeArrowheads="1"/>
              </p:cNvSpPr>
              <p:nvPr/>
            </p:nvSpPr>
            <p:spPr bwMode="auto">
              <a:xfrm rot="10800000">
                <a:off x="6405013" y="3920149"/>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4" name="Rectangle 226"/>
              <p:cNvSpPr>
                <a:spLocks noChangeArrowheads="1"/>
              </p:cNvSpPr>
              <p:nvPr/>
            </p:nvSpPr>
            <p:spPr bwMode="auto">
              <a:xfrm rot="10800000">
                <a:off x="6405013" y="3912785"/>
                <a:ext cx="24549" cy="4910"/>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5" name="Rectangle 227"/>
              <p:cNvSpPr>
                <a:spLocks noChangeArrowheads="1"/>
              </p:cNvSpPr>
              <p:nvPr/>
            </p:nvSpPr>
            <p:spPr bwMode="auto">
              <a:xfrm rot="10800000">
                <a:off x="6405013" y="3907875"/>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60" name="Freeform 2459"/>
            <p:cNvSpPr>
              <a:spLocks/>
            </p:cNvSpPr>
            <p:nvPr/>
          </p:nvSpPr>
          <p:spPr bwMode="auto">
            <a:xfrm>
              <a:off x="5257800" y="4013494"/>
              <a:ext cx="419100" cy="606425"/>
            </a:xfrm>
            <a:custGeom>
              <a:avLst/>
              <a:gdLst>
                <a:gd name="T0" fmla="*/ 40 w 111"/>
                <a:gd name="T1" fmla="*/ 4 h 161"/>
                <a:gd name="T2" fmla="*/ 2 w 111"/>
                <a:gd name="T3" fmla="*/ 87 h 161"/>
                <a:gd name="T4" fmla="*/ 22 w 111"/>
                <a:gd name="T5" fmla="*/ 123 h 161"/>
                <a:gd name="T6" fmla="*/ 27 w 111"/>
                <a:gd name="T7" fmla="*/ 93 h 161"/>
                <a:gd name="T8" fmla="*/ 30 w 111"/>
                <a:gd name="T9" fmla="*/ 68 h 161"/>
                <a:gd name="T10" fmla="*/ 44 w 111"/>
                <a:gd name="T11" fmla="*/ 107 h 161"/>
                <a:gd name="T12" fmla="*/ 58 w 111"/>
                <a:gd name="T13" fmla="*/ 161 h 161"/>
                <a:gd name="T14" fmla="*/ 96 w 111"/>
                <a:gd name="T15" fmla="*/ 129 h 161"/>
                <a:gd name="T16" fmla="*/ 110 w 111"/>
                <a:gd name="T17" fmla="*/ 69 h 161"/>
                <a:gd name="T18" fmla="*/ 87 w 111"/>
                <a:gd name="T19" fmla="*/ 0 h 161"/>
                <a:gd name="T20" fmla="*/ 40 w 111"/>
                <a:gd name="T21"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61">
                  <a:moveTo>
                    <a:pt x="40" y="4"/>
                  </a:moveTo>
                  <a:cubicBezTo>
                    <a:pt x="15" y="40"/>
                    <a:pt x="0" y="69"/>
                    <a:pt x="2" y="87"/>
                  </a:cubicBezTo>
                  <a:cubicBezTo>
                    <a:pt x="4" y="106"/>
                    <a:pt x="17" y="125"/>
                    <a:pt x="22" y="123"/>
                  </a:cubicBezTo>
                  <a:cubicBezTo>
                    <a:pt x="28" y="122"/>
                    <a:pt x="30" y="106"/>
                    <a:pt x="27" y="93"/>
                  </a:cubicBezTo>
                  <a:cubicBezTo>
                    <a:pt x="25" y="79"/>
                    <a:pt x="30" y="68"/>
                    <a:pt x="30" y="68"/>
                  </a:cubicBezTo>
                  <a:cubicBezTo>
                    <a:pt x="30" y="68"/>
                    <a:pt x="44" y="77"/>
                    <a:pt x="44" y="107"/>
                  </a:cubicBezTo>
                  <a:cubicBezTo>
                    <a:pt x="45" y="137"/>
                    <a:pt x="58" y="161"/>
                    <a:pt x="58" y="161"/>
                  </a:cubicBezTo>
                  <a:cubicBezTo>
                    <a:pt x="58" y="161"/>
                    <a:pt x="90" y="156"/>
                    <a:pt x="96" y="129"/>
                  </a:cubicBezTo>
                  <a:cubicBezTo>
                    <a:pt x="103" y="102"/>
                    <a:pt x="111" y="74"/>
                    <a:pt x="110" y="69"/>
                  </a:cubicBezTo>
                  <a:cubicBezTo>
                    <a:pt x="109" y="64"/>
                    <a:pt x="87" y="0"/>
                    <a:pt x="87" y="0"/>
                  </a:cubicBezTo>
                  <a:lnTo>
                    <a:pt x="40" y="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1" name="Freeform 2460"/>
            <p:cNvSpPr>
              <a:spLocks/>
            </p:cNvSpPr>
            <p:nvPr/>
          </p:nvSpPr>
          <p:spPr bwMode="auto">
            <a:xfrm>
              <a:off x="3575197" y="3905545"/>
              <a:ext cx="495300" cy="968375"/>
            </a:xfrm>
            <a:custGeom>
              <a:avLst/>
              <a:gdLst>
                <a:gd name="T0" fmla="*/ 24 w 131"/>
                <a:gd name="T1" fmla="*/ 60 h 257"/>
                <a:gd name="T2" fmla="*/ 3 w 131"/>
                <a:gd name="T3" fmla="*/ 135 h 257"/>
                <a:gd name="T4" fmla="*/ 25 w 131"/>
                <a:gd name="T5" fmla="*/ 194 h 257"/>
                <a:gd name="T6" fmla="*/ 42 w 131"/>
                <a:gd name="T7" fmla="*/ 249 h 257"/>
                <a:gd name="T8" fmla="*/ 61 w 131"/>
                <a:gd name="T9" fmla="*/ 185 h 257"/>
                <a:gd name="T10" fmla="*/ 76 w 131"/>
                <a:gd name="T11" fmla="*/ 142 h 257"/>
                <a:gd name="T12" fmla="*/ 118 w 131"/>
                <a:gd name="T13" fmla="*/ 181 h 257"/>
                <a:gd name="T14" fmla="*/ 97 w 131"/>
                <a:gd name="T15" fmla="*/ 110 h 257"/>
                <a:gd name="T16" fmla="*/ 62 w 131"/>
                <a:gd name="T17" fmla="*/ 24 h 257"/>
                <a:gd name="T18" fmla="*/ 24 w 131"/>
                <a:gd name="T19" fmla="*/ 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7">
                  <a:moveTo>
                    <a:pt x="24" y="60"/>
                  </a:moveTo>
                  <a:cubicBezTo>
                    <a:pt x="29" y="109"/>
                    <a:pt x="7" y="115"/>
                    <a:pt x="3" y="135"/>
                  </a:cubicBezTo>
                  <a:cubicBezTo>
                    <a:pt x="0" y="155"/>
                    <a:pt x="18" y="173"/>
                    <a:pt x="25" y="194"/>
                  </a:cubicBezTo>
                  <a:cubicBezTo>
                    <a:pt x="33" y="216"/>
                    <a:pt x="32" y="241"/>
                    <a:pt x="42" y="249"/>
                  </a:cubicBezTo>
                  <a:cubicBezTo>
                    <a:pt x="51" y="257"/>
                    <a:pt x="61" y="211"/>
                    <a:pt x="61" y="185"/>
                  </a:cubicBezTo>
                  <a:cubicBezTo>
                    <a:pt x="61" y="158"/>
                    <a:pt x="67" y="145"/>
                    <a:pt x="76" y="142"/>
                  </a:cubicBezTo>
                  <a:cubicBezTo>
                    <a:pt x="86" y="139"/>
                    <a:pt x="105" y="192"/>
                    <a:pt x="118" y="181"/>
                  </a:cubicBezTo>
                  <a:cubicBezTo>
                    <a:pt x="131" y="170"/>
                    <a:pt x="115" y="142"/>
                    <a:pt x="97" y="110"/>
                  </a:cubicBezTo>
                  <a:cubicBezTo>
                    <a:pt x="80" y="77"/>
                    <a:pt x="64" y="49"/>
                    <a:pt x="62" y="24"/>
                  </a:cubicBezTo>
                  <a:cubicBezTo>
                    <a:pt x="60" y="0"/>
                    <a:pt x="24" y="60"/>
                    <a:pt x="24" y="6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2" name="Freeform 2461"/>
            <p:cNvSpPr>
              <a:spLocks/>
            </p:cNvSpPr>
            <p:nvPr/>
          </p:nvSpPr>
          <p:spPr bwMode="auto">
            <a:xfrm>
              <a:off x="3383110" y="2141686"/>
              <a:ext cx="1150938" cy="2044700"/>
            </a:xfrm>
            <a:custGeom>
              <a:avLst/>
              <a:gdLst>
                <a:gd name="T0" fmla="*/ 44 w 305"/>
                <a:gd name="T1" fmla="*/ 543 h 543"/>
                <a:gd name="T2" fmla="*/ 297 w 305"/>
                <a:gd name="T3" fmla="*/ 0 h 543"/>
                <a:gd name="T4" fmla="*/ 305 w 305"/>
                <a:gd name="T5" fmla="*/ 72 h 543"/>
                <a:gd name="T6" fmla="*/ 154 w 305"/>
                <a:gd name="T7" fmla="*/ 531 h 543"/>
                <a:gd name="T8" fmla="*/ 44 w 305"/>
                <a:gd name="T9" fmla="*/ 543 h 543"/>
              </a:gdLst>
              <a:ahLst/>
              <a:cxnLst>
                <a:cxn ang="0">
                  <a:pos x="T0" y="T1"/>
                </a:cxn>
                <a:cxn ang="0">
                  <a:pos x="T2" y="T3"/>
                </a:cxn>
                <a:cxn ang="0">
                  <a:pos x="T4" y="T5"/>
                </a:cxn>
                <a:cxn ang="0">
                  <a:pos x="T6" y="T7"/>
                </a:cxn>
                <a:cxn ang="0">
                  <a:pos x="T8" y="T9"/>
                </a:cxn>
              </a:cxnLst>
              <a:rect l="0" t="0" r="r" b="b"/>
              <a:pathLst>
                <a:path w="305" h="543">
                  <a:moveTo>
                    <a:pt x="44" y="543"/>
                  </a:moveTo>
                  <a:cubicBezTo>
                    <a:pt x="0" y="202"/>
                    <a:pt x="124" y="18"/>
                    <a:pt x="297" y="0"/>
                  </a:cubicBezTo>
                  <a:cubicBezTo>
                    <a:pt x="305" y="72"/>
                    <a:pt x="305" y="72"/>
                    <a:pt x="305" y="72"/>
                  </a:cubicBezTo>
                  <a:cubicBezTo>
                    <a:pt x="177" y="86"/>
                    <a:pt x="129" y="294"/>
                    <a:pt x="154" y="531"/>
                  </a:cubicBezTo>
                  <a:lnTo>
                    <a:pt x="44" y="5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63" name="Freeform 2462"/>
            <p:cNvSpPr>
              <a:spLocks/>
            </p:cNvSpPr>
            <p:nvPr/>
          </p:nvSpPr>
          <p:spPr bwMode="auto">
            <a:xfrm>
              <a:off x="5204792" y="3312275"/>
              <a:ext cx="489766" cy="758222"/>
            </a:xfrm>
            <a:custGeom>
              <a:avLst/>
              <a:gdLst/>
              <a:ahLst/>
              <a:cxnLst/>
              <a:rect l="l" t="t" r="r" b="b"/>
              <a:pathLst>
                <a:path w="489766" h="758222">
                  <a:moveTo>
                    <a:pt x="0" y="0"/>
                  </a:moveTo>
                  <a:lnTo>
                    <a:pt x="399918" y="0"/>
                  </a:lnTo>
                  <a:cubicBezTo>
                    <a:pt x="457914" y="231843"/>
                    <a:pt x="489766" y="487778"/>
                    <a:pt x="489766" y="758222"/>
                  </a:cubicBezTo>
                  <a:lnTo>
                    <a:pt x="71190" y="758222"/>
                  </a:lnTo>
                  <a:cubicBezTo>
                    <a:pt x="71190" y="486841"/>
                    <a:pt x="47219" y="228463"/>
                    <a:pt x="0"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4" name="Freeform 2463"/>
            <p:cNvSpPr>
              <a:spLocks/>
            </p:cNvSpPr>
            <p:nvPr/>
          </p:nvSpPr>
          <p:spPr bwMode="auto">
            <a:xfrm>
              <a:off x="3898900" y="2382838"/>
              <a:ext cx="1241425" cy="944563"/>
            </a:xfrm>
            <a:custGeom>
              <a:avLst/>
              <a:gdLst/>
              <a:ahLst/>
              <a:cxnLst/>
              <a:rect l="l" t="t" r="r" b="b"/>
              <a:pathLst>
                <a:path w="1241425" h="944563">
                  <a:moveTo>
                    <a:pt x="622599" y="0"/>
                  </a:moveTo>
                  <a:cubicBezTo>
                    <a:pt x="965972" y="0"/>
                    <a:pt x="1241425" y="274714"/>
                    <a:pt x="1241425" y="617165"/>
                  </a:cubicBezTo>
                  <a:cubicBezTo>
                    <a:pt x="1241425" y="617165"/>
                    <a:pt x="1241425" y="617165"/>
                    <a:pt x="1241425" y="741362"/>
                  </a:cubicBezTo>
                  <a:lnTo>
                    <a:pt x="1241425" y="744537"/>
                  </a:lnTo>
                  <a:lnTo>
                    <a:pt x="1241425" y="752078"/>
                  </a:lnTo>
                  <a:lnTo>
                    <a:pt x="1241425" y="760166"/>
                  </a:lnTo>
                  <a:cubicBezTo>
                    <a:pt x="1241425" y="782935"/>
                    <a:pt x="1241425" y="833273"/>
                    <a:pt x="1241425" y="944563"/>
                  </a:cubicBezTo>
                  <a:cubicBezTo>
                    <a:pt x="1241425" y="944563"/>
                    <a:pt x="1241425" y="944563"/>
                    <a:pt x="79240" y="944563"/>
                  </a:cubicBezTo>
                  <a:lnTo>
                    <a:pt x="78002" y="944563"/>
                  </a:lnTo>
                  <a:lnTo>
                    <a:pt x="69335" y="944563"/>
                  </a:lnTo>
                  <a:lnTo>
                    <a:pt x="58344" y="944563"/>
                  </a:lnTo>
                  <a:cubicBezTo>
                    <a:pt x="46655" y="944563"/>
                    <a:pt x="28426" y="944563"/>
                    <a:pt x="0" y="944563"/>
                  </a:cubicBezTo>
                  <a:cubicBezTo>
                    <a:pt x="0" y="944563"/>
                    <a:pt x="0" y="944563"/>
                    <a:pt x="0" y="617165"/>
                  </a:cubicBezTo>
                  <a:cubicBezTo>
                    <a:pt x="0" y="274714"/>
                    <a:pt x="279226" y="0"/>
                    <a:pt x="622599" y="0"/>
                  </a:cubicBezTo>
                  <a:close/>
                </a:path>
              </a:pathLst>
            </a:custGeom>
            <a:solidFill>
              <a:srgbClr val="C03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5" name="Oval 2464"/>
            <p:cNvSpPr>
              <a:spLocks noChangeArrowheads="1"/>
            </p:cNvSpPr>
            <p:nvPr/>
          </p:nvSpPr>
          <p:spPr bwMode="auto">
            <a:xfrm>
              <a:off x="4106862" y="2012951"/>
              <a:ext cx="788988" cy="387350"/>
            </a:xfrm>
            <a:prstGeom prst="ellipse">
              <a:avLst/>
            </a:prstGeom>
            <a:solidFill>
              <a:srgbClr val="35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6" name="Oval 2465"/>
            <p:cNvSpPr>
              <a:spLocks noChangeArrowheads="1"/>
            </p:cNvSpPr>
            <p:nvPr/>
          </p:nvSpPr>
          <p:spPr bwMode="auto">
            <a:xfrm>
              <a:off x="3879850" y="1979613"/>
              <a:ext cx="1268413" cy="488950"/>
            </a:xfrm>
            <a:prstGeom prst="ellipse">
              <a:avLst/>
            </a:prstGeom>
            <a:solidFill>
              <a:srgbClr val="5B6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7" name="Freeform 2466"/>
            <p:cNvSpPr>
              <a:spLocks/>
            </p:cNvSpPr>
            <p:nvPr/>
          </p:nvSpPr>
          <p:spPr bwMode="auto">
            <a:xfrm>
              <a:off x="5230812" y="3990976"/>
              <a:ext cx="414338" cy="606425"/>
            </a:xfrm>
            <a:custGeom>
              <a:avLst/>
              <a:gdLst>
                <a:gd name="T0" fmla="*/ 39 w 110"/>
                <a:gd name="T1" fmla="*/ 5 h 161"/>
                <a:gd name="T2" fmla="*/ 2 w 110"/>
                <a:gd name="T3" fmla="*/ 88 h 161"/>
                <a:gd name="T4" fmla="*/ 22 w 110"/>
                <a:gd name="T5" fmla="*/ 124 h 161"/>
                <a:gd name="T6" fmla="*/ 27 w 110"/>
                <a:gd name="T7" fmla="*/ 93 h 161"/>
                <a:gd name="T8" fmla="*/ 30 w 110"/>
                <a:gd name="T9" fmla="*/ 69 h 161"/>
                <a:gd name="T10" fmla="*/ 44 w 110"/>
                <a:gd name="T11" fmla="*/ 108 h 161"/>
                <a:gd name="T12" fmla="*/ 57 w 110"/>
                <a:gd name="T13" fmla="*/ 161 h 161"/>
                <a:gd name="T14" fmla="*/ 96 w 110"/>
                <a:gd name="T15" fmla="*/ 130 h 161"/>
                <a:gd name="T16" fmla="*/ 110 w 110"/>
                <a:gd name="T17" fmla="*/ 70 h 161"/>
                <a:gd name="T18" fmla="*/ 87 w 110"/>
                <a:gd name="T19" fmla="*/ 0 h 161"/>
                <a:gd name="T20" fmla="*/ 39 w 110"/>
                <a:gd name="T21"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39" y="5"/>
                  </a:moveTo>
                  <a:cubicBezTo>
                    <a:pt x="14" y="40"/>
                    <a:pt x="0" y="69"/>
                    <a:pt x="2" y="88"/>
                  </a:cubicBezTo>
                  <a:cubicBezTo>
                    <a:pt x="4" y="106"/>
                    <a:pt x="16" y="126"/>
                    <a:pt x="22" y="124"/>
                  </a:cubicBezTo>
                  <a:cubicBezTo>
                    <a:pt x="28" y="123"/>
                    <a:pt x="29" y="107"/>
                    <a:pt x="27" y="93"/>
                  </a:cubicBezTo>
                  <a:cubicBezTo>
                    <a:pt x="25" y="80"/>
                    <a:pt x="30" y="69"/>
                    <a:pt x="30" y="69"/>
                  </a:cubicBezTo>
                  <a:cubicBezTo>
                    <a:pt x="30" y="69"/>
                    <a:pt x="43" y="78"/>
                    <a:pt x="44" y="108"/>
                  </a:cubicBezTo>
                  <a:cubicBezTo>
                    <a:pt x="44" y="138"/>
                    <a:pt x="57" y="161"/>
                    <a:pt x="57" y="161"/>
                  </a:cubicBezTo>
                  <a:cubicBezTo>
                    <a:pt x="57" y="161"/>
                    <a:pt x="90" y="157"/>
                    <a:pt x="96" y="130"/>
                  </a:cubicBezTo>
                  <a:cubicBezTo>
                    <a:pt x="103" y="102"/>
                    <a:pt x="110" y="75"/>
                    <a:pt x="110" y="70"/>
                  </a:cubicBezTo>
                  <a:cubicBezTo>
                    <a:pt x="109" y="64"/>
                    <a:pt x="87" y="0"/>
                    <a:pt x="87" y="0"/>
                  </a:cubicBezTo>
                  <a:lnTo>
                    <a:pt x="39" y="5"/>
                  </a:ln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8" name="Freeform 2467"/>
            <p:cNvSpPr>
              <a:spLocks/>
            </p:cNvSpPr>
            <p:nvPr/>
          </p:nvSpPr>
          <p:spPr bwMode="auto">
            <a:xfrm>
              <a:off x="3544887" y="3906838"/>
              <a:ext cx="493713" cy="971550"/>
            </a:xfrm>
            <a:custGeom>
              <a:avLst/>
              <a:gdLst>
                <a:gd name="T0" fmla="*/ 24 w 131"/>
                <a:gd name="T1" fmla="*/ 60 h 258"/>
                <a:gd name="T2" fmla="*/ 3 w 131"/>
                <a:gd name="T3" fmla="*/ 136 h 258"/>
                <a:gd name="T4" fmla="*/ 25 w 131"/>
                <a:gd name="T5" fmla="*/ 195 h 258"/>
                <a:gd name="T6" fmla="*/ 41 w 131"/>
                <a:gd name="T7" fmla="*/ 250 h 258"/>
                <a:gd name="T8" fmla="*/ 61 w 131"/>
                <a:gd name="T9" fmla="*/ 185 h 258"/>
                <a:gd name="T10" fmla="*/ 76 w 131"/>
                <a:gd name="T11" fmla="*/ 143 h 258"/>
                <a:gd name="T12" fmla="*/ 118 w 131"/>
                <a:gd name="T13" fmla="*/ 182 h 258"/>
                <a:gd name="T14" fmla="*/ 97 w 131"/>
                <a:gd name="T15" fmla="*/ 110 h 258"/>
                <a:gd name="T16" fmla="*/ 62 w 131"/>
                <a:gd name="T17" fmla="*/ 25 h 258"/>
                <a:gd name="T18" fmla="*/ 24 w 131"/>
                <a:gd name="T19" fmla="*/ 6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8">
                  <a:moveTo>
                    <a:pt x="24" y="60"/>
                  </a:moveTo>
                  <a:cubicBezTo>
                    <a:pt x="28" y="110"/>
                    <a:pt x="6" y="116"/>
                    <a:pt x="3" y="136"/>
                  </a:cubicBezTo>
                  <a:cubicBezTo>
                    <a:pt x="0" y="156"/>
                    <a:pt x="18" y="173"/>
                    <a:pt x="25" y="195"/>
                  </a:cubicBezTo>
                  <a:cubicBezTo>
                    <a:pt x="32" y="217"/>
                    <a:pt x="32" y="242"/>
                    <a:pt x="41" y="250"/>
                  </a:cubicBezTo>
                  <a:cubicBezTo>
                    <a:pt x="51" y="258"/>
                    <a:pt x="61" y="212"/>
                    <a:pt x="61" y="185"/>
                  </a:cubicBezTo>
                  <a:cubicBezTo>
                    <a:pt x="61" y="159"/>
                    <a:pt x="66" y="145"/>
                    <a:pt x="76" y="143"/>
                  </a:cubicBezTo>
                  <a:cubicBezTo>
                    <a:pt x="86" y="140"/>
                    <a:pt x="104" y="193"/>
                    <a:pt x="118" y="182"/>
                  </a:cubicBezTo>
                  <a:cubicBezTo>
                    <a:pt x="131" y="171"/>
                    <a:pt x="115" y="143"/>
                    <a:pt x="97" y="110"/>
                  </a:cubicBezTo>
                  <a:cubicBezTo>
                    <a:pt x="79" y="78"/>
                    <a:pt x="64" y="50"/>
                    <a:pt x="62" y="25"/>
                  </a:cubicBezTo>
                  <a:cubicBezTo>
                    <a:pt x="60" y="0"/>
                    <a:pt x="24" y="60"/>
                    <a:pt x="24" y="6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9" name="Freeform 2468"/>
            <p:cNvSpPr>
              <a:spLocks/>
            </p:cNvSpPr>
            <p:nvPr/>
          </p:nvSpPr>
          <p:spPr bwMode="auto">
            <a:xfrm>
              <a:off x="3352800" y="2130426"/>
              <a:ext cx="1146175" cy="2047875"/>
            </a:xfrm>
            <a:custGeom>
              <a:avLst/>
              <a:gdLst>
                <a:gd name="T0" fmla="*/ 43 w 304"/>
                <a:gd name="T1" fmla="*/ 544 h 544"/>
                <a:gd name="T2" fmla="*/ 296 w 304"/>
                <a:gd name="T3" fmla="*/ 0 h 544"/>
                <a:gd name="T4" fmla="*/ 304 w 304"/>
                <a:gd name="T5" fmla="*/ 73 h 544"/>
                <a:gd name="T6" fmla="*/ 154 w 304"/>
                <a:gd name="T7" fmla="*/ 532 h 544"/>
                <a:gd name="T8" fmla="*/ 43 w 304"/>
                <a:gd name="T9" fmla="*/ 544 h 544"/>
              </a:gdLst>
              <a:ahLst/>
              <a:cxnLst>
                <a:cxn ang="0">
                  <a:pos x="T0" y="T1"/>
                </a:cxn>
                <a:cxn ang="0">
                  <a:pos x="T2" y="T3"/>
                </a:cxn>
                <a:cxn ang="0">
                  <a:pos x="T4" y="T5"/>
                </a:cxn>
                <a:cxn ang="0">
                  <a:pos x="T6" y="T7"/>
                </a:cxn>
                <a:cxn ang="0">
                  <a:pos x="T8" y="T9"/>
                </a:cxn>
              </a:cxnLst>
              <a:rect l="0" t="0" r="r" b="b"/>
              <a:pathLst>
                <a:path w="304" h="544">
                  <a:moveTo>
                    <a:pt x="43" y="544"/>
                  </a:moveTo>
                  <a:cubicBezTo>
                    <a:pt x="0" y="203"/>
                    <a:pt x="124" y="19"/>
                    <a:pt x="296" y="0"/>
                  </a:cubicBezTo>
                  <a:cubicBezTo>
                    <a:pt x="304" y="73"/>
                    <a:pt x="304" y="73"/>
                    <a:pt x="304" y="73"/>
                  </a:cubicBezTo>
                  <a:cubicBezTo>
                    <a:pt x="177" y="87"/>
                    <a:pt x="129" y="295"/>
                    <a:pt x="154" y="532"/>
                  </a:cubicBezTo>
                  <a:lnTo>
                    <a:pt x="43" y="544"/>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0" name="Freeform 2469"/>
            <p:cNvSpPr>
              <a:spLocks/>
            </p:cNvSpPr>
            <p:nvPr/>
          </p:nvSpPr>
          <p:spPr bwMode="auto">
            <a:xfrm>
              <a:off x="4498975" y="2125663"/>
              <a:ext cx="1169988" cy="1931988"/>
            </a:xfrm>
            <a:custGeom>
              <a:avLst/>
              <a:gdLst>
                <a:gd name="T0" fmla="*/ 310 w 310"/>
                <a:gd name="T1" fmla="*/ 513 h 513"/>
                <a:gd name="T2" fmla="*/ 0 w 310"/>
                <a:gd name="T3" fmla="*/ 0 h 513"/>
                <a:gd name="T4" fmla="*/ 0 w 310"/>
                <a:gd name="T5" fmla="*/ 74 h 513"/>
                <a:gd name="T6" fmla="*/ 198 w 310"/>
                <a:gd name="T7" fmla="*/ 513 h 513"/>
                <a:gd name="T8" fmla="*/ 310 w 310"/>
                <a:gd name="T9" fmla="*/ 513 h 513"/>
              </a:gdLst>
              <a:ahLst/>
              <a:cxnLst>
                <a:cxn ang="0">
                  <a:pos x="T0" y="T1"/>
                </a:cxn>
                <a:cxn ang="0">
                  <a:pos x="T2" y="T3"/>
                </a:cxn>
                <a:cxn ang="0">
                  <a:pos x="T4" y="T5"/>
                </a:cxn>
                <a:cxn ang="0">
                  <a:pos x="T6" y="T7"/>
                </a:cxn>
                <a:cxn ang="0">
                  <a:pos x="T8" y="T9"/>
                </a:cxn>
              </a:cxnLst>
              <a:rect l="0" t="0" r="r" b="b"/>
              <a:pathLst>
                <a:path w="310" h="513">
                  <a:moveTo>
                    <a:pt x="310" y="513"/>
                  </a:moveTo>
                  <a:cubicBezTo>
                    <a:pt x="310" y="226"/>
                    <a:pt x="174" y="0"/>
                    <a:pt x="0" y="0"/>
                  </a:cubicBezTo>
                  <a:cubicBezTo>
                    <a:pt x="0" y="74"/>
                    <a:pt x="0" y="74"/>
                    <a:pt x="0" y="74"/>
                  </a:cubicBezTo>
                  <a:cubicBezTo>
                    <a:pt x="128" y="74"/>
                    <a:pt x="198" y="275"/>
                    <a:pt x="198" y="513"/>
                  </a:cubicBezTo>
                  <a:lnTo>
                    <a:pt x="310" y="513"/>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1" name="Oval 2470"/>
            <p:cNvSpPr>
              <a:spLocks noChangeArrowheads="1"/>
            </p:cNvSpPr>
            <p:nvPr/>
          </p:nvSpPr>
          <p:spPr bwMode="auto">
            <a:xfrm>
              <a:off x="3662362" y="2416176"/>
              <a:ext cx="1662113" cy="823913"/>
            </a:xfrm>
            <a:prstGeom prst="ellipse">
              <a:avLst/>
            </a:pr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2" name="Freeform 2471"/>
            <p:cNvSpPr>
              <a:spLocks/>
            </p:cNvSpPr>
            <p:nvPr/>
          </p:nvSpPr>
          <p:spPr bwMode="auto">
            <a:xfrm>
              <a:off x="4156075" y="2800351"/>
              <a:ext cx="708025" cy="263525"/>
            </a:xfrm>
            <a:custGeom>
              <a:avLst/>
              <a:gdLst>
                <a:gd name="T0" fmla="*/ 188 w 188"/>
                <a:gd name="T1" fmla="*/ 30 h 70"/>
                <a:gd name="T2" fmla="*/ 94 w 188"/>
                <a:gd name="T3" fmla="*/ 70 h 70"/>
                <a:gd name="T4" fmla="*/ 0 w 188"/>
                <a:gd name="T5" fmla="*/ 30 h 70"/>
                <a:gd name="T6" fmla="*/ 94 w 188"/>
                <a:gd name="T7" fmla="*/ 0 h 70"/>
                <a:gd name="T8" fmla="*/ 188 w 188"/>
                <a:gd name="T9" fmla="*/ 30 h 70"/>
              </a:gdLst>
              <a:ahLst/>
              <a:cxnLst>
                <a:cxn ang="0">
                  <a:pos x="T0" y="T1"/>
                </a:cxn>
                <a:cxn ang="0">
                  <a:pos x="T2" y="T3"/>
                </a:cxn>
                <a:cxn ang="0">
                  <a:pos x="T4" y="T5"/>
                </a:cxn>
                <a:cxn ang="0">
                  <a:pos x="T6" y="T7"/>
                </a:cxn>
                <a:cxn ang="0">
                  <a:pos x="T8" y="T9"/>
                </a:cxn>
              </a:cxnLst>
              <a:rect l="0" t="0" r="r" b="b"/>
              <a:pathLst>
                <a:path w="188" h="70">
                  <a:moveTo>
                    <a:pt x="188" y="30"/>
                  </a:moveTo>
                  <a:cubicBezTo>
                    <a:pt x="164" y="55"/>
                    <a:pt x="131" y="70"/>
                    <a:pt x="94" y="70"/>
                  </a:cubicBezTo>
                  <a:cubicBezTo>
                    <a:pt x="57" y="70"/>
                    <a:pt x="24" y="55"/>
                    <a:pt x="0" y="30"/>
                  </a:cubicBezTo>
                  <a:cubicBezTo>
                    <a:pt x="21" y="12"/>
                    <a:pt x="55" y="0"/>
                    <a:pt x="94" y="0"/>
                  </a:cubicBezTo>
                  <a:cubicBezTo>
                    <a:pt x="133" y="0"/>
                    <a:pt x="167" y="12"/>
                    <a:pt x="188" y="3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3" name="Freeform 2472"/>
            <p:cNvSpPr>
              <a:spLocks/>
            </p:cNvSpPr>
            <p:nvPr/>
          </p:nvSpPr>
          <p:spPr bwMode="auto">
            <a:xfrm>
              <a:off x="4019550" y="2084388"/>
              <a:ext cx="981075" cy="892175"/>
            </a:xfrm>
            <a:custGeom>
              <a:avLst/>
              <a:gdLst>
                <a:gd name="T0" fmla="*/ 224 w 260"/>
                <a:gd name="T1" fmla="*/ 220 h 237"/>
                <a:gd name="T2" fmla="*/ 210 w 260"/>
                <a:gd name="T3" fmla="*/ 210 h 237"/>
                <a:gd name="T4" fmla="*/ 130 w 260"/>
                <a:gd name="T5" fmla="*/ 237 h 237"/>
                <a:gd name="T6" fmla="*/ 50 w 260"/>
                <a:gd name="T7" fmla="*/ 210 h 237"/>
                <a:gd name="T8" fmla="*/ 36 w 260"/>
                <a:gd name="T9" fmla="*/ 220 h 237"/>
                <a:gd name="T10" fmla="*/ 0 w 260"/>
                <a:gd name="T11" fmla="*/ 130 h 237"/>
                <a:gd name="T12" fmla="*/ 130 w 260"/>
                <a:gd name="T13" fmla="*/ 0 h 237"/>
                <a:gd name="T14" fmla="*/ 260 w 260"/>
                <a:gd name="T15" fmla="*/ 130 h 237"/>
                <a:gd name="T16" fmla="*/ 224 w 260"/>
                <a:gd name="T17" fmla="*/ 22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37">
                  <a:moveTo>
                    <a:pt x="224" y="220"/>
                  </a:moveTo>
                  <a:cubicBezTo>
                    <a:pt x="220" y="216"/>
                    <a:pt x="215" y="213"/>
                    <a:pt x="210" y="210"/>
                  </a:cubicBezTo>
                  <a:cubicBezTo>
                    <a:pt x="196" y="226"/>
                    <a:pt x="165" y="237"/>
                    <a:pt x="130" y="237"/>
                  </a:cubicBezTo>
                  <a:cubicBezTo>
                    <a:pt x="95" y="237"/>
                    <a:pt x="64" y="226"/>
                    <a:pt x="50" y="210"/>
                  </a:cubicBezTo>
                  <a:cubicBezTo>
                    <a:pt x="45" y="213"/>
                    <a:pt x="40" y="216"/>
                    <a:pt x="36" y="220"/>
                  </a:cubicBezTo>
                  <a:cubicBezTo>
                    <a:pt x="14" y="196"/>
                    <a:pt x="0" y="165"/>
                    <a:pt x="0" y="130"/>
                  </a:cubicBezTo>
                  <a:cubicBezTo>
                    <a:pt x="0" y="58"/>
                    <a:pt x="58" y="0"/>
                    <a:pt x="130" y="0"/>
                  </a:cubicBezTo>
                  <a:cubicBezTo>
                    <a:pt x="202" y="0"/>
                    <a:pt x="260" y="58"/>
                    <a:pt x="260" y="130"/>
                  </a:cubicBezTo>
                  <a:cubicBezTo>
                    <a:pt x="260" y="165"/>
                    <a:pt x="246" y="196"/>
                    <a:pt x="224" y="220"/>
                  </a:cubicBezTo>
                  <a:close/>
                </a:path>
              </a:pathLst>
            </a:custGeom>
            <a:solidFill>
              <a:srgbClr val="E5A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4" name="Freeform 2473"/>
            <p:cNvSpPr>
              <a:spLocks/>
            </p:cNvSpPr>
            <p:nvPr/>
          </p:nvSpPr>
          <p:spPr bwMode="auto">
            <a:xfrm>
              <a:off x="4510087" y="2084388"/>
              <a:ext cx="490538" cy="892175"/>
            </a:xfrm>
            <a:custGeom>
              <a:avLst/>
              <a:gdLst>
                <a:gd name="T0" fmla="*/ 0 w 130"/>
                <a:gd name="T1" fmla="*/ 0 h 237"/>
                <a:gd name="T2" fmla="*/ 130 w 130"/>
                <a:gd name="T3" fmla="*/ 130 h 237"/>
                <a:gd name="T4" fmla="*/ 94 w 130"/>
                <a:gd name="T5" fmla="*/ 220 h 237"/>
                <a:gd name="T6" fmla="*/ 80 w 130"/>
                <a:gd name="T7" fmla="*/ 210 h 237"/>
                <a:gd name="T8" fmla="*/ 0 w 130"/>
                <a:gd name="T9" fmla="*/ 237 h 237"/>
                <a:gd name="T10" fmla="*/ 0 w 130"/>
                <a:gd name="T11" fmla="*/ 0 h 237"/>
              </a:gdLst>
              <a:ahLst/>
              <a:cxnLst>
                <a:cxn ang="0">
                  <a:pos x="T0" y="T1"/>
                </a:cxn>
                <a:cxn ang="0">
                  <a:pos x="T2" y="T3"/>
                </a:cxn>
                <a:cxn ang="0">
                  <a:pos x="T4" y="T5"/>
                </a:cxn>
                <a:cxn ang="0">
                  <a:pos x="T6" y="T7"/>
                </a:cxn>
                <a:cxn ang="0">
                  <a:pos x="T8" y="T9"/>
                </a:cxn>
                <a:cxn ang="0">
                  <a:pos x="T10" y="T11"/>
                </a:cxn>
              </a:cxnLst>
              <a:rect l="0" t="0" r="r" b="b"/>
              <a:pathLst>
                <a:path w="130" h="237">
                  <a:moveTo>
                    <a:pt x="0" y="0"/>
                  </a:moveTo>
                  <a:cubicBezTo>
                    <a:pt x="72" y="0"/>
                    <a:pt x="130" y="58"/>
                    <a:pt x="130" y="130"/>
                  </a:cubicBezTo>
                  <a:cubicBezTo>
                    <a:pt x="130" y="165"/>
                    <a:pt x="116" y="196"/>
                    <a:pt x="94" y="220"/>
                  </a:cubicBezTo>
                  <a:cubicBezTo>
                    <a:pt x="90" y="216"/>
                    <a:pt x="85" y="213"/>
                    <a:pt x="80" y="210"/>
                  </a:cubicBezTo>
                  <a:cubicBezTo>
                    <a:pt x="66" y="226"/>
                    <a:pt x="35" y="237"/>
                    <a:pt x="0" y="237"/>
                  </a:cubicBezTo>
                  <a:lnTo>
                    <a:pt x="0" y="0"/>
                  </a:lnTo>
                  <a:close/>
                </a:path>
              </a:pathLst>
            </a:custGeom>
            <a:solidFill>
              <a:srgbClr val="CB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5" name="Oval 2474"/>
            <p:cNvSpPr>
              <a:spLocks noChangeArrowheads="1"/>
            </p:cNvSpPr>
            <p:nvPr/>
          </p:nvSpPr>
          <p:spPr bwMode="auto">
            <a:xfrm>
              <a:off x="4424362" y="3006726"/>
              <a:ext cx="153988" cy="84138"/>
            </a:xfrm>
            <a:prstGeom prst="ellipse">
              <a:avLst/>
            </a:pr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76" name="Group 2475"/>
            <p:cNvGrpSpPr/>
            <p:nvPr/>
          </p:nvGrpSpPr>
          <p:grpSpPr>
            <a:xfrm rot="8214980">
              <a:off x="2786818" y="3985622"/>
              <a:ext cx="637205" cy="602363"/>
              <a:chOff x="6142084" y="5014913"/>
              <a:chExt cx="957216" cy="904875"/>
            </a:xfrm>
          </p:grpSpPr>
          <p:sp>
            <p:nvSpPr>
              <p:cNvPr id="2502" name="Freeform 13"/>
              <p:cNvSpPr>
                <a:spLocks/>
              </p:cNvSpPr>
              <p:nvPr/>
            </p:nvSpPr>
            <p:spPr bwMode="auto">
              <a:xfrm>
                <a:off x="6142084" y="5023683"/>
                <a:ext cx="884238" cy="893764"/>
              </a:xfrm>
              <a:custGeom>
                <a:avLst/>
                <a:gdLst>
                  <a:gd name="T0" fmla="*/ 500 w 796"/>
                  <a:gd name="T1" fmla="*/ 0 h 805"/>
                  <a:gd name="T2" fmla="*/ 471 w 796"/>
                  <a:gd name="T3" fmla="*/ 13 h 805"/>
                  <a:gd name="T4" fmla="*/ 14 w 796"/>
                  <a:gd name="T5" fmla="*/ 505 h 805"/>
                  <a:gd name="T6" fmla="*/ 17 w 796"/>
                  <a:gd name="T7" fmla="*/ 560 h 805"/>
                  <a:gd name="T8" fmla="*/ 269 w 796"/>
                  <a:gd name="T9" fmla="*/ 795 h 805"/>
                  <a:gd name="T10" fmla="*/ 296 w 796"/>
                  <a:gd name="T11" fmla="*/ 805 h 805"/>
                  <a:gd name="T12" fmla="*/ 324 w 796"/>
                  <a:gd name="T13" fmla="*/ 793 h 805"/>
                  <a:gd name="T14" fmla="*/ 781 w 796"/>
                  <a:gd name="T15" fmla="*/ 300 h 805"/>
                  <a:gd name="T16" fmla="*/ 779 w 796"/>
                  <a:gd name="T17" fmla="*/ 245 h 805"/>
                  <a:gd name="T18" fmla="*/ 526 w 796"/>
                  <a:gd name="T19" fmla="*/ 11 h 805"/>
                  <a:gd name="T20" fmla="*/ 500 w 796"/>
                  <a:gd name="T2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6" h="805">
                    <a:moveTo>
                      <a:pt x="500" y="0"/>
                    </a:moveTo>
                    <a:cubicBezTo>
                      <a:pt x="489" y="0"/>
                      <a:pt x="478" y="4"/>
                      <a:pt x="471" y="13"/>
                    </a:cubicBezTo>
                    <a:cubicBezTo>
                      <a:pt x="14" y="505"/>
                      <a:pt x="14" y="505"/>
                      <a:pt x="14" y="505"/>
                    </a:cubicBezTo>
                    <a:cubicBezTo>
                      <a:pt x="0" y="521"/>
                      <a:pt x="1" y="546"/>
                      <a:pt x="17" y="560"/>
                    </a:cubicBezTo>
                    <a:cubicBezTo>
                      <a:pt x="269" y="795"/>
                      <a:pt x="269" y="795"/>
                      <a:pt x="269" y="795"/>
                    </a:cubicBezTo>
                    <a:cubicBezTo>
                      <a:pt x="277" y="802"/>
                      <a:pt x="286" y="805"/>
                      <a:pt x="296" y="805"/>
                    </a:cubicBezTo>
                    <a:cubicBezTo>
                      <a:pt x="306" y="805"/>
                      <a:pt x="317" y="801"/>
                      <a:pt x="324" y="793"/>
                    </a:cubicBezTo>
                    <a:cubicBezTo>
                      <a:pt x="781" y="300"/>
                      <a:pt x="781" y="300"/>
                      <a:pt x="781" y="300"/>
                    </a:cubicBezTo>
                    <a:cubicBezTo>
                      <a:pt x="796" y="284"/>
                      <a:pt x="795" y="259"/>
                      <a:pt x="779" y="245"/>
                    </a:cubicBezTo>
                    <a:cubicBezTo>
                      <a:pt x="526" y="11"/>
                      <a:pt x="526" y="11"/>
                      <a:pt x="526" y="11"/>
                    </a:cubicBezTo>
                    <a:cubicBezTo>
                      <a:pt x="519" y="4"/>
                      <a:pt x="509" y="0"/>
                      <a:pt x="5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3" name="Freeform 83"/>
              <p:cNvSpPr>
                <a:spLocks/>
              </p:cNvSpPr>
              <p:nvPr/>
            </p:nvSpPr>
            <p:spPr bwMode="auto">
              <a:xfrm>
                <a:off x="6215062" y="5014913"/>
                <a:ext cx="884238" cy="904875"/>
              </a:xfrm>
              <a:custGeom>
                <a:avLst/>
                <a:gdLst>
                  <a:gd name="T0" fmla="*/ 16 w 795"/>
                  <a:gd name="T1" fmla="*/ 564 h 813"/>
                  <a:gd name="T2" fmla="*/ 14 w 795"/>
                  <a:gd name="T3" fmla="*/ 509 h 813"/>
                  <a:gd name="T4" fmla="*/ 471 w 795"/>
                  <a:gd name="T5" fmla="*/ 16 h 813"/>
                  <a:gd name="T6" fmla="*/ 526 w 795"/>
                  <a:gd name="T7" fmla="*/ 14 h 813"/>
                  <a:gd name="T8" fmla="*/ 779 w 795"/>
                  <a:gd name="T9" fmla="*/ 248 h 813"/>
                  <a:gd name="T10" fmla="*/ 781 w 795"/>
                  <a:gd name="T11" fmla="*/ 304 h 813"/>
                  <a:gd name="T12" fmla="*/ 324 w 795"/>
                  <a:gd name="T13" fmla="*/ 796 h 813"/>
                  <a:gd name="T14" fmla="*/ 269 w 795"/>
                  <a:gd name="T15" fmla="*/ 798 h 813"/>
                  <a:gd name="T16" fmla="*/ 16 w 795"/>
                  <a:gd name="T17" fmla="*/ 564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5" h="813">
                    <a:moveTo>
                      <a:pt x="16" y="564"/>
                    </a:moveTo>
                    <a:cubicBezTo>
                      <a:pt x="0" y="549"/>
                      <a:pt x="0" y="524"/>
                      <a:pt x="14" y="509"/>
                    </a:cubicBezTo>
                    <a:cubicBezTo>
                      <a:pt x="471" y="16"/>
                      <a:pt x="471" y="16"/>
                      <a:pt x="471" y="16"/>
                    </a:cubicBezTo>
                    <a:cubicBezTo>
                      <a:pt x="485" y="0"/>
                      <a:pt x="510" y="0"/>
                      <a:pt x="526" y="14"/>
                    </a:cubicBezTo>
                    <a:cubicBezTo>
                      <a:pt x="779" y="248"/>
                      <a:pt x="779" y="248"/>
                      <a:pt x="779" y="248"/>
                    </a:cubicBezTo>
                    <a:cubicBezTo>
                      <a:pt x="794" y="263"/>
                      <a:pt x="795" y="288"/>
                      <a:pt x="781" y="304"/>
                    </a:cubicBezTo>
                    <a:cubicBezTo>
                      <a:pt x="324" y="796"/>
                      <a:pt x="324" y="796"/>
                      <a:pt x="324" y="796"/>
                    </a:cubicBezTo>
                    <a:cubicBezTo>
                      <a:pt x="310" y="812"/>
                      <a:pt x="285" y="813"/>
                      <a:pt x="269" y="798"/>
                    </a:cubicBezTo>
                    <a:lnTo>
                      <a:pt x="16" y="564"/>
                    </a:ln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4" name="Freeform 84"/>
              <p:cNvSpPr>
                <a:spLocks/>
              </p:cNvSpPr>
              <p:nvPr/>
            </p:nvSpPr>
            <p:spPr bwMode="auto">
              <a:xfrm>
                <a:off x="6232525" y="5033963"/>
                <a:ext cx="847725" cy="866775"/>
              </a:xfrm>
              <a:custGeom>
                <a:avLst/>
                <a:gdLst>
                  <a:gd name="T0" fmla="*/ 752 w 762"/>
                  <a:gd name="T1" fmla="*/ 243 h 780"/>
                  <a:gd name="T2" fmla="*/ 500 w 762"/>
                  <a:gd name="T3" fmla="*/ 9 h 780"/>
                  <a:gd name="T4" fmla="*/ 466 w 762"/>
                  <a:gd name="T5" fmla="*/ 11 h 780"/>
                  <a:gd name="T6" fmla="*/ 9 w 762"/>
                  <a:gd name="T7" fmla="*/ 503 h 780"/>
                  <a:gd name="T8" fmla="*/ 11 w 762"/>
                  <a:gd name="T9" fmla="*/ 537 h 780"/>
                  <a:gd name="T10" fmla="*/ 263 w 762"/>
                  <a:gd name="T11" fmla="*/ 771 h 780"/>
                  <a:gd name="T12" fmla="*/ 297 w 762"/>
                  <a:gd name="T13" fmla="*/ 770 h 780"/>
                  <a:gd name="T14" fmla="*/ 753 w 762"/>
                  <a:gd name="T15" fmla="*/ 277 h 780"/>
                  <a:gd name="T16" fmla="*/ 752 w 762"/>
                  <a:gd name="T17" fmla="*/ 24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 h="780">
                    <a:moveTo>
                      <a:pt x="752" y="243"/>
                    </a:moveTo>
                    <a:cubicBezTo>
                      <a:pt x="500" y="9"/>
                      <a:pt x="500" y="9"/>
                      <a:pt x="500" y="9"/>
                    </a:cubicBezTo>
                    <a:cubicBezTo>
                      <a:pt x="490" y="0"/>
                      <a:pt x="475" y="1"/>
                      <a:pt x="466" y="11"/>
                    </a:cubicBezTo>
                    <a:cubicBezTo>
                      <a:pt x="9" y="503"/>
                      <a:pt x="9" y="503"/>
                      <a:pt x="9" y="503"/>
                    </a:cubicBezTo>
                    <a:cubicBezTo>
                      <a:pt x="0" y="513"/>
                      <a:pt x="1" y="528"/>
                      <a:pt x="11" y="537"/>
                    </a:cubicBezTo>
                    <a:cubicBezTo>
                      <a:pt x="263" y="771"/>
                      <a:pt x="263" y="771"/>
                      <a:pt x="263" y="771"/>
                    </a:cubicBezTo>
                    <a:cubicBezTo>
                      <a:pt x="273" y="780"/>
                      <a:pt x="288" y="779"/>
                      <a:pt x="297" y="770"/>
                    </a:cubicBezTo>
                    <a:cubicBezTo>
                      <a:pt x="753" y="277"/>
                      <a:pt x="753" y="277"/>
                      <a:pt x="753" y="277"/>
                    </a:cubicBezTo>
                    <a:cubicBezTo>
                      <a:pt x="762" y="268"/>
                      <a:pt x="762" y="252"/>
                      <a:pt x="752" y="243"/>
                    </a:cubicBezTo>
                    <a:close/>
                  </a:path>
                </a:pathLst>
              </a:custGeom>
              <a:solidFill>
                <a:srgbClr val="A7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5" name="Freeform 85"/>
              <p:cNvSpPr>
                <a:spLocks/>
              </p:cNvSpPr>
              <p:nvPr/>
            </p:nvSpPr>
            <p:spPr bwMode="auto">
              <a:xfrm>
                <a:off x="6245225" y="5341938"/>
                <a:ext cx="823913" cy="558800"/>
              </a:xfrm>
              <a:custGeom>
                <a:avLst/>
                <a:gdLst>
                  <a:gd name="T0" fmla="*/ 0 w 742"/>
                  <a:gd name="T1" fmla="*/ 260 h 503"/>
                  <a:gd name="T2" fmla="*/ 252 w 742"/>
                  <a:gd name="T3" fmla="*/ 494 h 503"/>
                  <a:gd name="T4" fmla="*/ 286 w 742"/>
                  <a:gd name="T5" fmla="*/ 493 h 503"/>
                  <a:gd name="T6" fmla="*/ 742 w 742"/>
                  <a:gd name="T7" fmla="*/ 0 h 503"/>
                  <a:gd name="T8" fmla="*/ 0 w 742"/>
                  <a:gd name="T9" fmla="*/ 260 h 503"/>
                </a:gdLst>
                <a:ahLst/>
                <a:cxnLst>
                  <a:cxn ang="0">
                    <a:pos x="T0" y="T1"/>
                  </a:cxn>
                  <a:cxn ang="0">
                    <a:pos x="T2" y="T3"/>
                  </a:cxn>
                  <a:cxn ang="0">
                    <a:pos x="T4" y="T5"/>
                  </a:cxn>
                  <a:cxn ang="0">
                    <a:pos x="T6" y="T7"/>
                  </a:cxn>
                  <a:cxn ang="0">
                    <a:pos x="T8" y="T9"/>
                  </a:cxn>
                </a:cxnLst>
                <a:rect l="0" t="0" r="r" b="b"/>
                <a:pathLst>
                  <a:path w="742" h="503">
                    <a:moveTo>
                      <a:pt x="0" y="260"/>
                    </a:moveTo>
                    <a:cubicBezTo>
                      <a:pt x="252" y="494"/>
                      <a:pt x="252" y="494"/>
                      <a:pt x="252" y="494"/>
                    </a:cubicBezTo>
                    <a:cubicBezTo>
                      <a:pt x="262" y="503"/>
                      <a:pt x="277" y="502"/>
                      <a:pt x="286" y="493"/>
                    </a:cubicBezTo>
                    <a:cubicBezTo>
                      <a:pt x="742" y="0"/>
                      <a:pt x="742" y="0"/>
                      <a:pt x="742" y="0"/>
                    </a:cubicBezTo>
                    <a:lnTo>
                      <a:pt x="0" y="260"/>
                    </a:lnTo>
                    <a:close/>
                  </a:path>
                </a:pathLst>
              </a:custGeom>
              <a:solidFill>
                <a:srgbClr val="97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6" name="Freeform 86"/>
              <p:cNvSpPr>
                <a:spLocks/>
              </p:cNvSpPr>
              <p:nvPr/>
            </p:nvSpPr>
            <p:spPr bwMode="auto">
              <a:xfrm>
                <a:off x="7019925" y="5330825"/>
                <a:ext cx="9525" cy="12700"/>
              </a:xfrm>
              <a:custGeom>
                <a:avLst/>
                <a:gdLst>
                  <a:gd name="T0" fmla="*/ 1 w 8"/>
                  <a:gd name="T1" fmla="*/ 4 h 11"/>
                  <a:gd name="T2" fmla="*/ 6 w 8"/>
                  <a:gd name="T3" fmla="*/ 11 h 11"/>
                  <a:gd name="T4" fmla="*/ 8 w 8"/>
                  <a:gd name="T5" fmla="*/ 0 h 11"/>
                  <a:gd name="T6" fmla="*/ 0 w 8"/>
                  <a:gd name="T7" fmla="*/ 3 h 11"/>
                  <a:gd name="T8" fmla="*/ 1 w 8"/>
                  <a:gd name="T9" fmla="*/ 4 h 11"/>
                </a:gdLst>
                <a:ahLst/>
                <a:cxnLst>
                  <a:cxn ang="0">
                    <a:pos x="T0" y="T1"/>
                  </a:cxn>
                  <a:cxn ang="0">
                    <a:pos x="T2" y="T3"/>
                  </a:cxn>
                  <a:cxn ang="0">
                    <a:pos x="T4" y="T5"/>
                  </a:cxn>
                  <a:cxn ang="0">
                    <a:pos x="T6" y="T7"/>
                  </a:cxn>
                  <a:cxn ang="0">
                    <a:pos x="T8" y="T9"/>
                  </a:cxn>
                </a:cxnLst>
                <a:rect l="0" t="0" r="r" b="b"/>
                <a:pathLst>
                  <a:path w="8" h="11">
                    <a:moveTo>
                      <a:pt x="1" y="4"/>
                    </a:moveTo>
                    <a:cubicBezTo>
                      <a:pt x="3" y="6"/>
                      <a:pt x="5" y="8"/>
                      <a:pt x="6" y="11"/>
                    </a:cubicBezTo>
                    <a:cubicBezTo>
                      <a:pt x="7" y="7"/>
                      <a:pt x="8" y="4"/>
                      <a:pt x="8" y="0"/>
                    </a:cubicBezTo>
                    <a:cubicBezTo>
                      <a:pt x="0" y="3"/>
                      <a:pt x="0" y="3"/>
                      <a:pt x="0" y="3"/>
                    </a:cubicBezTo>
                    <a:lnTo>
                      <a:pt x="1" y="4"/>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7" name="Freeform 87"/>
              <p:cNvSpPr>
                <a:spLocks/>
              </p:cNvSpPr>
              <p:nvPr/>
            </p:nvSpPr>
            <p:spPr bwMode="auto">
              <a:xfrm>
                <a:off x="6321425" y="5553075"/>
                <a:ext cx="17463" cy="19050"/>
              </a:xfrm>
              <a:custGeom>
                <a:avLst/>
                <a:gdLst>
                  <a:gd name="T0" fmla="*/ 16 w 16"/>
                  <a:gd name="T1" fmla="*/ 0 h 17"/>
                  <a:gd name="T2" fmla="*/ 0 w 16"/>
                  <a:gd name="T3" fmla="*/ 5 h 17"/>
                  <a:gd name="T4" fmla="*/ 3 w 16"/>
                  <a:gd name="T5" fmla="*/ 17 h 17"/>
                  <a:gd name="T6" fmla="*/ 7 w 16"/>
                  <a:gd name="T7" fmla="*/ 10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5"/>
                      <a:pt x="0" y="5"/>
                      <a:pt x="0" y="5"/>
                    </a:cubicBezTo>
                    <a:cubicBezTo>
                      <a:pt x="0" y="9"/>
                      <a:pt x="1" y="13"/>
                      <a:pt x="3" y="17"/>
                    </a:cubicBezTo>
                    <a:cubicBezTo>
                      <a:pt x="4" y="14"/>
                      <a:pt x="5" y="12"/>
                      <a:pt x="7" y="10"/>
                    </a:cubicBezTo>
                    <a:lnTo>
                      <a:pt x="16" y="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8" name="Freeform 88"/>
              <p:cNvSpPr>
                <a:spLocks/>
              </p:cNvSpPr>
              <p:nvPr/>
            </p:nvSpPr>
            <p:spPr bwMode="auto">
              <a:xfrm>
                <a:off x="6324600" y="5334000"/>
                <a:ext cx="703263" cy="477838"/>
              </a:xfrm>
              <a:custGeom>
                <a:avLst/>
                <a:gdLst>
                  <a:gd name="T0" fmla="*/ 219 w 632"/>
                  <a:gd name="T1" fmla="*/ 420 h 429"/>
                  <a:gd name="T2" fmla="*/ 253 w 632"/>
                  <a:gd name="T3" fmla="*/ 419 h 429"/>
                  <a:gd name="T4" fmla="*/ 627 w 632"/>
                  <a:gd name="T5" fmla="*/ 15 h 429"/>
                  <a:gd name="T6" fmla="*/ 632 w 632"/>
                  <a:gd name="T7" fmla="*/ 8 h 429"/>
                  <a:gd name="T8" fmla="*/ 627 w 632"/>
                  <a:gd name="T9" fmla="*/ 1 h 429"/>
                  <a:gd name="T10" fmla="*/ 626 w 632"/>
                  <a:gd name="T11" fmla="*/ 0 h 429"/>
                  <a:gd name="T12" fmla="*/ 13 w 632"/>
                  <a:gd name="T13" fmla="*/ 197 h 429"/>
                  <a:gd name="T14" fmla="*/ 4 w 632"/>
                  <a:gd name="T15" fmla="*/ 207 h 429"/>
                  <a:gd name="T16" fmla="*/ 0 w 632"/>
                  <a:gd name="T17" fmla="*/ 214 h 429"/>
                  <a:gd name="T18" fmla="*/ 4 w 632"/>
                  <a:gd name="T19" fmla="*/ 221 h 429"/>
                  <a:gd name="T20" fmla="*/ 219 w 632"/>
                  <a:gd name="T21" fmla="*/ 42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2" h="429">
                    <a:moveTo>
                      <a:pt x="219" y="420"/>
                    </a:moveTo>
                    <a:cubicBezTo>
                      <a:pt x="229" y="429"/>
                      <a:pt x="244" y="428"/>
                      <a:pt x="253" y="419"/>
                    </a:cubicBezTo>
                    <a:cubicBezTo>
                      <a:pt x="627" y="15"/>
                      <a:pt x="627" y="15"/>
                      <a:pt x="627" y="15"/>
                    </a:cubicBezTo>
                    <a:cubicBezTo>
                      <a:pt x="629" y="13"/>
                      <a:pt x="631" y="10"/>
                      <a:pt x="632" y="8"/>
                    </a:cubicBezTo>
                    <a:cubicBezTo>
                      <a:pt x="631" y="5"/>
                      <a:pt x="629" y="3"/>
                      <a:pt x="627" y="1"/>
                    </a:cubicBezTo>
                    <a:cubicBezTo>
                      <a:pt x="626" y="0"/>
                      <a:pt x="626" y="0"/>
                      <a:pt x="626" y="0"/>
                    </a:cubicBezTo>
                    <a:cubicBezTo>
                      <a:pt x="13" y="197"/>
                      <a:pt x="13" y="197"/>
                      <a:pt x="13" y="197"/>
                    </a:cubicBezTo>
                    <a:cubicBezTo>
                      <a:pt x="4" y="207"/>
                      <a:pt x="4" y="207"/>
                      <a:pt x="4" y="207"/>
                    </a:cubicBezTo>
                    <a:cubicBezTo>
                      <a:pt x="2" y="209"/>
                      <a:pt x="1" y="211"/>
                      <a:pt x="0" y="214"/>
                    </a:cubicBezTo>
                    <a:cubicBezTo>
                      <a:pt x="1" y="216"/>
                      <a:pt x="2" y="219"/>
                      <a:pt x="4" y="221"/>
                    </a:cubicBezTo>
                    <a:lnTo>
                      <a:pt x="219" y="420"/>
                    </a:lnTo>
                    <a:close/>
                  </a:path>
                </a:pathLst>
              </a:custGeom>
              <a:solidFill>
                <a:srgbClr val="A0D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9" name="Freeform 89"/>
              <p:cNvSpPr>
                <a:spLocks/>
              </p:cNvSpPr>
              <p:nvPr/>
            </p:nvSpPr>
            <p:spPr bwMode="auto">
              <a:xfrm>
                <a:off x="6321425" y="5081588"/>
                <a:ext cx="708025" cy="477838"/>
              </a:xfrm>
              <a:custGeom>
                <a:avLst/>
                <a:gdLst>
                  <a:gd name="T0" fmla="*/ 381 w 637"/>
                  <a:gd name="T1" fmla="*/ 30 h 429"/>
                  <a:gd name="T2" fmla="*/ 415 w 637"/>
                  <a:gd name="T3" fmla="*/ 29 h 429"/>
                  <a:gd name="T4" fmla="*/ 629 w 637"/>
                  <a:gd name="T5" fmla="*/ 227 h 429"/>
                  <a:gd name="T6" fmla="*/ 637 w 637"/>
                  <a:gd name="T7" fmla="*/ 224 h 429"/>
                  <a:gd name="T8" fmla="*/ 629 w 637"/>
                  <a:gd name="T9" fmla="*/ 208 h 429"/>
                  <a:gd name="T10" fmla="*/ 414 w 637"/>
                  <a:gd name="T11" fmla="*/ 9 h 429"/>
                  <a:gd name="T12" fmla="*/ 380 w 637"/>
                  <a:gd name="T13" fmla="*/ 10 h 429"/>
                  <a:gd name="T14" fmla="*/ 6 w 637"/>
                  <a:gd name="T15" fmla="*/ 414 h 429"/>
                  <a:gd name="T16" fmla="*/ 0 w 637"/>
                  <a:gd name="T17" fmla="*/ 429 h 429"/>
                  <a:gd name="T18" fmla="*/ 16 w 637"/>
                  <a:gd name="T19" fmla="*/ 424 h 429"/>
                  <a:gd name="T20" fmla="*/ 381 w 637"/>
                  <a:gd name="T21" fmla="*/ 3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 h="429">
                    <a:moveTo>
                      <a:pt x="381" y="30"/>
                    </a:moveTo>
                    <a:cubicBezTo>
                      <a:pt x="390" y="20"/>
                      <a:pt x="405" y="20"/>
                      <a:pt x="415" y="29"/>
                    </a:cubicBezTo>
                    <a:cubicBezTo>
                      <a:pt x="629" y="227"/>
                      <a:pt x="629" y="227"/>
                      <a:pt x="629" y="227"/>
                    </a:cubicBezTo>
                    <a:cubicBezTo>
                      <a:pt x="637" y="224"/>
                      <a:pt x="637" y="224"/>
                      <a:pt x="637" y="224"/>
                    </a:cubicBezTo>
                    <a:cubicBezTo>
                      <a:pt x="636" y="218"/>
                      <a:pt x="634" y="212"/>
                      <a:pt x="629" y="208"/>
                    </a:cubicBezTo>
                    <a:cubicBezTo>
                      <a:pt x="414" y="9"/>
                      <a:pt x="414" y="9"/>
                      <a:pt x="414" y="9"/>
                    </a:cubicBezTo>
                    <a:cubicBezTo>
                      <a:pt x="405" y="0"/>
                      <a:pt x="389" y="1"/>
                      <a:pt x="380" y="10"/>
                    </a:cubicBezTo>
                    <a:cubicBezTo>
                      <a:pt x="6" y="414"/>
                      <a:pt x="6" y="414"/>
                      <a:pt x="6" y="414"/>
                    </a:cubicBezTo>
                    <a:cubicBezTo>
                      <a:pt x="2" y="418"/>
                      <a:pt x="0" y="424"/>
                      <a:pt x="0" y="429"/>
                    </a:cubicBezTo>
                    <a:cubicBezTo>
                      <a:pt x="16" y="424"/>
                      <a:pt x="16" y="424"/>
                      <a:pt x="16" y="424"/>
                    </a:cubicBezTo>
                    <a:lnTo>
                      <a:pt x="381" y="3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0" name="Freeform 90"/>
              <p:cNvSpPr>
                <a:spLocks/>
              </p:cNvSpPr>
              <p:nvPr/>
            </p:nvSpPr>
            <p:spPr bwMode="auto">
              <a:xfrm>
                <a:off x="6338887" y="5103813"/>
                <a:ext cx="681038" cy="449263"/>
              </a:xfrm>
              <a:custGeom>
                <a:avLst/>
                <a:gdLst>
                  <a:gd name="T0" fmla="*/ 365 w 613"/>
                  <a:gd name="T1" fmla="*/ 10 h 404"/>
                  <a:gd name="T2" fmla="*/ 0 w 613"/>
                  <a:gd name="T3" fmla="*/ 404 h 404"/>
                  <a:gd name="T4" fmla="*/ 613 w 613"/>
                  <a:gd name="T5" fmla="*/ 207 h 404"/>
                  <a:gd name="T6" fmla="*/ 399 w 613"/>
                  <a:gd name="T7" fmla="*/ 9 h 404"/>
                  <a:gd name="T8" fmla="*/ 365 w 613"/>
                  <a:gd name="T9" fmla="*/ 10 h 404"/>
                </a:gdLst>
                <a:ahLst/>
                <a:cxnLst>
                  <a:cxn ang="0">
                    <a:pos x="T0" y="T1"/>
                  </a:cxn>
                  <a:cxn ang="0">
                    <a:pos x="T2" y="T3"/>
                  </a:cxn>
                  <a:cxn ang="0">
                    <a:pos x="T4" y="T5"/>
                  </a:cxn>
                  <a:cxn ang="0">
                    <a:pos x="T6" y="T7"/>
                  </a:cxn>
                  <a:cxn ang="0">
                    <a:pos x="T8" y="T9"/>
                  </a:cxn>
                </a:cxnLst>
                <a:rect l="0" t="0" r="r" b="b"/>
                <a:pathLst>
                  <a:path w="613" h="404">
                    <a:moveTo>
                      <a:pt x="365" y="10"/>
                    </a:moveTo>
                    <a:cubicBezTo>
                      <a:pt x="0" y="404"/>
                      <a:pt x="0" y="404"/>
                      <a:pt x="0" y="404"/>
                    </a:cubicBezTo>
                    <a:cubicBezTo>
                      <a:pt x="613" y="207"/>
                      <a:pt x="613" y="207"/>
                      <a:pt x="613" y="207"/>
                    </a:cubicBezTo>
                    <a:cubicBezTo>
                      <a:pt x="399" y="9"/>
                      <a:pt x="399" y="9"/>
                      <a:pt x="399" y="9"/>
                    </a:cubicBezTo>
                    <a:cubicBezTo>
                      <a:pt x="389" y="0"/>
                      <a:pt x="374" y="0"/>
                      <a:pt x="365" y="10"/>
                    </a:cubicBezTo>
                    <a:close/>
                  </a:path>
                </a:pathLst>
              </a:custGeom>
              <a:solidFill>
                <a:srgbClr val="BAD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1" name="Freeform 91"/>
              <p:cNvSpPr>
                <a:spLocks noEditPoints="1"/>
              </p:cNvSpPr>
              <p:nvPr/>
            </p:nvSpPr>
            <p:spPr bwMode="auto">
              <a:xfrm>
                <a:off x="6557962" y="5314950"/>
                <a:ext cx="122238" cy="257175"/>
              </a:xfrm>
              <a:custGeom>
                <a:avLst/>
                <a:gdLst>
                  <a:gd name="T0" fmla="*/ 31 w 110"/>
                  <a:gd name="T1" fmla="*/ 214 h 231"/>
                  <a:gd name="T2" fmla="*/ 13 w 110"/>
                  <a:gd name="T3" fmla="*/ 189 h 231"/>
                  <a:gd name="T4" fmla="*/ 1 w 110"/>
                  <a:gd name="T5" fmla="*/ 127 h 231"/>
                  <a:gd name="T6" fmla="*/ 10 w 110"/>
                  <a:gd name="T7" fmla="*/ 57 h 231"/>
                  <a:gd name="T8" fmla="*/ 31 w 110"/>
                  <a:gd name="T9" fmla="*/ 21 h 231"/>
                  <a:gd name="T10" fmla="*/ 31 w 110"/>
                  <a:gd name="T11" fmla="*/ 21 h 231"/>
                  <a:gd name="T12" fmla="*/ 71 w 110"/>
                  <a:gd name="T13" fmla="*/ 1 h 231"/>
                  <a:gd name="T14" fmla="*/ 94 w 110"/>
                  <a:gd name="T15" fmla="*/ 2 h 231"/>
                  <a:gd name="T16" fmla="*/ 109 w 110"/>
                  <a:gd name="T17" fmla="*/ 16 h 231"/>
                  <a:gd name="T18" fmla="*/ 99 w 110"/>
                  <a:gd name="T19" fmla="*/ 62 h 231"/>
                  <a:gd name="T20" fmla="*/ 80 w 110"/>
                  <a:gd name="T21" fmla="*/ 73 h 231"/>
                  <a:gd name="T22" fmla="*/ 66 w 110"/>
                  <a:gd name="T23" fmla="*/ 72 h 231"/>
                  <a:gd name="T24" fmla="*/ 50 w 110"/>
                  <a:gd name="T25" fmla="*/ 80 h 231"/>
                  <a:gd name="T26" fmla="*/ 47 w 110"/>
                  <a:gd name="T27" fmla="*/ 91 h 231"/>
                  <a:gd name="T28" fmla="*/ 46 w 110"/>
                  <a:gd name="T29" fmla="*/ 140 h 231"/>
                  <a:gd name="T30" fmla="*/ 46 w 110"/>
                  <a:gd name="T31" fmla="*/ 141 h 231"/>
                  <a:gd name="T32" fmla="*/ 68 w 110"/>
                  <a:gd name="T33" fmla="*/ 158 h 231"/>
                  <a:gd name="T34" fmla="*/ 72 w 110"/>
                  <a:gd name="T35" fmla="*/ 158 h 231"/>
                  <a:gd name="T36" fmla="*/ 100 w 110"/>
                  <a:gd name="T37" fmla="*/ 180 h 231"/>
                  <a:gd name="T38" fmla="*/ 103 w 110"/>
                  <a:gd name="T39" fmla="*/ 210 h 231"/>
                  <a:gd name="T40" fmla="*/ 98 w 110"/>
                  <a:gd name="T41" fmla="*/ 225 h 231"/>
                  <a:gd name="T42" fmla="*/ 82 w 110"/>
                  <a:gd name="T43" fmla="*/ 230 h 231"/>
                  <a:gd name="T44" fmla="*/ 80 w 110"/>
                  <a:gd name="T45" fmla="*/ 230 h 231"/>
                  <a:gd name="T46" fmla="*/ 77 w 110"/>
                  <a:gd name="T47" fmla="*/ 230 h 231"/>
                  <a:gd name="T48" fmla="*/ 31 w 110"/>
                  <a:gd name="T49" fmla="*/ 214 h 231"/>
                  <a:gd name="T50" fmla="*/ 36 w 110"/>
                  <a:gd name="T51" fmla="*/ 26 h 231"/>
                  <a:gd name="T52" fmla="*/ 16 w 110"/>
                  <a:gd name="T53" fmla="*/ 59 h 231"/>
                  <a:gd name="T54" fmla="*/ 7 w 110"/>
                  <a:gd name="T55" fmla="*/ 127 h 231"/>
                  <a:gd name="T56" fmla="*/ 19 w 110"/>
                  <a:gd name="T57" fmla="*/ 186 h 231"/>
                  <a:gd name="T58" fmla="*/ 77 w 110"/>
                  <a:gd name="T59" fmla="*/ 223 h 231"/>
                  <a:gd name="T60" fmla="*/ 81 w 110"/>
                  <a:gd name="T61" fmla="*/ 224 h 231"/>
                  <a:gd name="T62" fmla="*/ 82 w 110"/>
                  <a:gd name="T63" fmla="*/ 224 h 231"/>
                  <a:gd name="T64" fmla="*/ 93 w 110"/>
                  <a:gd name="T65" fmla="*/ 220 h 231"/>
                  <a:gd name="T66" fmla="*/ 97 w 110"/>
                  <a:gd name="T67" fmla="*/ 210 h 231"/>
                  <a:gd name="T68" fmla="*/ 93 w 110"/>
                  <a:gd name="T69" fmla="*/ 181 h 231"/>
                  <a:gd name="T70" fmla="*/ 72 w 110"/>
                  <a:gd name="T71" fmla="*/ 165 h 231"/>
                  <a:gd name="T72" fmla="*/ 69 w 110"/>
                  <a:gd name="T73" fmla="*/ 165 h 231"/>
                  <a:gd name="T74" fmla="*/ 40 w 110"/>
                  <a:gd name="T75" fmla="*/ 142 h 231"/>
                  <a:gd name="T76" fmla="*/ 40 w 110"/>
                  <a:gd name="T77" fmla="*/ 141 h 231"/>
                  <a:gd name="T78" fmla="*/ 40 w 110"/>
                  <a:gd name="T79" fmla="*/ 90 h 231"/>
                  <a:gd name="T80" fmla="*/ 44 w 110"/>
                  <a:gd name="T81" fmla="*/ 77 h 231"/>
                  <a:gd name="T82" fmla="*/ 66 w 110"/>
                  <a:gd name="T83" fmla="*/ 65 h 231"/>
                  <a:gd name="T84" fmla="*/ 80 w 110"/>
                  <a:gd name="T85" fmla="*/ 66 h 231"/>
                  <a:gd name="T86" fmla="*/ 94 w 110"/>
                  <a:gd name="T87" fmla="*/ 59 h 231"/>
                  <a:gd name="T88" fmla="*/ 102 w 110"/>
                  <a:gd name="T89" fmla="*/ 17 h 231"/>
                  <a:gd name="T90" fmla="*/ 93 w 110"/>
                  <a:gd name="T91" fmla="*/ 8 h 231"/>
                  <a:gd name="T92" fmla="*/ 71 w 110"/>
                  <a:gd name="T93" fmla="*/ 8 h 231"/>
                  <a:gd name="T94" fmla="*/ 36 w 110"/>
                  <a:gd name="T95" fmla="*/ 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231">
                    <a:moveTo>
                      <a:pt x="31" y="214"/>
                    </a:moveTo>
                    <a:cubicBezTo>
                      <a:pt x="24" y="207"/>
                      <a:pt x="18" y="199"/>
                      <a:pt x="13" y="189"/>
                    </a:cubicBezTo>
                    <a:cubicBezTo>
                      <a:pt x="5" y="172"/>
                      <a:pt x="1" y="152"/>
                      <a:pt x="1" y="127"/>
                    </a:cubicBezTo>
                    <a:cubicBezTo>
                      <a:pt x="0" y="99"/>
                      <a:pt x="3" y="77"/>
                      <a:pt x="10" y="57"/>
                    </a:cubicBezTo>
                    <a:cubicBezTo>
                      <a:pt x="14" y="43"/>
                      <a:pt x="21" y="32"/>
                      <a:pt x="31" y="21"/>
                    </a:cubicBezTo>
                    <a:cubicBezTo>
                      <a:pt x="31" y="21"/>
                      <a:pt x="31" y="21"/>
                      <a:pt x="31" y="21"/>
                    </a:cubicBezTo>
                    <a:cubicBezTo>
                      <a:pt x="42" y="10"/>
                      <a:pt x="56" y="3"/>
                      <a:pt x="71" y="1"/>
                    </a:cubicBezTo>
                    <a:cubicBezTo>
                      <a:pt x="79" y="0"/>
                      <a:pt x="87" y="1"/>
                      <a:pt x="94" y="2"/>
                    </a:cubicBezTo>
                    <a:cubicBezTo>
                      <a:pt x="102" y="3"/>
                      <a:pt x="108" y="8"/>
                      <a:pt x="109" y="16"/>
                    </a:cubicBezTo>
                    <a:cubicBezTo>
                      <a:pt x="110" y="33"/>
                      <a:pt x="107" y="49"/>
                      <a:pt x="99" y="62"/>
                    </a:cubicBezTo>
                    <a:cubicBezTo>
                      <a:pt x="96" y="70"/>
                      <a:pt x="89" y="73"/>
                      <a:pt x="80" y="73"/>
                    </a:cubicBezTo>
                    <a:cubicBezTo>
                      <a:pt x="75" y="72"/>
                      <a:pt x="70" y="72"/>
                      <a:pt x="66" y="72"/>
                    </a:cubicBezTo>
                    <a:cubicBezTo>
                      <a:pt x="58" y="71"/>
                      <a:pt x="54" y="73"/>
                      <a:pt x="50" y="80"/>
                    </a:cubicBezTo>
                    <a:cubicBezTo>
                      <a:pt x="49" y="83"/>
                      <a:pt x="48" y="87"/>
                      <a:pt x="47" y="91"/>
                    </a:cubicBezTo>
                    <a:cubicBezTo>
                      <a:pt x="44" y="108"/>
                      <a:pt x="43" y="124"/>
                      <a:pt x="46" y="140"/>
                    </a:cubicBezTo>
                    <a:cubicBezTo>
                      <a:pt x="46" y="141"/>
                      <a:pt x="46" y="141"/>
                      <a:pt x="46" y="141"/>
                    </a:cubicBezTo>
                    <a:cubicBezTo>
                      <a:pt x="49" y="156"/>
                      <a:pt x="53" y="159"/>
                      <a:pt x="68" y="158"/>
                    </a:cubicBezTo>
                    <a:cubicBezTo>
                      <a:pt x="72" y="158"/>
                      <a:pt x="72" y="158"/>
                      <a:pt x="72" y="158"/>
                    </a:cubicBezTo>
                    <a:cubicBezTo>
                      <a:pt x="87" y="157"/>
                      <a:pt x="97" y="165"/>
                      <a:pt x="100" y="180"/>
                    </a:cubicBezTo>
                    <a:cubicBezTo>
                      <a:pt x="102" y="190"/>
                      <a:pt x="103" y="200"/>
                      <a:pt x="103" y="210"/>
                    </a:cubicBezTo>
                    <a:cubicBezTo>
                      <a:pt x="103" y="217"/>
                      <a:pt x="102" y="222"/>
                      <a:pt x="98" y="225"/>
                    </a:cubicBezTo>
                    <a:cubicBezTo>
                      <a:pt x="95" y="229"/>
                      <a:pt x="89" y="230"/>
                      <a:pt x="82" y="230"/>
                    </a:cubicBezTo>
                    <a:cubicBezTo>
                      <a:pt x="80" y="230"/>
                      <a:pt x="80" y="230"/>
                      <a:pt x="80" y="230"/>
                    </a:cubicBezTo>
                    <a:cubicBezTo>
                      <a:pt x="79" y="230"/>
                      <a:pt x="78" y="230"/>
                      <a:pt x="77" y="230"/>
                    </a:cubicBezTo>
                    <a:cubicBezTo>
                      <a:pt x="59" y="231"/>
                      <a:pt x="43" y="225"/>
                      <a:pt x="31" y="214"/>
                    </a:cubicBezTo>
                    <a:close/>
                    <a:moveTo>
                      <a:pt x="36" y="26"/>
                    </a:moveTo>
                    <a:cubicBezTo>
                      <a:pt x="26" y="36"/>
                      <a:pt x="20" y="46"/>
                      <a:pt x="16" y="59"/>
                    </a:cubicBezTo>
                    <a:cubicBezTo>
                      <a:pt x="9" y="78"/>
                      <a:pt x="7" y="100"/>
                      <a:pt x="7" y="127"/>
                    </a:cubicBezTo>
                    <a:cubicBezTo>
                      <a:pt x="8" y="151"/>
                      <a:pt x="12" y="170"/>
                      <a:pt x="19" y="186"/>
                    </a:cubicBezTo>
                    <a:cubicBezTo>
                      <a:pt x="32" y="212"/>
                      <a:pt x="51" y="224"/>
                      <a:pt x="77" y="223"/>
                    </a:cubicBezTo>
                    <a:cubicBezTo>
                      <a:pt x="78" y="223"/>
                      <a:pt x="79" y="223"/>
                      <a:pt x="81" y="224"/>
                    </a:cubicBezTo>
                    <a:cubicBezTo>
                      <a:pt x="82" y="224"/>
                      <a:pt x="82" y="224"/>
                      <a:pt x="82" y="224"/>
                    </a:cubicBezTo>
                    <a:cubicBezTo>
                      <a:pt x="88" y="224"/>
                      <a:pt x="91" y="223"/>
                      <a:pt x="93" y="220"/>
                    </a:cubicBezTo>
                    <a:cubicBezTo>
                      <a:pt x="96" y="218"/>
                      <a:pt x="97" y="215"/>
                      <a:pt x="97" y="210"/>
                    </a:cubicBezTo>
                    <a:cubicBezTo>
                      <a:pt x="97" y="200"/>
                      <a:pt x="95" y="191"/>
                      <a:pt x="93" y="181"/>
                    </a:cubicBezTo>
                    <a:cubicBezTo>
                      <a:pt x="91" y="169"/>
                      <a:pt x="84" y="164"/>
                      <a:pt x="72" y="165"/>
                    </a:cubicBezTo>
                    <a:cubicBezTo>
                      <a:pt x="69" y="165"/>
                      <a:pt x="69" y="165"/>
                      <a:pt x="69" y="165"/>
                    </a:cubicBezTo>
                    <a:cubicBezTo>
                      <a:pt x="51" y="166"/>
                      <a:pt x="43" y="160"/>
                      <a:pt x="40" y="142"/>
                    </a:cubicBezTo>
                    <a:cubicBezTo>
                      <a:pt x="40" y="141"/>
                      <a:pt x="40" y="141"/>
                      <a:pt x="40" y="141"/>
                    </a:cubicBezTo>
                    <a:cubicBezTo>
                      <a:pt x="37" y="124"/>
                      <a:pt x="37" y="107"/>
                      <a:pt x="40" y="90"/>
                    </a:cubicBezTo>
                    <a:cubicBezTo>
                      <a:pt x="41" y="85"/>
                      <a:pt x="43" y="81"/>
                      <a:pt x="44" y="77"/>
                    </a:cubicBezTo>
                    <a:cubicBezTo>
                      <a:pt x="49" y="68"/>
                      <a:pt x="55" y="64"/>
                      <a:pt x="66" y="65"/>
                    </a:cubicBezTo>
                    <a:cubicBezTo>
                      <a:pt x="71" y="65"/>
                      <a:pt x="76" y="66"/>
                      <a:pt x="80" y="66"/>
                    </a:cubicBezTo>
                    <a:cubicBezTo>
                      <a:pt x="86" y="66"/>
                      <a:pt x="91" y="64"/>
                      <a:pt x="94" y="59"/>
                    </a:cubicBezTo>
                    <a:cubicBezTo>
                      <a:pt x="101" y="47"/>
                      <a:pt x="103" y="32"/>
                      <a:pt x="102" y="17"/>
                    </a:cubicBezTo>
                    <a:cubicBezTo>
                      <a:pt x="101" y="12"/>
                      <a:pt x="98" y="9"/>
                      <a:pt x="93" y="8"/>
                    </a:cubicBezTo>
                    <a:cubicBezTo>
                      <a:pt x="85" y="8"/>
                      <a:pt x="78" y="7"/>
                      <a:pt x="71" y="8"/>
                    </a:cubicBezTo>
                    <a:cubicBezTo>
                      <a:pt x="58" y="9"/>
                      <a:pt x="46" y="16"/>
                      <a:pt x="36" y="26"/>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2" name="Freeform 92"/>
              <p:cNvSpPr>
                <a:spLocks/>
              </p:cNvSpPr>
              <p:nvPr/>
            </p:nvSpPr>
            <p:spPr bwMode="auto">
              <a:xfrm>
                <a:off x="6683375" y="5364163"/>
                <a:ext cx="50800" cy="147638"/>
              </a:xfrm>
              <a:custGeom>
                <a:avLst/>
                <a:gdLst>
                  <a:gd name="T0" fmla="*/ 5 w 46"/>
                  <a:gd name="T1" fmla="*/ 128 h 133"/>
                  <a:gd name="T2" fmla="*/ 17 w 46"/>
                  <a:gd name="T3" fmla="*/ 133 h 133"/>
                  <a:gd name="T4" fmla="*/ 10 w 46"/>
                  <a:gd name="T5" fmla="*/ 0 h 133"/>
                  <a:gd name="T6" fmla="*/ 0 w 46"/>
                  <a:gd name="T7" fmla="*/ 7 h 133"/>
                  <a:gd name="T8" fmla="*/ 5 w 46"/>
                  <a:gd name="T9" fmla="*/ 128 h 133"/>
                </a:gdLst>
                <a:ahLst/>
                <a:cxnLst>
                  <a:cxn ang="0">
                    <a:pos x="T0" y="T1"/>
                  </a:cxn>
                  <a:cxn ang="0">
                    <a:pos x="T2" y="T3"/>
                  </a:cxn>
                  <a:cxn ang="0">
                    <a:pos x="T4" y="T5"/>
                  </a:cxn>
                  <a:cxn ang="0">
                    <a:pos x="T6" y="T7"/>
                  </a:cxn>
                  <a:cxn ang="0">
                    <a:pos x="T8" y="T9"/>
                  </a:cxn>
                </a:cxnLst>
                <a:rect l="0" t="0" r="r" b="b"/>
                <a:pathLst>
                  <a:path w="46" h="133">
                    <a:moveTo>
                      <a:pt x="5" y="128"/>
                    </a:moveTo>
                    <a:cubicBezTo>
                      <a:pt x="17" y="133"/>
                      <a:pt x="17" y="133"/>
                      <a:pt x="17" y="133"/>
                    </a:cubicBezTo>
                    <a:cubicBezTo>
                      <a:pt x="46" y="92"/>
                      <a:pt x="43" y="37"/>
                      <a:pt x="10" y="0"/>
                    </a:cubicBezTo>
                    <a:cubicBezTo>
                      <a:pt x="0" y="7"/>
                      <a:pt x="0" y="7"/>
                      <a:pt x="0" y="7"/>
                    </a:cubicBezTo>
                    <a:cubicBezTo>
                      <a:pt x="31" y="40"/>
                      <a:pt x="34" y="92"/>
                      <a:pt x="5" y="128"/>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3" name="Freeform 93"/>
              <p:cNvSpPr>
                <a:spLocks/>
              </p:cNvSpPr>
              <p:nvPr/>
            </p:nvSpPr>
            <p:spPr bwMode="auto">
              <a:xfrm>
                <a:off x="6716712" y="5340350"/>
                <a:ext cx="61913" cy="187325"/>
              </a:xfrm>
              <a:custGeom>
                <a:avLst/>
                <a:gdLst>
                  <a:gd name="T0" fmla="*/ 11 w 55"/>
                  <a:gd name="T1" fmla="*/ 164 h 169"/>
                  <a:gd name="T2" fmla="*/ 22 w 55"/>
                  <a:gd name="T3" fmla="*/ 169 h 169"/>
                  <a:gd name="T4" fmla="*/ 10 w 55"/>
                  <a:gd name="T5" fmla="*/ 0 h 169"/>
                  <a:gd name="T6" fmla="*/ 0 w 55"/>
                  <a:gd name="T7" fmla="*/ 7 h 169"/>
                  <a:gd name="T8" fmla="*/ 11 w 55"/>
                  <a:gd name="T9" fmla="*/ 164 h 169"/>
                </a:gdLst>
                <a:ahLst/>
                <a:cxnLst>
                  <a:cxn ang="0">
                    <a:pos x="T0" y="T1"/>
                  </a:cxn>
                  <a:cxn ang="0">
                    <a:pos x="T2" y="T3"/>
                  </a:cxn>
                  <a:cxn ang="0">
                    <a:pos x="T4" y="T5"/>
                  </a:cxn>
                  <a:cxn ang="0">
                    <a:pos x="T6" y="T7"/>
                  </a:cxn>
                  <a:cxn ang="0">
                    <a:pos x="T8" y="T9"/>
                  </a:cxn>
                </a:cxnLst>
                <a:rect l="0" t="0" r="r" b="b"/>
                <a:pathLst>
                  <a:path w="55" h="169">
                    <a:moveTo>
                      <a:pt x="11" y="164"/>
                    </a:moveTo>
                    <a:cubicBezTo>
                      <a:pt x="22" y="169"/>
                      <a:pt x="22" y="169"/>
                      <a:pt x="22" y="169"/>
                    </a:cubicBezTo>
                    <a:cubicBezTo>
                      <a:pt x="55" y="116"/>
                      <a:pt x="50" y="47"/>
                      <a:pt x="10" y="0"/>
                    </a:cubicBezTo>
                    <a:cubicBezTo>
                      <a:pt x="0" y="7"/>
                      <a:pt x="0" y="7"/>
                      <a:pt x="0" y="7"/>
                    </a:cubicBezTo>
                    <a:cubicBezTo>
                      <a:pt x="39" y="51"/>
                      <a:pt x="43" y="116"/>
                      <a:pt x="11" y="164"/>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4" name="Freeform 94"/>
              <p:cNvSpPr>
                <a:spLocks/>
              </p:cNvSpPr>
              <p:nvPr/>
            </p:nvSpPr>
            <p:spPr bwMode="auto">
              <a:xfrm>
                <a:off x="6750050" y="5314950"/>
                <a:ext cx="71438" cy="227013"/>
              </a:xfrm>
              <a:custGeom>
                <a:avLst/>
                <a:gdLst>
                  <a:gd name="T0" fmla="*/ 16 w 64"/>
                  <a:gd name="T1" fmla="*/ 200 h 204"/>
                  <a:gd name="T2" fmla="*/ 27 w 64"/>
                  <a:gd name="T3" fmla="*/ 204 h 204"/>
                  <a:gd name="T4" fmla="*/ 10 w 64"/>
                  <a:gd name="T5" fmla="*/ 0 h 204"/>
                  <a:gd name="T6" fmla="*/ 0 w 64"/>
                  <a:gd name="T7" fmla="*/ 7 h 204"/>
                  <a:gd name="T8" fmla="*/ 16 w 64"/>
                  <a:gd name="T9" fmla="*/ 200 h 204"/>
                </a:gdLst>
                <a:ahLst/>
                <a:cxnLst>
                  <a:cxn ang="0">
                    <a:pos x="T0" y="T1"/>
                  </a:cxn>
                  <a:cxn ang="0">
                    <a:pos x="T2" y="T3"/>
                  </a:cxn>
                  <a:cxn ang="0">
                    <a:pos x="T4" y="T5"/>
                  </a:cxn>
                  <a:cxn ang="0">
                    <a:pos x="T6" y="T7"/>
                  </a:cxn>
                  <a:cxn ang="0">
                    <a:pos x="T8" y="T9"/>
                  </a:cxn>
                </a:cxnLst>
                <a:rect l="0" t="0" r="r" b="b"/>
                <a:pathLst>
                  <a:path w="64" h="204">
                    <a:moveTo>
                      <a:pt x="16" y="200"/>
                    </a:moveTo>
                    <a:cubicBezTo>
                      <a:pt x="27" y="204"/>
                      <a:pt x="27" y="204"/>
                      <a:pt x="27" y="204"/>
                    </a:cubicBezTo>
                    <a:cubicBezTo>
                      <a:pt x="64" y="140"/>
                      <a:pt x="58" y="58"/>
                      <a:pt x="10" y="0"/>
                    </a:cubicBezTo>
                    <a:cubicBezTo>
                      <a:pt x="0" y="7"/>
                      <a:pt x="0" y="7"/>
                      <a:pt x="0" y="7"/>
                    </a:cubicBezTo>
                    <a:cubicBezTo>
                      <a:pt x="46" y="62"/>
                      <a:pt x="52" y="139"/>
                      <a:pt x="16" y="200"/>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5" name="Freeform 95"/>
              <p:cNvSpPr>
                <a:spLocks/>
              </p:cNvSpPr>
              <p:nvPr/>
            </p:nvSpPr>
            <p:spPr bwMode="auto">
              <a:xfrm>
                <a:off x="6386512" y="5697538"/>
                <a:ext cx="58738" cy="58738"/>
              </a:xfrm>
              <a:custGeom>
                <a:avLst/>
                <a:gdLst>
                  <a:gd name="T0" fmla="*/ 44 w 53"/>
                  <a:gd name="T1" fmla="*/ 42 h 52"/>
                  <a:gd name="T2" fmla="*/ 43 w 53"/>
                  <a:gd name="T3" fmla="*/ 9 h 52"/>
                  <a:gd name="T4" fmla="*/ 9 w 53"/>
                  <a:gd name="T5" fmla="*/ 10 h 52"/>
                  <a:gd name="T6" fmla="*/ 10 w 53"/>
                  <a:gd name="T7" fmla="*/ 44 h 52"/>
                  <a:gd name="T8" fmla="*/ 44 w 53"/>
                  <a:gd name="T9" fmla="*/ 42 h 52"/>
                </a:gdLst>
                <a:ahLst/>
                <a:cxnLst>
                  <a:cxn ang="0">
                    <a:pos x="T0" y="T1"/>
                  </a:cxn>
                  <a:cxn ang="0">
                    <a:pos x="T2" y="T3"/>
                  </a:cxn>
                  <a:cxn ang="0">
                    <a:pos x="T4" y="T5"/>
                  </a:cxn>
                  <a:cxn ang="0">
                    <a:pos x="T6" y="T7"/>
                  </a:cxn>
                  <a:cxn ang="0">
                    <a:pos x="T8" y="T9"/>
                  </a:cxn>
                </a:cxnLst>
                <a:rect l="0" t="0" r="r" b="b"/>
                <a:pathLst>
                  <a:path w="53" h="52">
                    <a:moveTo>
                      <a:pt x="44" y="42"/>
                    </a:moveTo>
                    <a:cubicBezTo>
                      <a:pt x="53" y="33"/>
                      <a:pt x="52" y="18"/>
                      <a:pt x="43" y="9"/>
                    </a:cubicBezTo>
                    <a:cubicBezTo>
                      <a:pt x="33" y="0"/>
                      <a:pt x="18" y="0"/>
                      <a:pt x="9" y="10"/>
                    </a:cubicBezTo>
                    <a:cubicBezTo>
                      <a:pt x="0" y="20"/>
                      <a:pt x="1" y="35"/>
                      <a:pt x="10" y="44"/>
                    </a:cubicBezTo>
                    <a:cubicBezTo>
                      <a:pt x="20" y="52"/>
                      <a:pt x="35" y="52"/>
                      <a:pt x="44" y="42"/>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6" name="Freeform 96"/>
              <p:cNvSpPr>
                <a:spLocks/>
              </p:cNvSpPr>
              <p:nvPr/>
            </p:nvSpPr>
            <p:spPr bwMode="auto">
              <a:xfrm>
                <a:off x="6861175" y="5137150"/>
                <a:ext cx="106363" cy="100013"/>
              </a:xfrm>
              <a:custGeom>
                <a:avLst/>
                <a:gdLst>
                  <a:gd name="T0" fmla="*/ 94 w 96"/>
                  <a:gd name="T1" fmla="*/ 81 h 90"/>
                  <a:gd name="T2" fmla="*/ 9 w 96"/>
                  <a:gd name="T3" fmla="*/ 2 h 90"/>
                  <a:gd name="T4" fmla="*/ 2 w 96"/>
                  <a:gd name="T5" fmla="*/ 2 h 90"/>
                  <a:gd name="T6" fmla="*/ 2 w 96"/>
                  <a:gd name="T7" fmla="*/ 9 h 90"/>
                  <a:gd name="T8" fmla="*/ 87 w 96"/>
                  <a:gd name="T9" fmla="*/ 88 h 90"/>
                  <a:gd name="T10" fmla="*/ 94 w 96"/>
                  <a:gd name="T11" fmla="*/ 88 h 90"/>
                  <a:gd name="T12" fmla="*/ 94 w 96"/>
                  <a:gd name="T13" fmla="*/ 81 h 90"/>
                </a:gdLst>
                <a:ahLst/>
                <a:cxnLst>
                  <a:cxn ang="0">
                    <a:pos x="T0" y="T1"/>
                  </a:cxn>
                  <a:cxn ang="0">
                    <a:pos x="T2" y="T3"/>
                  </a:cxn>
                  <a:cxn ang="0">
                    <a:pos x="T4" y="T5"/>
                  </a:cxn>
                  <a:cxn ang="0">
                    <a:pos x="T6" y="T7"/>
                  </a:cxn>
                  <a:cxn ang="0">
                    <a:pos x="T8" y="T9"/>
                  </a:cxn>
                  <a:cxn ang="0">
                    <a:pos x="T10" y="T11"/>
                  </a:cxn>
                  <a:cxn ang="0">
                    <a:pos x="T12" y="T13"/>
                  </a:cxn>
                </a:cxnLst>
                <a:rect l="0" t="0" r="r" b="b"/>
                <a:pathLst>
                  <a:path w="96" h="90">
                    <a:moveTo>
                      <a:pt x="94" y="81"/>
                    </a:moveTo>
                    <a:cubicBezTo>
                      <a:pt x="9" y="2"/>
                      <a:pt x="9" y="2"/>
                      <a:pt x="9" y="2"/>
                    </a:cubicBezTo>
                    <a:cubicBezTo>
                      <a:pt x="7" y="0"/>
                      <a:pt x="4" y="0"/>
                      <a:pt x="2" y="2"/>
                    </a:cubicBezTo>
                    <a:cubicBezTo>
                      <a:pt x="0" y="4"/>
                      <a:pt x="0" y="7"/>
                      <a:pt x="2" y="9"/>
                    </a:cubicBezTo>
                    <a:cubicBezTo>
                      <a:pt x="87" y="88"/>
                      <a:pt x="87" y="88"/>
                      <a:pt x="87" y="88"/>
                    </a:cubicBezTo>
                    <a:cubicBezTo>
                      <a:pt x="89" y="90"/>
                      <a:pt x="92" y="90"/>
                      <a:pt x="94" y="88"/>
                    </a:cubicBezTo>
                    <a:cubicBezTo>
                      <a:pt x="96" y="86"/>
                      <a:pt x="96" y="83"/>
                      <a:pt x="94" y="81"/>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77" name="Group 2476"/>
            <p:cNvGrpSpPr/>
            <p:nvPr/>
          </p:nvGrpSpPr>
          <p:grpSpPr>
            <a:xfrm rot="8376934">
              <a:off x="5705966" y="4475351"/>
              <a:ext cx="616119" cy="576627"/>
              <a:chOff x="6025632" y="1744661"/>
              <a:chExt cx="878402" cy="822097"/>
            </a:xfrm>
          </p:grpSpPr>
          <p:sp>
            <p:nvSpPr>
              <p:cNvPr id="2491" name="Freeform 22"/>
              <p:cNvSpPr>
                <a:spLocks/>
              </p:cNvSpPr>
              <p:nvPr/>
            </p:nvSpPr>
            <p:spPr bwMode="auto">
              <a:xfrm>
                <a:off x="6025632" y="1777769"/>
                <a:ext cx="820739" cy="788989"/>
              </a:xfrm>
              <a:custGeom>
                <a:avLst/>
                <a:gdLst>
                  <a:gd name="T0" fmla="*/ 200 w 738"/>
                  <a:gd name="T1" fmla="*/ 0 h 710"/>
                  <a:gd name="T2" fmla="*/ 0 w 738"/>
                  <a:gd name="T3" fmla="*/ 491 h 710"/>
                  <a:gd name="T4" fmla="*/ 538 w 738"/>
                  <a:gd name="T5" fmla="*/ 710 h 710"/>
                  <a:gd name="T6" fmla="*/ 738 w 738"/>
                  <a:gd name="T7" fmla="*/ 218 h 710"/>
                  <a:gd name="T8" fmla="*/ 675 w 738"/>
                  <a:gd name="T9" fmla="*/ 193 h 710"/>
                  <a:gd name="T10" fmla="*/ 678 w 738"/>
                  <a:gd name="T11" fmla="*/ 185 h 710"/>
                  <a:gd name="T12" fmla="*/ 667 w 738"/>
                  <a:gd name="T13" fmla="*/ 158 h 710"/>
                  <a:gd name="T14" fmla="*/ 659 w 738"/>
                  <a:gd name="T15" fmla="*/ 156 h 710"/>
                  <a:gd name="T16" fmla="*/ 640 w 738"/>
                  <a:gd name="T17" fmla="*/ 169 h 710"/>
                  <a:gd name="T18" fmla="*/ 637 w 738"/>
                  <a:gd name="T19" fmla="*/ 177 h 710"/>
                  <a:gd name="T20" fmla="*/ 301 w 738"/>
                  <a:gd name="T21" fmla="*/ 41 h 710"/>
                  <a:gd name="T22" fmla="*/ 304 w 738"/>
                  <a:gd name="T23" fmla="*/ 33 h 710"/>
                  <a:gd name="T24" fmla="*/ 293 w 738"/>
                  <a:gd name="T25" fmla="*/ 6 h 710"/>
                  <a:gd name="T26" fmla="*/ 285 w 738"/>
                  <a:gd name="T27" fmla="*/ 5 h 710"/>
                  <a:gd name="T28" fmla="*/ 266 w 738"/>
                  <a:gd name="T29" fmla="*/ 17 h 710"/>
                  <a:gd name="T30" fmla="*/ 263 w 738"/>
                  <a:gd name="T31" fmla="*/ 25 h 710"/>
                  <a:gd name="T32" fmla="*/ 200 w 738"/>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8" h="710">
                    <a:moveTo>
                      <a:pt x="200" y="0"/>
                    </a:moveTo>
                    <a:cubicBezTo>
                      <a:pt x="0" y="491"/>
                      <a:pt x="0" y="491"/>
                      <a:pt x="0" y="491"/>
                    </a:cubicBezTo>
                    <a:cubicBezTo>
                      <a:pt x="538" y="710"/>
                      <a:pt x="538" y="710"/>
                      <a:pt x="538" y="710"/>
                    </a:cubicBezTo>
                    <a:cubicBezTo>
                      <a:pt x="738" y="218"/>
                      <a:pt x="738" y="218"/>
                      <a:pt x="738" y="218"/>
                    </a:cubicBezTo>
                    <a:cubicBezTo>
                      <a:pt x="675" y="193"/>
                      <a:pt x="675" y="193"/>
                      <a:pt x="675" y="193"/>
                    </a:cubicBezTo>
                    <a:cubicBezTo>
                      <a:pt x="678" y="185"/>
                      <a:pt x="678" y="185"/>
                      <a:pt x="678" y="185"/>
                    </a:cubicBezTo>
                    <a:cubicBezTo>
                      <a:pt x="683" y="174"/>
                      <a:pt x="677" y="162"/>
                      <a:pt x="667" y="158"/>
                    </a:cubicBezTo>
                    <a:cubicBezTo>
                      <a:pt x="664" y="157"/>
                      <a:pt x="662" y="156"/>
                      <a:pt x="659" y="156"/>
                    </a:cubicBezTo>
                    <a:cubicBezTo>
                      <a:pt x="651" y="156"/>
                      <a:pt x="643" y="161"/>
                      <a:pt x="640" y="169"/>
                    </a:cubicBezTo>
                    <a:cubicBezTo>
                      <a:pt x="637" y="177"/>
                      <a:pt x="637" y="177"/>
                      <a:pt x="637" y="177"/>
                    </a:cubicBezTo>
                    <a:cubicBezTo>
                      <a:pt x="301" y="41"/>
                      <a:pt x="301" y="41"/>
                      <a:pt x="301" y="41"/>
                    </a:cubicBezTo>
                    <a:cubicBezTo>
                      <a:pt x="304" y="33"/>
                      <a:pt x="304" y="33"/>
                      <a:pt x="304" y="33"/>
                    </a:cubicBezTo>
                    <a:cubicBezTo>
                      <a:pt x="308" y="22"/>
                      <a:pt x="303" y="10"/>
                      <a:pt x="293" y="6"/>
                    </a:cubicBezTo>
                    <a:cubicBezTo>
                      <a:pt x="290" y="5"/>
                      <a:pt x="288" y="5"/>
                      <a:pt x="285" y="5"/>
                    </a:cubicBezTo>
                    <a:cubicBezTo>
                      <a:pt x="277" y="5"/>
                      <a:pt x="269" y="9"/>
                      <a:pt x="266" y="17"/>
                    </a:cubicBezTo>
                    <a:cubicBezTo>
                      <a:pt x="263" y="25"/>
                      <a:pt x="263" y="25"/>
                      <a:pt x="263" y="25"/>
                    </a:cubicBezTo>
                    <a:cubicBezTo>
                      <a:pt x="200" y="0"/>
                      <a:pt x="200" y="0"/>
                      <a:pt x="2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2" name="Freeform 412"/>
              <p:cNvSpPr>
                <a:spLocks/>
              </p:cNvSpPr>
              <p:nvPr/>
            </p:nvSpPr>
            <p:spPr bwMode="auto">
              <a:xfrm>
                <a:off x="6083296" y="1744661"/>
                <a:ext cx="820738" cy="788988"/>
              </a:xfrm>
              <a:custGeom>
                <a:avLst/>
                <a:gdLst>
                  <a:gd name="T0" fmla="*/ 517 w 517"/>
                  <a:gd name="T1" fmla="*/ 153 h 497"/>
                  <a:gd name="T2" fmla="*/ 140 w 517"/>
                  <a:gd name="T3" fmla="*/ 0 h 497"/>
                  <a:gd name="T4" fmla="*/ 0 w 517"/>
                  <a:gd name="T5" fmla="*/ 344 h 497"/>
                  <a:gd name="T6" fmla="*/ 377 w 517"/>
                  <a:gd name="T7" fmla="*/ 497 h 497"/>
                  <a:gd name="T8" fmla="*/ 517 w 517"/>
                  <a:gd name="T9" fmla="*/ 153 h 497"/>
                </a:gdLst>
                <a:ahLst/>
                <a:cxnLst>
                  <a:cxn ang="0">
                    <a:pos x="T0" y="T1"/>
                  </a:cxn>
                  <a:cxn ang="0">
                    <a:pos x="T2" y="T3"/>
                  </a:cxn>
                  <a:cxn ang="0">
                    <a:pos x="T4" y="T5"/>
                  </a:cxn>
                  <a:cxn ang="0">
                    <a:pos x="T6" y="T7"/>
                  </a:cxn>
                  <a:cxn ang="0">
                    <a:pos x="T8" y="T9"/>
                  </a:cxn>
                </a:cxnLst>
                <a:rect l="0" t="0" r="r" b="b"/>
                <a:pathLst>
                  <a:path w="517" h="497">
                    <a:moveTo>
                      <a:pt x="517" y="153"/>
                    </a:moveTo>
                    <a:lnTo>
                      <a:pt x="140" y="0"/>
                    </a:lnTo>
                    <a:lnTo>
                      <a:pt x="0" y="344"/>
                    </a:lnTo>
                    <a:lnTo>
                      <a:pt x="377" y="497"/>
                    </a:lnTo>
                    <a:lnTo>
                      <a:pt x="517" y="153"/>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3" name="Freeform 413"/>
              <p:cNvSpPr>
                <a:spLocks/>
              </p:cNvSpPr>
              <p:nvPr/>
            </p:nvSpPr>
            <p:spPr bwMode="auto">
              <a:xfrm>
                <a:off x="6116637" y="1776412"/>
                <a:ext cx="755650" cy="727075"/>
              </a:xfrm>
              <a:custGeom>
                <a:avLst/>
                <a:gdLst>
                  <a:gd name="T0" fmla="*/ 476 w 476"/>
                  <a:gd name="T1" fmla="*/ 140 h 458"/>
                  <a:gd name="T2" fmla="*/ 128 w 476"/>
                  <a:gd name="T3" fmla="*/ 0 h 458"/>
                  <a:gd name="T4" fmla="*/ 0 w 476"/>
                  <a:gd name="T5" fmla="*/ 317 h 458"/>
                  <a:gd name="T6" fmla="*/ 347 w 476"/>
                  <a:gd name="T7" fmla="*/ 458 h 458"/>
                  <a:gd name="T8" fmla="*/ 476 w 476"/>
                  <a:gd name="T9" fmla="*/ 140 h 458"/>
                </a:gdLst>
                <a:ahLst/>
                <a:cxnLst>
                  <a:cxn ang="0">
                    <a:pos x="T0" y="T1"/>
                  </a:cxn>
                  <a:cxn ang="0">
                    <a:pos x="T2" y="T3"/>
                  </a:cxn>
                  <a:cxn ang="0">
                    <a:pos x="T4" y="T5"/>
                  </a:cxn>
                  <a:cxn ang="0">
                    <a:pos x="T6" y="T7"/>
                  </a:cxn>
                  <a:cxn ang="0">
                    <a:pos x="T8" y="T9"/>
                  </a:cxn>
                </a:cxnLst>
                <a:rect l="0" t="0" r="r" b="b"/>
                <a:pathLst>
                  <a:path w="476" h="458">
                    <a:moveTo>
                      <a:pt x="476" y="140"/>
                    </a:moveTo>
                    <a:lnTo>
                      <a:pt x="128" y="0"/>
                    </a:lnTo>
                    <a:lnTo>
                      <a:pt x="0" y="317"/>
                    </a:lnTo>
                    <a:lnTo>
                      <a:pt x="347" y="458"/>
                    </a:lnTo>
                    <a:lnTo>
                      <a:pt x="476"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4" name="Freeform 414"/>
              <p:cNvSpPr>
                <a:spLocks/>
              </p:cNvSpPr>
              <p:nvPr/>
            </p:nvSpPr>
            <p:spPr bwMode="auto">
              <a:xfrm>
                <a:off x="6273800" y="1776412"/>
                <a:ext cx="598488" cy="336550"/>
              </a:xfrm>
              <a:custGeom>
                <a:avLst/>
                <a:gdLst>
                  <a:gd name="T0" fmla="*/ 377 w 377"/>
                  <a:gd name="T1" fmla="*/ 140 h 212"/>
                  <a:gd name="T2" fmla="*/ 29 w 377"/>
                  <a:gd name="T3" fmla="*/ 0 h 212"/>
                  <a:gd name="T4" fmla="*/ 0 w 377"/>
                  <a:gd name="T5" fmla="*/ 71 h 212"/>
                  <a:gd name="T6" fmla="*/ 348 w 377"/>
                  <a:gd name="T7" fmla="*/ 212 h 212"/>
                  <a:gd name="T8" fmla="*/ 377 w 377"/>
                  <a:gd name="T9" fmla="*/ 140 h 212"/>
                </a:gdLst>
                <a:ahLst/>
                <a:cxnLst>
                  <a:cxn ang="0">
                    <a:pos x="T0" y="T1"/>
                  </a:cxn>
                  <a:cxn ang="0">
                    <a:pos x="T2" y="T3"/>
                  </a:cxn>
                  <a:cxn ang="0">
                    <a:pos x="T4" y="T5"/>
                  </a:cxn>
                  <a:cxn ang="0">
                    <a:pos x="T6" y="T7"/>
                  </a:cxn>
                  <a:cxn ang="0">
                    <a:pos x="T8" y="T9"/>
                  </a:cxn>
                </a:cxnLst>
                <a:rect l="0" t="0" r="r" b="b"/>
                <a:pathLst>
                  <a:path w="377" h="212">
                    <a:moveTo>
                      <a:pt x="377" y="140"/>
                    </a:moveTo>
                    <a:lnTo>
                      <a:pt x="29" y="0"/>
                    </a:lnTo>
                    <a:lnTo>
                      <a:pt x="0" y="71"/>
                    </a:lnTo>
                    <a:lnTo>
                      <a:pt x="348" y="212"/>
                    </a:lnTo>
                    <a:lnTo>
                      <a:pt x="377" y="140"/>
                    </a:lnTo>
                    <a:close/>
                  </a:path>
                </a:pathLst>
              </a:custGeom>
              <a:solidFill>
                <a:srgbClr val="EE6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5" name="Freeform 415"/>
              <p:cNvSpPr>
                <a:spLocks/>
              </p:cNvSpPr>
              <p:nvPr/>
            </p:nvSpPr>
            <p:spPr bwMode="auto">
              <a:xfrm>
                <a:off x="6273800" y="1889125"/>
                <a:ext cx="598488" cy="223838"/>
              </a:xfrm>
              <a:custGeom>
                <a:avLst/>
                <a:gdLst>
                  <a:gd name="T0" fmla="*/ 0 w 377"/>
                  <a:gd name="T1" fmla="*/ 0 h 141"/>
                  <a:gd name="T2" fmla="*/ 348 w 377"/>
                  <a:gd name="T3" fmla="*/ 141 h 141"/>
                  <a:gd name="T4" fmla="*/ 377 w 377"/>
                  <a:gd name="T5" fmla="*/ 69 h 141"/>
                  <a:gd name="T6" fmla="*/ 0 w 377"/>
                  <a:gd name="T7" fmla="*/ 0 h 141"/>
                </a:gdLst>
                <a:ahLst/>
                <a:cxnLst>
                  <a:cxn ang="0">
                    <a:pos x="T0" y="T1"/>
                  </a:cxn>
                  <a:cxn ang="0">
                    <a:pos x="T2" y="T3"/>
                  </a:cxn>
                  <a:cxn ang="0">
                    <a:pos x="T4" y="T5"/>
                  </a:cxn>
                  <a:cxn ang="0">
                    <a:pos x="T6" y="T7"/>
                  </a:cxn>
                </a:cxnLst>
                <a:rect l="0" t="0" r="r" b="b"/>
                <a:pathLst>
                  <a:path w="377" h="141">
                    <a:moveTo>
                      <a:pt x="0" y="0"/>
                    </a:moveTo>
                    <a:lnTo>
                      <a:pt x="348" y="141"/>
                    </a:lnTo>
                    <a:lnTo>
                      <a:pt x="377" y="69"/>
                    </a:lnTo>
                    <a:lnTo>
                      <a:pt x="0" y="0"/>
                    </a:lnTo>
                    <a:close/>
                  </a:path>
                </a:pathLst>
              </a:custGeom>
              <a:solidFill>
                <a:srgbClr val="E06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6" name="Freeform 416"/>
              <p:cNvSpPr>
                <a:spLocks/>
              </p:cNvSpPr>
              <p:nvPr/>
            </p:nvSpPr>
            <p:spPr bwMode="auto">
              <a:xfrm>
                <a:off x="6305550" y="1776412"/>
                <a:ext cx="566738" cy="257175"/>
              </a:xfrm>
              <a:custGeom>
                <a:avLst/>
                <a:gdLst>
                  <a:gd name="T0" fmla="*/ 357 w 357"/>
                  <a:gd name="T1" fmla="*/ 140 h 162"/>
                  <a:gd name="T2" fmla="*/ 9 w 357"/>
                  <a:gd name="T3" fmla="*/ 0 h 162"/>
                  <a:gd name="T4" fmla="*/ 0 w 357"/>
                  <a:gd name="T5" fmla="*/ 21 h 162"/>
                  <a:gd name="T6" fmla="*/ 348 w 357"/>
                  <a:gd name="T7" fmla="*/ 162 h 162"/>
                  <a:gd name="T8" fmla="*/ 357 w 357"/>
                  <a:gd name="T9" fmla="*/ 140 h 162"/>
                </a:gdLst>
                <a:ahLst/>
                <a:cxnLst>
                  <a:cxn ang="0">
                    <a:pos x="T0" y="T1"/>
                  </a:cxn>
                  <a:cxn ang="0">
                    <a:pos x="T2" y="T3"/>
                  </a:cxn>
                  <a:cxn ang="0">
                    <a:pos x="T4" y="T5"/>
                  </a:cxn>
                  <a:cxn ang="0">
                    <a:pos x="T6" y="T7"/>
                  </a:cxn>
                  <a:cxn ang="0">
                    <a:pos x="T8" y="T9"/>
                  </a:cxn>
                </a:cxnLst>
                <a:rect l="0" t="0" r="r" b="b"/>
                <a:pathLst>
                  <a:path w="357" h="162">
                    <a:moveTo>
                      <a:pt x="357" y="140"/>
                    </a:moveTo>
                    <a:lnTo>
                      <a:pt x="9" y="0"/>
                    </a:lnTo>
                    <a:lnTo>
                      <a:pt x="0" y="21"/>
                    </a:lnTo>
                    <a:lnTo>
                      <a:pt x="348" y="162"/>
                    </a:lnTo>
                    <a:lnTo>
                      <a:pt x="357" y="140"/>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7" name="Freeform 417"/>
              <p:cNvSpPr>
                <a:spLocks/>
              </p:cNvSpPr>
              <p:nvPr/>
            </p:nvSpPr>
            <p:spPr bwMode="auto">
              <a:xfrm>
                <a:off x="6253162" y="2008187"/>
                <a:ext cx="268288" cy="315913"/>
              </a:xfrm>
              <a:custGeom>
                <a:avLst/>
                <a:gdLst>
                  <a:gd name="T0" fmla="*/ 180 w 242"/>
                  <a:gd name="T1" fmla="*/ 241 h 284"/>
                  <a:gd name="T2" fmla="*/ 163 w 242"/>
                  <a:gd name="T3" fmla="*/ 284 h 284"/>
                  <a:gd name="T4" fmla="*/ 0 w 242"/>
                  <a:gd name="T5" fmla="*/ 218 h 284"/>
                  <a:gd name="T6" fmla="*/ 35 w 242"/>
                  <a:gd name="T7" fmla="*/ 178 h 284"/>
                  <a:gd name="T8" fmla="*/ 111 w 242"/>
                  <a:gd name="T9" fmla="*/ 142 h 284"/>
                  <a:gd name="T10" fmla="*/ 165 w 242"/>
                  <a:gd name="T11" fmla="*/ 118 h 284"/>
                  <a:gd name="T12" fmla="*/ 186 w 242"/>
                  <a:gd name="T13" fmla="*/ 93 h 284"/>
                  <a:gd name="T14" fmla="*/ 188 w 242"/>
                  <a:gd name="T15" fmla="*/ 66 h 284"/>
                  <a:gd name="T16" fmla="*/ 168 w 242"/>
                  <a:gd name="T17" fmla="*/ 48 h 284"/>
                  <a:gd name="T18" fmla="*/ 141 w 242"/>
                  <a:gd name="T19" fmla="*/ 48 h 284"/>
                  <a:gd name="T20" fmla="*/ 120 w 242"/>
                  <a:gd name="T21" fmla="*/ 73 h 284"/>
                  <a:gd name="T22" fmla="*/ 75 w 242"/>
                  <a:gd name="T23" fmla="*/ 49 h 284"/>
                  <a:gd name="T24" fmla="*/ 124 w 242"/>
                  <a:gd name="T25" fmla="*/ 5 h 284"/>
                  <a:gd name="T26" fmla="*/ 185 w 242"/>
                  <a:gd name="T27" fmla="*/ 10 h 284"/>
                  <a:gd name="T28" fmla="*/ 233 w 242"/>
                  <a:gd name="T29" fmla="*/ 52 h 284"/>
                  <a:gd name="T30" fmla="*/ 234 w 242"/>
                  <a:gd name="T31" fmla="*/ 109 h 284"/>
                  <a:gd name="T32" fmla="*/ 216 w 242"/>
                  <a:gd name="T33" fmla="*/ 137 h 284"/>
                  <a:gd name="T34" fmla="*/ 185 w 242"/>
                  <a:gd name="T35" fmla="*/ 161 h 284"/>
                  <a:gd name="T36" fmla="*/ 142 w 242"/>
                  <a:gd name="T37" fmla="*/ 179 h 284"/>
                  <a:gd name="T38" fmla="*/ 103 w 242"/>
                  <a:gd name="T39" fmla="*/ 195 h 284"/>
                  <a:gd name="T40" fmla="*/ 88 w 242"/>
                  <a:gd name="T41" fmla="*/ 204 h 284"/>
                  <a:gd name="T42" fmla="*/ 180 w 242"/>
                  <a:gd name="T43" fmla="*/ 24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2" h="284">
                    <a:moveTo>
                      <a:pt x="180" y="241"/>
                    </a:moveTo>
                    <a:cubicBezTo>
                      <a:pt x="163" y="284"/>
                      <a:pt x="163" y="284"/>
                      <a:pt x="163" y="284"/>
                    </a:cubicBezTo>
                    <a:cubicBezTo>
                      <a:pt x="0" y="218"/>
                      <a:pt x="0" y="218"/>
                      <a:pt x="0" y="218"/>
                    </a:cubicBezTo>
                    <a:cubicBezTo>
                      <a:pt x="9" y="203"/>
                      <a:pt x="20" y="189"/>
                      <a:pt x="35" y="178"/>
                    </a:cubicBezTo>
                    <a:cubicBezTo>
                      <a:pt x="50" y="167"/>
                      <a:pt x="75" y="155"/>
                      <a:pt x="111" y="142"/>
                    </a:cubicBezTo>
                    <a:cubicBezTo>
                      <a:pt x="139" y="131"/>
                      <a:pt x="158" y="123"/>
                      <a:pt x="165" y="118"/>
                    </a:cubicBezTo>
                    <a:cubicBezTo>
                      <a:pt x="175" y="111"/>
                      <a:pt x="182" y="102"/>
                      <a:pt x="186" y="93"/>
                    </a:cubicBezTo>
                    <a:cubicBezTo>
                      <a:pt x="190" y="83"/>
                      <a:pt x="191" y="74"/>
                      <a:pt x="188" y="66"/>
                    </a:cubicBezTo>
                    <a:cubicBezTo>
                      <a:pt x="184" y="58"/>
                      <a:pt x="178" y="52"/>
                      <a:pt x="168" y="48"/>
                    </a:cubicBezTo>
                    <a:cubicBezTo>
                      <a:pt x="158" y="44"/>
                      <a:pt x="149" y="44"/>
                      <a:pt x="141" y="48"/>
                    </a:cubicBezTo>
                    <a:cubicBezTo>
                      <a:pt x="133" y="51"/>
                      <a:pt x="126" y="59"/>
                      <a:pt x="120" y="73"/>
                    </a:cubicBezTo>
                    <a:cubicBezTo>
                      <a:pt x="75" y="49"/>
                      <a:pt x="75" y="49"/>
                      <a:pt x="75" y="49"/>
                    </a:cubicBezTo>
                    <a:cubicBezTo>
                      <a:pt x="88" y="25"/>
                      <a:pt x="104" y="10"/>
                      <a:pt x="124" y="5"/>
                    </a:cubicBezTo>
                    <a:cubicBezTo>
                      <a:pt x="143" y="0"/>
                      <a:pt x="163" y="1"/>
                      <a:pt x="185" y="10"/>
                    </a:cubicBezTo>
                    <a:cubicBezTo>
                      <a:pt x="209" y="20"/>
                      <a:pt x="225" y="34"/>
                      <a:pt x="233" y="52"/>
                    </a:cubicBezTo>
                    <a:cubicBezTo>
                      <a:pt x="242" y="71"/>
                      <a:pt x="242" y="90"/>
                      <a:pt x="234" y="109"/>
                    </a:cubicBezTo>
                    <a:cubicBezTo>
                      <a:pt x="230" y="120"/>
                      <a:pt x="224" y="129"/>
                      <a:pt x="216" y="137"/>
                    </a:cubicBezTo>
                    <a:cubicBezTo>
                      <a:pt x="208" y="146"/>
                      <a:pt x="197" y="154"/>
                      <a:pt x="185" y="161"/>
                    </a:cubicBezTo>
                    <a:cubicBezTo>
                      <a:pt x="176" y="166"/>
                      <a:pt x="162" y="172"/>
                      <a:pt x="142" y="179"/>
                    </a:cubicBezTo>
                    <a:cubicBezTo>
                      <a:pt x="122" y="187"/>
                      <a:pt x="109" y="192"/>
                      <a:pt x="103" y="195"/>
                    </a:cubicBezTo>
                    <a:cubicBezTo>
                      <a:pt x="97" y="198"/>
                      <a:pt x="92" y="201"/>
                      <a:pt x="88" y="204"/>
                    </a:cubicBezTo>
                    <a:lnTo>
                      <a:pt x="180" y="241"/>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8" name="Freeform 418"/>
              <p:cNvSpPr>
                <a:spLocks/>
              </p:cNvSpPr>
              <p:nvPr/>
            </p:nvSpPr>
            <p:spPr bwMode="auto">
              <a:xfrm>
                <a:off x="6519862" y="2093912"/>
                <a:ext cx="165100" cy="287338"/>
              </a:xfrm>
              <a:custGeom>
                <a:avLst/>
                <a:gdLst>
                  <a:gd name="T0" fmla="*/ 50 w 148"/>
                  <a:gd name="T1" fmla="*/ 258 h 258"/>
                  <a:gd name="T2" fmla="*/ 3 w 148"/>
                  <a:gd name="T3" fmla="*/ 239 h 258"/>
                  <a:gd name="T4" fmla="*/ 74 w 148"/>
                  <a:gd name="T5" fmla="*/ 65 h 258"/>
                  <a:gd name="T6" fmla="*/ 0 w 148"/>
                  <a:gd name="T7" fmla="*/ 75 h 258"/>
                  <a:gd name="T8" fmla="*/ 17 w 148"/>
                  <a:gd name="T9" fmla="*/ 33 h 258"/>
                  <a:gd name="T10" fmla="*/ 66 w 148"/>
                  <a:gd name="T11" fmla="*/ 27 h 258"/>
                  <a:gd name="T12" fmla="*/ 111 w 148"/>
                  <a:gd name="T13" fmla="*/ 0 h 258"/>
                  <a:gd name="T14" fmla="*/ 148 w 148"/>
                  <a:gd name="T15" fmla="*/ 15 h 258"/>
                  <a:gd name="T16" fmla="*/ 50 w 148"/>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58">
                    <a:moveTo>
                      <a:pt x="50" y="258"/>
                    </a:moveTo>
                    <a:cubicBezTo>
                      <a:pt x="3" y="239"/>
                      <a:pt x="3" y="239"/>
                      <a:pt x="3" y="239"/>
                    </a:cubicBezTo>
                    <a:cubicBezTo>
                      <a:pt x="74" y="65"/>
                      <a:pt x="74" y="65"/>
                      <a:pt x="74" y="65"/>
                    </a:cubicBezTo>
                    <a:cubicBezTo>
                      <a:pt x="51" y="74"/>
                      <a:pt x="26" y="77"/>
                      <a:pt x="0" y="75"/>
                    </a:cubicBezTo>
                    <a:cubicBezTo>
                      <a:pt x="17" y="33"/>
                      <a:pt x="17" y="33"/>
                      <a:pt x="17" y="33"/>
                    </a:cubicBezTo>
                    <a:cubicBezTo>
                      <a:pt x="31" y="34"/>
                      <a:pt x="47" y="32"/>
                      <a:pt x="66" y="27"/>
                    </a:cubicBezTo>
                    <a:cubicBezTo>
                      <a:pt x="84" y="21"/>
                      <a:pt x="99" y="13"/>
                      <a:pt x="111" y="0"/>
                    </a:cubicBezTo>
                    <a:cubicBezTo>
                      <a:pt x="148" y="15"/>
                      <a:pt x="148" y="15"/>
                      <a:pt x="148" y="15"/>
                    </a:cubicBezTo>
                    <a:lnTo>
                      <a:pt x="50" y="258"/>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9" name="Freeform 419"/>
              <p:cNvSpPr>
                <a:spLocks/>
              </p:cNvSpPr>
              <p:nvPr/>
            </p:nvSpPr>
            <p:spPr bwMode="auto">
              <a:xfrm>
                <a:off x="6450012" y="1919287"/>
                <a:ext cx="223838" cy="104775"/>
              </a:xfrm>
              <a:custGeom>
                <a:avLst/>
                <a:gdLst>
                  <a:gd name="T0" fmla="*/ 141 w 141"/>
                  <a:gd name="T1" fmla="*/ 55 h 66"/>
                  <a:gd name="T2" fmla="*/ 4 w 141"/>
                  <a:gd name="T3" fmla="*/ 0 h 66"/>
                  <a:gd name="T4" fmla="*/ 0 w 141"/>
                  <a:gd name="T5" fmla="*/ 10 h 66"/>
                  <a:gd name="T6" fmla="*/ 137 w 141"/>
                  <a:gd name="T7" fmla="*/ 66 h 66"/>
                  <a:gd name="T8" fmla="*/ 141 w 141"/>
                  <a:gd name="T9" fmla="*/ 55 h 66"/>
                </a:gdLst>
                <a:ahLst/>
                <a:cxnLst>
                  <a:cxn ang="0">
                    <a:pos x="T0" y="T1"/>
                  </a:cxn>
                  <a:cxn ang="0">
                    <a:pos x="T2" y="T3"/>
                  </a:cxn>
                  <a:cxn ang="0">
                    <a:pos x="T4" y="T5"/>
                  </a:cxn>
                  <a:cxn ang="0">
                    <a:pos x="T6" y="T7"/>
                  </a:cxn>
                  <a:cxn ang="0">
                    <a:pos x="T8" y="T9"/>
                  </a:cxn>
                </a:cxnLst>
                <a:rect l="0" t="0" r="r" b="b"/>
                <a:pathLst>
                  <a:path w="141" h="66">
                    <a:moveTo>
                      <a:pt x="141" y="55"/>
                    </a:moveTo>
                    <a:lnTo>
                      <a:pt x="4" y="0"/>
                    </a:lnTo>
                    <a:lnTo>
                      <a:pt x="0" y="10"/>
                    </a:lnTo>
                    <a:lnTo>
                      <a:pt x="137" y="66"/>
                    </a:lnTo>
                    <a:lnTo>
                      <a:pt x="14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0" name="Freeform 420"/>
              <p:cNvSpPr>
                <a:spLocks/>
              </p:cNvSpPr>
              <p:nvPr/>
            </p:nvSpPr>
            <p:spPr bwMode="auto">
              <a:xfrm>
                <a:off x="6335712" y="1746250"/>
                <a:ext cx="90488" cy="147638"/>
              </a:xfrm>
              <a:custGeom>
                <a:avLst/>
                <a:gdLst>
                  <a:gd name="T0" fmla="*/ 66 w 81"/>
                  <a:gd name="T1" fmla="*/ 5 h 132"/>
                  <a:gd name="T2" fmla="*/ 66 w 81"/>
                  <a:gd name="T3" fmla="*/ 5 h 132"/>
                  <a:gd name="T4" fmla="*/ 39 w 81"/>
                  <a:gd name="T5" fmla="*/ 16 h 132"/>
                  <a:gd name="T6" fmla="*/ 4 w 81"/>
                  <a:gd name="T7" fmla="*/ 100 h 132"/>
                  <a:gd name="T8" fmla="*/ 16 w 81"/>
                  <a:gd name="T9" fmla="*/ 127 h 132"/>
                  <a:gd name="T10" fmla="*/ 43 w 81"/>
                  <a:gd name="T11" fmla="*/ 116 h 132"/>
                  <a:gd name="T12" fmla="*/ 77 w 81"/>
                  <a:gd name="T13" fmla="*/ 32 h 132"/>
                  <a:gd name="T14" fmla="*/ 66 w 81"/>
                  <a:gd name="T15" fmla="*/ 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5"/>
                    </a:moveTo>
                    <a:cubicBezTo>
                      <a:pt x="66" y="5"/>
                      <a:pt x="66" y="5"/>
                      <a:pt x="66" y="5"/>
                    </a:cubicBezTo>
                    <a:cubicBezTo>
                      <a:pt x="55" y="0"/>
                      <a:pt x="43" y="5"/>
                      <a:pt x="39" y="16"/>
                    </a:cubicBezTo>
                    <a:cubicBezTo>
                      <a:pt x="4" y="100"/>
                      <a:pt x="4" y="100"/>
                      <a:pt x="4" y="100"/>
                    </a:cubicBezTo>
                    <a:cubicBezTo>
                      <a:pt x="0" y="111"/>
                      <a:pt x="5" y="123"/>
                      <a:pt x="16" y="127"/>
                    </a:cubicBezTo>
                    <a:cubicBezTo>
                      <a:pt x="26" y="132"/>
                      <a:pt x="38" y="127"/>
                      <a:pt x="43" y="116"/>
                    </a:cubicBezTo>
                    <a:cubicBezTo>
                      <a:pt x="77" y="32"/>
                      <a:pt x="77" y="32"/>
                      <a:pt x="77" y="32"/>
                    </a:cubicBezTo>
                    <a:cubicBezTo>
                      <a:pt x="81" y="21"/>
                      <a:pt x="76" y="9"/>
                      <a:pt x="66" y="5"/>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1" name="Freeform 421"/>
              <p:cNvSpPr>
                <a:spLocks/>
              </p:cNvSpPr>
              <p:nvPr/>
            </p:nvSpPr>
            <p:spPr bwMode="auto">
              <a:xfrm>
                <a:off x="6751637" y="1916112"/>
                <a:ext cx="90488" cy="146050"/>
              </a:xfrm>
              <a:custGeom>
                <a:avLst/>
                <a:gdLst>
                  <a:gd name="T0" fmla="*/ 66 w 81"/>
                  <a:gd name="T1" fmla="*/ 4 h 132"/>
                  <a:gd name="T2" fmla="*/ 66 w 81"/>
                  <a:gd name="T3" fmla="*/ 4 h 132"/>
                  <a:gd name="T4" fmla="*/ 77 w 81"/>
                  <a:gd name="T5" fmla="*/ 31 h 132"/>
                  <a:gd name="T6" fmla="*/ 43 w 81"/>
                  <a:gd name="T7" fmla="*/ 116 h 132"/>
                  <a:gd name="T8" fmla="*/ 16 w 81"/>
                  <a:gd name="T9" fmla="*/ 127 h 132"/>
                  <a:gd name="T10" fmla="*/ 4 w 81"/>
                  <a:gd name="T11" fmla="*/ 100 h 132"/>
                  <a:gd name="T12" fmla="*/ 39 w 81"/>
                  <a:gd name="T13" fmla="*/ 16 h 132"/>
                  <a:gd name="T14" fmla="*/ 66 w 81"/>
                  <a:gd name="T15" fmla="*/ 4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4"/>
                    </a:moveTo>
                    <a:cubicBezTo>
                      <a:pt x="66" y="4"/>
                      <a:pt x="66" y="4"/>
                      <a:pt x="66" y="4"/>
                    </a:cubicBezTo>
                    <a:cubicBezTo>
                      <a:pt x="76" y="9"/>
                      <a:pt x="81" y="21"/>
                      <a:pt x="77" y="31"/>
                    </a:cubicBezTo>
                    <a:cubicBezTo>
                      <a:pt x="43" y="116"/>
                      <a:pt x="43" y="116"/>
                      <a:pt x="43" y="116"/>
                    </a:cubicBezTo>
                    <a:cubicBezTo>
                      <a:pt x="38" y="126"/>
                      <a:pt x="26" y="132"/>
                      <a:pt x="16" y="127"/>
                    </a:cubicBezTo>
                    <a:cubicBezTo>
                      <a:pt x="5" y="123"/>
                      <a:pt x="0" y="111"/>
                      <a:pt x="4" y="100"/>
                    </a:cubicBezTo>
                    <a:cubicBezTo>
                      <a:pt x="39" y="16"/>
                      <a:pt x="39" y="16"/>
                      <a:pt x="39" y="16"/>
                    </a:cubicBezTo>
                    <a:cubicBezTo>
                      <a:pt x="43" y="5"/>
                      <a:pt x="55" y="0"/>
                      <a:pt x="66" y="4"/>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78" name="Group 2477"/>
            <p:cNvGrpSpPr/>
            <p:nvPr/>
          </p:nvGrpSpPr>
          <p:grpSpPr>
            <a:xfrm rot="12930740">
              <a:off x="5821585" y="3595989"/>
              <a:ext cx="479250" cy="520443"/>
              <a:chOff x="2796969" y="4359275"/>
              <a:chExt cx="614568" cy="667392"/>
            </a:xfrm>
          </p:grpSpPr>
          <p:sp>
            <p:nvSpPr>
              <p:cNvPr id="2479" name="Freeform 5"/>
              <p:cNvSpPr>
                <a:spLocks/>
              </p:cNvSpPr>
              <p:nvPr/>
            </p:nvSpPr>
            <p:spPr bwMode="auto">
              <a:xfrm>
                <a:off x="2796969" y="4418653"/>
                <a:ext cx="609600" cy="608014"/>
              </a:xfrm>
              <a:custGeom>
                <a:avLst/>
                <a:gdLst>
                  <a:gd name="T0" fmla="*/ 274 w 548"/>
                  <a:gd name="T1" fmla="*/ 0 h 548"/>
                  <a:gd name="T2" fmla="*/ 0 w 548"/>
                  <a:gd name="T3" fmla="*/ 274 h 548"/>
                  <a:gd name="T4" fmla="*/ 8 w 548"/>
                  <a:gd name="T5" fmla="*/ 339 h 548"/>
                  <a:gd name="T6" fmla="*/ 5 w 548"/>
                  <a:gd name="T7" fmla="*/ 367 h 548"/>
                  <a:gd name="T8" fmla="*/ 5 w 548"/>
                  <a:gd name="T9" fmla="*/ 367 h 548"/>
                  <a:gd name="T10" fmla="*/ 5 w 548"/>
                  <a:gd name="T11" fmla="*/ 389 h 548"/>
                  <a:gd name="T12" fmla="*/ 34 w 548"/>
                  <a:gd name="T13" fmla="*/ 409 h 548"/>
                  <a:gd name="T14" fmla="*/ 35 w 548"/>
                  <a:gd name="T15" fmla="*/ 409 h 548"/>
                  <a:gd name="T16" fmla="*/ 274 w 548"/>
                  <a:gd name="T17" fmla="*/ 548 h 548"/>
                  <a:gd name="T18" fmla="*/ 548 w 548"/>
                  <a:gd name="T19" fmla="*/ 274 h 548"/>
                  <a:gd name="T20" fmla="*/ 274 w 548"/>
                  <a:gd name="T2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8" h="548">
                    <a:moveTo>
                      <a:pt x="274" y="0"/>
                    </a:moveTo>
                    <a:cubicBezTo>
                      <a:pt x="123" y="0"/>
                      <a:pt x="0" y="123"/>
                      <a:pt x="0" y="274"/>
                    </a:cubicBezTo>
                    <a:cubicBezTo>
                      <a:pt x="0" y="297"/>
                      <a:pt x="3" y="318"/>
                      <a:pt x="8" y="339"/>
                    </a:cubicBezTo>
                    <a:cubicBezTo>
                      <a:pt x="3" y="347"/>
                      <a:pt x="1" y="357"/>
                      <a:pt x="5" y="367"/>
                    </a:cubicBezTo>
                    <a:cubicBezTo>
                      <a:pt x="5" y="367"/>
                      <a:pt x="5" y="367"/>
                      <a:pt x="5" y="367"/>
                    </a:cubicBezTo>
                    <a:cubicBezTo>
                      <a:pt x="2" y="374"/>
                      <a:pt x="2" y="382"/>
                      <a:pt x="5" y="389"/>
                    </a:cubicBezTo>
                    <a:cubicBezTo>
                      <a:pt x="9" y="402"/>
                      <a:pt x="21" y="409"/>
                      <a:pt x="34" y="409"/>
                    </a:cubicBezTo>
                    <a:cubicBezTo>
                      <a:pt x="34" y="409"/>
                      <a:pt x="35" y="409"/>
                      <a:pt x="35" y="409"/>
                    </a:cubicBezTo>
                    <a:cubicBezTo>
                      <a:pt x="83" y="492"/>
                      <a:pt x="172" y="548"/>
                      <a:pt x="274" y="548"/>
                    </a:cubicBezTo>
                    <a:cubicBezTo>
                      <a:pt x="425" y="548"/>
                      <a:pt x="548" y="426"/>
                      <a:pt x="548" y="274"/>
                    </a:cubicBezTo>
                    <a:cubicBezTo>
                      <a:pt x="548" y="123"/>
                      <a:pt x="425" y="0"/>
                      <a:pt x="274"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0" name="Oval 28"/>
              <p:cNvSpPr>
                <a:spLocks noChangeArrowheads="1"/>
              </p:cNvSpPr>
              <p:nvPr/>
            </p:nvSpPr>
            <p:spPr bwMode="auto">
              <a:xfrm>
                <a:off x="2801937" y="4359275"/>
                <a:ext cx="609600" cy="609600"/>
              </a:xfrm>
              <a:prstGeom prst="ellipse">
                <a:avLst/>
              </a:pr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1" name="Oval 29"/>
              <p:cNvSpPr>
                <a:spLocks noChangeArrowheads="1"/>
              </p:cNvSpPr>
              <p:nvPr/>
            </p:nvSpPr>
            <p:spPr bwMode="auto">
              <a:xfrm>
                <a:off x="2808287" y="43656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2" name="Freeform 30"/>
              <p:cNvSpPr>
                <a:spLocks/>
              </p:cNvSpPr>
              <p:nvPr/>
            </p:nvSpPr>
            <p:spPr bwMode="auto">
              <a:xfrm>
                <a:off x="2819400" y="4648200"/>
                <a:ext cx="574675" cy="303213"/>
              </a:xfrm>
              <a:custGeom>
                <a:avLst/>
                <a:gdLst>
                  <a:gd name="T0" fmla="*/ 258 w 516"/>
                  <a:gd name="T1" fmla="*/ 244 h 272"/>
                  <a:gd name="T2" fmla="*/ 1 w 516"/>
                  <a:gd name="T3" fmla="*/ 0 h 272"/>
                  <a:gd name="T4" fmla="*/ 0 w 516"/>
                  <a:gd name="T5" fmla="*/ 14 h 272"/>
                  <a:gd name="T6" fmla="*/ 258 w 516"/>
                  <a:gd name="T7" fmla="*/ 272 h 272"/>
                  <a:gd name="T8" fmla="*/ 516 w 516"/>
                  <a:gd name="T9" fmla="*/ 14 h 272"/>
                  <a:gd name="T10" fmla="*/ 515 w 516"/>
                  <a:gd name="T11" fmla="*/ 0 h 272"/>
                  <a:gd name="T12" fmla="*/ 258 w 516"/>
                  <a:gd name="T13" fmla="*/ 244 h 272"/>
                </a:gdLst>
                <a:ahLst/>
                <a:cxnLst>
                  <a:cxn ang="0">
                    <a:pos x="T0" y="T1"/>
                  </a:cxn>
                  <a:cxn ang="0">
                    <a:pos x="T2" y="T3"/>
                  </a:cxn>
                  <a:cxn ang="0">
                    <a:pos x="T4" y="T5"/>
                  </a:cxn>
                  <a:cxn ang="0">
                    <a:pos x="T6" y="T7"/>
                  </a:cxn>
                  <a:cxn ang="0">
                    <a:pos x="T8" y="T9"/>
                  </a:cxn>
                  <a:cxn ang="0">
                    <a:pos x="T10" y="T11"/>
                  </a:cxn>
                  <a:cxn ang="0">
                    <a:pos x="T12" y="T13"/>
                  </a:cxn>
                </a:cxnLst>
                <a:rect l="0" t="0" r="r" b="b"/>
                <a:pathLst>
                  <a:path w="516" h="272">
                    <a:moveTo>
                      <a:pt x="258" y="244"/>
                    </a:moveTo>
                    <a:cubicBezTo>
                      <a:pt x="120" y="244"/>
                      <a:pt x="8" y="136"/>
                      <a:pt x="1" y="0"/>
                    </a:cubicBezTo>
                    <a:cubicBezTo>
                      <a:pt x="0" y="5"/>
                      <a:pt x="0" y="9"/>
                      <a:pt x="0" y="14"/>
                    </a:cubicBezTo>
                    <a:cubicBezTo>
                      <a:pt x="0" y="156"/>
                      <a:pt x="115" y="272"/>
                      <a:pt x="258" y="272"/>
                    </a:cubicBezTo>
                    <a:cubicBezTo>
                      <a:pt x="400" y="272"/>
                      <a:pt x="516" y="156"/>
                      <a:pt x="516" y="14"/>
                    </a:cubicBezTo>
                    <a:cubicBezTo>
                      <a:pt x="516" y="9"/>
                      <a:pt x="515" y="5"/>
                      <a:pt x="515" y="0"/>
                    </a:cubicBezTo>
                    <a:cubicBezTo>
                      <a:pt x="508" y="136"/>
                      <a:pt x="396" y="244"/>
                      <a:pt x="258" y="244"/>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3" name="Freeform 31"/>
              <p:cNvSpPr>
                <a:spLocks/>
              </p:cNvSpPr>
              <p:nvPr/>
            </p:nvSpPr>
            <p:spPr bwMode="auto">
              <a:xfrm>
                <a:off x="2820987" y="4376737"/>
                <a:ext cx="571500" cy="542925"/>
              </a:xfrm>
              <a:custGeom>
                <a:avLst/>
                <a:gdLst>
                  <a:gd name="T0" fmla="*/ 257 w 514"/>
                  <a:gd name="T1" fmla="*/ 488 h 488"/>
                  <a:gd name="T2" fmla="*/ 514 w 514"/>
                  <a:gd name="T3" fmla="*/ 244 h 488"/>
                  <a:gd name="T4" fmla="*/ 257 w 514"/>
                  <a:gd name="T5" fmla="*/ 0 h 488"/>
                  <a:gd name="T6" fmla="*/ 0 w 514"/>
                  <a:gd name="T7" fmla="*/ 244 h 488"/>
                  <a:gd name="T8" fmla="*/ 257 w 514"/>
                  <a:gd name="T9" fmla="*/ 488 h 488"/>
                </a:gdLst>
                <a:ahLst/>
                <a:cxnLst>
                  <a:cxn ang="0">
                    <a:pos x="T0" y="T1"/>
                  </a:cxn>
                  <a:cxn ang="0">
                    <a:pos x="T2" y="T3"/>
                  </a:cxn>
                  <a:cxn ang="0">
                    <a:pos x="T4" y="T5"/>
                  </a:cxn>
                  <a:cxn ang="0">
                    <a:pos x="T6" y="T7"/>
                  </a:cxn>
                  <a:cxn ang="0">
                    <a:pos x="T8" y="T9"/>
                  </a:cxn>
                </a:cxnLst>
                <a:rect l="0" t="0" r="r" b="b"/>
                <a:pathLst>
                  <a:path w="514" h="488">
                    <a:moveTo>
                      <a:pt x="257" y="488"/>
                    </a:moveTo>
                    <a:cubicBezTo>
                      <a:pt x="395" y="488"/>
                      <a:pt x="507" y="380"/>
                      <a:pt x="514" y="244"/>
                    </a:cubicBezTo>
                    <a:cubicBezTo>
                      <a:pt x="507" y="108"/>
                      <a:pt x="395" y="0"/>
                      <a:pt x="257" y="0"/>
                    </a:cubicBezTo>
                    <a:cubicBezTo>
                      <a:pt x="119" y="0"/>
                      <a:pt x="7" y="108"/>
                      <a:pt x="0" y="244"/>
                    </a:cubicBezTo>
                    <a:cubicBezTo>
                      <a:pt x="7" y="380"/>
                      <a:pt x="119" y="488"/>
                      <a:pt x="257" y="488"/>
                    </a:cubicBezTo>
                    <a:close/>
                  </a:path>
                </a:pathLst>
              </a:cu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4" name="Freeform 32"/>
              <p:cNvSpPr>
                <a:spLocks/>
              </p:cNvSpPr>
              <p:nvPr/>
            </p:nvSpPr>
            <p:spPr bwMode="auto">
              <a:xfrm>
                <a:off x="2800350" y="4446587"/>
                <a:ext cx="549275" cy="479425"/>
              </a:xfrm>
              <a:custGeom>
                <a:avLst/>
                <a:gdLst>
                  <a:gd name="T0" fmla="*/ 457 w 494"/>
                  <a:gd name="T1" fmla="*/ 150 h 432"/>
                  <a:gd name="T2" fmla="*/ 209 w 494"/>
                  <a:gd name="T3" fmla="*/ 37 h 432"/>
                  <a:gd name="T4" fmla="*/ 86 w 494"/>
                  <a:gd name="T5" fmla="*/ 248 h 432"/>
                  <a:gd name="T6" fmla="*/ 80 w 494"/>
                  <a:gd name="T7" fmla="*/ 250 h 432"/>
                  <a:gd name="T8" fmla="*/ 80 w 494"/>
                  <a:gd name="T9" fmla="*/ 250 h 432"/>
                  <a:gd name="T10" fmla="*/ 29 w 494"/>
                  <a:gd name="T11" fmla="*/ 269 h 432"/>
                  <a:gd name="T12" fmla="*/ 29 w 494"/>
                  <a:gd name="T13" fmla="*/ 269 h 432"/>
                  <a:gd name="T14" fmla="*/ 25 w 494"/>
                  <a:gd name="T15" fmla="*/ 271 h 432"/>
                  <a:gd name="T16" fmla="*/ 6 w 494"/>
                  <a:gd name="T17" fmla="*/ 311 h 432"/>
                  <a:gd name="T18" fmla="*/ 46 w 494"/>
                  <a:gd name="T19" fmla="*/ 329 h 432"/>
                  <a:gd name="T20" fmla="*/ 51 w 494"/>
                  <a:gd name="T21" fmla="*/ 327 h 432"/>
                  <a:gd name="T22" fmla="*/ 80 w 494"/>
                  <a:gd name="T23" fmla="*/ 316 h 432"/>
                  <a:gd name="T24" fmla="*/ 102 w 494"/>
                  <a:gd name="T25" fmla="*/ 308 h 432"/>
                  <a:gd name="T26" fmla="*/ 106 w 494"/>
                  <a:gd name="T27" fmla="*/ 307 h 432"/>
                  <a:gd name="T28" fmla="*/ 344 w 494"/>
                  <a:gd name="T29" fmla="*/ 398 h 432"/>
                  <a:gd name="T30" fmla="*/ 457 w 494"/>
                  <a:gd name="T31" fmla="*/ 15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432">
                    <a:moveTo>
                      <a:pt x="457" y="150"/>
                    </a:moveTo>
                    <a:cubicBezTo>
                      <a:pt x="420" y="50"/>
                      <a:pt x="309" y="0"/>
                      <a:pt x="209" y="37"/>
                    </a:cubicBezTo>
                    <a:cubicBezTo>
                      <a:pt x="122" y="70"/>
                      <a:pt x="72" y="159"/>
                      <a:pt x="86" y="248"/>
                    </a:cubicBezTo>
                    <a:cubicBezTo>
                      <a:pt x="80" y="250"/>
                      <a:pt x="80" y="250"/>
                      <a:pt x="80" y="250"/>
                    </a:cubicBezTo>
                    <a:cubicBezTo>
                      <a:pt x="80" y="250"/>
                      <a:pt x="80" y="250"/>
                      <a:pt x="80" y="250"/>
                    </a:cubicBezTo>
                    <a:cubicBezTo>
                      <a:pt x="29" y="269"/>
                      <a:pt x="29" y="269"/>
                      <a:pt x="29" y="269"/>
                    </a:cubicBezTo>
                    <a:cubicBezTo>
                      <a:pt x="29" y="269"/>
                      <a:pt x="29" y="269"/>
                      <a:pt x="29" y="269"/>
                    </a:cubicBezTo>
                    <a:cubicBezTo>
                      <a:pt x="25" y="271"/>
                      <a:pt x="25" y="271"/>
                      <a:pt x="25" y="271"/>
                    </a:cubicBezTo>
                    <a:cubicBezTo>
                      <a:pt x="9" y="277"/>
                      <a:pt x="0" y="295"/>
                      <a:pt x="6" y="311"/>
                    </a:cubicBezTo>
                    <a:cubicBezTo>
                      <a:pt x="12" y="327"/>
                      <a:pt x="30" y="335"/>
                      <a:pt x="46" y="329"/>
                    </a:cubicBezTo>
                    <a:cubicBezTo>
                      <a:pt x="51" y="327"/>
                      <a:pt x="51" y="327"/>
                      <a:pt x="51" y="327"/>
                    </a:cubicBezTo>
                    <a:cubicBezTo>
                      <a:pt x="80" y="316"/>
                      <a:pt x="80" y="316"/>
                      <a:pt x="80" y="316"/>
                    </a:cubicBezTo>
                    <a:cubicBezTo>
                      <a:pt x="102" y="308"/>
                      <a:pt x="102" y="308"/>
                      <a:pt x="102" y="308"/>
                    </a:cubicBezTo>
                    <a:cubicBezTo>
                      <a:pt x="106" y="307"/>
                      <a:pt x="106" y="307"/>
                      <a:pt x="106" y="307"/>
                    </a:cubicBezTo>
                    <a:cubicBezTo>
                      <a:pt x="150" y="392"/>
                      <a:pt x="252" y="432"/>
                      <a:pt x="344" y="398"/>
                    </a:cubicBezTo>
                    <a:cubicBezTo>
                      <a:pt x="444" y="361"/>
                      <a:pt x="494" y="250"/>
                      <a:pt x="457" y="150"/>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5" name="Freeform 33"/>
              <p:cNvSpPr>
                <a:spLocks/>
              </p:cNvSpPr>
              <p:nvPr/>
            </p:nvSpPr>
            <p:spPr bwMode="auto">
              <a:xfrm>
                <a:off x="3011487" y="4621212"/>
                <a:ext cx="101600" cy="69850"/>
              </a:xfrm>
              <a:custGeom>
                <a:avLst/>
                <a:gdLst>
                  <a:gd name="T0" fmla="*/ 60 w 91"/>
                  <a:gd name="T1" fmla="*/ 0 h 62"/>
                  <a:gd name="T2" fmla="*/ 0 w 91"/>
                  <a:gd name="T3" fmla="*/ 0 h 62"/>
                  <a:gd name="T4" fmla="*/ 31 w 91"/>
                  <a:gd name="T5" fmla="*/ 31 h 62"/>
                  <a:gd name="T6" fmla="*/ 0 w 91"/>
                  <a:gd name="T7" fmla="*/ 62 h 62"/>
                  <a:gd name="T8" fmla="*/ 60 w 91"/>
                  <a:gd name="T9" fmla="*/ 62 h 62"/>
                  <a:gd name="T10" fmla="*/ 91 w 91"/>
                  <a:gd name="T11" fmla="*/ 31 h 62"/>
                  <a:gd name="T12" fmla="*/ 60 w 91"/>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91" h="62">
                    <a:moveTo>
                      <a:pt x="60" y="0"/>
                    </a:moveTo>
                    <a:cubicBezTo>
                      <a:pt x="0" y="0"/>
                      <a:pt x="0" y="0"/>
                      <a:pt x="0" y="0"/>
                    </a:cubicBezTo>
                    <a:cubicBezTo>
                      <a:pt x="17" y="0"/>
                      <a:pt x="31" y="14"/>
                      <a:pt x="31" y="31"/>
                    </a:cubicBezTo>
                    <a:cubicBezTo>
                      <a:pt x="31" y="48"/>
                      <a:pt x="17" y="62"/>
                      <a:pt x="0" y="62"/>
                    </a:cubicBezTo>
                    <a:cubicBezTo>
                      <a:pt x="60" y="62"/>
                      <a:pt x="60" y="62"/>
                      <a:pt x="60" y="62"/>
                    </a:cubicBezTo>
                    <a:cubicBezTo>
                      <a:pt x="77" y="62"/>
                      <a:pt x="91" y="48"/>
                      <a:pt x="91" y="31"/>
                    </a:cubicBezTo>
                    <a:cubicBezTo>
                      <a:pt x="91" y="14"/>
                      <a:pt x="77" y="0"/>
                      <a:pt x="60" y="0"/>
                    </a:cubicBezTo>
                    <a:close/>
                  </a:path>
                </a:pathLst>
              </a:custGeom>
              <a:solidFill>
                <a:srgbClr val="E1F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6" name="Freeform 34"/>
              <p:cNvSpPr>
                <a:spLocks/>
              </p:cNvSpPr>
              <p:nvPr/>
            </p:nvSpPr>
            <p:spPr bwMode="auto">
              <a:xfrm>
                <a:off x="2805112" y="4637087"/>
                <a:ext cx="284163" cy="155575"/>
              </a:xfrm>
              <a:custGeom>
                <a:avLst/>
                <a:gdLst>
                  <a:gd name="T0" fmla="*/ 249 w 255"/>
                  <a:gd name="T1" fmla="*/ 24 h 139"/>
                  <a:gd name="T2" fmla="*/ 209 w 255"/>
                  <a:gd name="T3" fmla="*/ 6 h 139"/>
                  <a:gd name="T4" fmla="*/ 24 w 255"/>
                  <a:gd name="T5" fmla="*/ 75 h 139"/>
                  <a:gd name="T6" fmla="*/ 6 w 255"/>
                  <a:gd name="T7" fmla="*/ 114 h 139"/>
                  <a:gd name="T8" fmla="*/ 46 w 255"/>
                  <a:gd name="T9" fmla="*/ 133 h 139"/>
                  <a:gd name="T10" fmla="*/ 231 w 255"/>
                  <a:gd name="T11" fmla="*/ 64 h 139"/>
                  <a:gd name="T12" fmla="*/ 249 w 255"/>
                  <a:gd name="T13" fmla="*/ 24 h 139"/>
                </a:gdLst>
                <a:ahLst/>
                <a:cxnLst>
                  <a:cxn ang="0">
                    <a:pos x="T0" y="T1"/>
                  </a:cxn>
                  <a:cxn ang="0">
                    <a:pos x="T2" y="T3"/>
                  </a:cxn>
                  <a:cxn ang="0">
                    <a:pos x="T4" y="T5"/>
                  </a:cxn>
                  <a:cxn ang="0">
                    <a:pos x="T6" y="T7"/>
                  </a:cxn>
                  <a:cxn ang="0">
                    <a:pos x="T8" y="T9"/>
                  </a:cxn>
                  <a:cxn ang="0">
                    <a:pos x="T10" y="T11"/>
                  </a:cxn>
                  <a:cxn ang="0">
                    <a:pos x="T12" y="T13"/>
                  </a:cxn>
                </a:cxnLst>
                <a:rect l="0" t="0" r="r" b="b"/>
                <a:pathLst>
                  <a:path w="255" h="139">
                    <a:moveTo>
                      <a:pt x="249" y="24"/>
                    </a:moveTo>
                    <a:cubicBezTo>
                      <a:pt x="243" y="8"/>
                      <a:pt x="225" y="0"/>
                      <a:pt x="209" y="6"/>
                    </a:cubicBezTo>
                    <a:cubicBezTo>
                      <a:pt x="24" y="75"/>
                      <a:pt x="24" y="75"/>
                      <a:pt x="24" y="75"/>
                    </a:cubicBezTo>
                    <a:cubicBezTo>
                      <a:pt x="8" y="81"/>
                      <a:pt x="0" y="98"/>
                      <a:pt x="6" y="114"/>
                    </a:cubicBezTo>
                    <a:cubicBezTo>
                      <a:pt x="12" y="130"/>
                      <a:pt x="30" y="139"/>
                      <a:pt x="46" y="133"/>
                    </a:cubicBezTo>
                    <a:cubicBezTo>
                      <a:pt x="231" y="64"/>
                      <a:pt x="231" y="64"/>
                      <a:pt x="231" y="64"/>
                    </a:cubicBezTo>
                    <a:cubicBezTo>
                      <a:pt x="247" y="58"/>
                      <a:pt x="255" y="40"/>
                      <a:pt x="249" y="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7" name="Freeform 35"/>
              <p:cNvSpPr>
                <a:spLocks/>
              </p:cNvSpPr>
              <p:nvPr/>
            </p:nvSpPr>
            <p:spPr bwMode="auto">
              <a:xfrm>
                <a:off x="2865437" y="4421187"/>
                <a:ext cx="484188" cy="484188"/>
              </a:xfrm>
              <a:custGeom>
                <a:avLst/>
                <a:gdLst>
                  <a:gd name="T0" fmla="*/ 398 w 435"/>
                  <a:gd name="T1" fmla="*/ 151 h 436"/>
                  <a:gd name="T2" fmla="*/ 150 w 435"/>
                  <a:gd name="T3" fmla="*/ 38 h 436"/>
                  <a:gd name="T4" fmla="*/ 37 w 435"/>
                  <a:gd name="T5" fmla="*/ 285 h 436"/>
                  <a:gd name="T6" fmla="*/ 285 w 435"/>
                  <a:gd name="T7" fmla="*/ 398 h 436"/>
                  <a:gd name="T8" fmla="*/ 398 w 435"/>
                  <a:gd name="T9" fmla="*/ 151 h 436"/>
                </a:gdLst>
                <a:ahLst/>
                <a:cxnLst>
                  <a:cxn ang="0">
                    <a:pos x="T0" y="T1"/>
                  </a:cxn>
                  <a:cxn ang="0">
                    <a:pos x="T2" y="T3"/>
                  </a:cxn>
                  <a:cxn ang="0">
                    <a:pos x="T4" y="T5"/>
                  </a:cxn>
                  <a:cxn ang="0">
                    <a:pos x="T6" y="T7"/>
                  </a:cxn>
                  <a:cxn ang="0">
                    <a:pos x="T8" y="T9"/>
                  </a:cxn>
                </a:cxnLst>
                <a:rect l="0" t="0" r="r" b="b"/>
                <a:pathLst>
                  <a:path w="435" h="436">
                    <a:moveTo>
                      <a:pt x="398" y="151"/>
                    </a:moveTo>
                    <a:cubicBezTo>
                      <a:pt x="361" y="51"/>
                      <a:pt x="250" y="0"/>
                      <a:pt x="150" y="38"/>
                    </a:cubicBezTo>
                    <a:cubicBezTo>
                      <a:pt x="50" y="75"/>
                      <a:pt x="0" y="186"/>
                      <a:pt x="37" y="285"/>
                    </a:cubicBezTo>
                    <a:cubicBezTo>
                      <a:pt x="74" y="385"/>
                      <a:pt x="185" y="436"/>
                      <a:pt x="285" y="398"/>
                    </a:cubicBezTo>
                    <a:cubicBezTo>
                      <a:pt x="385" y="361"/>
                      <a:pt x="435" y="250"/>
                      <a:pt x="398"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8" name="Freeform 36"/>
              <p:cNvSpPr>
                <a:spLocks/>
              </p:cNvSpPr>
              <p:nvPr/>
            </p:nvSpPr>
            <p:spPr bwMode="auto">
              <a:xfrm>
                <a:off x="2921000" y="4625975"/>
                <a:ext cx="373063" cy="244475"/>
              </a:xfrm>
              <a:custGeom>
                <a:avLst/>
                <a:gdLst>
                  <a:gd name="T0" fmla="*/ 228 w 335"/>
                  <a:gd name="T1" fmla="*/ 147 h 219"/>
                  <a:gd name="T2" fmla="*/ 17 w 335"/>
                  <a:gd name="T3" fmla="*/ 50 h 219"/>
                  <a:gd name="T4" fmla="*/ 6 w 335"/>
                  <a:gd name="T5" fmla="*/ 0 h 219"/>
                  <a:gd name="T6" fmla="*/ 13 w 335"/>
                  <a:gd name="T7" fmla="*/ 91 h 219"/>
                  <a:gd name="T8" fmla="*/ 225 w 335"/>
                  <a:gd name="T9" fmla="*/ 187 h 219"/>
                  <a:gd name="T10" fmla="*/ 332 w 335"/>
                  <a:gd name="T11" fmla="*/ 26 h 219"/>
                  <a:gd name="T12" fmla="*/ 228 w 335"/>
                  <a:gd name="T13" fmla="*/ 147 h 219"/>
                </a:gdLst>
                <a:ahLst/>
                <a:cxnLst>
                  <a:cxn ang="0">
                    <a:pos x="T0" y="T1"/>
                  </a:cxn>
                  <a:cxn ang="0">
                    <a:pos x="T2" y="T3"/>
                  </a:cxn>
                  <a:cxn ang="0">
                    <a:pos x="T4" y="T5"/>
                  </a:cxn>
                  <a:cxn ang="0">
                    <a:pos x="T6" y="T7"/>
                  </a:cxn>
                  <a:cxn ang="0">
                    <a:pos x="T8" y="T9"/>
                  </a:cxn>
                  <a:cxn ang="0">
                    <a:pos x="T10" y="T11"/>
                  </a:cxn>
                  <a:cxn ang="0">
                    <a:pos x="T12" y="T13"/>
                  </a:cxn>
                </a:cxnLst>
                <a:rect l="0" t="0" r="r" b="b"/>
                <a:pathLst>
                  <a:path w="335" h="219">
                    <a:moveTo>
                      <a:pt x="228" y="147"/>
                    </a:moveTo>
                    <a:cubicBezTo>
                      <a:pt x="143" y="179"/>
                      <a:pt x="48" y="136"/>
                      <a:pt x="17" y="50"/>
                    </a:cubicBezTo>
                    <a:cubicBezTo>
                      <a:pt x="10" y="34"/>
                      <a:pt x="7" y="17"/>
                      <a:pt x="6" y="0"/>
                    </a:cubicBezTo>
                    <a:cubicBezTo>
                      <a:pt x="0" y="29"/>
                      <a:pt x="2" y="60"/>
                      <a:pt x="13" y="91"/>
                    </a:cubicBezTo>
                    <a:cubicBezTo>
                      <a:pt x="45" y="176"/>
                      <a:pt x="140" y="219"/>
                      <a:pt x="225" y="187"/>
                    </a:cubicBezTo>
                    <a:cubicBezTo>
                      <a:pt x="294" y="162"/>
                      <a:pt x="335" y="95"/>
                      <a:pt x="332" y="26"/>
                    </a:cubicBezTo>
                    <a:cubicBezTo>
                      <a:pt x="321" y="80"/>
                      <a:pt x="283" y="127"/>
                      <a:pt x="228" y="147"/>
                    </a:cubicBezTo>
                    <a:close/>
                  </a:path>
                </a:pathLst>
              </a:custGeom>
              <a:solidFill>
                <a:srgbClr val="7A5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9" name="Freeform 37"/>
              <p:cNvSpPr>
                <a:spLocks/>
              </p:cNvSpPr>
              <p:nvPr/>
            </p:nvSpPr>
            <p:spPr bwMode="auto">
              <a:xfrm>
                <a:off x="2927350" y="4456112"/>
                <a:ext cx="363538" cy="369888"/>
              </a:xfrm>
              <a:custGeom>
                <a:avLst/>
                <a:gdLst>
                  <a:gd name="T0" fmla="*/ 222 w 326"/>
                  <a:gd name="T1" fmla="*/ 300 h 332"/>
                  <a:gd name="T2" fmla="*/ 326 w 326"/>
                  <a:gd name="T3" fmla="*/ 179 h 332"/>
                  <a:gd name="T4" fmla="*/ 316 w 326"/>
                  <a:gd name="T5" fmla="*/ 128 h 332"/>
                  <a:gd name="T6" fmla="*/ 104 w 326"/>
                  <a:gd name="T7" fmla="*/ 32 h 332"/>
                  <a:gd name="T8" fmla="*/ 0 w 326"/>
                  <a:gd name="T9" fmla="*/ 153 h 332"/>
                  <a:gd name="T10" fmla="*/ 11 w 326"/>
                  <a:gd name="T11" fmla="*/ 203 h 332"/>
                  <a:gd name="T12" fmla="*/ 222 w 326"/>
                  <a:gd name="T13" fmla="*/ 300 h 332"/>
                </a:gdLst>
                <a:ahLst/>
                <a:cxnLst>
                  <a:cxn ang="0">
                    <a:pos x="T0" y="T1"/>
                  </a:cxn>
                  <a:cxn ang="0">
                    <a:pos x="T2" y="T3"/>
                  </a:cxn>
                  <a:cxn ang="0">
                    <a:pos x="T4" y="T5"/>
                  </a:cxn>
                  <a:cxn ang="0">
                    <a:pos x="T6" y="T7"/>
                  </a:cxn>
                  <a:cxn ang="0">
                    <a:pos x="T8" y="T9"/>
                  </a:cxn>
                  <a:cxn ang="0">
                    <a:pos x="T10" y="T11"/>
                  </a:cxn>
                  <a:cxn ang="0">
                    <a:pos x="T12" y="T13"/>
                  </a:cxn>
                </a:cxnLst>
                <a:rect l="0" t="0" r="r" b="b"/>
                <a:pathLst>
                  <a:path w="326" h="332">
                    <a:moveTo>
                      <a:pt x="222" y="300"/>
                    </a:moveTo>
                    <a:cubicBezTo>
                      <a:pt x="277" y="280"/>
                      <a:pt x="315" y="233"/>
                      <a:pt x="326" y="179"/>
                    </a:cubicBezTo>
                    <a:cubicBezTo>
                      <a:pt x="325" y="162"/>
                      <a:pt x="322" y="145"/>
                      <a:pt x="316" y="128"/>
                    </a:cubicBezTo>
                    <a:cubicBezTo>
                      <a:pt x="284" y="43"/>
                      <a:pt x="189" y="0"/>
                      <a:pt x="104" y="32"/>
                    </a:cubicBezTo>
                    <a:cubicBezTo>
                      <a:pt x="49" y="52"/>
                      <a:pt x="11" y="99"/>
                      <a:pt x="0" y="153"/>
                    </a:cubicBezTo>
                    <a:cubicBezTo>
                      <a:pt x="1" y="170"/>
                      <a:pt x="4" y="187"/>
                      <a:pt x="11" y="203"/>
                    </a:cubicBezTo>
                    <a:cubicBezTo>
                      <a:pt x="42" y="289"/>
                      <a:pt x="137" y="332"/>
                      <a:pt x="222" y="300"/>
                    </a:cubicBezTo>
                    <a:close/>
                  </a:path>
                </a:pathLst>
              </a:custGeom>
              <a:solidFill>
                <a:srgbClr val="936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0" name="Freeform 38"/>
              <p:cNvSpPr>
                <a:spLocks/>
              </p:cNvSpPr>
              <p:nvPr/>
            </p:nvSpPr>
            <p:spPr bwMode="auto">
              <a:xfrm>
                <a:off x="2800350" y="4699000"/>
                <a:ext cx="112713" cy="93663"/>
              </a:xfrm>
              <a:custGeom>
                <a:avLst/>
                <a:gdLst>
                  <a:gd name="T0" fmla="*/ 62 w 102"/>
                  <a:gd name="T1" fmla="*/ 39 h 84"/>
                  <a:gd name="T2" fmla="*/ 80 w 102"/>
                  <a:gd name="T3" fmla="*/ 0 h 84"/>
                  <a:gd name="T4" fmla="*/ 25 w 102"/>
                  <a:gd name="T5" fmla="*/ 20 h 84"/>
                  <a:gd name="T6" fmla="*/ 6 w 102"/>
                  <a:gd name="T7" fmla="*/ 60 h 84"/>
                  <a:gd name="T8" fmla="*/ 46 w 102"/>
                  <a:gd name="T9" fmla="*/ 78 h 84"/>
                  <a:gd name="T10" fmla="*/ 102 w 102"/>
                  <a:gd name="T11" fmla="*/ 58 h 84"/>
                  <a:gd name="T12" fmla="*/ 62 w 102"/>
                  <a:gd name="T13" fmla="*/ 39 h 84"/>
                </a:gdLst>
                <a:ahLst/>
                <a:cxnLst>
                  <a:cxn ang="0">
                    <a:pos x="T0" y="T1"/>
                  </a:cxn>
                  <a:cxn ang="0">
                    <a:pos x="T2" y="T3"/>
                  </a:cxn>
                  <a:cxn ang="0">
                    <a:pos x="T4" y="T5"/>
                  </a:cxn>
                  <a:cxn ang="0">
                    <a:pos x="T6" y="T7"/>
                  </a:cxn>
                  <a:cxn ang="0">
                    <a:pos x="T8" y="T9"/>
                  </a:cxn>
                  <a:cxn ang="0">
                    <a:pos x="T10" y="T11"/>
                  </a:cxn>
                  <a:cxn ang="0">
                    <a:pos x="T12" y="T13"/>
                  </a:cxn>
                </a:cxnLst>
                <a:rect l="0" t="0" r="r" b="b"/>
                <a:pathLst>
                  <a:path w="102" h="84">
                    <a:moveTo>
                      <a:pt x="62" y="39"/>
                    </a:moveTo>
                    <a:cubicBezTo>
                      <a:pt x="56" y="23"/>
                      <a:pt x="64" y="6"/>
                      <a:pt x="80" y="0"/>
                    </a:cubicBezTo>
                    <a:cubicBezTo>
                      <a:pt x="25" y="20"/>
                      <a:pt x="25" y="20"/>
                      <a:pt x="25" y="20"/>
                    </a:cubicBezTo>
                    <a:cubicBezTo>
                      <a:pt x="9" y="26"/>
                      <a:pt x="0" y="44"/>
                      <a:pt x="6" y="60"/>
                    </a:cubicBezTo>
                    <a:cubicBezTo>
                      <a:pt x="12" y="76"/>
                      <a:pt x="30" y="84"/>
                      <a:pt x="46" y="78"/>
                    </a:cubicBezTo>
                    <a:cubicBezTo>
                      <a:pt x="102" y="58"/>
                      <a:pt x="102" y="58"/>
                      <a:pt x="102" y="58"/>
                    </a:cubicBezTo>
                    <a:cubicBezTo>
                      <a:pt x="86" y="63"/>
                      <a:pt x="68" y="55"/>
                      <a:pt x="62"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96" name="Group 2595"/>
          <p:cNvGrpSpPr/>
          <p:nvPr/>
        </p:nvGrpSpPr>
        <p:grpSpPr>
          <a:xfrm>
            <a:off x="7092889" y="3896782"/>
            <a:ext cx="1746311" cy="1742016"/>
            <a:chOff x="2715584" y="1979613"/>
            <a:chExt cx="3657600" cy="3648603"/>
          </a:xfrm>
        </p:grpSpPr>
        <p:sp>
          <p:nvSpPr>
            <p:cNvPr id="2597" name="Rectangle 2596"/>
            <p:cNvSpPr/>
            <p:nvPr/>
          </p:nvSpPr>
          <p:spPr>
            <a:xfrm>
              <a:off x="2715584" y="3326416"/>
              <a:ext cx="36576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8" name="Rectangle 2597"/>
            <p:cNvSpPr/>
            <p:nvPr/>
          </p:nvSpPr>
          <p:spPr>
            <a:xfrm>
              <a:off x="2895600" y="3487667"/>
              <a:ext cx="3327174" cy="1828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9" name="Group 2598"/>
            <p:cNvGrpSpPr/>
            <p:nvPr/>
          </p:nvGrpSpPr>
          <p:grpSpPr>
            <a:xfrm>
              <a:off x="3006957" y="4349840"/>
              <a:ext cx="2907678" cy="1278376"/>
              <a:chOff x="5878447" y="3393583"/>
              <a:chExt cx="3417160" cy="1502372"/>
            </a:xfrm>
          </p:grpSpPr>
          <p:sp>
            <p:nvSpPr>
              <p:cNvPr id="2677" name="Freeform 20"/>
              <p:cNvSpPr>
                <a:spLocks noEditPoints="1"/>
              </p:cNvSpPr>
              <p:nvPr/>
            </p:nvSpPr>
            <p:spPr bwMode="auto">
              <a:xfrm rot="10800000">
                <a:off x="5926680" y="4053936"/>
                <a:ext cx="3336495" cy="812557"/>
              </a:xfrm>
              <a:custGeom>
                <a:avLst/>
                <a:gdLst>
                  <a:gd name="T0" fmla="*/ 1444 w 3563"/>
                  <a:gd name="T1" fmla="*/ 704 h 847"/>
                  <a:gd name="T2" fmla="*/ 1415 w 3563"/>
                  <a:gd name="T3" fmla="*/ 665 h 847"/>
                  <a:gd name="T4" fmla="*/ 1415 w 3563"/>
                  <a:gd name="T5" fmla="*/ 628 h 847"/>
                  <a:gd name="T6" fmla="*/ 2157 w 3563"/>
                  <a:gd name="T7" fmla="*/ 628 h 847"/>
                  <a:gd name="T8" fmla="*/ 2157 w 3563"/>
                  <a:gd name="T9" fmla="*/ 665 h 847"/>
                  <a:gd name="T10" fmla="*/ 2128 w 3563"/>
                  <a:gd name="T11" fmla="*/ 704 h 847"/>
                  <a:gd name="T12" fmla="*/ 1444 w 3563"/>
                  <a:gd name="T13" fmla="*/ 704 h 847"/>
                  <a:gd name="T14" fmla="*/ 2921 w 3563"/>
                  <a:gd name="T15" fmla="*/ 0 h 847"/>
                  <a:gd name="T16" fmla="*/ 641 w 3563"/>
                  <a:gd name="T17" fmla="*/ 0 h 847"/>
                  <a:gd name="T18" fmla="*/ 0 w 3563"/>
                  <a:gd name="T19" fmla="*/ 67 h 847"/>
                  <a:gd name="T20" fmla="*/ 0 w 3563"/>
                  <a:gd name="T21" fmla="*/ 115 h 847"/>
                  <a:gd name="T22" fmla="*/ 356 w 3563"/>
                  <a:gd name="T23" fmla="*/ 628 h 847"/>
                  <a:gd name="T24" fmla="*/ 1312 w 3563"/>
                  <a:gd name="T25" fmla="*/ 628 h 847"/>
                  <a:gd name="T26" fmla="*/ 1312 w 3563"/>
                  <a:gd name="T27" fmla="*/ 808 h 847"/>
                  <a:gd name="T28" fmla="*/ 1341 w 3563"/>
                  <a:gd name="T29" fmla="*/ 847 h 847"/>
                  <a:gd name="T30" fmla="*/ 2231 w 3563"/>
                  <a:gd name="T31" fmla="*/ 847 h 847"/>
                  <a:gd name="T32" fmla="*/ 2260 w 3563"/>
                  <a:gd name="T33" fmla="*/ 808 h 847"/>
                  <a:gd name="T34" fmla="*/ 2260 w 3563"/>
                  <a:gd name="T35" fmla="*/ 628 h 847"/>
                  <a:gd name="T36" fmla="*/ 3206 w 3563"/>
                  <a:gd name="T37" fmla="*/ 628 h 847"/>
                  <a:gd name="T38" fmla="*/ 3563 w 3563"/>
                  <a:gd name="T39" fmla="*/ 115 h 847"/>
                  <a:gd name="T40" fmla="*/ 3563 w 3563"/>
                  <a:gd name="T41" fmla="*/ 67 h 847"/>
                  <a:gd name="T42" fmla="*/ 2921 w 3563"/>
                  <a:gd name="T43"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3" h="847">
                    <a:moveTo>
                      <a:pt x="1444" y="704"/>
                    </a:moveTo>
                    <a:cubicBezTo>
                      <a:pt x="1428" y="704"/>
                      <a:pt x="1415" y="686"/>
                      <a:pt x="1415" y="665"/>
                    </a:cubicBezTo>
                    <a:cubicBezTo>
                      <a:pt x="1415" y="628"/>
                      <a:pt x="1415" y="628"/>
                      <a:pt x="1415" y="628"/>
                    </a:cubicBezTo>
                    <a:cubicBezTo>
                      <a:pt x="2157" y="628"/>
                      <a:pt x="2157" y="628"/>
                      <a:pt x="2157" y="628"/>
                    </a:cubicBezTo>
                    <a:cubicBezTo>
                      <a:pt x="2157" y="665"/>
                      <a:pt x="2157" y="665"/>
                      <a:pt x="2157" y="665"/>
                    </a:cubicBezTo>
                    <a:cubicBezTo>
                      <a:pt x="2157" y="686"/>
                      <a:pt x="2144" y="704"/>
                      <a:pt x="2128" y="704"/>
                    </a:cubicBezTo>
                    <a:cubicBezTo>
                      <a:pt x="1444" y="704"/>
                      <a:pt x="1444" y="704"/>
                      <a:pt x="1444" y="704"/>
                    </a:cubicBezTo>
                    <a:moveTo>
                      <a:pt x="2921" y="0"/>
                    </a:moveTo>
                    <a:cubicBezTo>
                      <a:pt x="641" y="0"/>
                      <a:pt x="641" y="0"/>
                      <a:pt x="641" y="0"/>
                    </a:cubicBezTo>
                    <a:cubicBezTo>
                      <a:pt x="0" y="67"/>
                      <a:pt x="0" y="67"/>
                      <a:pt x="0" y="67"/>
                    </a:cubicBezTo>
                    <a:cubicBezTo>
                      <a:pt x="0" y="115"/>
                      <a:pt x="0" y="115"/>
                      <a:pt x="0" y="115"/>
                    </a:cubicBezTo>
                    <a:cubicBezTo>
                      <a:pt x="356" y="628"/>
                      <a:pt x="356" y="628"/>
                      <a:pt x="356" y="628"/>
                    </a:cubicBezTo>
                    <a:cubicBezTo>
                      <a:pt x="1312" y="628"/>
                      <a:pt x="1312" y="628"/>
                      <a:pt x="1312" y="628"/>
                    </a:cubicBezTo>
                    <a:cubicBezTo>
                      <a:pt x="1312" y="808"/>
                      <a:pt x="1312" y="808"/>
                      <a:pt x="1312" y="808"/>
                    </a:cubicBezTo>
                    <a:cubicBezTo>
                      <a:pt x="1312" y="830"/>
                      <a:pt x="1325" y="847"/>
                      <a:pt x="1341" y="847"/>
                    </a:cubicBezTo>
                    <a:cubicBezTo>
                      <a:pt x="2231" y="847"/>
                      <a:pt x="2231" y="847"/>
                      <a:pt x="2231" y="847"/>
                    </a:cubicBezTo>
                    <a:cubicBezTo>
                      <a:pt x="2247" y="847"/>
                      <a:pt x="2260" y="830"/>
                      <a:pt x="2260" y="808"/>
                    </a:cubicBezTo>
                    <a:cubicBezTo>
                      <a:pt x="2260" y="628"/>
                      <a:pt x="2260" y="628"/>
                      <a:pt x="2260" y="628"/>
                    </a:cubicBezTo>
                    <a:cubicBezTo>
                      <a:pt x="3206" y="628"/>
                      <a:pt x="3206" y="628"/>
                      <a:pt x="3206" y="628"/>
                    </a:cubicBezTo>
                    <a:cubicBezTo>
                      <a:pt x="3563" y="115"/>
                      <a:pt x="3563" y="115"/>
                      <a:pt x="3563" y="115"/>
                    </a:cubicBezTo>
                    <a:cubicBezTo>
                      <a:pt x="3563" y="67"/>
                      <a:pt x="3563" y="67"/>
                      <a:pt x="3563" y="67"/>
                    </a:cubicBezTo>
                    <a:cubicBezTo>
                      <a:pt x="2921" y="0"/>
                      <a:pt x="2921" y="0"/>
                      <a:pt x="2921"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8" name="Freeform 21"/>
              <p:cNvSpPr>
                <a:spLocks/>
              </p:cNvSpPr>
              <p:nvPr/>
            </p:nvSpPr>
            <p:spPr bwMode="auto">
              <a:xfrm rot="10800000">
                <a:off x="6705860" y="3393583"/>
                <a:ext cx="1817821" cy="592848"/>
              </a:xfrm>
              <a:custGeom>
                <a:avLst/>
                <a:gdLst>
                  <a:gd name="T0" fmla="*/ 1858 w 1896"/>
                  <a:gd name="T1" fmla="*/ 0 h 619"/>
                  <a:gd name="T2" fmla="*/ 38 w 1896"/>
                  <a:gd name="T3" fmla="*/ 0 h 619"/>
                  <a:gd name="T4" fmla="*/ 0 w 1896"/>
                  <a:gd name="T5" fmla="*/ 38 h 619"/>
                  <a:gd name="T6" fmla="*/ 0 w 1896"/>
                  <a:gd name="T7" fmla="*/ 581 h 619"/>
                  <a:gd name="T8" fmla="*/ 38 w 1896"/>
                  <a:gd name="T9" fmla="*/ 619 h 619"/>
                  <a:gd name="T10" fmla="*/ 1858 w 1896"/>
                  <a:gd name="T11" fmla="*/ 619 h 619"/>
                  <a:gd name="T12" fmla="*/ 1896 w 1896"/>
                  <a:gd name="T13" fmla="*/ 581 h 619"/>
                  <a:gd name="T14" fmla="*/ 1896 w 1896"/>
                  <a:gd name="T15" fmla="*/ 38 h 619"/>
                  <a:gd name="T16" fmla="*/ 1858 w 1896"/>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58" y="0"/>
                    </a:moveTo>
                    <a:cubicBezTo>
                      <a:pt x="38" y="0"/>
                      <a:pt x="38" y="0"/>
                      <a:pt x="38" y="0"/>
                    </a:cubicBezTo>
                    <a:cubicBezTo>
                      <a:pt x="17" y="0"/>
                      <a:pt x="0" y="17"/>
                      <a:pt x="0" y="38"/>
                    </a:cubicBezTo>
                    <a:cubicBezTo>
                      <a:pt x="0" y="581"/>
                      <a:pt x="0" y="581"/>
                      <a:pt x="0" y="581"/>
                    </a:cubicBezTo>
                    <a:cubicBezTo>
                      <a:pt x="0" y="602"/>
                      <a:pt x="17" y="619"/>
                      <a:pt x="38" y="619"/>
                    </a:cubicBezTo>
                    <a:cubicBezTo>
                      <a:pt x="1858" y="619"/>
                      <a:pt x="1858" y="619"/>
                      <a:pt x="1858" y="619"/>
                    </a:cubicBezTo>
                    <a:cubicBezTo>
                      <a:pt x="1879" y="619"/>
                      <a:pt x="1896" y="602"/>
                      <a:pt x="1896" y="581"/>
                    </a:cubicBezTo>
                    <a:cubicBezTo>
                      <a:pt x="1896" y="38"/>
                      <a:pt x="1896" y="38"/>
                      <a:pt x="1896" y="38"/>
                    </a:cubicBezTo>
                    <a:cubicBezTo>
                      <a:pt x="1896" y="17"/>
                      <a:pt x="1879" y="0"/>
                      <a:pt x="1858"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9" name="Freeform 87"/>
              <p:cNvSpPr>
                <a:spLocks/>
              </p:cNvSpPr>
              <p:nvPr/>
            </p:nvSpPr>
            <p:spPr bwMode="auto">
              <a:xfrm rot="10800000">
                <a:off x="6116568" y="4747436"/>
                <a:ext cx="157111" cy="94512"/>
              </a:xfrm>
              <a:custGeom>
                <a:avLst/>
                <a:gdLst>
                  <a:gd name="T0" fmla="*/ 128 w 128"/>
                  <a:gd name="T1" fmla="*/ 0 h 77"/>
                  <a:gd name="T2" fmla="*/ 0 w 128"/>
                  <a:gd name="T3" fmla="*/ 0 h 77"/>
                  <a:gd name="T4" fmla="*/ 3 w 128"/>
                  <a:gd name="T5" fmla="*/ 77 h 77"/>
                  <a:gd name="T6" fmla="*/ 125 w 128"/>
                  <a:gd name="T7" fmla="*/ 77 h 77"/>
                  <a:gd name="T8" fmla="*/ 128 w 128"/>
                  <a:gd name="T9" fmla="*/ 0 h 77"/>
                </a:gdLst>
                <a:ahLst/>
                <a:cxnLst>
                  <a:cxn ang="0">
                    <a:pos x="T0" y="T1"/>
                  </a:cxn>
                  <a:cxn ang="0">
                    <a:pos x="T2" y="T3"/>
                  </a:cxn>
                  <a:cxn ang="0">
                    <a:pos x="T4" y="T5"/>
                  </a:cxn>
                  <a:cxn ang="0">
                    <a:pos x="T6" y="T7"/>
                  </a:cxn>
                  <a:cxn ang="0">
                    <a:pos x="T8" y="T9"/>
                  </a:cxn>
                </a:cxnLst>
                <a:rect l="0" t="0" r="r" b="b"/>
                <a:pathLst>
                  <a:path w="128" h="77">
                    <a:moveTo>
                      <a:pt x="128" y="0"/>
                    </a:moveTo>
                    <a:lnTo>
                      <a:pt x="0" y="0"/>
                    </a:lnTo>
                    <a:lnTo>
                      <a:pt x="3" y="77"/>
                    </a:lnTo>
                    <a:lnTo>
                      <a:pt x="125" y="77"/>
                    </a:lnTo>
                    <a:lnTo>
                      <a:pt x="12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0" name="Freeform 88"/>
              <p:cNvSpPr>
                <a:spLocks/>
              </p:cNvSpPr>
              <p:nvPr/>
            </p:nvSpPr>
            <p:spPr bwMode="auto">
              <a:xfrm rot="10800000">
                <a:off x="6115340" y="4727797"/>
                <a:ext cx="160793" cy="33141"/>
              </a:xfrm>
              <a:custGeom>
                <a:avLst/>
                <a:gdLst>
                  <a:gd name="T0" fmla="*/ 93 w 131"/>
                  <a:gd name="T1" fmla="*/ 0 h 27"/>
                  <a:gd name="T2" fmla="*/ 93 w 131"/>
                  <a:gd name="T3" fmla="*/ 6 h 27"/>
                  <a:gd name="T4" fmla="*/ 87 w 131"/>
                  <a:gd name="T5" fmla="*/ 6 h 27"/>
                  <a:gd name="T6" fmla="*/ 87 w 131"/>
                  <a:gd name="T7" fmla="*/ 0 h 27"/>
                  <a:gd name="T8" fmla="*/ 45 w 131"/>
                  <a:gd name="T9" fmla="*/ 0 h 27"/>
                  <a:gd name="T10" fmla="*/ 45 w 131"/>
                  <a:gd name="T11" fmla="*/ 6 h 27"/>
                  <a:gd name="T12" fmla="*/ 39 w 131"/>
                  <a:gd name="T13" fmla="*/ 6 h 27"/>
                  <a:gd name="T14" fmla="*/ 39 w 131"/>
                  <a:gd name="T15" fmla="*/ 0 h 27"/>
                  <a:gd name="T16" fmla="*/ 0 w 131"/>
                  <a:gd name="T17" fmla="*/ 0 h 27"/>
                  <a:gd name="T18" fmla="*/ 0 w 131"/>
                  <a:gd name="T19" fmla="*/ 6 h 27"/>
                  <a:gd name="T20" fmla="*/ 0 w 131"/>
                  <a:gd name="T21" fmla="*/ 12 h 27"/>
                  <a:gd name="T22" fmla="*/ 0 w 131"/>
                  <a:gd name="T23" fmla="*/ 27 h 27"/>
                  <a:gd name="T24" fmla="*/ 131 w 131"/>
                  <a:gd name="T25" fmla="*/ 27 h 27"/>
                  <a:gd name="T26" fmla="*/ 131 w 131"/>
                  <a:gd name="T27" fmla="*/ 12 h 27"/>
                  <a:gd name="T28" fmla="*/ 131 w 131"/>
                  <a:gd name="T29" fmla="*/ 6 h 27"/>
                  <a:gd name="T30" fmla="*/ 131 w 131"/>
                  <a:gd name="T31" fmla="*/ 0 h 27"/>
                  <a:gd name="T32" fmla="*/ 93 w 131"/>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27">
                    <a:moveTo>
                      <a:pt x="93" y="0"/>
                    </a:moveTo>
                    <a:lnTo>
                      <a:pt x="93" y="6"/>
                    </a:lnTo>
                    <a:lnTo>
                      <a:pt x="87" y="6"/>
                    </a:lnTo>
                    <a:lnTo>
                      <a:pt x="87" y="0"/>
                    </a:lnTo>
                    <a:lnTo>
                      <a:pt x="45" y="0"/>
                    </a:lnTo>
                    <a:lnTo>
                      <a:pt x="45" y="6"/>
                    </a:lnTo>
                    <a:lnTo>
                      <a:pt x="39" y="6"/>
                    </a:lnTo>
                    <a:lnTo>
                      <a:pt x="39" y="0"/>
                    </a:lnTo>
                    <a:lnTo>
                      <a:pt x="0" y="0"/>
                    </a:lnTo>
                    <a:lnTo>
                      <a:pt x="0" y="6"/>
                    </a:lnTo>
                    <a:lnTo>
                      <a:pt x="0" y="12"/>
                    </a:lnTo>
                    <a:lnTo>
                      <a:pt x="0" y="27"/>
                    </a:lnTo>
                    <a:lnTo>
                      <a:pt x="131" y="27"/>
                    </a:lnTo>
                    <a:lnTo>
                      <a:pt x="131" y="12"/>
                    </a:lnTo>
                    <a:lnTo>
                      <a:pt x="131" y="6"/>
                    </a:lnTo>
                    <a:lnTo>
                      <a:pt x="131" y="0"/>
                    </a:lnTo>
                    <a:lnTo>
                      <a:pt x="93" y="0"/>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1" name="Freeform 231"/>
              <p:cNvSpPr>
                <a:spLocks noEditPoints="1"/>
              </p:cNvSpPr>
              <p:nvPr/>
            </p:nvSpPr>
            <p:spPr bwMode="auto">
              <a:xfrm rot="10800000">
                <a:off x="7127968" y="4083398"/>
                <a:ext cx="909525" cy="677540"/>
              </a:xfrm>
              <a:custGeom>
                <a:avLst/>
                <a:gdLst>
                  <a:gd name="T0" fmla="*/ 948 w 948"/>
                  <a:gd name="T1" fmla="*/ 668 h 707"/>
                  <a:gd name="T2" fmla="*/ 919 w 948"/>
                  <a:gd name="T3" fmla="*/ 707 h 707"/>
                  <a:gd name="T4" fmla="*/ 29 w 948"/>
                  <a:gd name="T5" fmla="*/ 707 h 707"/>
                  <a:gd name="T6" fmla="*/ 0 w 948"/>
                  <a:gd name="T7" fmla="*/ 668 h 707"/>
                  <a:gd name="T8" fmla="*/ 0 w 948"/>
                  <a:gd name="T9" fmla="*/ 39 h 707"/>
                  <a:gd name="T10" fmla="*/ 29 w 948"/>
                  <a:gd name="T11" fmla="*/ 0 h 707"/>
                  <a:gd name="T12" fmla="*/ 919 w 948"/>
                  <a:gd name="T13" fmla="*/ 0 h 707"/>
                  <a:gd name="T14" fmla="*/ 948 w 948"/>
                  <a:gd name="T15" fmla="*/ 39 h 707"/>
                  <a:gd name="T16" fmla="*/ 948 w 948"/>
                  <a:gd name="T17" fmla="*/ 668 h 707"/>
                  <a:gd name="T18" fmla="*/ 845 w 948"/>
                  <a:gd name="T19" fmla="*/ 182 h 707"/>
                  <a:gd name="T20" fmla="*/ 816 w 948"/>
                  <a:gd name="T21" fmla="*/ 143 h 707"/>
                  <a:gd name="T22" fmla="*/ 132 w 948"/>
                  <a:gd name="T23" fmla="*/ 143 h 707"/>
                  <a:gd name="T24" fmla="*/ 103 w 948"/>
                  <a:gd name="T25" fmla="*/ 182 h 707"/>
                  <a:gd name="T26" fmla="*/ 103 w 948"/>
                  <a:gd name="T27" fmla="*/ 525 h 707"/>
                  <a:gd name="T28" fmla="*/ 132 w 948"/>
                  <a:gd name="T29" fmla="*/ 564 h 707"/>
                  <a:gd name="T30" fmla="*/ 816 w 948"/>
                  <a:gd name="T31" fmla="*/ 564 h 707"/>
                  <a:gd name="T32" fmla="*/ 845 w 948"/>
                  <a:gd name="T33" fmla="*/ 525 h 707"/>
                  <a:gd name="T34" fmla="*/ 845 w 948"/>
                  <a:gd name="T35" fmla="*/ 18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707">
                    <a:moveTo>
                      <a:pt x="948" y="668"/>
                    </a:moveTo>
                    <a:cubicBezTo>
                      <a:pt x="948" y="690"/>
                      <a:pt x="935" y="707"/>
                      <a:pt x="919" y="707"/>
                    </a:cubicBezTo>
                    <a:cubicBezTo>
                      <a:pt x="29" y="707"/>
                      <a:pt x="29" y="707"/>
                      <a:pt x="29" y="707"/>
                    </a:cubicBezTo>
                    <a:cubicBezTo>
                      <a:pt x="13" y="707"/>
                      <a:pt x="0" y="690"/>
                      <a:pt x="0" y="668"/>
                    </a:cubicBezTo>
                    <a:cubicBezTo>
                      <a:pt x="0" y="39"/>
                      <a:pt x="0" y="39"/>
                      <a:pt x="0" y="39"/>
                    </a:cubicBezTo>
                    <a:cubicBezTo>
                      <a:pt x="0" y="17"/>
                      <a:pt x="13" y="0"/>
                      <a:pt x="29" y="0"/>
                    </a:cubicBezTo>
                    <a:cubicBezTo>
                      <a:pt x="919" y="0"/>
                      <a:pt x="919" y="0"/>
                      <a:pt x="919" y="0"/>
                    </a:cubicBezTo>
                    <a:cubicBezTo>
                      <a:pt x="935" y="0"/>
                      <a:pt x="948" y="17"/>
                      <a:pt x="948" y="39"/>
                    </a:cubicBezTo>
                    <a:lnTo>
                      <a:pt x="948" y="668"/>
                    </a:lnTo>
                    <a:close/>
                    <a:moveTo>
                      <a:pt x="845" y="182"/>
                    </a:moveTo>
                    <a:cubicBezTo>
                      <a:pt x="845" y="161"/>
                      <a:pt x="832" y="143"/>
                      <a:pt x="816" y="143"/>
                    </a:cubicBezTo>
                    <a:cubicBezTo>
                      <a:pt x="132" y="143"/>
                      <a:pt x="132" y="143"/>
                      <a:pt x="132" y="143"/>
                    </a:cubicBezTo>
                    <a:cubicBezTo>
                      <a:pt x="116" y="143"/>
                      <a:pt x="103" y="161"/>
                      <a:pt x="103" y="182"/>
                    </a:cubicBezTo>
                    <a:cubicBezTo>
                      <a:pt x="103" y="525"/>
                      <a:pt x="103" y="525"/>
                      <a:pt x="103" y="525"/>
                    </a:cubicBezTo>
                    <a:cubicBezTo>
                      <a:pt x="103" y="546"/>
                      <a:pt x="116" y="564"/>
                      <a:pt x="132" y="564"/>
                    </a:cubicBezTo>
                    <a:cubicBezTo>
                      <a:pt x="816" y="564"/>
                      <a:pt x="816" y="564"/>
                      <a:pt x="816" y="564"/>
                    </a:cubicBezTo>
                    <a:cubicBezTo>
                      <a:pt x="832" y="564"/>
                      <a:pt x="845" y="546"/>
                      <a:pt x="845" y="525"/>
                    </a:cubicBezTo>
                    <a:lnTo>
                      <a:pt x="845" y="182"/>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2" name="Rectangle 232"/>
              <p:cNvSpPr>
                <a:spLocks noChangeArrowheads="1"/>
              </p:cNvSpPr>
              <p:nvPr/>
            </p:nvSpPr>
            <p:spPr bwMode="auto">
              <a:xfrm rot="10800000">
                <a:off x="5878447" y="4785486"/>
                <a:ext cx="3417160" cy="45415"/>
              </a:xfrm>
              <a:prstGeom prst="rect">
                <a:avLst/>
              </a:prstGeom>
              <a:solidFill>
                <a:srgbClr val="FE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3" name="Freeform 233"/>
              <p:cNvSpPr>
                <a:spLocks/>
              </p:cNvSpPr>
              <p:nvPr/>
            </p:nvSpPr>
            <p:spPr bwMode="auto">
              <a:xfrm rot="10800000">
                <a:off x="5878447" y="4293287"/>
                <a:ext cx="3417160" cy="492199"/>
              </a:xfrm>
              <a:custGeom>
                <a:avLst/>
                <a:gdLst>
                  <a:gd name="T0" fmla="*/ 278 w 2784"/>
                  <a:gd name="T1" fmla="*/ 401 h 401"/>
                  <a:gd name="T2" fmla="*/ 2506 w 2784"/>
                  <a:gd name="T3" fmla="*/ 401 h 401"/>
                  <a:gd name="T4" fmla="*/ 2784 w 2784"/>
                  <a:gd name="T5" fmla="*/ 0 h 401"/>
                  <a:gd name="T6" fmla="*/ 0 w 2784"/>
                  <a:gd name="T7" fmla="*/ 0 h 401"/>
                  <a:gd name="T8" fmla="*/ 278 w 2784"/>
                  <a:gd name="T9" fmla="*/ 401 h 401"/>
                </a:gdLst>
                <a:ahLst/>
                <a:cxnLst>
                  <a:cxn ang="0">
                    <a:pos x="T0" y="T1"/>
                  </a:cxn>
                  <a:cxn ang="0">
                    <a:pos x="T2" y="T3"/>
                  </a:cxn>
                  <a:cxn ang="0">
                    <a:pos x="T4" y="T5"/>
                  </a:cxn>
                  <a:cxn ang="0">
                    <a:pos x="T6" y="T7"/>
                  </a:cxn>
                  <a:cxn ang="0">
                    <a:pos x="T8" y="T9"/>
                  </a:cxn>
                </a:cxnLst>
                <a:rect l="0" t="0" r="r" b="b"/>
                <a:pathLst>
                  <a:path w="2784" h="401">
                    <a:moveTo>
                      <a:pt x="278" y="401"/>
                    </a:moveTo>
                    <a:lnTo>
                      <a:pt x="2506" y="401"/>
                    </a:lnTo>
                    <a:lnTo>
                      <a:pt x="2784" y="0"/>
                    </a:lnTo>
                    <a:lnTo>
                      <a:pt x="0" y="0"/>
                    </a:lnTo>
                    <a:lnTo>
                      <a:pt x="278" y="401"/>
                    </a:lnTo>
                    <a:close/>
                  </a:path>
                </a:pathLst>
              </a:custGeom>
              <a:solidFill>
                <a:srgbClr val="E4E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4" name="Freeform 234"/>
              <p:cNvSpPr>
                <a:spLocks/>
              </p:cNvSpPr>
              <p:nvPr/>
            </p:nvSpPr>
            <p:spPr bwMode="auto">
              <a:xfrm rot="10800000">
                <a:off x="6003644" y="4359569"/>
                <a:ext cx="3167992" cy="360864"/>
              </a:xfrm>
              <a:custGeom>
                <a:avLst/>
                <a:gdLst>
                  <a:gd name="T0" fmla="*/ 205 w 2581"/>
                  <a:gd name="T1" fmla="*/ 294 h 294"/>
                  <a:gd name="T2" fmla="*/ 0 w 2581"/>
                  <a:gd name="T3" fmla="*/ 0 h 294"/>
                  <a:gd name="T4" fmla="*/ 2581 w 2581"/>
                  <a:gd name="T5" fmla="*/ 0 h 294"/>
                  <a:gd name="T6" fmla="*/ 2377 w 2581"/>
                  <a:gd name="T7" fmla="*/ 294 h 294"/>
                  <a:gd name="T8" fmla="*/ 205 w 2581"/>
                  <a:gd name="T9" fmla="*/ 294 h 294"/>
                </a:gdLst>
                <a:ahLst/>
                <a:cxnLst>
                  <a:cxn ang="0">
                    <a:pos x="T0" y="T1"/>
                  </a:cxn>
                  <a:cxn ang="0">
                    <a:pos x="T2" y="T3"/>
                  </a:cxn>
                  <a:cxn ang="0">
                    <a:pos x="T4" y="T5"/>
                  </a:cxn>
                  <a:cxn ang="0">
                    <a:pos x="T6" y="T7"/>
                  </a:cxn>
                  <a:cxn ang="0">
                    <a:pos x="T8" y="T9"/>
                  </a:cxn>
                </a:cxnLst>
                <a:rect l="0" t="0" r="r" b="b"/>
                <a:pathLst>
                  <a:path w="2581" h="294">
                    <a:moveTo>
                      <a:pt x="205" y="294"/>
                    </a:moveTo>
                    <a:lnTo>
                      <a:pt x="0" y="0"/>
                    </a:lnTo>
                    <a:lnTo>
                      <a:pt x="2581" y="0"/>
                    </a:lnTo>
                    <a:lnTo>
                      <a:pt x="2377" y="294"/>
                    </a:lnTo>
                    <a:lnTo>
                      <a:pt x="205" y="294"/>
                    </a:lnTo>
                    <a:close/>
                  </a:path>
                </a:pathLst>
              </a:custGeom>
              <a:solidFill>
                <a:srgbClr val="00AB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5" name="Freeform 235"/>
              <p:cNvSpPr>
                <a:spLocks/>
              </p:cNvSpPr>
              <p:nvPr/>
            </p:nvSpPr>
            <p:spPr bwMode="auto">
              <a:xfrm rot="10800000">
                <a:off x="6003644" y="4359569"/>
                <a:ext cx="3167992" cy="360864"/>
              </a:xfrm>
              <a:custGeom>
                <a:avLst/>
                <a:gdLst>
                  <a:gd name="T0" fmla="*/ 0 w 2581"/>
                  <a:gd name="T1" fmla="*/ 0 h 294"/>
                  <a:gd name="T2" fmla="*/ 2581 w 2581"/>
                  <a:gd name="T3" fmla="*/ 0 h 294"/>
                  <a:gd name="T4" fmla="*/ 2377 w 2581"/>
                  <a:gd name="T5" fmla="*/ 294 h 294"/>
                  <a:gd name="T6" fmla="*/ 0 w 2581"/>
                  <a:gd name="T7" fmla="*/ 0 h 294"/>
                </a:gdLst>
                <a:ahLst/>
                <a:cxnLst>
                  <a:cxn ang="0">
                    <a:pos x="T0" y="T1"/>
                  </a:cxn>
                  <a:cxn ang="0">
                    <a:pos x="T2" y="T3"/>
                  </a:cxn>
                  <a:cxn ang="0">
                    <a:pos x="T4" y="T5"/>
                  </a:cxn>
                  <a:cxn ang="0">
                    <a:pos x="T6" y="T7"/>
                  </a:cxn>
                </a:cxnLst>
                <a:rect l="0" t="0" r="r" b="b"/>
                <a:pathLst>
                  <a:path w="2581" h="294">
                    <a:moveTo>
                      <a:pt x="0" y="0"/>
                    </a:moveTo>
                    <a:lnTo>
                      <a:pt x="2581" y="0"/>
                    </a:lnTo>
                    <a:lnTo>
                      <a:pt x="2377" y="294"/>
                    </a:lnTo>
                    <a:lnTo>
                      <a:pt x="0" y="0"/>
                    </a:lnTo>
                    <a:close/>
                  </a:path>
                </a:pathLst>
              </a:custGeom>
              <a:solidFill>
                <a:srgbClr val="45B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6" name="Freeform 236"/>
              <p:cNvSpPr>
                <a:spLocks/>
              </p:cNvSpPr>
              <p:nvPr/>
            </p:nvSpPr>
            <p:spPr bwMode="auto">
              <a:xfrm rot="10800000">
                <a:off x="5878447" y="4830901"/>
                <a:ext cx="3417160" cy="65054"/>
              </a:xfrm>
              <a:custGeom>
                <a:avLst/>
                <a:gdLst>
                  <a:gd name="T0" fmla="*/ 501 w 2784"/>
                  <a:gd name="T1" fmla="*/ 0 h 53"/>
                  <a:gd name="T2" fmla="*/ 2283 w 2784"/>
                  <a:gd name="T3" fmla="*/ 0 h 53"/>
                  <a:gd name="T4" fmla="*/ 2784 w 2784"/>
                  <a:gd name="T5" fmla="*/ 53 h 53"/>
                  <a:gd name="T6" fmla="*/ 0 w 2784"/>
                  <a:gd name="T7" fmla="*/ 53 h 53"/>
                  <a:gd name="T8" fmla="*/ 501 w 2784"/>
                  <a:gd name="T9" fmla="*/ 0 h 53"/>
                </a:gdLst>
                <a:ahLst/>
                <a:cxnLst>
                  <a:cxn ang="0">
                    <a:pos x="T0" y="T1"/>
                  </a:cxn>
                  <a:cxn ang="0">
                    <a:pos x="T2" y="T3"/>
                  </a:cxn>
                  <a:cxn ang="0">
                    <a:pos x="T4" y="T5"/>
                  </a:cxn>
                  <a:cxn ang="0">
                    <a:pos x="T6" y="T7"/>
                  </a:cxn>
                  <a:cxn ang="0">
                    <a:pos x="T8" y="T9"/>
                  </a:cxn>
                </a:cxnLst>
                <a:rect l="0" t="0" r="r" b="b"/>
                <a:pathLst>
                  <a:path w="2784" h="53">
                    <a:moveTo>
                      <a:pt x="501" y="0"/>
                    </a:moveTo>
                    <a:lnTo>
                      <a:pt x="2283" y="0"/>
                    </a:lnTo>
                    <a:lnTo>
                      <a:pt x="2784" y="53"/>
                    </a:lnTo>
                    <a:lnTo>
                      <a:pt x="0" y="53"/>
                    </a:lnTo>
                    <a:lnTo>
                      <a:pt x="501" y="0"/>
                    </a:lnTo>
                    <a:close/>
                  </a:path>
                </a:pathLst>
              </a:custGeom>
              <a:solidFill>
                <a:srgbClr val="D7DA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7" name="Freeform 237"/>
              <p:cNvSpPr>
                <a:spLocks/>
              </p:cNvSpPr>
              <p:nvPr/>
            </p:nvSpPr>
            <p:spPr bwMode="auto">
              <a:xfrm rot="10800000">
                <a:off x="6665228" y="3430406"/>
                <a:ext cx="1819048" cy="594075"/>
              </a:xfrm>
              <a:custGeom>
                <a:avLst/>
                <a:gdLst>
                  <a:gd name="T0" fmla="*/ 1896 w 1896"/>
                  <a:gd name="T1" fmla="*/ 38 h 619"/>
                  <a:gd name="T2" fmla="*/ 1859 w 1896"/>
                  <a:gd name="T3" fmla="*/ 0 h 619"/>
                  <a:gd name="T4" fmla="*/ 38 w 1896"/>
                  <a:gd name="T5" fmla="*/ 0 h 619"/>
                  <a:gd name="T6" fmla="*/ 0 w 1896"/>
                  <a:gd name="T7" fmla="*/ 38 h 619"/>
                  <a:gd name="T8" fmla="*/ 0 w 1896"/>
                  <a:gd name="T9" fmla="*/ 581 h 619"/>
                  <a:gd name="T10" fmla="*/ 38 w 1896"/>
                  <a:gd name="T11" fmla="*/ 619 h 619"/>
                  <a:gd name="T12" fmla="*/ 1859 w 1896"/>
                  <a:gd name="T13" fmla="*/ 619 h 619"/>
                  <a:gd name="T14" fmla="*/ 1896 w 1896"/>
                  <a:gd name="T15" fmla="*/ 581 h 619"/>
                  <a:gd name="T16" fmla="*/ 1896 w 1896"/>
                  <a:gd name="T17" fmla="*/ 3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96" y="38"/>
                    </a:moveTo>
                    <a:cubicBezTo>
                      <a:pt x="1896" y="17"/>
                      <a:pt x="1879" y="0"/>
                      <a:pt x="1859" y="0"/>
                    </a:cubicBezTo>
                    <a:cubicBezTo>
                      <a:pt x="38" y="0"/>
                      <a:pt x="38" y="0"/>
                      <a:pt x="38" y="0"/>
                    </a:cubicBezTo>
                    <a:cubicBezTo>
                      <a:pt x="17" y="0"/>
                      <a:pt x="0" y="17"/>
                      <a:pt x="0" y="38"/>
                    </a:cubicBezTo>
                    <a:cubicBezTo>
                      <a:pt x="0" y="581"/>
                      <a:pt x="0" y="581"/>
                      <a:pt x="0" y="581"/>
                    </a:cubicBezTo>
                    <a:cubicBezTo>
                      <a:pt x="0" y="602"/>
                      <a:pt x="17" y="619"/>
                      <a:pt x="38" y="619"/>
                    </a:cubicBezTo>
                    <a:cubicBezTo>
                      <a:pt x="1859" y="619"/>
                      <a:pt x="1859" y="619"/>
                      <a:pt x="1859" y="619"/>
                    </a:cubicBezTo>
                    <a:cubicBezTo>
                      <a:pt x="1879" y="619"/>
                      <a:pt x="1896" y="602"/>
                      <a:pt x="1896" y="581"/>
                    </a:cubicBezTo>
                    <a:lnTo>
                      <a:pt x="1896" y="38"/>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8" name="Freeform 238"/>
              <p:cNvSpPr>
                <a:spLocks/>
              </p:cNvSpPr>
              <p:nvPr/>
            </p:nvSpPr>
            <p:spPr bwMode="auto">
              <a:xfrm rot="10800000">
                <a:off x="6691005" y="3447590"/>
                <a:ext cx="1767496" cy="542523"/>
              </a:xfrm>
              <a:custGeom>
                <a:avLst/>
                <a:gdLst>
                  <a:gd name="T0" fmla="*/ 11 w 1843"/>
                  <a:gd name="T1" fmla="*/ 566 h 566"/>
                  <a:gd name="T2" fmla="*/ 0 w 1843"/>
                  <a:gd name="T3" fmla="*/ 555 h 566"/>
                  <a:gd name="T4" fmla="*/ 0 w 1843"/>
                  <a:gd name="T5" fmla="*/ 11 h 566"/>
                  <a:gd name="T6" fmla="*/ 11 w 1843"/>
                  <a:gd name="T7" fmla="*/ 0 h 566"/>
                  <a:gd name="T8" fmla="*/ 1832 w 1843"/>
                  <a:gd name="T9" fmla="*/ 0 h 566"/>
                  <a:gd name="T10" fmla="*/ 1843 w 1843"/>
                  <a:gd name="T11" fmla="*/ 11 h 566"/>
                  <a:gd name="T12" fmla="*/ 1843 w 1843"/>
                  <a:gd name="T13" fmla="*/ 555 h 566"/>
                  <a:gd name="T14" fmla="*/ 1832 w 1843"/>
                  <a:gd name="T15" fmla="*/ 566 h 566"/>
                  <a:gd name="T16" fmla="*/ 11 w 1843"/>
                  <a:gd name="T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3" h="566">
                    <a:moveTo>
                      <a:pt x="11" y="566"/>
                    </a:moveTo>
                    <a:cubicBezTo>
                      <a:pt x="5" y="566"/>
                      <a:pt x="0" y="561"/>
                      <a:pt x="0" y="555"/>
                    </a:cubicBezTo>
                    <a:cubicBezTo>
                      <a:pt x="0" y="11"/>
                      <a:pt x="0" y="11"/>
                      <a:pt x="0" y="11"/>
                    </a:cubicBezTo>
                    <a:cubicBezTo>
                      <a:pt x="0" y="5"/>
                      <a:pt x="5" y="0"/>
                      <a:pt x="11" y="0"/>
                    </a:cubicBezTo>
                    <a:cubicBezTo>
                      <a:pt x="1832" y="0"/>
                      <a:pt x="1832" y="0"/>
                      <a:pt x="1832" y="0"/>
                    </a:cubicBezTo>
                    <a:cubicBezTo>
                      <a:pt x="1838" y="0"/>
                      <a:pt x="1843" y="5"/>
                      <a:pt x="1843" y="11"/>
                    </a:cubicBezTo>
                    <a:cubicBezTo>
                      <a:pt x="1843" y="555"/>
                      <a:pt x="1843" y="555"/>
                      <a:pt x="1843" y="555"/>
                    </a:cubicBezTo>
                    <a:cubicBezTo>
                      <a:pt x="1843" y="561"/>
                      <a:pt x="1838" y="566"/>
                      <a:pt x="1832" y="566"/>
                    </a:cubicBezTo>
                    <a:lnTo>
                      <a:pt x="11"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9" name="Freeform 239"/>
              <p:cNvSpPr>
                <a:spLocks/>
              </p:cNvSpPr>
              <p:nvPr/>
            </p:nvSpPr>
            <p:spPr bwMode="auto">
              <a:xfrm rot="10800000">
                <a:off x="8350487"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0" name="Freeform 240"/>
              <p:cNvSpPr>
                <a:spLocks/>
              </p:cNvSpPr>
              <p:nvPr/>
            </p:nvSpPr>
            <p:spPr bwMode="auto">
              <a:xfrm rot="10800000">
                <a:off x="8222834"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1" name="Freeform 241"/>
              <p:cNvSpPr>
                <a:spLocks/>
              </p:cNvSpPr>
              <p:nvPr/>
            </p:nvSpPr>
            <p:spPr bwMode="auto">
              <a:xfrm rot="10800000">
                <a:off x="809640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2" name="Freeform 242"/>
              <p:cNvSpPr>
                <a:spLocks/>
              </p:cNvSpPr>
              <p:nvPr/>
            </p:nvSpPr>
            <p:spPr bwMode="auto">
              <a:xfrm rot="10800000">
                <a:off x="7969984"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3" name="Freeform 243"/>
              <p:cNvSpPr>
                <a:spLocks/>
              </p:cNvSpPr>
              <p:nvPr/>
            </p:nvSpPr>
            <p:spPr bwMode="auto">
              <a:xfrm rot="10800000">
                <a:off x="784355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4" name="Freeform 244"/>
              <p:cNvSpPr>
                <a:spLocks/>
              </p:cNvSpPr>
              <p:nvPr/>
            </p:nvSpPr>
            <p:spPr bwMode="auto">
              <a:xfrm rot="10800000">
                <a:off x="7717134"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7" y="86"/>
                      <a:pt x="0" y="80"/>
                      <a:pt x="0" y="72"/>
                    </a:cubicBezTo>
                    <a:cubicBezTo>
                      <a:pt x="0" y="14"/>
                      <a:pt x="0" y="14"/>
                      <a:pt x="0" y="14"/>
                    </a:cubicBezTo>
                    <a:cubicBezTo>
                      <a:pt x="0" y="6"/>
                      <a:pt x="7"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5" name="Freeform 245"/>
              <p:cNvSpPr>
                <a:spLocks/>
              </p:cNvSpPr>
              <p:nvPr/>
            </p:nvSpPr>
            <p:spPr bwMode="auto">
              <a:xfrm rot="10800000">
                <a:off x="7590709" y="3889463"/>
                <a:ext cx="92057"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6" name="Freeform 246"/>
              <p:cNvSpPr>
                <a:spLocks/>
              </p:cNvSpPr>
              <p:nvPr/>
            </p:nvSpPr>
            <p:spPr bwMode="auto">
              <a:xfrm rot="10800000">
                <a:off x="7463056"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7" name="Freeform 247"/>
              <p:cNvSpPr>
                <a:spLocks/>
              </p:cNvSpPr>
              <p:nvPr/>
            </p:nvSpPr>
            <p:spPr bwMode="auto">
              <a:xfrm rot="10800000">
                <a:off x="7336632"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8" name="Freeform 248"/>
              <p:cNvSpPr>
                <a:spLocks/>
              </p:cNvSpPr>
              <p:nvPr/>
            </p:nvSpPr>
            <p:spPr bwMode="auto">
              <a:xfrm rot="10800000">
                <a:off x="7211433"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9" name="Freeform 249"/>
              <p:cNvSpPr>
                <a:spLocks/>
              </p:cNvSpPr>
              <p:nvPr/>
            </p:nvSpPr>
            <p:spPr bwMode="auto">
              <a:xfrm rot="10800000">
                <a:off x="7085009"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0" name="Freeform 250"/>
              <p:cNvSpPr>
                <a:spLocks/>
              </p:cNvSpPr>
              <p:nvPr/>
            </p:nvSpPr>
            <p:spPr bwMode="auto">
              <a:xfrm rot="10800000">
                <a:off x="6958583" y="3889463"/>
                <a:ext cx="92057" cy="82238"/>
              </a:xfrm>
              <a:custGeom>
                <a:avLst/>
                <a:gdLst>
                  <a:gd name="T0" fmla="*/ 96 w 96"/>
                  <a:gd name="T1" fmla="*/ 72 h 86"/>
                  <a:gd name="T2" fmla="*/ 82 w 96"/>
                  <a:gd name="T3" fmla="*/ 86 h 86"/>
                  <a:gd name="T4" fmla="*/ 14 w 96"/>
                  <a:gd name="T5" fmla="*/ 86 h 86"/>
                  <a:gd name="T6" fmla="*/ 0 w 96"/>
                  <a:gd name="T7" fmla="*/ 72 h 86"/>
                  <a:gd name="T8" fmla="*/ 0 w 96"/>
                  <a:gd name="T9" fmla="*/ 14 h 86"/>
                  <a:gd name="T10" fmla="*/ 14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4" y="86"/>
                      <a:pt x="14" y="86"/>
                      <a:pt x="14" y="86"/>
                    </a:cubicBezTo>
                    <a:cubicBezTo>
                      <a:pt x="6" y="86"/>
                      <a:pt x="0" y="80"/>
                      <a:pt x="0" y="72"/>
                    </a:cubicBezTo>
                    <a:cubicBezTo>
                      <a:pt x="0" y="14"/>
                      <a:pt x="0" y="14"/>
                      <a:pt x="0" y="14"/>
                    </a:cubicBezTo>
                    <a:cubicBezTo>
                      <a:pt x="0" y="6"/>
                      <a:pt x="6" y="0"/>
                      <a:pt x="14"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1" name="Freeform 251"/>
              <p:cNvSpPr>
                <a:spLocks/>
              </p:cNvSpPr>
              <p:nvPr/>
            </p:nvSpPr>
            <p:spPr bwMode="auto">
              <a:xfrm rot="10800000">
                <a:off x="6832158"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2" name="Freeform 252"/>
              <p:cNvSpPr>
                <a:spLocks/>
              </p:cNvSpPr>
              <p:nvPr/>
            </p:nvSpPr>
            <p:spPr bwMode="auto">
              <a:xfrm rot="10800000">
                <a:off x="6704506"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3" name="Freeform 253"/>
              <p:cNvSpPr>
                <a:spLocks/>
              </p:cNvSpPr>
              <p:nvPr/>
            </p:nvSpPr>
            <p:spPr bwMode="auto">
              <a:xfrm rot="10800000">
                <a:off x="8350487"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4" name="Freeform 254"/>
              <p:cNvSpPr>
                <a:spLocks/>
              </p:cNvSpPr>
              <p:nvPr/>
            </p:nvSpPr>
            <p:spPr bwMode="auto">
              <a:xfrm rot="10800000">
                <a:off x="8222834"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5" name="Freeform 255"/>
              <p:cNvSpPr>
                <a:spLocks/>
              </p:cNvSpPr>
              <p:nvPr/>
            </p:nvSpPr>
            <p:spPr bwMode="auto">
              <a:xfrm rot="10800000">
                <a:off x="809640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6" name="Freeform 256"/>
              <p:cNvSpPr>
                <a:spLocks/>
              </p:cNvSpPr>
              <p:nvPr/>
            </p:nvSpPr>
            <p:spPr bwMode="auto">
              <a:xfrm rot="10800000">
                <a:off x="7969984"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7" name="Freeform 257"/>
              <p:cNvSpPr>
                <a:spLocks/>
              </p:cNvSpPr>
              <p:nvPr/>
            </p:nvSpPr>
            <p:spPr bwMode="auto">
              <a:xfrm rot="10800000">
                <a:off x="784355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8" name="Freeform 258"/>
              <p:cNvSpPr>
                <a:spLocks/>
              </p:cNvSpPr>
              <p:nvPr/>
            </p:nvSpPr>
            <p:spPr bwMode="auto">
              <a:xfrm rot="10800000">
                <a:off x="7717134"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9" name="Freeform 259"/>
              <p:cNvSpPr>
                <a:spLocks/>
              </p:cNvSpPr>
              <p:nvPr/>
            </p:nvSpPr>
            <p:spPr bwMode="auto">
              <a:xfrm rot="10800000">
                <a:off x="7590709" y="3760584"/>
                <a:ext cx="92057"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0" name="Freeform 260"/>
              <p:cNvSpPr>
                <a:spLocks/>
              </p:cNvSpPr>
              <p:nvPr/>
            </p:nvSpPr>
            <p:spPr bwMode="auto">
              <a:xfrm rot="10800000">
                <a:off x="7463056"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1" name="Freeform 261"/>
              <p:cNvSpPr>
                <a:spLocks/>
              </p:cNvSpPr>
              <p:nvPr/>
            </p:nvSpPr>
            <p:spPr bwMode="auto">
              <a:xfrm rot="10800000">
                <a:off x="7336632"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2" name="Freeform 262"/>
              <p:cNvSpPr>
                <a:spLocks/>
              </p:cNvSpPr>
              <p:nvPr/>
            </p:nvSpPr>
            <p:spPr bwMode="auto">
              <a:xfrm rot="10800000">
                <a:off x="7211433"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3" name="Freeform 263"/>
              <p:cNvSpPr>
                <a:spLocks/>
              </p:cNvSpPr>
              <p:nvPr/>
            </p:nvSpPr>
            <p:spPr bwMode="auto">
              <a:xfrm rot="10800000">
                <a:off x="7085009"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4" name="Freeform 264"/>
              <p:cNvSpPr>
                <a:spLocks/>
              </p:cNvSpPr>
              <p:nvPr/>
            </p:nvSpPr>
            <p:spPr bwMode="auto">
              <a:xfrm rot="10800000">
                <a:off x="6958583" y="3760584"/>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5" name="Freeform 265"/>
              <p:cNvSpPr>
                <a:spLocks/>
              </p:cNvSpPr>
              <p:nvPr/>
            </p:nvSpPr>
            <p:spPr bwMode="auto">
              <a:xfrm rot="10800000">
                <a:off x="6832158"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6" name="Freeform 266"/>
              <p:cNvSpPr>
                <a:spLocks/>
              </p:cNvSpPr>
              <p:nvPr/>
            </p:nvSpPr>
            <p:spPr bwMode="auto">
              <a:xfrm rot="10800000">
                <a:off x="8350487"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7" name="Freeform 267"/>
              <p:cNvSpPr>
                <a:spLocks/>
              </p:cNvSpPr>
              <p:nvPr/>
            </p:nvSpPr>
            <p:spPr bwMode="auto">
              <a:xfrm rot="10800000">
                <a:off x="8222834"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8" name="Freeform 268"/>
              <p:cNvSpPr>
                <a:spLocks/>
              </p:cNvSpPr>
              <p:nvPr/>
            </p:nvSpPr>
            <p:spPr bwMode="auto">
              <a:xfrm rot="10800000">
                <a:off x="809640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9" name="Freeform 269"/>
              <p:cNvSpPr>
                <a:spLocks/>
              </p:cNvSpPr>
              <p:nvPr/>
            </p:nvSpPr>
            <p:spPr bwMode="auto">
              <a:xfrm rot="10800000">
                <a:off x="7969984"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0" name="Freeform 270"/>
              <p:cNvSpPr>
                <a:spLocks/>
              </p:cNvSpPr>
              <p:nvPr/>
            </p:nvSpPr>
            <p:spPr bwMode="auto">
              <a:xfrm rot="10800000">
                <a:off x="784355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1" name="Freeform 271"/>
              <p:cNvSpPr>
                <a:spLocks/>
              </p:cNvSpPr>
              <p:nvPr/>
            </p:nvSpPr>
            <p:spPr bwMode="auto">
              <a:xfrm rot="10800000">
                <a:off x="7717134"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2" name="Freeform 272"/>
              <p:cNvSpPr>
                <a:spLocks/>
              </p:cNvSpPr>
              <p:nvPr/>
            </p:nvSpPr>
            <p:spPr bwMode="auto">
              <a:xfrm rot="10800000">
                <a:off x="7590709" y="3631704"/>
                <a:ext cx="92057"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3" name="Freeform 273"/>
              <p:cNvSpPr>
                <a:spLocks/>
              </p:cNvSpPr>
              <p:nvPr/>
            </p:nvSpPr>
            <p:spPr bwMode="auto">
              <a:xfrm rot="10800000">
                <a:off x="7463056"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4" name="Freeform 274"/>
              <p:cNvSpPr>
                <a:spLocks/>
              </p:cNvSpPr>
              <p:nvPr/>
            </p:nvSpPr>
            <p:spPr bwMode="auto">
              <a:xfrm rot="10800000">
                <a:off x="7336632"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5" name="Freeform 275"/>
              <p:cNvSpPr>
                <a:spLocks/>
              </p:cNvSpPr>
              <p:nvPr/>
            </p:nvSpPr>
            <p:spPr bwMode="auto">
              <a:xfrm rot="10800000">
                <a:off x="7211433"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6" name="Freeform 276"/>
              <p:cNvSpPr>
                <a:spLocks/>
              </p:cNvSpPr>
              <p:nvPr/>
            </p:nvSpPr>
            <p:spPr bwMode="auto">
              <a:xfrm rot="10800000">
                <a:off x="7085009"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7" name="Freeform 277"/>
              <p:cNvSpPr>
                <a:spLocks/>
              </p:cNvSpPr>
              <p:nvPr/>
            </p:nvSpPr>
            <p:spPr bwMode="auto">
              <a:xfrm rot="10800000">
                <a:off x="6958583" y="3631704"/>
                <a:ext cx="92057" cy="83465"/>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8" name="Freeform 278"/>
              <p:cNvSpPr>
                <a:spLocks/>
              </p:cNvSpPr>
              <p:nvPr/>
            </p:nvSpPr>
            <p:spPr bwMode="auto">
              <a:xfrm rot="10800000">
                <a:off x="6832158"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9" name="Freeform 279"/>
              <p:cNvSpPr>
                <a:spLocks/>
              </p:cNvSpPr>
              <p:nvPr/>
            </p:nvSpPr>
            <p:spPr bwMode="auto">
              <a:xfrm rot="10800000">
                <a:off x="6704506" y="3631704"/>
                <a:ext cx="92057" cy="211118"/>
              </a:xfrm>
              <a:custGeom>
                <a:avLst/>
                <a:gdLst>
                  <a:gd name="T0" fmla="*/ 82 w 96"/>
                  <a:gd name="T1" fmla="*/ 0 h 220"/>
                  <a:gd name="T2" fmla="*/ 13 w 96"/>
                  <a:gd name="T3" fmla="*/ 0 h 220"/>
                  <a:gd name="T4" fmla="*/ 0 w 96"/>
                  <a:gd name="T5" fmla="*/ 14 h 220"/>
                  <a:gd name="T6" fmla="*/ 0 w 96"/>
                  <a:gd name="T7" fmla="*/ 55 h 220"/>
                  <a:gd name="T8" fmla="*/ 0 w 96"/>
                  <a:gd name="T9" fmla="*/ 73 h 220"/>
                  <a:gd name="T10" fmla="*/ 0 w 96"/>
                  <a:gd name="T11" fmla="*/ 207 h 220"/>
                  <a:gd name="T12" fmla="*/ 13 w 96"/>
                  <a:gd name="T13" fmla="*/ 220 h 220"/>
                  <a:gd name="T14" fmla="*/ 82 w 96"/>
                  <a:gd name="T15" fmla="*/ 220 h 220"/>
                  <a:gd name="T16" fmla="*/ 96 w 96"/>
                  <a:gd name="T17" fmla="*/ 207 h 220"/>
                  <a:gd name="T18" fmla="*/ 96 w 96"/>
                  <a:gd name="T19" fmla="*/ 73 h 220"/>
                  <a:gd name="T20" fmla="*/ 96 w 96"/>
                  <a:gd name="T21" fmla="*/ 55 h 220"/>
                  <a:gd name="T22" fmla="*/ 96 w 96"/>
                  <a:gd name="T23" fmla="*/ 14 h 220"/>
                  <a:gd name="T24" fmla="*/ 82 w 96"/>
                  <a:gd name="T2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220">
                    <a:moveTo>
                      <a:pt x="82" y="0"/>
                    </a:moveTo>
                    <a:cubicBezTo>
                      <a:pt x="13" y="0"/>
                      <a:pt x="13" y="0"/>
                      <a:pt x="13" y="0"/>
                    </a:cubicBezTo>
                    <a:cubicBezTo>
                      <a:pt x="6" y="0"/>
                      <a:pt x="0" y="6"/>
                      <a:pt x="0" y="14"/>
                    </a:cubicBezTo>
                    <a:cubicBezTo>
                      <a:pt x="0" y="55"/>
                      <a:pt x="0" y="55"/>
                      <a:pt x="0" y="55"/>
                    </a:cubicBezTo>
                    <a:cubicBezTo>
                      <a:pt x="0" y="73"/>
                      <a:pt x="0" y="73"/>
                      <a:pt x="0" y="73"/>
                    </a:cubicBezTo>
                    <a:cubicBezTo>
                      <a:pt x="0" y="207"/>
                      <a:pt x="0" y="207"/>
                      <a:pt x="0" y="207"/>
                    </a:cubicBezTo>
                    <a:cubicBezTo>
                      <a:pt x="0" y="214"/>
                      <a:pt x="6" y="220"/>
                      <a:pt x="13" y="220"/>
                    </a:cubicBezTo>
                    <a:cubicBezTo>
                      <a:pt x="82" y="220"/>
                      <a:pt x="82" y="220"/>
                      <a:pt x="82" y="220"/>
                    </a:cubicBezTo>
                    <a:cubicBezTo>
                      <a:pt x="90" y="220"/>
                      <a:pt x="96" y="214"/>
                      <a:pt x="96" y="207"/>
                    </a:cubicBezTo>
                    <a:cubicBezTo>
                      <a:pt x="96" y="73"/>
                      <a:pt x="96" y="73"/>
                      <a:pt x="96" y="73"/>
                    </a:cubicBezTo>
                    <a:cubicBezTo>
                      <a:pt x="96" y="55"/>
                      <a:pt x="96" y="55"/>
                      <a:pt x="96" y="55"/>
                    </a:cubicBezTo>
                    <a:cubicBezTo>
                      <a:pt x="96" y="14"/>
                      <a:pt x="96" y="14"/>
                      <a:pt x="96" y="14"/>
                    </a:cubicBezTo>
                    <a:cubicBezTo>
                      <a:pt x="96" y="6"/>
                      <a:pt x="90" y="0"/>
                      <a:pt x="8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0" name="Freeform 280"/>
              <p:cNvSpPr>
                <a:spLocks/>
              </p:cNvSpPr>
              <p:nvPr/>
            </p:nvSpPr>
            <p:spPr bwMode="auto">
              <a:xfrm rot="10800000">
                <a:off x="8222834" y="3504051"/>
                <a:ext cx="219710" cy="82238"/>
              </a:xfrm>
              <a:custGeom>
                <a:avLst/>
                <a:gdLst>
                  <a:gd name="T0" fmla="*/ 215 w 228"/>
                  <a:gd name="T1" fmla="*/ 0 h 86"/>
                  <a:gd name="T2" fmla="*/ 194 w 228"/>
                  <a:gd name="T3" fmla="*/ 0 h 86"/>
                  <a:gd name="T4" fmla="*/ 146 w 228"/>
                  <a:gd name="T5" fmla="*/ 0 h 86"/>
                  <a:gd name="T6" fmla="*/ 14 w 228"/>
                  <a:gd name="T7" fmla="*/ 0 h 86"/>
                  <a:gd name="T8" fmla="*/ 0 w 228"/>
                  <a:gd name="T9" fmla="*/ 14 h 86"/>
                  <a:gd name="T10" fmla="*/ 0 w 228"/>
                  <a:gd name="T11" fmla="*/ 73 h 86"/>
                  <a:gd name="T12" fmla="*/ 14 w 228"/>
                  <a:gd name="T13" fmla="*/ 86 h 86"/>
                  <a:gd name="T14" fmla="*/ 146 w 228"/>
                  <a:gd name="T15" fmla="*/ 86 h 86"/>
                  <a:gd name="T16" fmla="*/ 194 w 228"/>
                  <a:gd name="T17" fmla="*/ 86 h 86"/>
                  <a:gd name="T18" fmla="*/ 215 w 228"/>
                  <a:gd name="T19" fmla="*/ 86 h 86"/>
                  <a:gd name="T20" fmla="*/ 228 w 228"/>
                  <a:gd name="T21" fmla="*/ 73 h 86"/>
                  <a:gd name="T22" fmla="*/ 228 w 228"/>
                  <a:gd name="T23" fmla="*/ 14 h 86"/>
                  <a:gd name="T24" fmla="*/ 215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5" y="0"/>
                    </a:moveTo>
                    <a:cubicBezTo>
                      <a:pt x="194" y="0"/>
                      <a:pt x="194" y="0"/>
                      <a:pt x="194" y="0"/>
                    </a:cubicBezTo>
                    <a:cubicBezTo>
                      <a:pt x="146" y="0"/>
                      <a:pt x="146" y="0"/>
                      <a:pt x="146" y="0"/>
                    </a:cubicBezTo>
                    <a:cubicBezTo>
                      <a:pt x="14" y="0"/>
                      <a:pt x="14" y="0"/>
                      <a:pt x="14" y="0"/>
                    </a:cubicBezTo>
                    <a:cubicBezTo>
                      <a:pt x="6" y="0"/>
                      <a:pt x="0" y="6"/>
                      <a:pt x="0" y="14"/>
                    </a:cubicBezTo>
                    <a:cubicBezTo>
                      <a:pt x="0" y="73"/>
                      <a:pt x="0" y="73"/>
                      <a:pt x="0" y="73"/>
                    </a:cubicBezTo>
                    <a:cubicBezTo>
                      <a:pt x="0" y="80"/>
                      <a:pt x="6" y="86"/>
                      <a:pt x="14" y="86"/>
                    </a:cubicBezTo>
                    <a:cubicBezTo>
                      <a:pt x="146" y="86"/>
                      <a:pt x="146" y="86"/>
                      <a:pt x="146" y="86"/>
                    </a:cubicBezTo>
                    <a:cubicBezTo>
                      <a:pt x="194" y="86"/>
                      <a:pt x="194" y="86"/>
                      <a:pt x="194" y="86"/>
                    </a:cubicBezTo>
                    <a:cubicBezTo>
                      <a:pt x="215" y="86"/>
                      <a:pt x="215" y="86"/>
                      <a:pt x="215" y="86"/>
                    </a:cubicBezTo>
                    <a:cubicBezTo>
                      <a:pt x="222" y="86"/>
                      <a:pt x="228" y="80"/>
                      <a:pt x="228" y="73"/>
                    </a:cubicBezTo>
                    <a:cubicBezTo>
                      <a:pt x="228" y="14"/>
                      <a:pt x="228" y="14"/>
                      <a:pt x="228" y="14"/>
                    </a:cubicBezTo>
                    <a:cubicBezTo>
                      <a:pt x="228" y="6"/>
                      <a:pt x="222" y="0"/>
                      <a:pt x="215"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1" name="Freeform 281"/>
              <p:cNvSpPr>
                <a:spLocks/>
              </p:cNvSpPr>
              <p:nvPr/>
            </p:nvSpPr>
            <p:spPr bwMode="auto">
              <a:xfrm rot="10800000">
                <a:off x="8096409"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2" name="Freeform 282"/>
              <p:cNvSpPr>
                <a:spLocks/>
              </p:cNvSpPr>
              <p:nvPr/>
            </p:nvSpPr>
            <p:spPr bwMode="auto">
              <a:xfrm rot="10800000">
                <a:off x="7969984"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3" name="Freeform 283"/>
              <p:cNvSpPr>
                <a:spLocks/>
              </p:cNvSpPr>
              <p:nvPr/>
            </p:nvSpPr>
            <p:spPr bwMode="auto">
              <a:xfrm rot="10800000">
                <a:off x="7211434" y="3504051"/>
                <a:ext cx="724183" cy="82238"/>
              </a:xfrm>
              <a:custGeom>
                <a:avLst/>
                <a:gdLst>
                  <a:gd name="T0" fmla="*/ 742 w 755"/>
                  <a:gd name="T1" fmla="*/ 0 h 86"/>
                  <a:gd name="T2" fmla="*/ 724 w 755"/>
                  <a:gd name="T3" fmla="*/ 0 h 86"/>
                  <a:gd name="T4" fmla="*/ 673 w 755"/>
                  <a:gd name="T5" fmla="*/ 0 h 86"/>
                  <a:gd name="T6" fmla="*/ 610 w 755"/>
                  <a:gd name="T7" fmla="*/ 0 h 86"/>
                  <a:gd name="T8" fmla="*/ 541 w 755"/>
                  <a:gd name="T9" fmla="*/ 0 h 86"/>
                  <a:gd name="T10" fmla="*/ 478 w 755"/>
                  <a:gd name="T11" fmla="*/ 0 h 86"/>
                  <a:gd name="T12" fmla="*/ 409 w 755"/>
                  <a:gd name="T13" fmla="*/ 0 h 86"/>
                  <a:gd name="T14" fmla="*/ 346 w 755"/>
                  <a:gd name="T15" fmla="*/ 0 h 86"/>
                  <a:gd name="T16" fmla="*/ 277 w 755"/>
                  <a:gd name="T17" fmla="*/ 0 h 86"/>
                  <a:gd name="T18" fmla="*/ 214 w 755"/>
                  <a:gd name="T19" fmla="*/ 0 h 86"/>
                  <a:gd name="T20" fmla="*/ 145 w 755"/>
                  <a:gd name="T21" fmla="*/ 0 h 86"/>
                  <a:gd name="T22" fmla="*/ 13 w 755"/>
                  <a:gd name="T23" fmla="*/ 0 h 86"/>
                  <a:gd name="T24" fmla="*/ 0 w 755"/>
                  <a:gd name="T25" fmla="*/ 14 h 86"/>
                  <a:gd name="T26" fmla="*/ 0 w 755"/>
                  <a:gd name="T27" fmla="*/ 73 h 86"/>
                  <a:gd name="T28" fmla="*/ 13 w 755"/>
                  <a:gd name="T29" fmla="*/ 86 h 86"/>
                  <a:gd name="T30" fmla="*/ 145 w 755"/>
                  <a:gd name="T31" fmla="*/ 86 h 86"/>
                  <a:gd name="T32" fmla="*/ 214 w 755"/>
                  <a:gd name="T33" fmla="*/ 86 h 86"/>
                  <a:gd name="T34" fmla="*/ 277 w 755"/>
                  <a:gd name="T35" fmla="*/ 86 h 86"/>
                  <a:gd name="T36" fmla="*/ 346 w 755"/>
                  <a:gd name="T37" fmla="*/ 86 h 86"/>
                  <a:gd name="T38" fmla="*/ 409 w 755"/>
                  <a:gd name="T39" fmla="*/ 86 h 86"/>
                  <a:gd name="T40" fmla="*/ 478 w 755"/>
                  <a:gd name="T41" fmla="*/ 86 h 86"/>
                  <a:gd name="T42" fmla="*/ 541 w 755"/>
                  <a:gd name="T43" fmla="*/ 86 h 86"/>
                  <a:gd name="T44" fmla="*/ 610 w 755"/>
                  <a:gd name="T45" fmla="*/ 86 h 86"/>
                  <a:gd name="T46" fmla="*/ 673 w 755"/>
                  <a:gd name="T47" fmla="*/ 86 h 86"/>
                  <a:gd name="T48" fmla="*/ 724 w 755"/>
                  <a:gd name="T49" fmla="*/ 86 h 86"/>
                  <a:gd name="T50" fmla="*/ 742 w 755"/>
                  <a:gd name="T51" fmla="*/ 86 h 86"/>
                  <a:gd name="T52" fmla="*/ 755 w 755"/>
                  <a:gd name="T53" fmla="*/ 73 h 86"/>
                  <a:gd name="T54" fmla="*/ 755 w 755"/>
                  <a:gd name="T55" fmla="*/ 14 h 86"/>
                  <a:gd name="T56" fmla="*/ 742 w 755"/>
                  <a:gd name="T5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5" h="86">
                    <a:moveTo>
                      <a:pt x="742" y="0"/>
                    </a:moveTo>
                    <a:cubicBezTo>
                      <a:pt x="724" y="0"/>
                      <a:pt x="724" y="0"/>
                      <a:pt x="724" y="0"/>
                    </a:cubicBezTo>
                    <a:cubicBezTo>
                      <a:pt x="673" y="0"/>
                      <a:pt x="673" y="0"/>
                      <a:pt x="673" y="0"/>
                    </a:cubicBezTo>
                    <a:cubicBezTo>
                      <a:pt x="610" y="0"/>
                      <a:pt x="610" y="0"/>
                      <a:pt x="610" y="0"/>
                    </a:cubicBezTo>
                    <a:cubicBezTo>
                      <a:pt x="541" y="0"/>
                      <a:pt x="541" y="0"/>
                      <a:pt x="541" y="0"/>
                    </a:cubicBezTo>
                    <a:cubicBezTo>
                      <a:pt x="478" y="0"/>
                      <a:pt x="478" y="0"/>
                      <a:pt x="478" y="0"/>
                    </a:cubicBezTo>
                    <a:cubicBezTo>
                      <a:pt x="409" y="0"/>
                      <a:pt x="409" y="0"/>
                      <a:pt x="409" y="0"/>
                    </a:cubicBezTo>
                    <a:cubicBezTo>
                      <a:pt x="346" y="0"/>
                      <a:pt x="346" y="0"/>
                      <a:pt x="346" y="0"/>
                    </a:cubicBezTo>
                    <a:cubicBezTo>
                      <a:pt x="277" y="0"/>
                      <a:pt x="277" y="0"/>
                      <a:pt x="277" y="0"/>
                    </a:cubicBezTo>
                    <a:cubicBezTo>
                      <a:pt x="214" y="0"/>
                      <a:pt x="214" y="0"/>
                      <a:pt x="214" y="0"/>
                    </a:cubicBezTo>
                    <a:cubicBezTo>
                      <a:pt x="145" y="0"/>
                      <a:pt x="145" y="0"/>
                      <a:pt x="145" y="0"/>
                    </a:cubicBezTo>
                    <a:cubicBezTo>
                      <a:pt x="13" y="0"/>
                      <a:pt x="13" y="0"/>
                      <a:pt x="13" y="0"/>
                    </a:cubicBezTo>
                    <a:cubicBezTo>
                      <a:pt x="6" y="0"/>
                      <a:pt x="0" y="6"/>
                      <a:pt x="0" y="14"/>
                    </a:cubicBezTo>
                    <a:cubicBezTo>
                      <a:pt x="0" y="73"/>
                      <a:pt x="0" y="73"/>
                      <a:pt x="0" y="73"/>
                    </a:cubicBezTo>
                    <a:cubicBezTo>
                      <a:pt x="0" y="80"/>
                      <a:pt x="6" y="86"/>
                      <a:pt x="13" y="86"/>
                    </a:cubicBezTo>
                    <a:cubicBezTo>
                      <a:pt x="145" y="86"/>
                      <a:pt x="145" y="86"/>
                      <a:pt x="145" y="86"/>
                    </a:cubicBezTo>
                    <a:cubicBezTo>
                      <a:pt x="214" y="86"/>
                      <a:pt x="214" y="86"/>
                      <a:pt x="214" y="86"/>
                    </a:cubicBezTo>
                    <a:cubicBezTo>
                      <a:pt x="277" y="86"/>
                      <a:pt x="277" y="86"/>
                      <a:pt x="277" y="86"/>
                    </a:cubicBezTo>
                    <a:cubicBezTo>
                      <a:pt x="346" y="86"/>
                      <a:pt x="346" y="86"/>
                      <a:pt x="346" y="86"/>
                    </a:cubicBezTo>
                    <a:cubicBezTo>
                      <a:pt x="409" y="86"/>
                      <a:pt x="409" y="86"/>
                      <a:pt x="409" y="86"/>
                    </a:cubicBezTo>
                    <a:cubicBezTo>
                      <a:pt x="478" y="86"/>
                      <a:pt x="478" y="86"/>
                      <a:pt x="478" y="86"/>
                    </a:cubicBezTo>
                    <a:cubicBezTo>
                      <a:pt x="541" y="86"/>
                      <a:pt x="541" y="86"/>
                      <a:pt x="541" y="86"/>
                    </a:cubicBezTo>
                    <a:cubicBezTo>
                      <a:pt x="610" y="86"/>
                      <a:pt x="610" y="86"/>
                      <a:pt x="610" y="86"/>
                    </a:cubicBezTo>
                    <a:cubicBezTo>
                      <a:pt x="673" y="86"/>
                      <a:pt x="673" y="86"/>
                      <a:pt x="673" y="86"/>
                    </a:cubicBezTo>
                    <a:cubicBezTo>
                      <a:pt x="724" y="86"/>
                      <a:pt x="724" y="86"/>
                      <a:pt x="724" y="86"/>
                    </a:cubicBezTo>
                    <a:cubicBezTo>
                      <a:pt x="742" y="86"/>
                      <a:pt x="742" y="86"/>
                      <a:pt x="742" y="86"/>
                    </a:cubicBezTo>
                    <a:cubicBezTo>
                      <a:pt x="749" y="86"/>
                      <a:pt x="755" y="80"/>
                      <a:pt x="755" y="73"/>
                    </a:cubicBezTo>
                    <a:cubicBezTo>
                      <a:pt x="755" y="14"/>
                      <a:pt x="755" y="14"/>
                      <a:pt x="755" y="14"/>
                    </a:cubicBezTo>
                    <a:cubicBezTo>
                      <a:pt x="755" y="6"/>
                      <a:pt x="749" y="0"/>
                      <a:pt x="74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4" name="Freeform 284"/>
              <p:cNvSpPr>
                <a:spLocks/>
              </p:cNvSpPr>
              <p:nvPr/>
            </p:nvSpPr>
            <p:spPr bwMode="auto">
              <a:xfrm rot="10800000">
                <a:off x="7085009" y="3504051"/>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5" name="Freeform 285"/>
              <p:cNvSpPr>
                <a:spLocks/>
              </p:cNvSpPr>
              <p:nvPr/>
            </p:nvSpPr>
            <p:spPr bwMode="auto">
              <a:xfrm rot="10800000">
                <a:off x="6958583" y="3504051"/>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6" name="Freeform 286"/>
              <p:cNvSpPr>
                <a:spLocks/>
              </p:cNvSpPr>
              <p:nvPr/>
            </p:nvSpPr>
            <p:spPr bwMode="auto">
              <a:xfrm rot="10800000">
                <a:off x="6704506" y="3504051"/>
                <a:ext cx="219710" cy="82238"/>
              </a:xfrm>
              <a:custGeom>
                <a:avLst/>
                <a:gdLst>
                  <a:gd name="T0" fmla="*/ 214 w 228"/>
                  <a:gd name="T1" fmla="*/ 0 h 86"/>
                  <a:gd name="T2" fmla="*/ 82 w 228"/>
                  <a:gd name="T3" fmla="*/ 0 h 86"/>
                  <a:gd name="T4" fmla="*/ 55 w 228"/>
                  <a:gd name="T5" fmla="*/ 0 h 86"/>
                  <a:gd name="T6" fmla="*/ 13 w 228"/>
                  <a:gd name="T7" fmla="*/ 0 h 86"/>
                  <a:gd name="T8" fmla="*/ 0 w 228"/>
                  <a:gd name="T9" fmla="*/ 14 h 86"/>
                  <a:gd name="T10" fmla="*/ 0 w 228"/>
                  <a:gd name="T11" fmla="*/ 73 h 86"/>
                  <a:gd name="T12" fmla="*/ 13 w 228"/>
                  <a:gd name="T13" fmla="*/ 86 h 86"/>
                  <a:gd name="T14" fmla="*/ 55 w 228"/>
                  <a:gd name="T15" fmla="*/ 86 h 86"/>
                  <a:gd name="T16" fmla="*/ 82 w 228"/>
                  <a:gd name="T17" fmla="*/ 86 h 86"/>
                  <a:gd name="T18" fmla="*/ 214 w 228"/>
                  <a:gd name="T19" fmla="*/ 86 h 86"/>
                  <a:gd name="T20" fmla="*/ 228 w 228"/>
                  <a:gd name="T21" fmla="*/ 73 h 86"/>
                  <a:gd name="T22" fmla="*/ 228 w 228"/>
                  <a:gd name="T23" fmla="*/ 14 h 86"/>
                  <a:gd name="T24" fmla="*/ 214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4" y="0"/>
                    </a:moveTo>
                    <a:cubicBezTo>
                      <a:pt x="82" y="0"/>
                      <a:pt x="82" y="0"/>
                      <a:pt x="82" y="0"/>
                    </a:cubicBezTo>
                    <a:cubicBezTo>
                      <a:pt x="55" y="0"/>
                      <a:pt x="55" y="0"/>
                      <a:pt x="55" y="0"/>
                    </a:cubicBezTo>
                    <a:cubicBezTo>
                      <a:pt x="13" y="0"/>
                      <a:pt x="13" y="0"/>
                      <a:pt x="13" y="0"/>
                    </a:cubicBezTo>
                    <a:cubicBezTo>
                      <a:pt x="6" y="0"/>
                      <a:pt x="0" y="6"/>
                      <a:pt x="0" y="14"/>
                    </a:cubicBezTo>
                    <a:cubicBezTo>
                      <a:pt x="0" y="73"/>
                      <a:pt x="0" y="73"/>
                      <a:pt x="0" y="73"/>
                    </a:cubicBezTo>
                    <a:cubicBezTo>
                      <a:pt x="0" y="80"/>
                      <a:pt x="6" y="86"/>
                      <a:pt x="13" y="86"/>
                    </a:cubicBezTo>
                    <a:cubicBezTo>
                      <a:pt x="55" y="86"/>
                      <a:pt x="55" y="86"/>
                      <a:pt x="55" y="86"/>
                    </a:cubicBezTo>
                    <a:cubicBezTo>
                      <a:pt x="82" y="86"/>
                      <a:pt x="82" y="86"/>
                      <a:pt x="82" y="86"/>
                    </a:cubicBezTo>
                    <a:cubicBezTo>
                      <a:pt x="214" y="86"/>
                      <a:pt x="214" y="86"/>
                      <a:pt x="214" y="86"/>
                    </a:cubicBezTo>
                    <a:cubicBezTo>
                      <a:pt x="222" y="86"/>
                      <a:pt x="228" y="80"/>
                      <a:pt x="228" y="73"/>
                    </a:cubicBezTo>
                    <a:cubicBezTo>
                      <a:pt x="228" y="14"/>
                      <a:pt x="228" y="14"/>
                      <a:pt x="228" y="14"/>
                    </a:cubicBezTo>
                    <a:cubicBezTo>
                      <a:pt x="228" y="6"/>
                      <a:pt x="222" y="0"/>
                      <a:pt x="214"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00" name="Group 2599"/>
            <p:cNvGrpSpPr/>
            <p:nvPr/>
          </p:nvGrpSpPr>
          <p:grpSpPr>
            <a:xfrm>
              <a:off x="5294623" y="4267200"/>
              <a:ext cx="313095" cy="450466"/>
              <a:chOff x="6279816" y="3629249"/>
              <a:chExt cx="313095" cy="450466"/>
            </a:xfrm>
          </p:grpSpPr>
          <p:sp>
            <p:nvSpPr>
              <p:cNvPr id="2658" name="Freeform 17"/>
              <p:cNvSpPr>
                <a:spLocks/>
              </p:cNvSpPr>
              <p:nvPr/>
            </p:nvSpPr>
            <p:spPr bwMode="auto">
              <a:xfrm rot="10800000">
                <a:off x="6319194" y="3629249"/>
                <a:ext cx="273717" cy="428373"/>
              </a:xfrm>
              <a:custGeom>
                <a:avLst/>
                <a:gdLst>
                  <a:gd name="T0" fmla="*/ 143 w 286"/>
                  <a:gd name="T1" fmla="*/ 0 h 447"/>
                  <a:gd name="T2" fmla="*/ 0 w 286"/>
                  <a:gd name="T3" fmla="*/ 142 h 447"/>
                  <a:gd name="T4" fmla="*/ 0 w 286"/>
                  <a:gd name="T5" fmla="*/ 205 h 447"/>
                  <a:gd name="T6" fmla="*/ 0 w 286"/>
                  <a:gd name="T7" fmla="*/ 304 h 447"/>
                  <a:gd name="T8" fmla="*/ 143 w 286"/>
                  <a:gd name="T9" fmla="*/ 447 h 447"/>
                  <a:gd name="T10" fmla="*/ 286 w 286"/>
                  <a:gd name="T11" fmla="*/ 304 h 447"/>
                  <a:gd name="T12" fmla="*/ 286 w 286"/>
                  <a:gd name="T13" fmla="*/ 205 h 447"/>
                  <a:gd name="T14" fmla="*/ 286 w 286"/>
                  <a:gd name="T15" fmla="*/ 142 h 447"/>
                  <a:gd name="T16" fmla="*/ 143 w 286"/>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47">
                    <a:moveTo>
                      <a:pt x="143" y="0"/>
                    </a:moveTo>
                    <a:cubicBezTo>
                      <a:pt x="65" y="0"/>
                      <a:pt x="0" y="64"/>
                      <a:pt x="0" y="142"/>
                    </a:cubicBezTo>
                    <a:cubicBezTo>
                      <a:pt x="0" y="205"/>
                      <a:pt x="0" y="205"/>
                      <a:pt x="0" y="205"/>
                    </a:cubicBezTo>
                    <a:cubicBezTo>
                      <a:pt x="0" y="304"/>
                      <a:pt x="0" y="304"/>
                      <a:pt x="0" y="304"/>
                    </a:cubicBezTo>
                    <a:cubicBezTo>
                      <a:pt x="0" y="383"/>
                      <a:pt x="65" y="447"/>
                      <a:pt x="143" y="447"/>
                    </a:cubicBezTo>
                    <a:cubicBezTo>
                      <a:pt x="222" y="447"/>
                      <a:pt x="286" y="383"/>
                      <a:pt x="286" y="304"/>
                    </a:cubicBezTo>
                    <a:cubicBezTo>
                      <a:pt x="286" y="205"/>
                      <a:pt x="286" y="205"/>
                      <a:pt x="286" y="205"/>
                    </a:cubicBezTo>
                    <a:cubicBezTo>
                      <a:pt x="286" y="142"/>
                      <a:pt x="286" y="142"/>
                      <a:pt x="286" y="142"/>
                    </a:cubicBezTo>
                    <a:cubicBezTo>
                      <a:pt x="286" y="64"/>
                      <a:pt x="222" y="0"/>
                      <a:pt x="143"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9" name="Freeform 210"/>
              <p:cNvSpPr>
                <a:spLocks/>
              </p:cNvSpPr>
              <p:nvPr/>
            </p:nvSpPr>
            <p:spPr bwMode="auto">
              <a:xfrm rot="10800000">
                <a:off x="6279816" y="3882099"/>
                <a:ext cx="137472" cy="197616"/>
              </a:xfrm>
              <a:custGeom>
                <a:avLst/>
                <a:gdLst>
                  <a:gd name="T0" fmla="*/ 143 w 143"/>
                  <a:gd name="T1" fmla="*/ 205 h 205"/>
                  <a:gd name="T2" fmla="*/ 143 w 143"/>
                  <a:gd name="T3" fmla="*/ 142 h 205"/>
                  <a:gd name="T4" fmla="*/ 0 w 143"/>
                  <a:gd name="T5" fmla="*/ 0 h 205"/>
                  <a:gd name="T6" fmla="*/ 0 w 143"/>
                  <a:gd name="T7" fmla="*/ 155 h 205"/>
                  <a:gd name="T8" fmla="*/ 143 w 143"/>
                  <a:gd name="T9" fmla="*/ 205 h 205"/>
                </a:gdLst>
                <a:ahLst/>
                <a:cxnLst>
                  <a:cxn ang="0">
                    <a:pos x="T0" y="T1"/>
                  </a:cxn>
                  <a:cxn ang="0">
                    <a:pos x="T2" y="T3"/>
                  </a:cxn>
                  <a:cxn ang="0">
                    <a:pos x="T4" y="T5"/>
                  </a:cxn>
                  <a:cxn ang="0">
                    <a:pos x="T6" y="T7"/>
                  </a:cxn>
                  <a:cxn ang="0">
                    <a:pos x="T8" y="T9"/>
                  </a:cxn>
                </a:cxnLst>
                <a:rect l="0" t="0" r="r" b="b"/>
                <a:pathLst>
                  <a:path w="143" h="205">
                    <a:moveTo>
                      <a:pt x="143" y="205"/>
                    </a:moveTo>
                    <a:cubicBezTo>
                      <a:pt x="143" y="142"/>
                      <a:pt x="143" y="142"/>
                      <a:pt x="143" y="142"/>
                    </a:cubicBezTo>
                    <a:cubicBezTo>
                      <a:pt x="143" y="64"/>
                      <a:pt x="79" y="0"/>
                      <a:pt x="0" y="0"/>
                    </a:cubicBezTo>
                    <a:cubicBezTo>
                      <a:pt x="0" y="155"/>
                      <a:pt x="0" y="155"/>
                      <a:pt x="0" y="155"/>
                    </a:cubicBezTo>
                    <a:cubicBezTo>
                      <a:pt x="53" y="155"/>
                      <a:pt x="102" y="173"/>
                      <a:pt x="143"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0" name="Freeform 211"/>
              <p:cNvSpPr>
                <a:spLocks/>
              </p:cNvSpPr>
              <p:nvPr/>
            </p:nvSpPr>
            <p:spPr bwMode="auto">
              <a:xfrm rot="10800000">
                <a:off x="6417288" y="3882099"/>
                <a:ext cx="137472" cy="197616"/>
              </a:xfrm>
              <a:custGeom>
                <a:avLst/>
                <a:gdLst>
                  <a:gd name="T0" fmla="*/ 143 w 143"/>
                  <a:gd name="T1" fmla="*/ 0 h 205"/>
                  <a:gd name="T2" fmla="*/ 0 w 143"/>
                  <a:gd name="T3" fmla="*/ 142 h 205"/>
                  <a:gd name="T4" fmla="*/ 0 w 143"/>
                  <a:gd name="T5" fmla="*/ 205 h 205"/>
                  <a:gd name="T6" fmla="*/ 143 w 143"/>
                  <a:gd name="T7" fmla="*/ 155 h 205"/>
                  <a:gd name="T8" fmla="*/ 143 w 143"/>
                  <a:gd name="T9" fmla="*/ 0 h 205"/>
                </a:gdLst>
                <a:ahLst/>
                <a:cxnLst>
                  <a:cxn ang="0">
                    <a:pos x="T0" y="T1"/>
                  </a:cxn>
                  <a:cxn ang="0">
                    <a:pos x="T2" y="T3"/>
                  </a:cxn>
                  <a:cxn ang="0">
                    <a:pos x="T4" y="T5"/>
                  </a:cxn>
                  <a:cxn ang="0">
                    <a:pos x="T6" y="T7"/>
                  </a:cxn>
                  <a:cxn ang="0">
                    <a:pos x="T8" y="T9"/>
                  </a:cxn>
                </a:cxnLst>
                <a:rect l="0" t="0" r="r" b="b"/>
                <a:pathLst>
                  <a:path w="143" h="205">
                    <a:moveTo>
                      <a:pt x="143" y="0"/>
                    </a:moveTo>
                    <a:cubicBezTo>
                      <a:pt x="65" y="0"/>
                      <a:pt x="0" y="64"/>
                      <a:pt x="0" y="142"/>
                    </a:cubicBezTo>
                    <a:cubicBezTo>
                      <a:pt x="0" y="205"/>
                      <a:pt x="0" y="205"/>
                      <a:pt x="0" y="205"/>
                    </a:cubicBezTo>
                    <a:cubicBezTo>
                      <a:pt x="41" y="173"/>
                      <a:pt x="90" y="155"/>
                      <a:pt x="143" y="155"/>
                    </a:cubicBezTo>
                    <a:lnTo>
                      <a:pt x="14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1" name="Freeform 212"/>
              <p:cNvSpPr>
                <a:spLocks/>
              </p:cNvSpPr>
              <p:nvPr/>
            </p:nvSpPr>
            <p:spPr bwMode="auto">
              <a:xfrm rot="10800000">
                <a:off x="6279816" y="3650115"/>
                <a:ext cx="274944" cy="279854"/>
              </a:xfrm>
              <a:custGeom>
                <a:avLst/>
                <a:gdLst>
                  <a:gd name="T0" fmla="*/ 143 w 286"/>
                  <a:gd name="T1" fmla="*/ 292 h 292"/>
                  <a:gd name="T2" fmla="*/ 143 w 286"/>
                  <a:gd name="T3" fmla="*/ 292 h 292"/>
                  <a:gd name="T4" fmla="*/ 286 w 286"/>
                  <a:gd name="T5" fmla="*/ 149 h 292"/>
                  <a:gd name="T6" fmla="*/ 286 w 286"/>
                  <a:gd name="T7" fmla="*/ 50 h 292"/>
                  <a:gd name="T8" fmla="*/ 143 w 286"/>
                  <a:gd name="T9" fmla="*/ 0 h 292"/>
                  <a:gd name="T10" fmla="*/ 0 w 286"/>
                  <a:gd name="T11" fmla="*/ 50 h 292"/>
                  <a:gd name="T12" fmla="*/ 0 w 286"/>
                  <a:gd name="T13" fmla="*/ 149 h 292"/>
                  <a:gd name="T14" fmla="*/ 143 w 286"/>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2">
                    <a:moveTo>
                      <a:pt x="143" y="292"/>
                    </a:moveTo>
                    <a:cubicBezTo>
                      <a:pt x="143" y="292"/>
                      <a:pt x="143" y="292"/>
                      <a:pt x="143" y="292"/>
                    </a:cubicBezTo>
                    <a:cubicBezTo>
                      <a:pt x="222" y="292"/>
                      <a:pt x="286" y="228"/>
                      <a:pt x="286" y="149"/>
                    </a:cubicBezTo>
                    <a:cubicBezTo>
                      <a:pt x="286" y="50"/>
                      <a:pt x="286" y="50"/>
                      <a:pt x="286" y="50"/>
                    </a:cubicBezTo>
                    <a:cubicBezTo>
                      <a:pt x="245" y="18"/>
                      <a:pt x="196" y="0"/>
                      <a:pt x="143" y="0"/>
                    </a:cubicBezTo>
                    <a:cubicBezTo>
                      <a:pt x="90" y="0"/>
                      <a:pt x="41" y="18"/>
                      <a:pt x="0" y="50"/>
                    </a:cubicBezTo>
                    <a:cubicBezTo>
                      <a:pt x="0" y="149"/>
                      <a:pt x="0" y="149"/>
                      <a:pt x="0" y="149"/>
                    </a:cubicBezTo>
                    <a:cubicBezTo>
                      <a:pt x="0" y="228"/>
                      <a:pt x="65" y="292"/>
                      <a:pt x="143" y="292"/>
                    </a:cubicBez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2" name="Freeform 213"/>
              <p:cNvSpPr>
                <a:spLocks/>
              </p:cNvSpPr>
              <p:nvPr/>
            </p:nvSpPr>
            <p:spPr bwMode="auto">
              <a:xfrm rot="10800000">
                <a:off x="6293317" y="3667299"/>
                <a:ext cx="246713" cy="122743"/>
              </a:xfrm>
              <a:custGeom>
                <a:avLst/>
                <a:gdLst>
                  <a:gd name="T0" fmla="*/ 0 w 257"/>
                  <a:gd name="T1" fmla="*/ 0 h 128"/>
                  <a:gd name="T2" fmla="*/ 128 w 257"/>
                  <a:gd name="T3" fmla="*/ 128 h 128"/>
                  <a:gd name="T4" fmla="*/ 257 w 257"/>
                  <a:gd name="T5" fmla="*/ 0 h 128"/>
                  <a:gd name="T6" fmla="*/ 131 w 257"/>
                  <a:gd name="T7" fmla="*/ 117 h 128"/>
                  <a:gd name="T8" fmla="*/ 0 w 257"/>
                  <a:gd name="T9" fmla="*/ 0 h 128"/>
                </a:gdLst>
                <a:ahLst/>
                <a:cxnLst>
                  <a:cxn ang="0">
                    <a:pos x="T0" y="T1"/>
                  </a:cxn>
                  <a:cxn ang="0">
                    <a:pos x="T2" y="T3"/>
                  </a:cxn>
                  <a:cxn ang="0">
                    <a:pos x="T4" y="T5"/>
                  </a:cxn>
                  <a:cxn ang="0">
                    <a:pos x="T6" y="T7"/>
                  </a:cxn>
                  <a:cxn ang="0">
                    <a:pos x="T8" y="T9"/>
                  </a:cxn>
                </a:cxnLst>
                <a:rect l="0" t="0" r="r" b="b"/>
                <a:pathLst>
                  <a:path w="257" h="128">
                    <a:moveTo>
                      <a:pt x="0" y="0"/>
                    </a:moveTo>
                    <a:cubicBezTo>
                      <a:pt x="0" y="70"/>
                      <a:pt x="58" y="128"/>
                      <a:pt x="128" y="128"/>
                    </a:cubicBezTo>
                    <a:cubicBezTo>
                      <a:pt x="199" y="128"/>
                      <a:pt x="257" y="70"/>
                      <a:pt x="257" y="0"/>
                    </a:cubicBezTo>
                    <a:cubicBezTo>
                      <a:pt x="257" y="0"/>
                      <a:pt x="244" y="117"/>
                      <a:pt x="131" y="117"/>
                    </a:cubicBezTo>
                    <a:cubicBezTo>
                      <a:pt x="18" y="117"/>
                      <a:pt x="0" y="0"/>
                      <a:pt x="0"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3" name="Freeform 214"/>
              <p:cNvSpPr>
                <a:spLocks/>
              </p:cNvSpPr>
              <p:nvPr/>
            </p:nvSpPr>
            <p:spPr bwMode="auto">
              <a:xfrm rot="10800000">
                <a:off x="6401331" y="3896829"/>
                <a:ext cx="30686" cy="100649"/>
              </a:xfrm>
              <a:custGeom>
                <a:avLst/>
                <a:gdLst>
                  <a:gd name="T0" fmla="*/ 16 w 32"/>
                  <a:gd name="T1" fmla="*/ 0 h 105"/>
                  <a:gd name="T2" fmla="*/ 16 w 32"/>
                  <a:gd name="T3" fmla="*/ 0 h 105"/>
                  <a:gd name="T4" fmla="*/ 0 w 32"/>
                  <a:gd name="T5" fmla="*/ 16 h 105"/>
                  <a:gd name="T6" fmla="*/ 0 w 32"/>
                  <a:gd name="T7" fmla="*/ 89 h 105"/>
                  <a:gd name="T8" fmla="*/ 16 w 32"/>
                  <a:gd name="T9" fmla="*/ 105 h 105"/>
                  <a:gd name="T10" fmla="*/ 32 w 32"/>
                  <a:gd name="T11" fmla="*/ 89 h 105"/>
                  <a:gd name="T12" fmla="*/ 32 w 32"/>
                  <a:gd name="T13" fmla="*/ 16 h 105"/>
                  <a:gd name="T14" fmla="*/ 16 w 32"/>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05">
                    <a:moveTo>
                      <a:pt x="16" y="0"/>
                    </a:moveTo>
                    <a:cubicBezTo>
                      <a:pt x="16" y="0"/>
                      <a:pt x="16" y="0"/>
                      <a:pt x="16" y="0"/>
                    </a:cubicBezTo>
                    <a:cubicBezTo>
                      <a:pt x="8" y="0"/>
                      <a:pt x="0" y="7"/>
                      <a:pt x="0" y="16"/>
                    </a:cubicBezTo>
                    <a:cubicBezTo>
                      <a:pt x="0" y="89"/>
                      <a:pt x="0" y="89"/>
                      <a:pt x="0" y="89"/>
                    </a:cubicBezTo>
                    <a:cubicBezTo>
                      <a:pt x="0" y="98"/>
                      <a:pt x="8" y="105"/>
                      <a:pt x="16" y="105"/>
                    </a:cubicBezTo>
                    <a:cubicBezTo>
                      <a:pt x="25" y="105"/>
                      <a:pt x="32" y="98"/>
                      <a:pt x="32" y="89"/>
                    </a:cubicBezTo>
                    <a:cubicBezTo>
                      <a:pt x="32" y="16"/>
                      <a:pt x="32" y="16"/>
                      <a:pt x="32" y="16"/>
                    </a:cubicBezTo>
                    <a:cubicBezTo>
                      <a:pt x="32" y="7"/>
                      <a:pt x="25" y="0"/>
                      <a:pt x="16" y="0"/>
                    </a:cubicBezTo>
                    <a:close/>
                  </a:path>
                </a:pathLst>
              </a:custGeom>
              <a:solidFill>
                <a:srgbClr val="333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4" name="Rectangle 215"/>
              <p:cNvSpPr>
                <a:spLocks noChangeArrowheads="1"/>
              </p:cNvSpPr>
              <p:nvPr/>
            </p:nvSpPr>
            <p:spPr bwMode="auto">
              <a:xfrm rot="10800000">
                <a:off x="6405013" y="398274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5" name="Rectangle 216"/>
              <p:cNvSpPr>
                <a:spLocks noChangeArrowheads="1"/>
              </p:cNvSpPr>
              <p:nvPr/>
            </p:nvSpPr>
            <p:spPr bwMode="auto">
              <a:xfrm rot="10800000">
                <a:off x="6405013" y="3976611"/>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6" name="Rectangle 217"/>
              <p:cNvSpPr>
                <a:spLocks noChangeArrowheads="1"/>
              </p:cNvSpPr>
              <p:nvPr/>
            </p:nvSpPr>
            <p:spPr bwMode="auto">
              <a:xfrm rot="10800000">
                <a:off x="6405013" y="397047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7" name="Rectangle 218"/>
              <p:cNvSpPr>
                <a:spLocks noChangeArrowheads="1"/>
              </p:cNvSpPr>
              <p:nvPr/>
            </p:nvSpPr>
            <p:spPr bwMode="auto">
              <a:xfrm rot="10800000">
                <a:off x="6405013" y="3964337"/>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8" name="Rectangle 219"/>
              <p:cNvSpPr>
                <a:spLocks noChangeArrowheads="1"/>
              </p:cNvSpPr>
              <p:nvPr/>
            </p:nvSpPr>
            <p:spPr bwMode="auto">
              <a:xfrm rot="10800000">
                <a:off x="6405013" y="3956972"/>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9" name="Rectangle 220"/>
              <p:cNvSpPr>
                <a:spLocks noChangeArrowheads="1"/>
              </p:cNvSpPr>
              <p:nvPr/>
            </p:nvSpPr>
            <p:spPr bwMode="auto">
              <a:xfrm rot="10800000">
                <a:off x="6405013" y="3952062"/>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0" name="Rectangle 221"/>
              <p:cNvSpPr>
                <a:spLocks noChangeArrowheads="1"/>
              </p:cNvSpPr>
              <p:nvPr/>
            </p:nvSpPr>
            <p:spPr bwMode="auto">
              <a:xfrm rot="10800000">
                <a:off x="6405013" y="394469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1" name="Rectangle 222"/>
              <p:cNvSpPr>
                <a:spLocks noChangeArrowheads="1"/>
              </p:cNvSpPr>
              <p:nvPr/>
            </p:nvSpPr>
            <p:spPr bwMode="auto">
              <a:xfrm rot="10800000">
                <a:off x="6405013" y="3938560"/>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2" name="Rectangle 223"/>
              <p:cNvSpPr>
                <a:spLocks noChangeArrowheads="1"/>
              </p:cNvSpPr>
              <p:nvPr/>
            </p:nvSpPr>
            <p:spPr bwMode="auto">
              <a:xfrm rot="10800000">
                <a:off x="6405013" y="393242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3" name="Rectangle 224"/>
              <p:cNvSpPr>
                <a:spLocks noChangeArrowheads="1"/>
              </p:cNvSpPr>
              <p:nvPr/>
            </p:nvSpPr>
            <p:spPr bwMode="auto">
              <a:xfrm rot="10800000">
                <a:off x="6405013" y="3926286"/>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4" name="Rectangle 225"/>
              <p:cNvSpPr>
                <a:spLocks noChangeArrowheads="1"/>
              </p:cNvSpPr>
              <p:nvPr/>
            </p:nvSpPr>
            <p:spPr bwMode="auto">
              <a:xfrm rot="10800000">
                <a:off x="6405013" y="3920149"/>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5" name="Rectangle 226"/>
              <p:cNvSpPr>
                <a:spLocks noChangeArrowheads="1"/>
              </p:cNvSpPr>
              <p:nvPr/>
            </p:nvSpPr>
            <p:spPr bwMode="auto">
              <a:xfrm rot="10800000">
                <a:off x="6405013" y="3912785"/>
                <a:ext cx="24549" cy="4910"/>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6" name="Rectangle 227"/>
              <p:cNvSpPr>
                <a:spLocks noChangeArrowheads="1"/>
              </p:cNvSpPr>
              <p:nvPr/>
            </p:nvSpPr>
            <p:spPr bwMode="auto">
              <a:xfrm rot="10800000">
                <a:off x="6405013" y="3907875"/>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01" name="Freeform 2600"/>
            <p:cNvSpPr>
              <a:spLocks/>
            </p:cNvSpPr>
            <p:nvPr/>
          </p:nvSpPr>
          <p:spPr bwMode="auto">
            <a:xfrm>
              <a:off x="5257800" y="4013494"/>
              <a:ext cx="419100" cy="606425"/>
            </a:xfrm>
            <a:custGeom>
              <a:avLst/>
              <a:gdLst>
                <a:gd name="T0" fmla="*/ 40 w 111"/>
                <a:gd name="T1" fmla="*/ 4 h 161"/>
                <a:gd name="T2" fmla="*/ 2 w 111"/>
                <a:gd name="T3" fmla="*/ 87 h 161"/>
                <a:gd name="T4" fmla="*/ 22 w 111"/>
                <a:gd name="T5" fmla="*/ 123 h 161"/>
                <a:gd name="T6" fmla="*/ 27 w 111"/>
                <a:gd name="T7" fmla="*/ 93 h 161"/>
                <a:gd name="T8" fmla="*/ 30 w 111"/>
                <a:gd name="T9" fmla="*/ 68 h 161"/>
                <a:gd name="T10" fmla="*/ 44 w 111"/>
                <a:gd name="T11" fmla="*/ 107 h 161"/>
                <a:gd name="T12" fmla="*/ 58 w 111"/>
                <a:gd name="T13" fmla="*/ 161 h 161"/>
                <a:gd name="T14" fmla="*/ 96 w 111"/>
                <a:gd name="T15" fmla="*/ 129 h 161"/>
                <a:gd name="T16" fmla="*/ 110 w 111"/>
                <a:gd name="T17" fmla="*/ 69 h 161"/>
                <a:gd name="T18" fmla="*/ 87 w 111"/>
                <a:gd name="T19" fmla="*/ 0 h 161"/>
                <a:gd name="T20" fmla="*/ 40 w 111"/>
                <a:gd name="T21"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61">
                  <a:moveTo>
                    <a:pt x="40" y="4"/>
                  </a:moveTo>
                  <a:cubicBezTo>
                    <a:pt x="15" y="40"/>
                    <a:pt x="0" y="69"/>
                    <a:pt x="2" y="87"/>
                  </a:cubicBezTo>
                  <a:cubicBezTo>
                    <a:pt x="4" y="106"/>
                    <a:pt x="17" y="125"/>
                    <a:pt x="22" y="123"/>
                  </a:cubicBezTo>
                  <a:cubicBezTo>
                    <a:pt x="28" y="122"/>
                    <a:pt x="30" y="106"/>
                    <a:pt x="27" y="93"/>
                  </a:cubicBezTo>
                  <a:cubicBezTo>
                    <a:pt x="25" y="79"/>
                    <a:pt x="30" y="68"/>
                    <a:pt x="30" y="68"/>
                  </a:cubicBezTo>
                  <a:cubicBezTo>
                    <a:pt x="30" y="68"/>
                    <a:pt x="44" y="77"/>
                    <a:pt x="44" y="107"/>
                  </a:cubicBezTo>
                  <a:cubicBezTo>
                    <a:pt x="45" y="137"/>
                    <a:pt x="58" y="161"/>
                    <a:pt x="58" y="161"/>
                  </a:cubicBezTo>
                  <a:cubicBezTo>
                    <a:pt x="58" y="161"/>
                    <a:pt x="90" y="156"/>
                    <a:pt x="96" y="129"/>
                  </a:cubicBezTo>
                  <a:cubicBezTo>
                    <a:pt x="103" y="102"/>
                    <a:pt x="111" y="74"/>
                    <a:pt x="110" y="69"/>
                  </a:cubicBezTo>
                  <a:cubicBezTo>
                    <a:pt x="109" y="64"/>
                    <a:pt x="87" y="0"/>
                    <a:pt x="87" y="0"/>
                  </a:cubicBezTo>
                  <a:lnTo>
                    <a:pt x="40" y="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2" name="Freeform 2601"/>
            <p:cNvSpPr>
              <a:spLocks/>
            </p:cNvSpPr>
            <p:nvPr/>
          </p:nvSpPr>
          <p:spPr bwMode="auto">
            <a:xfrm>
              <a:off x="3575197" y="3905545"/>
              <a:ext cx="495300" cy="968375"/>
            </a:xfrm>
            <a:custGeom>
              <a:avLst/>
              <a:gdLst>
                <a:gd name="T0" fmla="*/ 24 w 131"/>
                <a:gd name="T1" fmla="*/ 60 h 257"/>
                <a:gd name="T2" fmla="*/ 3 w 131"/>
                <a:gd name="T3" fmla="*/ 135 h 257"/>
                <a:gd name="T4" fmla="*/ 25 w 131"/>
                <a:gd name="T5" fmla="*/ 194 h 257"/>
                <a:gd name="T6" fmla="*/ 42 w 131"/>
                <a:gd name="T7" fmla="*/ 249 h 257"/>
                <a:gd name="T8" fmla="*/ 61 w 131"/>
                <a:gd name="T9" fmla="*/ 185 h 257"/>
                <a:gd name="T10" fmla="*/ 76 w 131"/>
                <a:gd name="T11" fmla="*/ 142 h 257"/>
                <a:gd name="T12" fmla="*/ 118 w 131"/>
                <a:gd name="T13" fmla="*/ 181 h 257"/>
                <a:gd name="T14" fmla="*/ 97 w 131"/>
                <a:gd name="T15" fmla="*/ 110 h 257"/>
                <a:gd name="T16" fmla="*/ 62 w 131"/>
                <a:gd name="T17" fmla="*/ 24 h 257"/>
                <a:gd name="T18" fmla="*/ 24 w 131"/>
                <a:gd name="T19" fmla="*/ 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7">
                  <a:moveTo>
                    <a:pt x="24" y="60"/>
                  </a:moveTo>
                  <a:cubicBezTo>
                    <a:pt x="29" y="109"/>
                    <a:pt x="7" y="115"/>
                    <a:pt x="3" y="135"/>
                  </a:cubicBezTo>
                  <a:cubicBezTo>
                    <a:pt x="0" y="155"/>
                    <a:pt x="18" y="173"/>
                    <a:pt x="25" y="194"/>
                  </a:cubicBezTo>
                  <a:cubicBezTo>
                    <a:pt x="33" y="216"/>
                    <a:pt x="32" y="241"/>
                    <a:pt x="42" y="249"/>
                  </a:cubicBezTo>
                  <a:cubicBezTo>
                    <a:pt x="51" y="257"/>
                    <a:pt x="61" y="211"/>
                    <a:pt x="61" y="185"/>
                  </a:cubicBezTo>
                  <a:cubicBezTo>
                    <a:pt x="61" y="158"/>
                    <a:pt x="67" y="145"/>
                    <a:pt x="76" y="142"/>
                  </a:cubicBezTo>
                  <a:cubicBezTo>
                    <a:pt x="86" y="139"/>
                    <a:pt x="105" y="192"/>
                    <a:pt x="118" y="181"/>
                  </a:cubicBezTo>
                  <a:cubicBezTo>
                    <a:pt x="131" y="170"/>
                    <a:pt x="115" y="142"/>
                    <a:pt x="97" y="110"/>
                  </a:cubicBezTo>
                  <a:cubicBezTo>
                    <a:pt x="80" y="77"/>
                    <a:pt x="64" y="49"/>
                    <a:pt x="62" y="24"/>
                  </a:cubicBezTo>
                  <a:cubicBezTo>
                    <a:pt x="60" y="0"/>
                    <a:pt x="24" y="60"/>
                    <a:pt x="24" y="6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3" name="Freeform 2602"/>
            <p:cNvSpPr>
              <a:spLocks/>
            </p:cNvSpPr>
            <p:nvPr/>
          </p:nvSpPr>
          <p:spPr bwMode="auto">
            <a:xfrm>
              <a:off x="3383110" y="2141686"/>
              <a:ext cx="1150938" cy="2044700"/>
            </a:xfrm>
            <a:custGeom>
              <a:avLst/>
              <a:gdLst>
                <a:gd name="T0" fmla="*/ 44 w 305"/>
                <a:gd name="T1" fmla="*/ 543 h 543"/>
                <a:gd name="T2" fmla="*/ 297 w 305"/>
                <a:gd name="T3" fmla="*/ 0 h 543"/>
                <a:gd name="T4" fmla="*/ 305 w 305"/>
                <a:gd name="T5" fmla="*/ 72 h 543"/>
                <a:gd name="T6" fmla="*/ 154 w 305"/>
                <a:gd name="T7" fmla="*/ 531 h 543"/>
                <a:gd name="T8" fmla="*/ 44 w 305"/>
                <a:gd name="T9" fmla="*/ 543 h 543"/>
              </a:gdLst>
              <a:ahLst/>
              <a:cxnLst>
                <a:cxn ang="0">
                  <a:pos x="T0" y="T1"/>
                </a:cxn>
                <a:cxn ang="0">
                  <a:pos x="T2" y="T3"/>
                </a:cxn>
                <a:cxn ang="0">
                  <a:pos x="T4" y="T5"/>
                </a:cxn>
                <a:cxn ang="0">
                  <a:pos x="T6" y="T7"/>
                </a:cxn>
                <a:cxn ang="0">
                  <a:pos x="T8" y="T9"/>
                </a:cxn>
              </a:cxnLst>
              <a:rect l="0" t="0" r="r" b="b"/>
              <a:pathLst>
                <a:path w="305" h="543">
                  <a:moveTo>
                    <a:pt x="44" y="543"/>
                  </a:moveTo>
                  <a:cubicBezTo>
                    <a:pt x="0" y="202"/>
                    <a:pt x="124" y="18"/>
                    <a:pt x="297" y="0"/>
                  </a:cubicBezTo>
                  <a:cubicBezTo>
                    <a:pt x="305" y="72"/>
                    <a:pt x="305" y="72"/>
                    <a:pt x="305" y="72"/>
                  </a:cubicBezTo>
                  <a:cubicBezTo>
                    <a:pt x="177" y="86"/>
                    <a:pt x="129" y="294"/>
                    <a:pt x="154" y="531"/>
                  </a:cubicBezTo>
                  <a:lnTo>
                    <a:pt x="44" y="5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04" name="Freeform 2603"/>
            <p:cNvSpPr>
              <a:spLocks/>
            </p:cNvSpPr>
            <p:nvPr/>
          </p:nvSpPr>
          <p:spPr bwMode="auto">
            <a:xfrm>
              <a:off x="5204792" y="3312275"/>
              <a:ext cx="489766" cy="758222"/>
            </a:xfrm>
            <a:custGeom>
              <a:avLst/>
              <a:gdLst/>
              <a:ahLst/>
              <a:cxnLst/>
              <a:rect l="l" t="t" r="r" b="b"/>
              <a:pathLst>
                <a:path w="489766" h="758222">
                  <a:moveTo>
                    <a:pt x="0" y="0"/>
                  </a:moveTo>
                  <a:lnTo>
                    <a:pt x="399918" y="0"/>
                  </a:lnTo>
                  <a:cubicBezTo>
                    <a:pt x="457914" y="231843"/>
                    <a:pt x="489766" y="487778"/>
                    <a:pt x="489766" y="758222"/>
                  </a:cubicBezTo>
                  <a:lnTo>
                    <a:pt x="71190" y="758222"/>
                  </a:lnTo>
                  <a:cubicBezTo>
                    <a:pt x="71190" y="486841"/>
                    <a:pt x="47219" y="228463"/>
                    <a:pt x="0"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5" name="Freeform 2604"/>
            <p:cNvSpPr>
              <a:spLocks/>
            </p:cNvSpPr>
            <p:nvPr/>
          </p:nvSpPr>
          <p:spPr bwMode="auto">
            <a:xfrm>
              <a:off x="3898900" y="2382838"/>
              <a:ext cx="1241425" cy="944563"/>
            </a:xfrm>
            <a:custGeom>
              <a:avLst/>
              <a:gdLst/>
              <a:ahLst/>
              <a:cxnLst/>
              <a:rect l="l" t="t" r="r" b="b"/>
              <a:pathLst>
                <a:path w="1241425" h="944563">
                  <a:moveTo>
                    <a:pt x="622599" y="0"/>
                  </a:moveTo>
                  <a:cubicBezTo>
                    <a:pt x="965972" y="0"/>
                    <a:pt x="1241425" y="274714"/>
                    <a:pt x="1241425" y="617165"/>
                  </a:cubicBezTo>
                  <a:cubicBezTo>
                    <a:pt x="1241425" y="617165"/>
                    <a:pt x="1241425" y="617165"/>
                    <a:pt x="1241425" y="741362"/>
                  </a:cubicBezTo>
                  <a:lnTo>
                    <a:pt x="1241425" y="744537"/>
                  </a:lnTo>
                  <a:lnTo>
                    <a:pt x="1241425" y="752078"/>
                  </a:lnTo>
                  <a:lnTo>
                    <a:pt x="1241425" y="760166"/>
                  </a:lnTo>
                  <a:cubicBezTo>
                    <a:pt x="1241425" y="782935"/>
                    <a:pt x="1241425" y="833273"/>
                    <a:pt x="1241425" y="944563"/>
                  </a:cubicBezTo>
                  <a:cubicBezTo>
                    <a:pt x="1241425" y="944563"/>
                    <a:pt x="1241425" y="944563"/>
                    <a:pt x="79240" y="944563"/>
                  </a:cubicBezTo>
                  <a:lnTo>
                    <a:pt x="78002" y="944563"/>
                  </a:lnTo>
                  <a:lnTo>
                    <a:pt x="69335" y="944563"/>
                  </a:lnTo>
                  <a:lnTo>
                    <a:pt x="58344" y="944563"/>
                  </a:lnTo>
                  <a:cubicBezTo>
                    <a:pt x="46655" y="944563"/>
                    <a:pt x="28426" y="944563"/>
                    <a:pt x="0" y="944563"/>
                  </a:cubicBezTo>
                  <a:cubicBezTo>
                    <a:pt x="0" y="944563"/>
                    <a:pt x="0" y="944563"/>
                    <a:pt x="0" y="617165"/>
                  </a:cubicBezTo>
                  <a:cubicBezTo>
                    <a:pt x="0" y="274714"/>
                    <a:pt x="279226" y="0"/>
                    <a:pt x="622599" y="0"/>
                  </a:cubicBezTo>
                  <a:close/>
                </a:path>
              </a:pathLst>
            </a:custGeom>
            <a:solidFill>
              <a:srgbClr val="C03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6" name="Oval 2605"/>
            <p:cNvSpPr>
              <a:spLocks noChangeArrowheads="1"/>
            </p:cNvSpPr>
            <p:nvPr/>
          </p:nvSpPr>
          <p:spPr bwMode="auto">
            <a:xfrm>
              <a:off x="4106862" y="2012951"/>
              <a:ext cx="788988" cy="387350"/>
            </a:xfrm>
            <a:prstGeom prst="ellipse">
              <a:avLst/>
            </a:prstGeom>
            <a:solidFill>
              <a:srgbClr val="35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7" name="Oval 2606"/>
            <p:cNvSpPr>
              <a:spLocks noChangeArrowheads="1"/>
            </p:cNvSpPr>
            <p:nvPr/>
          </p:nvSpPr>
          <p:spPr bwMode="auto">
            <a:xfrm>
              <a:off x="3879850" y="1979613"/>
              <a:ext cx="1268413" cy="488950"/>
            </a:xfrm>
            <a:prstGeom prst="ellipse">
              <a:avLst/>
            </a:prstGeom>
            <a:solidFill>
              <a:srgbClr val="5B6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8" name="Freeform 2607"/>
            <p:cNvSpPr>
              <a:spLocks/>
            </p:cNvSpPr>
            <p:nvPr/>
          </p:nvSpPr>
          <p:spPr bwMode="auto">
            <a:xfrm>
              <a:off x="5230812" y="3990976"/>
              <a:ext cx="414338" cy="606425"/>
            </a:xfrm>
            <a:custGeom>
              <a:avLst/>
              <a:gdLst>
                <a:gd name="T0" fmla="*/ 39 w 110"/>
                <a:gd name="T1" fmla="*/ 5 h 161"/>
                <a:gd name="T2" fmla="*/ 2 w 110"/>
                <a:gd name="T3" fmla="*/ 88 h 161"/>
                <a:gd name="T4" fmla="*/ 22 w 110"/>
                <a:gd name="T5" fmla="*/ 124 h 161"/>
                <a:gd name="T6" fmla="*/ 27 w 110"/>
                <a:gd name="T7" fmla="*/ 93 h 161"/>
                <a:gd name="T8" fmla="*/ 30 w 110"/>
                <a:gd name="T9" fmla="*/ 69 h 161"/>
                <a:gd name="T10" fmla="*/ 44 w 110"/>
                <a:gd name="T11" fmla="*/ 108 h 161"/>
                <a:gd name="T12" fmla="*/ 57 w 110"/>
                <a:gd name="T13" fmla="*/ 161 h 161"/>
                <a:gd name="T14" fmla="*/ 96 w 110"/>
                <a:gd name="T15" fmla="*/ 130 h 161"/>
                <a:gd name="T16" fmla="*/ 110 w 110"/>
                <a:gd name="T17" fmla="*/ 70 h 161"/>
                <a:gd name="T18" fmla="*/ 87 w 110"/>
                <a:gd name="T19" fmla="*/ 0 h 161"/>
                <a:gd name="T20" fmla="*/ 39 w 110"/>
                <a:gd name="T21"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39" y="5"/>
                  </a:moveTo>
                  <a:cubicBezTo>
                    <a:pt x="14" y="40"/>
                    <a:pt x="0" y="69"/>
                    <a:pt x="2" y="88"/>
                  </a:cubicBezTo>
                  <a:cubicBezTo>
                    <a:pt x="4" y="106"/>
                    <a:pt x="16" y="126"/>
                    <a:pt x="22" y="124"/>
                  </a:cubicBezTo>
                  <a:cubicBezTo>
                    <a:pt x="28" y="123"/>
                    <a:pt x="29" y="107"/>
                    <a:pt x="27" y="93"/>
                  </a:cubicBezTo>
                  <a:cubicBezTo>
                    <a:pt x="25" y="80"/>
                    <a:pt x="30" y="69"/>
                    <a:pt x="30" y="69"/>
                  </a:cubicBezTo>
                  <a:cubicBezTo>
                    <a:pt x="30" y="69"/>
                    <a:pt x="43" y="78"/>
                    <a:pt x="44" y="108"/>
                  </a:cubicBezTo>
                  <a:cubicBezTo>
                    <a:pt x="44" y="138"/>
                    <a:pt x="57" y="161"/>
                    <a:pt x="57" y="161"/>
                  </a:cubicBezTo>
                  <a:cubicBezTo>
                    <a:pt x="57" y="161"/>
                    <a:pt x="90" y="157"/>
                    <a:pt x="96" y="130"/>
                  </a:cubicBezTo>
                  <a:cubicBezTo>
                    <a:pt x="103" y="102"/>
                    <a:pt x="110" y="75"/>
                    <a:pt x="110" y="70"/>
                  </a:cubicBezTo>
                  <a:cubicBezTo>
                    <a:pt x="109" y="64"/>
                    <a:pt x="87" y="0"/>
                    <a:pt x="87" y="0"/>
                  </a:cubicBezTo>
                  <a:lnTo>
                    <a:pt x="39" y="5"/>
                  </a:ln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9" name="Freeform 2608"/>
            <p:cNvSpPr>
              <a:spLocks/>
            </p:cNvSpPr>
            <p:nvPr/>
          </p:nvSpPr>
          <p:spPr bwMode="auto">
            <a:xfrm>
              <a:off x="3544887" y="3906838"/>
              <a:ext cx="493713" cy="971550"/>
            </a:xfrm>
            <a:custGeom>
              <a:avLst/>
              <a:gdLst>
                <a:gd name="T0" fmla="*/ 24 w 131"/>
                <a:gd name="T1" fmla="*/ 60 h 258"/>
                <a:gd name="T2" fmla="*/ 3 w 131"/>
                <a:gd name="T3" fmla="*/ 136 h 258"/>
                <a:gd name="T4" fmla="*/ 25 w 131"/>
                <a:gd name="T5" fmla="*/ 195 h 258"/>
                <a:gd name="T6" fmla="*/ 41 w 131"/>
                <a:gd name="T7" fmla="*/ 250 h 258"/>
                <a:gd name="T8" fmla="*/ 61 w 131"/>
                <a:gd name="T9" fmla="*/ 185 h 258"/>
                <a:gd name="T10" fmla="*/ 76 w 131"/>
                <a:gd name="T11" fmla="*/ 143 h 258"/>
                <a:gd name="T12" fmla="*/ 118 w 131"/>
                <a:gd name="T13" fmla="*/ 182 h 258"/>
                <a:gd name="T14" fmla="*/ 97 w 131"/>
                <a:gd name="T15" fmla="*/ 110 h 258"/>
                <a:gd name="T16" fmla="*/ 62 w 131"/>
                <a:gd name="T17" fmla="*/ 25 h 258"/>
                <a:gd name="T18" fmla="*/ 24 w 131"/>
                <a:gd name="T19" fmla="*/ 6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8">
                  <a:moveTo>
                    <a:pt x="24" y="60"/>
                  </a:moveTo>
                  <a:cubicBezTo>
                    <a:pt x="28" y="110"/>
                    <a:pt x="6" y="116"/>
                    <a:pt x="3" y="136"/>
                  </a:cubicBezTo>
                  <a:cubicBezTo>
                    <a:pt x="0" y="156"/>
                    <a:pt x="18" y="173"/>
                    <a:pt x="25" y="195"/>
                  </a:cubicBezTo>
                  <a:cubicBezTo>
                    <a:pt x="32" y="217"/>
                    <a:pt x="32" y="242"/>
                    <a:pt x="41" y="250"/>
                  </a:cubicBezTo>
                  <a:cubicBezTo>
                    <a:pt x="51" y="258"/>
                    <a:pt x="61" y="212"/>
                    <a:pt x="61" y="185"/>
                  </a:cubicBezTo>
                  <a:cubicBezTo>
                    <a:pt x="61" y="159"/>
                    <a:pt x="66" y="145"/>
                    <a:pt x="76" y="143"/>
                  </a:cubicBezTo>
                  <a:cubicBezTo>
                    <a:pt x="86" y="140"/>
                    <a:pt x="104" y="193"/>
                    <a:pt x="118" y="182"/>
                  </a:cubicBezTo>
                  <a:cubicBezTo>
                    <a:pt x="131" y="171"/>
                    <a:pt x="115" y="143"/>
                    <a:pt x="97" y="110"/>
                  </a:cubicBezTo>
                  <a:cubicBezTo>
                    <a:pt x="79" y="78"/>
                    <a:pt x="64" y="50"/>
                    <a:pt x="62" y="25"/>
                  </a:cubicBezTo>
                  <a:cubicBezTo>
                    <a:pt x="60" y="0"/>
                    <a:pt x="24" y="60"/>
                    <a:pt x="24" y="6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0" name="Freeform 2609"/>
            <p:cNvSpPr>
              <a:spLocks/>
            </p:cNvSpPr>
            <p:nvPr/>
          </p:nvSpPr>
          <p:spPr bwMode="auto">
            <a:xfrm>
              <a:off x="3352800" y="2130426"/>
              <a:ext cx="1146175" cy="2047875"/>
            </a:xfrm>
            <a:custGeom>
              <a:avLst/>
              <a:gdLst>
                <a:gd name="T0" fmla="*/ 43 w 304"/>
                <a:gd name="T1" fmla="*/ 544 h 544"/>
                <a:gd name="T2" fmla="*/ 296 w 304"/>
                <a:gd name="T3" fmla="*/ 0 h 544"/>
                <a:gd name="T4" fmla="*/ 304 w 304"/>
                <a:gd name="T5" fmla="*/ 73 h 544"/>
                <a:gd name="T6" fmla="*/ 154 w 304"/>
                <a:gd name="T7" fmla="*/ 532 h 544"/>
                <a:gd name="T8" fmla="*/ 43 w 304"/>
                <a:gd name="T9" fmla="*/ 544 h 544"/>
              </a:gdLst>
              <a:ahLst/>
              <a:cxnLst>
                <a:cxn ang="0">
                  <a:pos x="T0" y="T1"/>
                </a:cxn>
                <a:cxn ang="0">
                  <a:pos x="T2" y="T3"/>
                </a:cxn>
                <a:cxn ang="0">
                  <a:pos x="T4" y="T5"/>
                </a:cxn>
                <a:cxn ang="0">
                  <a:pos x="T6" y="T7"/>
                </a:cxn>
                <a:cxn ang="0">
                  <a:pos x="T8" y="T9"/>
                </a:cxn>
              </a:cxnLst>
              <a:rect l="0" t="0" r="r" b="b"/>
              <a:pathLst>
                <a:path w="304" h="544">
                  <a:moveTo>
                    <a:pt x="43" y="544"/>
                  </a:moveTo>
                  <a:cubicBezTo>
                    <a:pt x="0" y="203"/>
                    <a:pt x="124" y="19"/>
                    <a:pt x="296" y="0"/>
                  </a:cubicBezTo>
                  <a:cubicBezTo>
                    <a:pt x="304" y="73"/>
                    <a:pt x="304" y="73"/>
                    <a:pt x="304" y="73"/>
                  </a:cubicBezTo>
                  <a:cubicBezTo>
                    <a:pt x="177" y="87"/>
                    <a:pt x="129" y="295"/>
                    <a:pt x="154" y="532"/>
                  </a:cubicBezTo>
                  <a:lnTo>
                    <a:pt x="43" y="544"/>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1" name="Freeform 2610"/>
            <p:cNvSpPr>
              <a:spLocks/>
            </p:cNvSpPr>
            <p:nvPr/>
          </p:nvSpPr>
          <p:spPr bwMode="auto">
            <a:xfrm>
              <a:off x="4498975" y="2125663"/>
              <a:ext cx="1169988" cy="1931988"/>
            </a:xfrm>
            <a:custGeom>
              <a:avLst/>
              <a:gdLst>
                <a:gd name="T0" fmla="*/ 310 w 310"/>
                <a:gd name="T1" fmla="*/ 513 h 513"/>
                <a:gd name="T2" fmla="*/ 0 w 310"/>
                <a:gd name="T3" fmla="*/ 0 h 513"/>
                <a:gd name="T4" fmla="*/ 0 w 310"/>
                <a:gd name="T5" fmla="*/ 74 h 513"/>
                <a:gd name="T6" fmla="*/ 198 w 310"/>
                <a:gd name="T7" fmla="*/ 513 h 513"/>
                <a:gd name="T8" fmla="*/ 310 w 310"/>
                <a:gd name="T9" fmla="*/ 513 h 513"/>
              </a:gdLst>
              <a:ahLst/>
              <a:cxnLst>
                <a:cxn ang="0">
                  <a:pos x="T0" y="T1"/>
                </a:cxn>
                <a:cxn ang="0">
                  <a:pos x="T2" y="T3"/>
                </a:cxn>
                <a:cxn ang="0">
                  <a:pos x="T4" y="T5"/>
                </a:cxn>
                <a:cxn ang="0">
                  <a:pos x="T6" y="T7"/>
                </a:cxn>
                <a:cxn ang="0">
                  <a:pos x="T8" y="T9"/>
                </a:cxn>
              </a:cxnLst>
              <a:rect l="0" t="0" r="r" b="b"/>
              <a:pathLst>
                <a:path w="310" h="513">
                  <a:moveTo>
                    <a:pt x="310" y="513"/>
                  </a:moveTo>
                  <a:cubicBezTo>
                    <a:pt x="310" y="226"/>
                    <a:pt x="174" y="0"/>
                    <a:pt x="0" y="0"/>
                  </a:cubicBezTo>
                  <a:cubicBezTo>
                    <a:pt x="0" y="74"/>
                    <a:pt x="0" y="74"/>
                    <a:pt x="0" y="74"/>
                  </a:cubicBezTo>
                  <a:cubicBezTo>
                    <a:pt x="128" y="74"/>
                    <a:pt x="198" y="275"/>
                    <a:pt x="198" y="513"/>
                  </a:cubicBezTo>
                  <a:lnTo>
                    <a:pt x="310" y="513"/>
                  </a:lnTo>
                  <a:close/>
                </a:path>
              </a:pathLst>
            </a:cu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2" name="Oval 2611"/>
            <p:cNvSpPr>
              <a:spLocks noChangeArrowheads="1"/>
            </p:cNvSpPr>
            <p:nvPr/>
          </p:nvSpPr>
          <p:spPr bwMode="auto">
            <a:xfrm>
              <a:off x="3662362" y="2416176"/>
              <a:ext cx="1662113" cy="823913"/>
            </a:xfrm>
            <a:prstGeom prst="ellipse">
              <a:avLst/>
            </a:prstGeom>
            <a:solidFill>
              <a:srgbClr val="EF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3" name="Freeform 2612"/>
            <p:cNvSpPr>
              <a:spLocks/>
            </p:cNvSpPr>
            <p:nvPr/>
          </p:nvSpPr>
          <p:spPr bwMode="auto">
            <a:xfrm>
              <a:off x="4156075" y="2800351"/>
              <a:ext cx="708025" cy="263525"/>
            </a:xfrm>
            <a:custGeom>
              <a:avLst/>
              <a:gdLst>
                <a:gd name="T0" fmla="*/ 188 w 188"/>
                <a:gd name="T1" fmla="*/ 30 h 70"/>
                <a:gd name="T2" fmla="*/ 94 w 188"/>
                <a:gd name="T3" fmla="*/ 70 h 70"/>
                <a:gd name="T4" fmla="*/ 0 w 188"/>
                <a:gd name="T5" fmla="*/ 30 h 70"/>
                <a:gd name="T6" fmla="*/ 94 w 188"/>
                <a:gd name="T7" fmla="*/ 0 h 70"/>
                <a:gd name="T8" fmla="*/ 188 w 188"/>
                <a:gd name="T9" fmla="*/ 30 h 70"/>
              </a:gdLst>
              <a:ahLst/>
              <a:cxnLst>
                <a:cxn ang="0">
                  <a:pos x="T0" y="T1"/>
                </a:cxn>
                <a:cxn ang="0">
                  <a:pos x="T2" y="T3"/>
                </a:cxn>
                <a:cxn ang="0">
                  <a:pos x="T4" y="T5"/>
                </a:cxn>
                <a:cxn ang="0">
                  <a:pos x="T6" y="T7"/>
                </a:cxn>
                <a:cxn ang="0">
                  <a:pos x="T8" y="T9"/>
                </a:cxn>
              </a:cxnLst>
              <a:rect l="0" t="0" r="r" b="b"/>
              <a:pathLst>
                <a:path w="188" h="70">
                  <a:moveTo>
                    <a:pt x="188" y="30"/>
                  </a:moveTo>
                  <a:cubicBezTo>
                    <a:pt x="164" y="55"/>
                    <a:pt x="131" y="70"/>
                    <a:pt x="94" y="70"/>
                  </a:cubicBezTo>
                  <a:cubicBezTo>
                    <a:pt x="57" y="70"/>
                    <a:pt x="24" y="55"/>
                    <a:pt x="0" y="30"/>
                  </a:cubicBezTo>
                  <a:cubicBezTo>
                    <a:pt x="21" y="12"/>
                    <a:pt x="55" y="0"/>
                    <a:pt x="94" y="0"/>
                  </a:cubicBezTo>
                  <a:cubicBezTo>
                    <a:pt x="133" y="0"/>
                    <a:pt x="167" y="12"/>
                    <a:pt x="188" y="3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4" name="Freeform 2613"/>
            <p:cNvSpPr>
              <a:spLocks/>
            </p:cNvSpPr>
            <p:nvPr/>
          </p:nvSpPr>
          <p:spPr bwMode="auto">
            <a:xfrm>
              <a:off x="4019550" y="2084388"/>
              <a:ext cx="981075" cy="892175"/>
            </a:xfrm>
            <a:custGeom>
              <a:avLst/>
              <a:gdLst>
                <a:gd name="T0" fmla="*/ 224 w 260"/>
                <a:gd name="T1" fmla="*/ 220 h 237"/>
                <a:gd name="T2" fmla="*/ 210 w 260"/>
                <a:gd name="T3" fmla="*/ 210 h 237"/>
                <a:gd name="T4" fmla="*/ 130 w 260"/>
                <a:gd name="T5" fmla="*/ 237 h 237"/>
                <a:gd name="T6" fmla="*/ 50 w 260"/>
                <a:gd name="T7" fmla="*/ 210 h 237"/>
                <a:gd name="T8" fmla="*/ 36 w 260"/>
                <a:gd name="T9" fmla="*/ 220 h 237"/>
                <a:gd name="T10" fmla="*/ 0 w 260"/>
                <a:gd name="T11" fmla="*/ 130 h 237"/>
                <a:gd name="T12" fmla="*/ 130 w 260"/>
                <a:gd name="T13" fmla="*/ 0 h 237"/>
                <a:gd name="T14" fmla="*/ 260 w 260"/>
                <a:gd name="T15" fmla="*/ 130 h 237"/>
                <a:gd name="T16" fmla="*/ 224 w 260"/>
                <a:gd name="T17" fmla="*/ 22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37">
                  <a:moveTo>
                    <a:pt x="224" y="220"/>
                  </a:moveTo>
                  <a:cubicBezTo>
                    <a:pt x="220" y="216"/>
                    <a:pt x="215" y="213"/>
                    <a:pt x="210" y="210"/>
                  </a:cubicBezTo>
                  <a:cubicBezTo>
                    <a:pt x="196" y="226"/>
                    <a:pt x="165" y="237"/>
                    <a:pt x="130" y="237"/>
                  </a:cubicBezTo>
                  <a:cubicBezTo>
                    <a:pt x="95" y="237"/>
                    <a:pt x="64" y="226"/>
                    <a:pt x="50" y="210"/>
                  </a:cubicBezTo>
                  <a:cubicBezTo>
                    <a:pt x="45" y="213"/>
                    <a:pt x="40" y="216"/>
                    <a:pt x="36" y="220"/>
                  </a:cubicBezTo>
                  <a:cubicBezTo>
                    <a:pt x="14" y="196"/>
                    <a:pt x="0" y="165"/>
                    <a:pt x="0" y="130"/>
                  </a:cubicBezTo>
                  <a:cubicBezTo>
                    <a:pt x="0" y="58"/>
                    <a:pt x="58" y="0"/>
                    <a:pt x="130" y="0"/>
                  </a:cubicBezTo>
                  <a:cubicBezTo>
                    <a:pt x="202" y="0"/>
                    <a:pt x="260" y="58"/>
                    <a:pt x="260" y="130"/>
                  </a:cubicBezTo>
                  <a:cubicBezTo>
                    <a:pt x="260" y="165"/>
                    <a:pt x="246" y="196"/>
                    <a:pt x="224" y="220"/>
                  </a:cubicBezTo>
                  <a:close/>
                </a:path>
              </a:pathLst>
            </a:custGeom>
            <a:solidFill>
              <a:srgbClr val="E5A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5" name="Freeform 2614"/>
            <p:cNvSpPr>
              <a:spLocks/>
            </p:cNvSpPr>
            <p:nvPr/>
          </p:nvSpPr>
          <p:spPr bwMode="auto">
            <a:xfrm>
              <a:off x="4510087" y="2084388"/>
              <a:ext cx="490538" cy="892175"/>
            </a:xfrm>
            <a:custGeom>
              <a:avLst/>
              <a:gdLst>
                <a:gd name="T0" fmla="*/ 0 w 130"/>
                <a:gd name="T1" fmla="*/ 0 h 237"/>
                <a:gd name="T2" fmla="*/ 130 w 130"/>
                <a:gd name="T3" fmla="*/ 130 h 237"/>
                <a:gd name="T4" fmla="*/ 94 w 130"/>
                <a:gd name="T5" fmla="*/ 220 h 237"/>
                <a:gd name="T6" fmla="*/ 80 w 130"/>
                <a:gd name="T7" fmla="*/ 210 h 237"/>
                <a:gd name="T8" fmla="*/ 0 w 130"/>
                <a:gd name="T9" fmla="*/ 237 h 237"/>
                <a:gd name="T10" fmla="*/ 0 w 130"/>
                <a:gd name="T11" fmla="*/ 0 h 237"/>
              </a:gdLst>
              <a:ahLst/>
              <a:cxnLst>
                <a:cxn ang="0">
                  <a:pos x="T0" y="T1"/>
                </a:cxn>
                <a:cxn ang="0">
                  <a:pos x="T2" y="T3"/>
                </a:cxn>
                <a:cxn ang="0">
                  <a:pos x="T4" y="T5"/>
                </a:cxn>
                <a:cxn ang="0">
                  <a:pos x="T6" y="T7"/>
                </a:cxn>
                <a:cxn ang="0">
                  <a:pos x="T8" y="T9"/>
                </a:cxn>
                <a:cxn ang="0">
                  <a:pos x="T10" y="T11"/>
                </a:cxn>
              </a:cxnLst>
              <a:rect l="0" t="0" r="r" b="b"/>
              <a:pathLst>
                <a:path w="130" h="237">
                  <a:moveTo>
                    <a:pt x="0" y="0"/>
                  </a:moveTo>
                  <a:cubicBezTo>
                    <a:pt x="72" y="0"/>
                    <a:pt x="130" y="58"/>
                    <a:pt x="130" y="130"/>
                  </a:cubicBezTo>
                  <a:cubicBezTo>
                    <a:pt x="130" y="165"/>
                    <a:pt x="116" y="196"/>
                    <a:pt x="94" y="220"/>
                  </a:cubicBezTo>
                  <a:cubicBezTo>
                    <a:pt x="90" y="216"/>
                    <a:pt x="85" y="213"/>
                    <a:pt x="80" y="210"/>
                  </a:cubicBezTo>
                  <a:cubicBezTo>
                    <a:pt x="66" y="226"/>
                    <a:pt x="35" y="237"/>
                    <a:pt x="0" y="237"/>
                  </a:cubicBezTo>
                  <a:lnTo>
                    <a:pt x="0" y="0"/>
                  </a:lnTo>
                  <a:close/>
                </a:path>
              </a:pathLst>
            </a:custGeom>
            <a:solidFill>
              <a:srgbClr val="CB9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6" name="Oval 2615"/>
            <p:cNvSpPr>
              <a:spLocks noChangeArrowheads="1"/>
            </p:cNvSpPr>
            <p:nvPr/>
          </p:nvSpPr>
          <p:spPr bwMode="auto">
            <a:xfrm>
              <a:off x="4424362" y="3006726"/>
              <a:ext cx="153988" cy="84138"/>
            </a:xfrm>
            <a:prstGeom prst="ellipse">
              <a:avLst/>
            </a:pr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17" name="Group 2616"/>
            <p:cNvGrpSpPr/>
            <p:nvPr/>
          </p:nvGrpSpPr>
          <p:grpSpPr>
            <a:xfrm rot="8214980">
              <a:off x="2786818" y="3985622"/>
              <a:ext cx="637205" cy="602363"/>
              <a:chOff x="6142084" y="5014913"/>
              <a:chExt cx="957216" cy="904875"/>
            </a:xfrm>
          </p:grpSpPr>
          <p:sp>
            <p:nvSpPr>
              <p:cNvPr id="2643" name="Freeform 13"/>
              <p:cNvSpPr>
                <a:spLocks/>
              </p:cNvSpPr>
              <p:nvPr/>
            </p:nvSpPr>
            <p:spPr bwMode="auto">
              <a:xfrm>
                <a:off x="6142084" y="5023683"/>
                <a:ext cx="884238" cy="893764"/>
              </a:xfrm>
              <a:custGeom>
                <a:avLst/>
                <a:gdLst>
                  <a:gd name="T0" fmla="*/ 500 w 796"/>
                  <a:gd name="T1" fmla="*/ 0 h 805"/>
                  <a:gd name="T2" fmla="*/ 471 w 796"/>
                  <a:gd name="T3" fmla="*/ 13 h 805"/>
                  <a:gd name="T4" fmla="*/ 14 w 796"/>
                  <a:gd name="T5" fmla="*/ 505 h 805"/>
                  <a:gd name="T6" fmla="*/ 17 w 796"/>
                  <a:gd name="T7" fmla="*/ 560 h 805"/>
                  <a:gd name="T8" fmla="*/ 269 w 796"/>
                  <a:gd name="T9" fmla="*/ 795 h 805"/>
                  <a:gd name="T10" fmla="*/ 296 w 796"/>
                  <a:gd name="T11" fmla="*/ 805 h 805"/>
                  <a:gd name="T12" fmla="*/ 324 w 796"/>
                  <a:gd name="T13" fmla="*/ 793 h 805"/>
                  <a:gd name="T14" fmla="*/ 781 w 796"/>
                  <a:gd name="T15" fmla="*/ 300 h 805"/>
                  <a:gd name="T16" fmla="*/ 779 w 796"/>
                  <a:gd name="T17" fmla="*/ 245 h 805"/>
                  <a:gd name="T18" fmla="*/ 526 w 796"/>
                  <a:gd name="T19" fmla="*/ 11 h 805"/>
                  <a:gd name="T20" fmla="*/ 500 w 796"/>
                  <a:gd name="T2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6" h="805">
                    <a:moveTo>
                      <a:pt x="500" y="0"/>
                    </a:moveTo>
                    <a:cubicBezTo>
                      <a:pt x="489" y="0"/>
                      <a:pt x="478" y="4"/>
                      <a:pt x="471" y="13"/>
                    </a:cubicBezTo>
                    <a:cubicBezTo>
                      <a:pt x="14" y="505"/>
                      <a:pt x="14" y="505"/>
                      <a:pt x="14" y="505"/>
                    </a:cubicBezTo>
                    <a:cubicBezTo>
                      <a:pt x="0" y="521"/>
                      <a:pt x="1" y="546"/>
                      <a:pt x="17" y="560"/>
                    </a:cubicBezTo>
                    <a:cubicBezTo>
                      <a:pt x="269" y="795"/>
                      <a:pt x="269" y="795"/>
                      <a:pt x="269" y="795"/>
                    </a:cubicBezTo>
                    <a:cubicBezTo>
                      <a:pt x="277" y="802"/>
                      <a:pt x="286" y="805"/>
                      <a:pt x="296" y="805"/>
                    </a:cubicBezTo>
                    <a:cubicBezTo>
                      <a:pt x="306" y="805"/>
                      <a:pt x="317" y="801"/>
                      <a:pt x="324" y="793"/>
                    </a:cubicBezTo>
                    <a:cubicBezTo>
                      <a:pt x="781" y="300"/>
                      <a:pt x="781" y="300"/>
                      <a:pt x="781" y="300"/>
                    </a:cubicBezTo>
                    <a:cubicBezTo>
                      <a:pt x="796" y="284"/>
                      <a:pt x="795" y="259"/>
                      <a:pt x="779" y="245"/>
                    </a:cubicBezTo>
                    <a:cubicBezTo>
                      <a:pt x="526" y="11"/>
                      <a:pt x="526" y="11"/>
                      <a:pt x="526" y="11"/>
                    </a:cubicBezTo>
                    <a:cubicBezTo>
                      <a:pt x="519" y="4"/>
                      <a:pt x="509" y="0"/>
                      <a:pt x="5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4" name="Freeform 83"/>
              <p:cNvSpPr>
                <a:spLocks/>
              </p:cNvSpPr>
              <p:nvPr/>
            </p:nvSpPr>
            <p:spPr bwMode="auto">
              <a:xfrm>
                <a:off x="6215062" y="5014913"/>
                <a:ext cx="884238" cy="904875"/>
              </a:xfrm>
              <a:custGeom>
                <a:avLst/>
                <a:gdLst>
                  <a:gd name="T0" fmla="*/ 16 w 795"/>
                  <a:gd name="T1" fmla="*/ 564 h 813"/>
                  <a:gd name="T2" fmla="*/ 14 w 795"/>
                  <a:gd name="T3" fmla="*/ 509 h 813"/>
                  <a:gd name="T4" fmla="*/ 471 w 795"/>
                  <a:gd name="T5" fmla="*/ 16 h 813"/>
                  <a:gd name="T6" fmla="*/ 526 w 795"/>
                  <a:gd name="T7" fmla="*/ 14 h 813"/>
                  <a:gd name="T8" fmla="*/ 779 w 795"/>
                  <a:gd name="T9" fmla="*/ 248 h 813"/>
                  <a:gd name="T10" fmla="*/ 781 w 795"/>
                  <a:gd name="T11" fmla="*/ 304 h 813"/>
                  <a:gd name="T12" fmla="*/ 324 w 795"/>
                  <a:gd name="T13" fmla="*/ 796 h 813"/>
                  <a:gd name="T14" fmla="*/ 269 w 795"/>
                  <a:gd name="T15" fmla="*/ 798 h 813"/>
                  <a:gd name="T16" fmla="*/ 16 w 795"/>
                  <a:gd name="T17" fmla="*/ 564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5" h="813">
                    <a:moveTo>
                      <a:pt x="16" y="564"/>
                    </a:moveTo>
                    <a:cubicBezTo>
                      <a:pt x="0" y="549"/>
                      <a:pt x="0" y="524"/>
                      <a:pt x="14" y="509"/>
                    </a:cubicBezTo>
                    <a:cubicBezTo>
                      <a:pt x="471" y="16"/>
                      <a:pt x="471" y="16"/>
                      <a:pt x="471" y="16"/>
                    </a:cubicBezTo>
                    <a:cubicBezTo>
                      <a:pt x="485" y="0"/>
                      <a:pt x="510" y="0"/>
                      <a:pt x="526" y="14"/>
                    </a:cubicBezTo>
                    <a:cubicBezTo>
                      <a:pt x="779" y="248"/>
                      <a:pt x="779" y="248"/>
                      <a:pt x="779" y="248"/>
                    </a:cubicBezTo>
                    <a:cubicBezTo>
                      <a:pt x="794" y="263"/>
                      <a:pt x="795" y="288"/>
                      <a:pt x="781" y="304"/>
                    </a:cubicBezTo>
                    <a:cubicBezTo>
                      <a:pt x="324" y="796"/>
                      <a:pt x="324" y="796"/>
                      <a:pt x="324" y="796"/>
                    </a:cubicBezTo>
                    <a:cubicBezTo>
                      <a:pt x="310" y="812"/>
                      <a:pt x="285" y="813"/>
                      <a:pt x="269" y="798"/>
                    </a:cubicBezTo>
                    <a:lnTo>
                      <a:pt x="16" y="564"/>
                    </a:ln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5" name="Freeform 84"/>
              <p:cNvSpPr>
                <a:spLocks/>
              </p:cNvSpPr>
              <p:nvPr/>
            </p:nvSpPr>
            <p:spPr bwMode="auto">
              <a:xfrm>
                <a:off x="6232525" y="5033963"/>
                <a:ext cx="847725" cy="866775"/>
              </a:xfrm>
              <a:custGeom>
                <a:avLst/>
                <a:gdLst>
                  <a:gd name="T0" fmla="*/ 752 w 762"/>
                  <a:gd name="T1" fmla="*/ 243 h 780"/>
                  <a:gd name="T2" fmla="*/ 500 w 762"/>
                  <a:gd name="T3" fmla="*/ 9 h 780"/>
                  <a:gd name="T4" fmla="*/ 466 w 762"/>
                  <a:gd name="T5" fmla="*/ 11 h 780"/>
                  <a:gd name="T6" fmla="*/ 9 w 762"/>
                  <a:gd name="T7" fmla="*/ 503 h 780"/>
                  <a:gd name="T8" fmla="*/ 11 w 762"/>
                  <a:gd name="T9" fmla="*/ 537 h 780"/>
                  <a:gd name="T10" fmla="*/ 263 w 762"/>
                  <a:gd name="T11" fmla="*/ 771 h 780"/>
                  <a:gd name="T12" fmla="*/ 297 w 762"/>
                  <a:gd name="T13" fmla="*/ 770 h 780"/>
                  <a:gd name="T14" fmla="*/ 753 w 762"/>
                  <a:gd name="T15" fmla="*/ 277 h 780"/>
                  <a:gd name="T16" fmla="*/ 752 w 762"/>
                  <a:gd name="T17" fmla="*/ 24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 h="780">
                    <a:moveTo>
                      <a:pt x="752" y="243"/>
                    </a:moveTo>
                    <a:cubicBezTo>
                      <a:pt x="500" y="9"/>
                      <a:pt x="500" y="9"/>
                      <a:pt x="500" y="9"/>
                    </a:cubicBezTo>
                    <a:cubicBezTo>
                      <a:pt x="490" y="0"/>
                      <a:pt x="475" y="1"/>
                      <a:pt x="466" y="11"/>
                    </a:cubicBezTo>
                    <a:cubicBezTo>
                      <a:pt x="9" y="503"/>
                      <a:pt x="9" y="503"/>
                      <a:pt x="9" y="503"/>
                    </a:cubicBezTo>
                    <a:cubicBezTo>
                      <a:pt x="0" y="513"/>
                      <a:pt x="1" y="528"/>
                      <a:pt x="11" y="537"/>
                    </a:cubicBezTo>
                    <a:cubicBezTo>
                      <a:pt x="263" y="771"/>
                      <a:pt x="263" y="771"/>
                      <a:pt x="263" y="771"/>
                    </a:cubicBezTo>
                    <a:cubicBezTo>
                      <a:pt x="273" y="780"/>
                      <a:pt x="288" y="779"/>
                      <a:pt x="297" y="770"/>
                    </a:cubicBezTo>
                    <a:cubicBezTo>
                      <a:pt x="753" y="277"/>
                      <a:pt x="753" y="277"/>
                      <a:pt x="753" y="277"/>
                    </a:cubicBezTo>
                    <a:cubicBezTo>
                      <a:pt x="762" y="268"/>
                      <a:pt x="762" y="252"/>
                      <a:pt x="752" y="243"/>
                    </a:cubicBezTo>
                    <a:close/>
                  </a:path>
                </a:pathLst>
              </a:custGeom>
              <a:solidFill>
                <a:srgbClr val="A7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6" name="Freeform 85"/>
              <p:cNvSpPr>
                <a:spLocks/>
              </p:cNvSpPr>
              <p:nvPr/>
            </p:nvSpPr>
            <p:spPr bwMode="auto">
              <a:xfrm>
                <a:off x="6245225" y="5341938"/>
                <a:ext cx="823913" cy="558800"/>
              </a:xfrm>
              <a:custGeom>
                <a:avLst/>
                <a:gdLst>
                  <a:gd name="T0" fmla="*/ 0 w 742"/>
                  <a:gd name="T1" fmla="*/ 260 h 503"/>
                  <a:gd name="T2" fmla="*/ 252 w 742"/>
                  <a:gd name="T3" fmla="*/ 494 h 503"/>
                  <a:gd name="T4" fmla="*/ 286 w 742"/>
                  <a:gd name="T5" fmla="*/ 493 h 503"/>
                  <a:gd name="T6" fmla="*/ 742 w 742"/>
                  <a:gd name="T7" fmla="*/ 0 h 503"/>
                  <a:gd name="T8" fmla="*/ 0 w 742"/>
                  <a:gd name="T9" fmla="*/ 260 h 503"/>
                </a:gdLst>
                <a:ahLst/>
                <a:cxnLst>
                  <a:cxn ang="0">
                    <a:pos x="T0" y="T1"/>
                  </a:cxn>
                  <a:cxn ang="0">
                    <a:pos x="T2" y="T3"/>
                  </a:cxn>
                  <a:cxn ang="0">
                    <a:pos x="T4" y="T5"/>
                  </a:cxn>
                  <a:cxn ang="0">
                    <a:pos x="T6" y="T7"/>
                  </a:cxn>
                  <a:cxn ang="0">
                    <a:pos x="T8" y="T9"/>
                  </a:cxn>
                </a:cxnLst>
                <a:rect l="0" t="0" r="r" b="b"/>
                <a:pathLst>
                  <a:path w="742" h="503">
                    <a:moveTo>
                      <a:pt x="0" y="260"/>
                    </a:moveTo>
                    <a:cubicBezTo>
                      <a:pt x="252" y="494"/>
                      <a:pt x="252" y="494"/>
                      <a:pt x="252" y="494"/>
                    </a:cubicBezTo>
                    <a:cubicBezTo>
                      <a:pt x="262" y="503"/>
                      <a:pt x="277" y="502"/>
                      <a:pt x="286" y="493"/>
                    </a:cubicBezTo>
                    <a:cubicBezTo>
                      <a:pt x="742" y="0"/>
                      <a:pt x="742" y="0"/>
                      <a:pt x="742" y="0"/>
                    </a:cubicBezTo>
                    <a:lnTo>
                      <a:pt x="0" y="260"/>
                    </a:lnTo>
                    <a:close/>
                  </a:path>
                </a:pathLst>
              </a:custGeom>
              <a:solidFill>
                <a:srgbClr val="97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7" name="Freeform 86"/>
              <p:cNvSpPr>
                <a:spLocks/>
              </p:cNvSpPr>
              <p:nvPr/>
            </p:nvSpPr>
            <p:spPr bwMode="auto">
              <a:xfrm>
                <a:off x="7019925" y="5330825"/>
                <a:ext cx="9525" cy="12700"/>
              </a:xfrm>
              <a:custGeom>
                <a:avLst/>
                <a:gdLst>
                  <a:gd name="T0" fmla="*/ 1 w 8"/>
                  <a:gd name="T1" fmla="*/ 4 h 11"/>
                  <a:gd name="T2" fmla="*/ 6 w 8"/>
                  <a:gd name="T3" fmla="*/ 11 h 11"/>
                  <a:gd name="T4" fmla="*/ 8 w 8"/>
                  <a:gd name="T5" fmla="*/ 0 h 11"/>
                  <a:gd name="T6" fmla="*/ 0 w 8"/>
                  <a:gd name="T7" fmla="*/ 3 h 11"/>
                  <a:gd name="T8" fmla="*/ 1 w 8"/>
                  <a:gd name="T9" fmla="*/ 4 h 11"/>
                </a:gdLst>
                <a:ahLst/>
                <a:cxnLst>
                  <a:cxn ang="0">
                    <a:pos x="T0" y="T1"/>
                  </a:cxn>
                  <a:cxn ang="0">
                    <a:pos x="T2" y="T3"/>
                  </a:cxn>
                  <a:cxn ang="0">
                    <a:pos x="T4" y="T5"/>
                  </a:cxn>
                  <a:cxn ang="0">
                    <a:pos x="T6" y="T7"/>
                  </a:cxn>
                  <a:cxn ang="0">
                    <a:pos x="T8" y="T9"/>
                  </a:cxn>
                </a:cxnLst>
                <a:rect l="0" t="0" r="r" b="b"/>
                <a:pathLst>
                  <a:path w="8" h="11">
                    <a:moveTo>
                      <a:pt x="1" y="4"/>
                    </a:moveTo>
                    <a:cubicBezTo>
                      <a:pt x="3" y="6"/>
                      <a:pt x="5" y="8"/>
                      <a:pt x="6" y="11"/>
                    </a:cubicBezTo>
                    <a:cubicBezTo>
                      <a:pt x="7" y="7"/>
                      <a:pt x="8" y="4"/>
                      <a:pt x="8" y="0"/>
                    </a:cubicBezTo>
                    <a:cubicBezTo>
                      <a:pt x="0" y="3"/>
                      <a:pt x="0" y="3"/>
                      <a:pt x="0" y="3"/>
                    </a:cubicBezTo>
                    <a:lnTo>
                      <a:pt x="1" y="4"/>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8" name="Freeform 87"/>
              <p:cNvSpPr>
                <a:spLocks/>
              </p:cNvSpPr>
              <p:nvPr/>
            </p:nvSpPr>
            <p:spPr bwMode="auto">
              <a:xfrm>
                <a:off x="6321425" y="5553075"/>
                <a:ext cx="17463" cy="19050"/>
              </a:xfrm>
              <a:custGeom>
                <a:avLst/>
                <a:gdLst>
                  <a:gd name="T0" fmla="*/ 16 w 16"/>
                  <a:gd name="T1" fmla="*/ 0 h 17"/>
                  <a:gd name="T2" fmla="*/ 0 w 16"/>
                  <a:gd name="T3" fmla="*/ 5 h 17"/>
                  <a:gd name="T4" fmla="*/ 3 w 16"/>
                  <a:gd name="T5" fmla="*/ 17 h 17"/>
                  <a:gd name="T6" fmla="*/ 7 w 16"/>
                  <a:gd name="T7" fmla="*/ 10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5"/>
                      <a:pt x="0" y="5"/>
                      <a:pt x="0" y="5"/>
                    </a:cubicBezTo>
                    <a:cubicBezTo>
                      <a:pt x="0" y="9"/>
                      <a:pt x="1" y="13"/>
                      <a:pt x="3" y="17"/>
                    </a:cubicBezTo>
                    <a:cubicBezTo>
                      <a:pt x="4" y="14"/>
                      <a:pt x="5" y="12"/>
                      <a:pt x="7" y="10"/>
                    </a:cubicBezTo>
                    <a:lnTo>
                      <a:pt x="16" y="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9" name="Freeform 88"/>
              <p:cNvSpPr>
                <a:spLocks/>
              </p:cNvSpPr>
              <p:nvPr/>
            </p:nvSpPr>
            <p:spPr bwMode="auto">
              <a:xfrm>
                <a:off x="6324600" y="5334000"/>
                <a:ext cx="703263" cy="477838"/>
              </a:xfrm>
              <a:custGeom>
                <a:avLst/>
                <a:gdLst>
                  <a:gd name="T0" fmla="*/ 219 w 632"/>
                  <a:gd name="T1" fmla="*/ 420 h 429"/>
                  <a:gd name="T2" fmla="*/ 253 w 632"/>
                  <a:gd name="T3" fmla="*/ 419 h 429"/>
                  <a:gd name="T4" fmla="*/ 627 w 632"/>
                  <a:gd name="T5" fmla="*/ 15 h 429"/>
                  <a:gd name="T6" fmla="*/ 632 w 632"/>
                  <a:gd name="T7" fmla="*/ 8 h 429"/>
                  <a:gd name="T8" fmla="*/ 627 w 632"/>
                  <a:gd name="T9" fmla="*/ 1 h 429"/>
                  <a:gd name="T10" fmla="*/ 626 w 632"/>
                  <a:gd name="T11" fmla="*/ 0 h 429"/>
                  <a:gd name="T12" fmla="*/ 13 w 632"/>
                  <a:gd name="T13" fmla="*/ 197 h 429"/>
                  <a:gd name="T14" fmla="*/ 4 w 632"/>
                  <a:gd name="T15" fmla="*/ 207 h 429"/>
                  <a:gd name="T16" fmla="*/ 0 w 632"/>
                  <a:gd name="T17" fmla="*/ 214 h 429"/>
                  <a:gd name="T18" fmla="*/ 4 w 632"/>
                  <a:gd name="T19" fmla="*/ 221 h 429"/>
                  <a:gd name="T20" fmla="*/ 219 w 632"/>
                  <a:gd name="T21" fmla="*/ 42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2" h="429">
                    <a:moveTo>
                      <a:pt x="219" y="420"/>
                    </a:moveTo>
                    <a:cubicBezTo>
                      <a:pt x="229" y="429"/>
                      <a:pt x="244" y="428"/>
                      <a:pt x="253" y="419"/>
                    </a:cubicBezTo>
                    <a:cubicBezTo>
                      <a:pt x="627" y="15"/>
                      <a:pt x="627" y="15"/>
                      <a:pt x="627" y="15"/>
                    </a:cubicBezTo>
                    <a:cubicBezTo>
                      <a:pt x="629" y="13"/>
                      <a:pt x="631" y="10"/>
                      <a:pt x="632" y="8"/>
                    </a:cubicBezTo>
                    <a:cubicBezTo>
                      <a:pt x="631" y="5"/>
                      <a:pt x="629" y="3"/>
                      <a:pt x="627" y="1"/>
                    </a:cubicBezTo>
                    <a:cubicBezTo>
                      <a:pt x="626" y="0"/>
                      <a:pt x="626" y="0"/>
                      <a:pt x="626" y="0"/>
                    </a:cubicBezTo>
                    <a:cubicBezTo>
                      <a:pt x="13" y="197"/>
                      <a:pt x="13" y="197"/>
                      <a:pt x="13" y="197"/>
                    </a:cubicBezTo>
                    <a:cubicBezTo>
                      <a:pt x="4" y="207"/>
                      <a:pt x="4" y="207"/>
                      <a:pt x="4" y="207"/>
                    </a:cubicBezTo>
                    <a:cubicBezTo>
                      <a:pt x="2" y="209"/>
                      <a:pt x="1" y="211"/>
                      <a:pt x="0" y="214"/>
                    </a:cubicBezTo>
                    <a:cubicBezTo>
                      <a:pt x="1" y="216"/>
                      <a:pt x="2" y="219"/>
                      <a:pt x="4" y="221"/>
                    </a:cubicBezTo>
                    <a:lnTo>
                      <a:pt x="219" y="420"/>
                    </a:lnTo>
                    <a:close/>
                  </a:path>
                </a:pathLst>
              </a:custGeom>
              <a:solidFill>
                <a:srgbClr val="A0D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0" name="Freeform 89"/>
              <p:cNvSpPr>
                <a:spLocks/>
              </p:cNvSpPr>
              <p:nvPr/>
            </p:nvSpPr>
            <p:spPr bwMode="auto">
              <a:xfrm>
                <a:off x="6321425" y="5081588"/>
                <a:ext cx="708025" cy="477838"/>
              </a:xfrm>
              <a:custGeom>
                <a:avLst/>
                <a:gdLst>
                  <a:gd name="T0" fmla="*/ 381 w 637"/>
                  <a:gd name="T1" fmla="*/ 30 h 429"/>
                  <a:gd name="T2" fmla="*/ 415 w 637"/>
                  <a:gd name="T3" fmla="*/ 29 h 429"/>
                  <a:gd name="T4" fmla="*/ 629 w 637"/>
                  <a:gd name="T5" fmla="*/ 227 h 429"/>
                  <a:gd name="T6" fmla="*/ 637 w 637"/>
                  <a:gd name="T7" fmla="*/ 224 h 429"/>
                  <a:gd name="T8" fmla="*/ 629 w 637"/>
                  <a:gd name="T9" fmla="*/ 208 h 429"/>
                  <a:gd name="T10" fmla="*/ 414 w 637"/>
                  <a:gd name="T11" fmla="*/ 9 h 429"/>
                  <a:gd name="T12" fmla="*/ 380 w 637"/>
                  <a:gd name="T13" fmla="*/ 10 h 429"/>
                  <a:gd name="T14" fmla="*/ 6 w 637"/>
                  <a:gd name="T15" fmla="*/ 414 h 429"/>
                  <a:gd name="T16" fmla="*/ 0 w 637"/>
                  <a:gd name="T17" fmla="*/ 429 h 429"/>
                  <a:gd name="T18" fmla="*/ 16 w 637"/>
                  <a:gd name="T19" fmla="*/ 424 h 429"/>
                  <a:gd name="T20" fmla="*/ 381 w 637"/>
                  <a:gd name="T21" fmla="*/ 3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 h="429">
                    <a:moveTo>
                      <a:pt x="381" y="30"/>
                    </a:moveTo>
                    <a:cubicBezTo>
                      <a:pt x="390" y="20"/>
                      <a:pt x="405" y="20"/>
                      <a:pt x="415" y="29"/>
                    </a:cubicBezTo>
                    <a:cubicBezTo>
                      <a:pt x="629" y="227"/>
                      <a:pt x="629" y="227"/>
                      <a:pt x="629" y="227"/>
                    </a:cubicBezTo>
                    <a:cubicBezTo>
                      <a:pt x="637" y="224"/>
                      <a:pt x="637" y="224"/>
                      <a:pt x="637" y="224"/>
                    </a:cubicBezTo>
                    <a:cubicBezTo>
                      <a:pt x="636" y="218"/>
                      <a:pt x="634" y="212"/>
                      <a:pt x="629" y="208"/>
                    </a:cubicBezTo>
                    <a:cubicBezTo>
                      <a:pt x="414" y="9"/>
                      <a:pt x="414" y="9"/>
                      <a:pt x="414" y="9"/>
                    </a:cubicBezTo>
                    <a:cubicBezTo>
                      <a:pt x="405" y="0"/>
                      <a:pt x="389" y="1"/>
                      <a:pt x="380" y="10"/>
                    </a:cubicBezTo>
                    <a:cubicBezTo>
                      <a:pt x="6" y="414"/>
                      <a:pt x="6" y="414"/>
                      <a:pt x="6" y="414"/>
                    </a:cubicBezTo>
                    <a:cubicBezTo>
                      <a:pt x="2" y="418"/>
                      <a:pt x="0" y="424"/>
                      <a:pt x="0" y="429"/>
                    </a:cubicBezTo>
                    <a:cubicBezTo>
                      <a:pt x="16" y="424"/>
                      <a:pt x="16" y="424"/>
                      <a:pt x="16" y="424"/>
                    </a:cubicBezTo>
                    <a:lnTo>
                      <a:pt x="381" y="3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1" name="Freeform 90"/>
              <p:cNvSpPr>
                <a:spLocks/>
              </p:cNvSpPr>
              <p:nvPr/>
            </p:nvSpPr>
            <p:spPr bwMode="auto">
              <a:xfrm>
                <a:off x="6338887" y="5103813"/>
                <a:ext cx="681038" cy="449263"/>
              </a:xfrm>
              <a:custGeom>
                <a:avLst/>
                <a:gdLst>
                  <a:gd name="T0" fmla="*/ 365 w 613"/>
                  <a:gd name="T1" fmla="*/ 10 h 404"/>
                  <a:gd name="T2" fmla="*/ 0 w 613"/>
                  <a:gd name="T3" fmla="*/ 404 h 404"/>
                  <a:gd name="T4" fmla="*/ 613 w 613"/>
                  <a:gd name="T5" fmla="*/ 207 h 404"/>
                  <a:gd name="T6" fmla="*/ 399 w 613"/>
                  <a:gd name="T7" fmla="*/ 9 h 404"/>
                  <a:gd name="T8" fmla="*/ 365 w 613"/>
                  <a:gd name="T9" fmla="*/ 10 h 404"/>
                </a:gdLst>
                <a:ahLst/>
                <a:cxnLst>
                  <a:cxn ang="0">
                    <a:pos x="T0" y="T1"/>
                  </a:cxn>
                  <a:cxn ang="0">
                    <a:pos x="T2" y="T3"/>
                  </a:cxn>
                  <a:cxn ang="0">
                    <a:pos x="T4" y="T5"/>
                  </a:cxn>
                  <a:cxn ang="0">
                    <a:pos x="T6" y="T7"/>
                  </a:cxn>
                  <a:cxn ang="0">
                    <a:pos x="T8" y="T9"/>
                  </a:cxn>
                </a:cxnLst>
                <a:rect l="0" t="0" r="r" b="b"/>
                <a:pathLst>
                  <a:path w="613" h="404">
                    <a:moveTo>
                      <a:pt x="365" y="10"/>
                    </a:moveTo>
                    <a:cubicBezTo>
                      <a:pt x="0" y="404"/>
                      <a:pt x="0" y="404"/>
                      <a:pt x="0" y="404"/>
                    </a:cubicBezTo>
                    <a:cubicBezTo>
                      <a:pt x="613" y="207"/>
                      <a:pt x="613" y="207"/>
                      <a:pt x="613" y="207"/>
                    </a:cubicBezTo>
                    <a:cubicBezTo>
                      <a:pt x="399" y="9"/>
                      <a:pt x="399" y="9"/>
                      <a:pt x="399" y="9"/>
                    </a:cubicBezTo>
                    <a:cubicBezTo>
                      <a:pt x="389" y="0"/>
                      <a:pt x="374" y="0"/>
                      <a:pt x="365" y="10"/>
                    </a:cubicBezTo>
                    <a:close/>
                  </a:path>
                </a:pathLst>
              </a:custGeom>
              <a:solidFill>
                <a:srgbClr val="BAD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2" name="Freeform 91"/>
              <p:cNvSpPr>
                <a:spLocks noEditPoints="1"/>
              </p:cNvSpPr>
              <p:nvPr/>
            </p:nvSpPr>
            <p:spPr bwMode="auto">
              <a:xfrm>
                <a:off x="6557962" y="5314950"/>
                <a:ext cx="122238" cy="257175"/>
              </a:xfrm>
              <a:custGeom>
                <a:avLst/>
                <a:gdLst>
                  <a:gd name="T0" fmla="*/ 31 w 110"/>
                  <a:gd name="T1" fmla="*/ 214 h 231"/>
                  <a:gd name="T2" fmla="*/ 13 w 110"/>
                  <a:gd name="T3" fmla="*/ 189 h 231"/>
                  <a:gd name="T4" fmla="*/ 1 w 110"/>
                  <a:gd name="T5" fmla="*/ 127 h 231"/>
                  <a:gd name="T6" fmla="*/ 10 w 110"/>
                  <a:gd name="T7" fmla="*/ 57 h 231"/>
                  <a:gd name="T8" fmla="*/ 31 w 110"/>
                  <a:gd name="T9" fmla="*/ 21 h 231"/>
                  <a:gd name="T10" fmla="*/ 31 w 110"/>
                  <a:gd name="T11" fmla="*/ 21 h 231"/>
                  <a:gd name="T12" fmla="*/ 71 w 110"/>
                  <a:gd name="T13" fmla="*/ 1 h 231"/>
                  <a:gd name="T14" fmla="*/ 94 w 110"/>
                  <a:gd name="T15" fmla="*/ 2 h 231"/>
                  <a:gd name="T16" fmla="*/ 109 w 110"/>
                  <a:gd name="T17" fmla="*/ 16 h 231"/>
                  <a:gd name="T18" fmla="*/ 99 w 110"/>
                  <a:gd name="T19" fmla="*/ 62 h 231"/>
                  <a:gd name="T20" fmla="*/ 80 w 110"/>
                  <a:gd name="T21" fmla="*/ 73 h 231"/>
                  <a:gd name="T22" fmla="*/ 66 w 110"/>
                  <a:gd name="T23" fmla="*/ 72 h 231"/>
                  <a:gd name="T24" fmla="*/ 50 w 110"/>
                  <a:gd name="T25" fmla="*/ 80 h 231"/>
                  <a:gd name="T26" fmla="*/ 47 w 110"/>
                  <a:gd name="T27" fmla="*/ 91 h 231"/>
                  <a:gd name="T28" fmla="*/ 46 w 110"/>
                  <a:gd name="T29" fmla="*/ 140 h 231"/>
                  <a:gd name="T30" fmla="*/ 46 w 110"/>
                  <a:gd name="T31" fmla="*/ 141 h 231"/>
                  <a:gd name="T32" fmla="*/ 68 w 110"/>
                  <a:gd name="T33" fmla="*/ 158 h 231"/>
                  <a:gd name="T34" fmla="*/ 72 w 110"/>
                  <a:gd name="T35" fmla="*/ 158 h 231"/>
                  <a:gd name="T36" fmla="*/ 100 w 110"/>
                  <a:gd name="T37" fmla="*/ 180 h 231"/>
                  <a:gd name="T38" fmla="*/ 103 w 110"/>
                  <a:gd name="T39" fmla="*/ 210 h 231"/>
                  <a:gd name="T40" fmla="*/ 98 w 110"/>
                  <a:gd name="T41" fmla="*/ 225 h 231"/>
                  <a:gd name="T42" fmla="*/ 82 w 110"/>
                  <a:gd name="T43" fmla="*/ 230 h 231"/>
                  <a:gd name="T44" fmla="*/ 80 w 110"/>
                  <a:gd name="T45" fmla="*/ 230 h 231"/>
                  <a:gd name="T46" fmla="*/ 77 w 110"/>
                  <a:gd name="T47" fmla="*/ 230 h 231"/>
                  <a:gd name="T48" fmla="*/ 31 w 110"/>
                  <a:gd name="T49" fmla="*/ 214 h 231"/>
                  <a:gd name="T50" fmla="*/ 36 w 110"/>
                  <a:gd name="T51" fmla="*/ 26 h 231"/>
                  <a:gd name="T52" fmla="*/ 16 w 110"/>
                  <a:gd name="T53" fmla="*/ 59 h 231"/>
                  <a:gd name="T54" fmla="*/ 7 w 110"/>
                  <a:gd name="T55" fmla="*/ 127 h 231"/>
                  <a:gd name="T56" fmla="*/ 19 w 110"/>
                  <a:gd name="T57" fmla="*/ 186 h 231"/>
                  <a:gd name="T58" fmla="*/ 77 w 110"/>
                  <a:gd name="T59" fmla="*/ 223 h 231"/>
                  <a:gd name="T60" fmla="*/ 81 w 110"/>
                  <a:gd name="T61" fmla="*/ 224 h 231"/>
                  <a:gd name="T62" fmla="*/ 82 w 110"/>
                  <a:gd name="T63" fmla="*/ 224 h 231"/>
                  <a:gd name="T64" fmla="*/ 93 w 110"/>
                  <a:gd name="T65" fmla="*/ 220 h 231"/>
                  <a:gd name="T66" fmla="*/ 97 w 110"/>
                  <a:gd name="T67" fmla="*/ 210 h 231"/>
                  <a:gd name="T68" fmla="*/ 93 w 110"/>
                  <a:gd name="T69" fmla="*/ 181 h 231"/>
                  <a:gd name="T70" fmla="*/ 72 w 110"/>
                  <a:gd name="T71" fmla="*/ 165 h 231"/>
                  <a:gd name="T72" fmla="*/ 69 w 110"/>
                  <a:gd name="T73" fmla="*/ 165 h 231"/>
                  <a:gd name="T74" fmla="*/ 40 w 110"/>
                  <a:gd name="T75" fmla="*/ 142 h 231"/>
                  <a:gd name="T76" fmla="*/ 40 w 110"/>
                  <a:gd name="T77" fmla="*/ 141 h 231"/>
                  <a:gd name="T78" fmla="*/ 40 w 110"/>
                  <a:gd name="T79" fmla="*/ 90 h 231"/>
                  <a:gd name="T80" fmla="*/ 44 w 110"/>
                  <a:gd name="T81" fmla="*/ 77 h 231"/>
                  <a:gd name="T82" fmla="*/ 66 w 110"/>
                  <a:gd name="T83" fmla="*/ 65 h 231"/>
                  <a:gd name="T84" fmla="*/ 80 w 110"/>
                  <a:gd name="T85" fmla="*/ 66 h 231"/>
                  <a:gd name="T86" fmla="*/ 94 w 110"/>
                  <a:gd name="T87" fmla="*/ 59 h 231"/>
                  <a:gd name="T88" fmla="*/ 102 w 110"/>
                  <a:gd name="T89" fmla="*/ 17 h 231"/>
                  <a:gd name="T90" fmla="*/ 93 w 110"/>
                  <a:gd name="T91" fmla="*/ 8 h 231"/>
                  <a:gd name="T92" fmla="*/ 71 w 110"/>
                  <a:gd name="T93" fmla="*/ 8 h 231"/>
                  <a:gd name="T94" fmla="*/ 36 w 110"/>
                  <a:gd name="T95" fmla="*/ 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231">
                    <a:moveTo>
                      <a:pt x="31" y="214"/>
                    </a:moveTo>
                    <a:cubicBezTo>
                      <a:pt x="24" y="207"/>
                      <a:pt x="18" y="199"/>
                      <a:pt x="13" y="189"/>
                    </a:cubicBezTo>
                    <a:cubicBezTo>
                      <a:pt x="5" y="172"/>
                      <a:pt x="1" y="152"/>
                      <a:pt x="1" y="127"/>
                    </a:cubicBezTo>
                    <a:cubicBezTo>
                      <a:pt x="0" y="99"/>
                      <a:pt x="3" y="77"/>
                      <a:pt x="10" y="57"/>
                    </a:cubicBezTo>
                    <a:cubicBezTo>
                      <a:pt x="14" y="43"/>
                      <a:pt x="21" y="32"/>
                      <a:pt x="31" y="21"/>
                    </a:cubicBezTo>
                    <a:cubicBezTo>
                      <a:pt x="31" y="21"/>
                      <a:pt x="31" y="21"/>
                      <a:pt x="31" y="21"/>
                    </a:cubicBezTo>
                    <a:cubicBezTo>
                      <a:pt x="42" y="10"/>
                      <a:pt x="56" y="3"/>
                      <a:pt x="71" y="1"/>
                    </a:cubicBezTo>
                    <a:cubicBezTo>
                      <a:pt x="79" y="0"/>
                      <a:pt x="87" y="1"/>
                      <a:pt x="94" y="2"/>
                    </a:cubicBezTo>
                    <a:cubicBezTo>
                      <a:pt x="102" y="3"/>
                      <a:pt x="108" y="8"/>
                      <a:pt x="109" y="16"/>
                    </a:cubicBezTo>
                    <a:cubicBezTo>
                      <a:pt x="110" y="33"/>
                      <a:pt x="107" y="49"/>
                      <a:pt x="99" y="62"/>
                    </a:cubicBezTo>
                    <a:cubicBezTo>
                      <a:pt x="96" y="70"/>
                      <a:pt x="89" y="73"/>
                      <a:pt x="80" y="73"/>
                    </a:cubicBezTo>
                    <a:cubicBezTo>
                      <a:pt x="75" y="72"/>
                      <a:pt x="70" y="72"/>
                      <a:pt x="66" y="72"/>
                    </a:cubicBezTo>
                    <a:cubicBezTo>
                      <a:pt x="58" y="71"/>
                      <a:pt x="54" y="73"/>
                      <a:pt x="50" y="80"/>
                    </a:cubicBezTo>
                    <a:cubicBezTo>
                      <a:pt x="49" y="83"/>
                      <a:pt x="48" y="87"/>
                      <a:pt x="47" y="91"/>
                    </a:cubicBezTo>
                    <a:cubicBezTo>
                      <a:pt x="44" y="108"/>
                      <a:pt x="43" y="124"/>
                      <a:pt x="46" y="140"/>
                    </a:cubicBezTo>
                    <a:cubicBezTo>
                      <a:pt x="46" y="141"/>
                      <a:pt x="46" y="141"/>
                      <a:pt x="46" y="141"/>
                    </a:cubicBezTo>
                    <a:cubicBezTo>
                      <a:pt x="49" y="156"/>
                      <a:pt x="53" y="159"/>
                      <a:pt x="68" y="158"/>
                    </a:cubicBezTo>
                    <a:cubicBezTo>
                      <a:pt x="72" y="158"/>
                      <a:pt x="72" y="158"/>
                      <a:pt x="72" y="158"/>
                    </a:cubicBezTo>
                    <a:cubicBezTo>
                      <a:pt x="87" y="157"/>
                      <a:pt x="97" y="165"/>
                      <a:pt x="100" y="180"/>
                    </a:cubicBezTo>
                    <a:cubicBezTo>
                      <a:pt x="102" y="190"/>
                      <a:pt x="103" y="200"/>
                      <a:pt x="103" y="210"/>
                    </a:cubicBezTo>
                    <a:cubicBezTo>
                      <a:pt x="103" y="217"/>
                      <a:pt x="102" y="222"/>
                      <a:pt x="98" y="225"/>
                    </a:cubicBezTo>
                    <a:cubicBezTo>
                      <a:pt x="95" y="229"/>
                      <a:pt x="89" y="230"/>
                      <a:pt x="82" y="230"/>
                    </a:cubicBezTo>
                    <a:cubicBezTo>
                      <a:pt x="80" y="230"/>
                      <a:pt x="80" y="230"/>
                      <a:pt x="80" y="230"/>
                    </a:cubicBezTo>
                    <a:cubicBezTo>
                      <a:pt x="79" y="230"/>
                      <a:pt x="78" y="230"/>
                      <a:pt x="77" y="230"/>
                    </a:cubicBezTo>
                    <a:cubicBezTo>
                      <a:pt x="59" y="231"/>
                      <a:pt x="43" y="225"/>
                      <a:pt x="31" y="214"/>
                    </a:cubicBezTo>
                    <a:close/>
                    <a:moveTo>
                      <a:pt x="36" y="26"/>
                    </a:moveTo>
                    <a:cubicBezTo>
                      <a:pt x="26" y="36"/>
                      <a:pt x="20" y="46"/>
                      <a:pt x="16" y="59"/>
                    </a:cubicBezTo>
                    <a:cubicBezTo>
                      <a:pt x="9" y="78"/>
                      <a:pt x="7" y="100"/>
                      <a:pt x="7" y="127"/>
                    </a:cubicBezTo>
                    <a:cubicBezTo>
                      <a:pt x="8" y="151"/>
                      <a:pt x="12" y="170"/>
                      <a:pt x="19" y="186"/>
                    </a:cubicBezTo>
                    <a:cubicBezTo>
                      <a:pt x="32" y="212"/>
                      <a:pt x="51" y="224"/>
                      <a:pt x="77" y="223"/>
                    </a:cubicBezTo>
                    <a:cubicBezTo>
                      <a:pt x="78" y="223"/>
                      <a:pt x="79" y="223"/>
                      <a:pt x="81" y="224"/>
                    </a:cubicBezTo>
                    <a:cubicBezTo>
                      <a:pt x="82" y="224"/>
                      <a:pt x="82" y="224"/>
                      <a:pt x="82" y="224"/>
                    </a:cubicBezTo>
                    <a:cubicBezTo>
                      <a:pt x="88" y="224"/>
                      <a:pt x="91" y="223"/>
                      <a:pt x="93" y="220"/>
                    </a:cubicBezTo>
                    <a:cubicBezTo>
                      <a:pt x="96" y="218"/>
                      <a:pt x="97" y="215"/>
                      <a:pt x="97" y="210"/>
                    </a:cubicBezTo>
                    <a:cubicBezTo>
                      <a:pt x="97" y="200"/>
                      <a:pt x="95" y="191"/>
                      <a:pt x="93" y="181"/>
                    </a:cubicBezTo>
                    <a:cubicBezTo>
                      <a:pt x="91" y="169"/>
                      <a:pt x="84" y="164"/>
                      <a:pt x="72" y="165"/>
                    </a:cubicBezTo>
                    <a:cubicBezTo>
                      <a:pt x="69" y="165"/>
                      <a:pt x="69" y="165"/>
                      <a:pt x="69" y="165"/>
                    </a:cubicBezTo>
                    <a:cubicBezTo>
                      <a:pt x="51" y="166"/>
                      <a:pt x="43" y="160"/>
                      <a:pt x="40" y="142"/>
                    </a:cubicBezTo>
                    <a:cubicBezTo>
                      <a:pt x="40" y="141"/>
                      <a:pt x="40" y="141"/>
                      <a:pt x="40" y="141"/>
                    </a:cubicBezTo>
                    <a:cubicBezTo>
                      <a:pt x="37" y="124"/>
                      <a:pt x="37" y="107"/>
                      <a:pt x="40" y="90"/>
                    </a:cubicBezTo>
                    <a:cubicBezTo>
                      <a:pt x="41" y="85"/>
                      <a:pt x="43" y="81"/>
                      <a:pt x="44" y="77"/>
                    </a:cubicBezTo>
                    <a:cubicBezTo>
                      <a:pt x="49" y="68"/>
                      <a:pt x="55" y="64"/>
                      <a:pt x="66" y="65"/>
                    </a:cubicBezTo>
                    <a:cubicBezTo>
                      <a:pt x="71" y="65"/>
                      <a:pt x="76" y="66"/>
                      <a:pt x="80" y="66"/>
                    </a:cubicBezTo>
                    <a:cubicBezTo>
                      <a:pt x="86" y="66"/>
                      <a:pt x="91" y="64"/>
                      <a:pt x="94" y="59"/>
                    </a:cubicBezTo>
                    <a:cubicBezTo>
                      <a:pt x="101" y="47"/>
                      <a:pt x="103" y="32"/>
                      <a:pt x="102" y="17"/>
                    </a:cubicBezTo>
                    <a:cubicBezTo>
                      <a:pt x="101" y="12"/>
                      <a:pt x="98" y="9"/>
                      <a:pt x="93" y="8"/>
                    </a:cubicBezTo>
                    <a:cubicBezTo>
                      <a:pt x="85" y="8"/>
                      <a:pt x="78" y="7"/>
                      <a:pt x="71" y="8"/>
                    </a:cubicBezTo>
                    <a:cubicBezTo>
                      <a:pt x="58" y="9"/>
                      <a:pt x="46" y="16"/>
                      <a:pt x="36" y="26"/>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3" name="Freeform 92"/>
              <p:cNvSpPr>
                <a:spLocks/>
              </p:cNvSpPr>
              <p:nvPr/>
            </p:nvSpPr>
            <p:spPr bwMode="auto">
              <a:xfrm>
                <a:off x="6683375" y="5364163"/>
                <a:ext cx="50800" cy="147638"/>
              </a:xfrm>
              <a:custGeom>
                <a:avLst/>
                <a:gdLst>
                  <a:gd name="T0" fmla="*/ 5 w 46"/>
                  <a:gd name="T1" fmla="*/ 128 h 133"/>
                  <a:gd name="T2" fmla="*/ 17 w 46"/>
                  <a:gd name="T3" fmla="*/ 133 h 133"/>
                  <a:gd name="T4" fmla="*/ 10 w 46"/>
                  <a:gd name="T5" fmla="*/ 0 h 133"/>
                  <a:gd name="T6" fmla="*/ 0 w 46"/>
                  <a:gd name="T7" fmla="*/ 7 h 133"/>
                  <a:gd name="T8" fmla="*/ 5 w 46"/>
                  <a:gd name="T9" fmla="*/ 128 h 133"/>
                </a:gdLst>
                <a:ahLst/>
                <a:cxnLst>
                  <a:cxn ang="0">
                    <a:pos x="T0" y="T1"/>
                  </a:cxn>
                  <a:cxn ang="0">
                    <a:pos x="T2" y="T3"/>
                  </a:cxn>
                  <a:cxn ang="0">
                    <a:pos x="T4" y="T5"/>
                  </a:cxn>
                  <a:cxn ang="0">
                    <a:pos x="T6" y="T7"/>
                  </a:cxn>
                  <a:cxn ang="0">
                    <a:pos x="T8" y="T9"/>
                  </a:cxn>
                </a:cxnLst>
                <a:rect l="0" t="0" r="r" b="b"/>
                <a:pathLst>
                  <a:path w="46" h="133">
                    <a:moveTo>
                      <a:pt x="5" y="128"/>
                    </a:moveTo>
                    <a:cubicBezTo>
                      <a:pt x="17" y="133"/>
                      <a:pt x="17" y="133"/>
                      <a:pt x="17" y="133"/>
                    </a:cubicBezTo>
                    <a:cubicBezTo>
                      <a:pt x="46" y="92"/>
                      <a:pt x="43" y="37"/>
                      <a:pt x="10" y="0"/>
                    </a:cubicBezTo>
                    <a:cubicBezTo>
                      <a:pt x="0" y="7"/>
                      <a:pt x="0" y="7"/>
                      <a:pt x="0" y="7"/>
                    </a:cubicBezTo>
                    <a:cubicBezTo>
                      <a:pt x="31" y="40"/>
                      <a:pt x="34" y="92"/>
                      <a:pt x="5" y="128"/>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4" name="Freeform 93"/>
              <p:cNvSpPr>
                <a:spLocks/>
              </p:cNvSpPr>
              <p:nvPr/>
            </p:nvSpPr>
            <p:spPr bwMode="auto">
              <a:xfrm>
                <a:off x="6716712" y="5340350"/>
                <a:ext cx="61913" cy="187325"/>
              </a:xfrm>
              <a:custGeom>
                <a:avLst/>
                <a:gdLst>
                  <a:gd name="T0" fmla="*/ 11 w 55"/>
                  <a:gd name="T1" fmla="*/ 164 h 169"/>
                  <a:gd name="T2" fmla="*/ 22 w 55"/>
                  <a:gd name="T3" fmla="*/ 169 h 169"/>
                  <a:gd name="T4" fmla="*/ 10 w 55"/>
                  <a:gd name="T5" fmla="*/ 0 h 169"/>
                  <a:gd name="T6" fmla="*/ 0 w 55"/>
                  <a:gd name="T7" fmla="*/ 7 h 169"/>
                  <a:gd name="T8" fmla="*/ 11 w 55"/>
                  <a:gd name="T9" fmla="*/ 164 h 169"/>
                </a:gdLst>
                <a:ahLst/>
                <a:cxnLst>
                  <a:cxn ang="0">
                    <a:pos x="T0" y="T1"/>
                  </a:cxn>
                  <a:cxn ang="0">
                    <a:pos x="T2" y="T3"/>
                  </a:cxn>
                  <a:cxn ang="0">
                    <a:pos x="T4" y="T5"/>
                  </a:cxn>
                  <a:cxn ang="0">
                    <a:pos x="T6" y="T7"/>
                  </a:cxn>
                  <a:cxn ang="0">
                    <a:pos x="T8" y="T9"/>
                  </a:cxn>
                </a:cxnLst>
                <a:rect l="0" t="0" r="r" b="b"/>
                <a:pathLst>
                  <a:path w="55" h="169">
                    <a:moveTo>
                      <a:pt x="11" y="164"/>
                    </a:moveTo>
                    <a:cubicBezTo>
                      <a:pt x="22" y="169"/>
                      <a:pt x="22" y="169"/>
                      <a:pt x="22" y="169"/>
                    </a:cubicBezTo>
                    <a:cubicBezTo>
                      <a:pt x="55" y="116"/>
                      <a:pt x="50" y="47"/>
                      <a:pt x="10" y="0"/>
                    </a:cubicBezTo>
                    <a:cubicBezTo>
                      <a:pt x="0" y="7"/>
                      <a:pt x="0" y="7"/>
                      <a:pt x="0" y="7"/>
                    </a:cubicBezTo>
                    <a:cubicBezTo>
                      <a:pt x="39" y="51"/>
                      <a:pt x="43" y="116"/>
                      <a:pt x="11" y="164"/>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5" name="Freeform 94"/>
              <p:cNvSpPr>
                <a:spLocks/>
              </p:cNvSpPr>
              <p:nvPr/>
            </p:nvSpPr>
            <p:spPr bwMode="auto">
              <a:xfrm>
                <a:off x="6750050" y="5314950"/>
                <a:ext cx="71438" cy="227013"/>
              </a:xfrm>
              <a:custGeom>
                <a:avLst/>
                <a:gdLst>
                  <a:gd name="T0" fmla="*/ 16 w 64"/>
                  <a:gd name="T1" fmla="*/ 200 h 204"/>
                  <a:gd name="T2" fmla="*/ 27 w 64"/>
                  <a:gd name="T3" fmla="*/ 204 h 204"/>
                  <a:gd name="T4" fmla="*/ 10 w 64"/>
                  <a:gd name="T5" fmla="*/ 0 h 204"/>
                  <a:gd name="T6" fmla="*/ 0 w 64"/>
                  <a:gd name="T7" fmla="*/ 7 h 204"/>
                  <a:gd name="T8" fmla="*/ 16 w 64"/>
                  <a:gd name="T9" fmla="*/ 200 h 204"/>
                </a:gdLst>
                <a:ahLst/>
                <a:cxnLst>
                  <a:cxn ang="0">
                    <a:pos x="T0" y="T1"/>
                  </a:cxn>
                  <a:cxn ang="0">
                    <a:pos x="T2" y="T3"/>
                  </a:cxn>
                  <a:cxn ang="0">
                    <a:pos x="T4" y="T5"/>
                  </a:cxn>
                  <a:cxn ang="0">
                    <a:pos x="T6" y="T7"/>
                  </a:cxn>
                  <a:cxn ang="0">
                    <a:pos x="T8" y="T9"/>
                  </a:cxn>
                </a:cxnLst>
                <a:rect l="0" t="0" r="r" b="b"/>
                <a:pathLst>
                  <a:path w="64" h="204">
                    <a:moveTo>
                      <a:pt x="16" y="200"/>
                    </a:moveTo>
                    <a:cubicBezTo>
                      <a:pt x="27" y="204"/>
                      <a:pt x="27" y="204"/>
                      <a:pt x="27" y="204"/>
                    </a:cubicBezTo>
                    <a:cubicBezTo>
                      <a:pt x="64" y="140"/>
                      <a:pt x="58" y="58"/>
                      <a:pt x="10" y="0"/>
                    </a:cubicBezTo>
                    <a:cubicBezTo>
                      <a:pt x="0" y="7"/>
                      <a:pt x="0" y="7"/>
                      <a:pt x="0" y="7"/>
                    </a:cubicBezTo>
                    <a:cubicBezTo>
                      <a:pt x="46" y="62"/>
                      <a:pt x="52" y="139"/>
                      <a:pt x="16" y="200"/>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6" name="Freeform 95"/>
              <p:cNvSpPr>
                <a:spLocks/>
              </p:cNvSpPr>
              <p:nvPr/>
            </p:nvSpPr>
            <p:spPr bwMode="auto">
              <a:xfrm>
                <a:off x="6386512" y="5697538"/>
                <a:ext cx="58738" cy="58738"/>
              </a:xfrm>
              <a:custGeom>
                <a:avLst/>
                <a:gdLst>
                  <a:gd name="T0" fmla="*/ 44 w 53"/>
                  <a:gd name="T1" fmla="*/ 42 h 52"/>
                  <a:gd name="T2" fmla="*/ 43 w 53"/>
                  <a:gd name="T3" fmla="*/ 9 h 52"/>
                  <a:gd name="T4" fmla="*/ 9 w 53"/>
                  <a:gd name="T5" fmla="*/ 10 h 52"/>
                  <a:gd name="T6" fmla="*/ 10 w 53"/>
                  <a:gd name="T7" fmla="*/ 44 h 52"/>
                  <a:gd name="T8" fmla="*/ 44 w 53"/>
                  <a:gd name="T9" fmla="*/ 42 h 52"/>
                </a:gdLst>
                <a:ahLst/>
                <a:cxnLst>
                  <a:cxn ang="0">
                    <a:pos x="T0" y="T1"/>
                  </a:cxn>
                  <a:cxn ang="0">
                    <a:pos x="T2" y="T3"/>
                  </a:cxn>
                  <a:cxn ang="0">
                    <a:pos x="T4" y="T5"/>
                  </a:cxn>
                  <a:cxn ang="0">
                    <a:pos x="T6" y="T7"/>
                  </a:cxn>
                  <a:cxn ang="0">
                    <a:pos x="T8" y="T9"/>
                  </a:cxn>
                </a:cxnLst>
                <a:rect l="0" t="0" r="r" b="b"/>
                <a:pathLst>
                  <a:path w="53" h="52">
                    <a:moveTo>
                      <a:pt x="44" y="42"/>
                    </a:moveTo>
                    <a:cubicBezTo>
                      <a:pt x="53" y="33"/>
                      <a:pt x="52" y="18"/>
                      <a:pt x="43" y="9"/>
                    </a:cubicBezTo>
                    <a:cubicBezTo>
                      <a:pt x="33" y="0"/>
                      <a:pt x="18" y="0"/>
                      <a:pt x="9" y="10"/>
                    </a:cubicBezTo>
                    <a:cubicBezTo>
                      <a:pt x="0" y="20"/>
                      <a:pt x="1" y="35"/>
                      <a:pt x="10" y="44"/>
                    </a:cubicBezTo>
                    <a:cubicBezTo>
                      <a:pt x="20" y="52"/>
                      <a:pt x="35" y="52"/>
                      <a:pt x="44" y="42"/>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7" name="Freeform 96"/>
              <p:cNvSpPr>
                <a:spLocks/>
              </p:cNvSpPr>
              <p:nvPr/>
            </p:nvSpPr>
            <p:spPr bwMode="auto">
              <a:xfrm>
                <a:off x="6861175" y="5137150"/>
                <a:ext cx="106363" cy="100013"/>
              </a:xfrm>
              <a:custGeom>
                <a:avLst/>
                <a:gdLst>
                  <a:gd name="T0" fmla="*/ 94 w 96"/>
                  <a:gd name="T1" fmla="*/ 81 h 90"/>
                  <a:gd name="T2" fmla="*/ 9 w 96"/>
                  <a:gd name="T3" fmla="*/ 2 h 90"/>
                  <a:gd name="T4" fmla="*/ 2 w 96"/>
                  <a:gd name="T5" fmla="*/ 2 h 90"/>
                  <a:gd name="T6" fmla="*/ 2 w 96"/>
                  <a:gd name="T7" fmla="*/ 9 h 90"/>
                  <a:gd name="T8" fmla="*/ 87 w 96"/>
                  <a:gd name="T9" fmla="*/ 88 h 90"/>
                  <a:gd name="T10" fmla="*/ 94 w 96"/>
                  <a:gd name="T11" fmla="*/ 88 h 90"/>
                  <a:gd name="T12" fmla="*/ 94 w 96"/>
                  <a:gd name="T13" fmla="*/ 81 h 90"/>
                </a:gdLst>
                <a:ahLst/>
                <a:cxnLst>
                  <a:cxn ang="0">
                    <a:pos x="T0" y="T1"/>
                  </a:cxn>
                  <a:cxn ang="0">
                    <a:pos x="T2" y="T3"/>
                  </a:cxn>
                  <a:cxn ang="0">
                    <a:pos x="T4" y="T5"/>
                  </a:cxn>
                  <a:cxn ang="0">
                    <a:pos x="T6" y="T7"/>
                  </a:cxn>
                  <a:cxn ang="0">
                    <a:pos x="T8" y="T9"/>
                  </a:cxn>
                  <a:cxn ang="0">
                    <a:pos x="T10" y="T11"/>
                  </a:cxn>
                  <a:cxn ang="0">
                    <a:pos x="T12" y="T13"/>
                  </a:cxn>
                </a:cxnLst>
                <a:rect l="0" t="0" r="r" b="b"/>
                <a:pathLst>
                  <a:path w="96" h="90">
                    <a:moveTo>
                      <a:pt x="94" y="81"/>
                    </a:moveTo>
                    <a:cubicBezTo>
                      <a:pt x="9" y="2"/>
                      <a:pt x="9" y="2"/>
                      <a:pt x="9" y="2"/>
                    </a:cubicBezTo>
                    <a:cubicBezTo>
                      <a:pt x="7" y="0"/>
                      <a:pt x="4" y="0"/>
                      <a:pt x="2" y="2"/>
                    </a:cubicBezTo>
                    <a:cubicBezTo>
                      <a:pt x="0" y="4"/>
                      <a:pt x="0" y="7"/>
                      <a:pt x="2" y="9"/>
                    </a:cubicBezTo>
                    <a:cubicBezTo>
                      <a:pt x="87" y="88"/>
                      <a:pt x="87" y="88"/>
                      <a:pt x="87" y="88"/>
                    </a:cubicBezTo>
                    <a:cubicBezTo>
                      <a:pt x="89" y="90"/>
                      <a:pt x="92" y="90"/>
                      <a:pt x="94" y="88"/>
                    </a:cubicBezTo>
                    <a:cubicBezTo>
                      <a:pt x="96" y="86"/>
                      <a:pt x="96" y="83"/>
                      <a:pt x="94" y="81"/>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18" name="Group 2617"/>
            <p:cNvGrpSpPr/>
            <p:nvPr/>
          </p:nvGrpSpPr>
          <p:grpSpPr>
            <a:xfrm rot="8376934">
              <a:off x="5705966" y="4475351"/>
              <a:ext cx="616119" cy="576627"/>
              <a:chOff x="6025632" y="1744661"/>
              <a:chExt cx="878402" cy="822097"/>
            </a:xfrm>
          </p:grpSpPr>
          <p:sp>
            <p:nvSpPr>
              <p:cNvPr id="2632" name="Freeform 22"/>
              <p:cNvSpPr>
                <a:spLocks/>
              </p:cNvSpPr>
              <p:nvPr/>
            </p:nvSpPr>
            <p:spPr bwMode="auto">
              <a:xfrm>
                <a:off x="6025632" y="1777769"/>
                <a:ext cx="820739" cy="788989"/>
              </a:xfrm>
              <a:custGeom>
                <a:avLst/>
                <a:gdLst>
                  <a:gd name="T0" fmla="*/ 200 w 738"/>
                  <a:gd name="T1" fmla="*/ 0 h 710"/>
                  <a:gd name="T2" fmla="*/ 0 w 738"/>
                  <a:gd name="T3" fmla="*/ 491 h 710"/>
                  <a:gd name="T4" fmla="*/ 538 w 738"/>
                  <a:gd name="T5" fmla="*/ 710 h 710"/>
                  <a:gd name="T6" fmla="*/ 738 w 738"/>
                  <a:gd name="T7" fmla="*/ 218 h 710"/>
                  <a:gd name="T8" fmla="*/ 675 w 738"/>
                  <a:gd name="T9" fmla="*/ 193 h 710"/>
                  <a:gd name="T10" fmla="*/ 678 w 738"/>
                  <a:gd name="T11" fmla="*/ 185 h 710"/>
                  <a:gd name="T12" fmla="*/ 667 w 738"/>
                  <a:gd name="T13" fmla="*/ 158 h 710"/>
                  <a:gd name="T14" fmla="*/ 659 w 738"/>
                  <a:gd name="T15" fmla="*/ 156 h 710"/>
                  <a:gd name="T16" fmla="*/ 640 w 738"/>
                  <a:gd name="T17" fmla="*/ 169 h 710"/>
                  <a:gd name="T18" fmla="*/ 637 w 738"/>
                  <a:gd name="T19" fmla="*/ 177 h 710"/>
                  <a:gd name="T20" fmla="*/ 301 w 738"/>
                  <a:gd name="T21" fmla="*/ 41 h 710"/>
                  <a:gd name="T22" fmla="*/ 304 w 738"/>
                  <a:gd name="T23" fmla="*/ 33 h 710"/>
                  <a:gd name="T24" fmla="*/ 293 w 738"/>
                  <a:gd name="T25" fmla="*/ 6 h 710"/>
                  <a:gd name="T26" fmla="*/ 285 w 738"/>
                  <a:gd name="T27" fmla="*/ 5 h 710"/>
                  <a:gd name="T28" fmla="*/ 266 w 738"/>
                  <a:gd name="T29" fmla="*/ 17 h 710"/>
                  <a:gd name="T30" fmla="*/ 263 w 738"/>
                  <a:gd name="T31" fmla="*/ 25 h 710"/>
                  <a:gd name="T32" fmla="*/ 200 w 738"/>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8" h="710">
                    <a:moveTo>
                      <a:pt x="200" y="0"/>
                    </a:moveTo>
                    <a:cubicBezTo>
                      <a:pt x="0" y="491"/>
                      <a:pt x="0" y="491"/>
                      <a:pt x="0" y="491"/>
                    </a:cubicBezTo>
                    <a:cubicBezTo>
                      <a:pt x="538" y="710"/>
                      <a:pt x="538" y="710"/>
                      <a:pt x="538" y="710"/>
                    </a:cubicBezTo>
                    <a:cubicBezTo>
                      <a:pt x="738" y="218"/>
                      <a:pt x="738" y="218"/>
                      <a:pt x="738" y="218"/>
                    </a:cubicBezTo>
                    <a:cubicBezTo>
                      <a:pt x="675" y="193"/>
                      <a:pt x="675" y="193"/>
                      <a:pt x="675" y="193"/>
                    </a:cubicBezTo>
                    <a:cubicBezTo>
                      <a:pt x="678" y="185"/>
                      <a:pt x="678" y="185"/>
                      <a:pt x="678" y="185"/>
                    </a:cubicBezTo>
                    <a:cubicBezTo>
                      <a:pt x="683" y="174"/>
                      <a:pt x="677" y="162"/>
                      <a:pt x="667" y="158"/>
                    </a:cubicBezTo>
                    <a:cubicBezTo>
                      <a:pt x="664" y="157"/>
                      <a:pt x="662" y="156"/>
                      <a:pt x="659" y="156"/>
                    </a:cubicBezTo>
                    <a:cubicBezTo>
                      <a:pt x="651" y="156"/>
                      <a:pt x="643" y="161"/>
                      <a:pt x="640" y="169"/>
                    </a:cubicBezTo>
                    <a:cubicBezTo>
                      <a:pt x="637" y="177"/>
                      <a:pt x="637" y="177"/>
                      <a:pt x="637" y="177"/>
                    </a:cubicBezTo>
                    <a:cubicBezTo>
                      <a:pt x="301" y="41"/>
                      <a:pt x="301" y="41"/>
                      <a:pt x="301" y="41"/>
                    </a:cubicBezTo>
                    <a:cubicBezTo>
                      <a:pt x="304" y="33"/>
                      <a:pt x="304" y="33"/>
                      <a:pt x="304" y="33"/>
                    </a:cubicBezTo>
                    <a:cubicBezTo>
                      <a:pt x="308" y="22"/>
                      <a:pt x="303" y="10"/>
                      <a:pt x="293" y="6"/>
                    </a:cubicBezTo>
                    <a:cubicBezTo>
                      <a:pt x="290" y="5"/>
                      <a:pt x="288" y="5"/>
                      <a:pt x="285" y="5"/>
                    </a:cubicBezTo>
                    <a:cubicBezTo>
                      <a:pt x="277" y="5"/>
                      <a:pt x="269" y="9"/>
                      <a:pt x="266" y="17"/>
                    </a:cubicBezTo>
                    <a:cubicBezTo>
                      <a:pt x="263" y="25"/>
                      <a:pt x="263" y="25"/>
                      <a:pt x="263" y="25"/>
                    </a:cubicBezTo>
                    <a:cubicBezTo>
                      <a:pt x="200" y="0"/>
                      <a:pt x="200" y="0"/>
                      <a:pt x="2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3" name="Freeform 412"/>
              <p:cNvSpPr>
                <a:spLocks/>
              </p:cNvSpPr>
              <p:nvPr/>
            </p:nvSpPr>
            <p:spPr bwMode="auto">
              <a:xfrm>
                <a:off x="6083296" y="1744661"/>
                <a:ext cx="820738" cy="788988"/>
              </a:xfrm>
              <a:custGeom>
                <a:avLst/>
                <a:gdLst>
                  <a:gd name="T0" fmla="*/ 517 w 517"/>
                  <a:gd name="T1" fmla="*/ 153 h 497"/>
                  <a:gd name="T2" fmla="*/ 140 w 517"/>
                  <a:gd name="T3" fmla="*/ 0 h 497"/>
                  <a:gd name="T4" fmla="*/ 0 w 517"/>
                  <a:gd name="T5" fmla="*/ 344 h 497"/>
                  <a:gd name="T6" fmla="*/ 377 w 517"/>
                  <a:gd name="T7" fmla="*/ 497 h 497"/>
                  <a:gd name="T8" fmla="*/ 517 w 517"/>
                  <a:gd name="T9" fmla="*/ 153 h 497"/>
                </a:gdLst>
                <a:ahLst/>
                <a:cxnLst>
                  <a:cxn ang="0">
                    <a:pos x="T0" y="T1"/>
                  </a:cxn>
                  <a:cxn ang="0">
                    <a:pos x="T2" y="T3"/>
                  </a:cxn>
                  <a:cxn ang="0">
                    <a:pos x="T4" y="T5"/>
                  </a:cxn>
                  <a:cxn ang="0">
                    <a:pos x="T6" y="T7"/>
                  </a:cxn>
                  <a:cxn ang="0">
                    <a:pos x="T8" y="T9"/>
                  </a:cxn>
                </a:cxnLst>
                <a:rect l="0" t="0" r="r" b="b"/>
                <a:pathLst>
                  <a:path w="517" h="497">
                    <a:moveTo>
                      <a:pt x="517" y="153"/>
                    </a:moveTo>
                    <a:lnTo>
                      <a:pt x="140" y="0"/>
                    </a:lnTo>
                    <a:lnTo>
                      <a:pt x="0" y="344"/>
                    </a:lnTo>
                    <a:lnTo>
                      <a:pt x="377" y="497"/>
                    </a:lnTo>
                    <a:lnTo>
                      <a:pt x="517" y="153"/>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4" name="Freeform 413"/>
              <p:cNvSpPr>
                <a:spLocks/>
              </p:cNvSpPr>
              <p:nvPr/>
            </p:nvSpPr>
            <p:spPr bwMode="auto">
              <a:xfrm>
                <a:off x="6116637" y="1776412"/>
                <a:ext cx="755650" cy="727075"/>
              </a:xfrm>
              <a:custGeom>
                <a:avLst/>
                <a:gdLst>
                  <a:gd name="T0" fmla="*/ 476 w 476"/>
                  <a:gd name="T1" fmla="*/ 140 h 458"/>
                  <a:gd name="T2" fmla="*/ 128 w 476"/>
                  <a:gd name="T3" fmla="*/ 0 h 458"/>
                  <a:gd name="T4" fmla="*/ 0 w 476"/>
                  <a:gd name="T5" fmla="*/ 317 h 458"/>
                  <a:gd name="T6" fmla="*/ 347 w 476"/>
                  <a:gd name="T7" fmla="*/ 458 h 458"/>
                  <a:gd name="T8" fmla="*/ 476 w 476"/>
                  <a:gd name="T9" fmla="*/ 140 h 458"/>
                </a:gdLst>
                <a:ahLst/>
                <a:cxnLst>
                  <a:cxn ang="0">
                    <a:pos x="T0" y="T1"/>
                  </a:cxn>
                  <a:cxn ang="0">
                    <a:pos x="T2" y="T3"/>
                  </a:cxn>
                  <a:cxn ang="0">
                    <a:pos x="T4" y="T5"/>
                  </a:cxn>
                  <a:cxn ang="0">
                    <a:pos x="T6" y="T7"/>
                  </a:cxn>
                  <a:cxn ang="0">
                    <a:pos x="T8" y="T9"/>
                  </a:cxn>
                </a:cxnLst>
                <a:rect l="0" t="0" r="r" b="b"/>
                <a:pathLst>
                  <a:path w="476" h="458">
                    <a:moveTo>
                      <a:pt x="476" y="140"/>
                    </a:moveTo>
                    <a:lnTo>
                      <a:pt x="128" y="0"/>
                    </a:lnTo>
                    <a:lnTo>
                      <a:pt x="0" y="317"/>
                    </a:lnTo>
                    <a:lnTo>
                      <a:pt x="347" y="458"/>
                    </a:lnTo>
                    <a:lnTo>
                      <a:pt x="476"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5" name="Freeform 414"/>
              <p:cNvSpPr>
                <a:spLocks/>
              </p:cNvSpPr>
              <p:nvPr/>
            </p:nvSpPr>
            <p:spPr bwMode="auto">
              <a:xfrm>
                <a:off x="6273800" y="1776412"/>
                <a:ext cx="598488" cy="336550"/>
              </a:xfrm>
              <a:custGeom>
                <a:avLst/>
                <a:gdLst>
                  <a:gd name="T0" fmla="*/ 377 w 377"/>
                  <a:gd name="T1" fmla="*/ 140 h 212"/>
                  <a:gd name="T2" fmla="*/ 29 w 377"/>
                  <a:gd name="T3" fmla="*/ 0 h 212"/>
                  <a:gd name="T4" fmla="*/ 0 w 377"/>
                  <a:gd name="T5" fmla="*/ 71 h 212"/>
                  <a:gd name="T6" fmla="*/ 348 w 377"/>
                  <a:gd name="T7" fmla="*/ 212 h 212"/>
                  <a:gd name="T8" fmla="*/ 377 w 377"/>
                  <a:gd name="T9" fmla="*/ 140 h 212"/>
                </a:gdLst>
                <a:ahLst/>
                <a:cxnLst>
                  <a:cxn ang="0">
                    <a:pos x="T0" y="T1"/>
                  </a:cxn>
                  <a:cxn ang="0">
                    <a:pos x="T2" y="T3"/>
                  </a:cxn>
                  <a:cxn ang="0">
                    <a:pos x="T4" y="T5"/>
                  </a:cxn>
                  <a:cxn ang="0">
                    <a:pos x="T6" y="T7"/>
                  </a:cxn>
                  <a:cxn ang="0">
                    <a:pos x="T8" y="T9"/>
                  </a:cxn>
                </a:cxnLst>
                <a:rect l="0" t="0" r="r" b="b"/>
                <a:pathLst>
                  <a:path w="377" h="212">
                    <a:moveTo>
                      <a:pt x="377" y="140"/>
                    </a:moveTo>
                    <a:lnTo>
                      <a:pt x="29" y="0"/>
                    </a:lnTo>
                    <a:lnTo>
                      <a:pt x="0" y="71"/>
                    </a:lnTo>
                    <a:lnTo>
                      <a:pt x="348" y="212"/>
                    </a:lnTo>
                    <a:lnTo>
                      <a:pt x="377" y="140"/>
                    </a:lnTo>
                    <a:close/>
                  </a:path>
                </a:pathLst>
              </a:custGeom>
              <a:solidFill>
                <a:srgbClr val="EE6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6" name="Freeform 415"/>
              <p:cNvSpPr>
                <a:spLocks/>
              </p:cNvSpPr>
              <p:nvPr/>
            </p:nvSpPr>
            <p:spPr bwMode="auto">
              <a:xfrm>
                <a:off x="6273800" y="1889125"/>
                <a:ext cx="598488" cy="223838"/>
              </a:xfrm>
              <a:custGeom>
                <a:avLst/>
                <a:gdLst>
                  <a:gd name="T0" fmla="*/ 0 w 377"/>
                  <a:gd name="T1" fmla="*/ 0 h 141"/>
                  <a:gd name="T2" fmla="*/ 348 w 377"/>
                  <a:gd name="T3" fmla="*/ 141 h 141"/>
                  <a:gd name="T4" fmla="*/ 377 w 377"/>
                  <a:gd name="T5" fmla="*/ 69 h 141"/>
                  <a:gd name="T6" fmla="*/ 0 w 377"/>
                  <a:gd name="T7" fmla="*/ 0 h 141"/>
                </a:gdLst>
                <a:ahLst/>
                <a:cxnLst>
                  <a:cxn ang="0">
                    <a:pos x="T0" y="T1"/>
                  </a:cxn>
                  <a:cxn ang="0">
                    <a:pos x="T2" y="T3"/>
                  </a:cxn>
                  <a:cxn ang="0">
                    <a:pos x="T4" y="T5"/>
                  </a:cxn>
                  <a:cxn ang="0">
                    <a:pos x="T6" y="T7"/>
                  </a:cxn>
                </a:cxnLst>
                <a:rect l="0" t="0" r="r" b="b"/>
                <a:pathLst>
                  <a:path w="377" h="141">
                    <a:moveTo>
                      <a:pt x="0" y="0"/>
                    </a:moveTo>
                    <a:lnTo>
                      <a:pt x="348" y="141"/>
                    </a:lnTo>
                    <a:lnTo>
                      <a:pt x="377" y="69"/>
                    </a:lnTo>
                    <a:lnTo>
                      <a:pt x="0" y="0"/>
                    </a:lnTo>
                    <a:close/>
                  </a:path>
                </a:pathLst>
              </a:custGeom>
              <a:solidFill>
                <a:srgbClr val="E06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7" name="Freeform 416"/>
              <p:cNvSpPr>
                <a:spLocks/>
              </p:cNvSpPr>
              <p:nvPr/>
            </p:nvSpPr>
            <p:spPr bwMode="auto">
              <a:xfrm>
                <a:off x="6305550" y="1776412"/>
                <a:ext cx="566738" cy="257175"/>
              </a:xfrm>
              <a:custGeom>
                <a:avLst/>
                <a:gdLst>
                  <a:gd name="T0" fmla="*/ 357 w 357"/>
                  <a:gd name="T1" fmla="*/ 140 h 162"/>
                  <a:gd name="T2" fmla="*/ 9 w 357"/>
                  <a:gd name="T3" fmla="*/ 0 h 162"/>
                  <a:gd name="T4" fmla="*/ 0 w 357"/>
                  <a:gd name="T5" fmla="*/ 21 h 162"/>
                  <a:gd name="T6" fmla="*/ 348 w 357"/>
                  <a:gd name="T7" fmla="*/ 162 h 162"/>
                  <a:gd name="T8" fmla="*/ 357 w 357"/>
                  <a:gd name="T9" fmla="*/ 140 h 162"/>
                </a:gdLst>
                <a:ahLst/>
                <a:cxnLst>
                  <a:cxn ang="0">
                    <a:pos x="T0" y="T1"/>
                  </a:cxn>
                  <a:cxn ang="0">
                    <a:pos x="T2" y="T3"/>
                  </a:cxn>
                  <a:cxn ang="0">
                    <a:pos x="T4" y="T5"/>
                  </a:cxn>
                  <a:cxn ang="0">
                    <a:pos x="T6" y="T7"/>
                  </a:cxn>
                  <a:cxn ang="0">
                    <a:pos x="T8" y="T9"/>
                  </a:cxn>
                </a:cxnLst>
                <a:rect l="0" t="0" r="r" b="b"/>
                <a:pathLst>
                  <a:path w="357" h="162">
                    <a:moveTo>
                      <a:pt x="357" y="140"/>
                    </a:moveTo>
                    <a:lnTo>
                      <a:pt x="9" y="0"/>
                    </a:lnTo>
                    <a:lnTo>
                      <a:pt x="0" y="21"/>
                    </a:lnTo>
                    <a:lnTo>
                      <a:pt x="348" y="162"/>
                    </a:lnTo>
                    <a:lnTo>
                      <a:pt x="357" y="140"/>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8" name="Freeform 417"/>
              <p:cNvSpPr>
                <a:spLocks/>
              </p:cNvSpPr>
              <p:nvPr/>
            </p:nvSpPr>
            <p:spPr bwMode="auto">
              <a:xfrm>
                <a:off x="6253162" y="2008187"/>
                <a:ext cx="268288" cy="315913"/>
              </a:xfrm>
              <a:custGeom>
                <a:avLst/>
                <a:gdLst>
                  <a:gd name="T0" fmla="*/ 180 w 242"/>
                  <a:gd name="T1" fmla="*/ 241 h 284"/>
                  <a:gd name="T2" fmla="*/ 163 w 242"/>
                  <a:gd name="T3" fmla="*/ 284 h 284"/>
                  <a:gd name="T4" fmla="*/ 0 w 242"/>
                  <a:gd name="T5" fmla="*/ 218 h 284"/>
                  <a:gd name="T6" fmla="*/ 35 w 242"/>
                  <a:gd name="T7" fmla="*/ 178 h 284"/>
                  <a:gd name="T8" fmla="*/ 111 w 242"/>
                  <a:gd name="T9" fmla="*/ 142 h 284"/>
                  <a:gd name="T10" fmla="*/ 165 w 242"/>
                  <a:gd name="T11" fmla="*/ 118 h 284"/>
                  <a:gd name="T12" fmla="*/ 186 w 242"/>
                  <a:gd name="T13" fmla="*/ 93 h 284"/>
                  <a:gd name="T14" fmla="*/ 188 w 242"/>
                  <a:gd name="T15" fmla="*/ 66 h 284"/>
                  <a:gd name="T16" fmla="*/ 168 w 242"/>
                  <a:gd name="T17" fmla="*/ 48 h 284"/>
                  <a:gd name="T18" fmla="*/ 141 w 242"/>
                  <a:gd name="T19" fmla="*/ 48 h 284"/>
                  <a:gd name="T20" fmla="*/ 120 w 242"/>
                  <a:gd name="T21" fmla="*/ 73 h 284"/>
                  <a:gd name="T22" fmla="*/ 75 w 242"/>
                  <a:gd name="T23" fmla="*/ 49 h 284"/>
                  <a:gd name="T24" fmla="*/ 124 w 242"/>
                  <a:gd name="T25" fmla="*/ 5 h 284"/>
                  <a:gd name="T26" fmla="*/ 185 w 242"/>
                  <a:gd name="T27" fmla="*/ 10 h 284"/>
                  <a:gd name="T28" fmla="*/ 233 w 242"/>
                  <a:gd name="T29" fmla="*/ 52 h 284"/>
                  <a:gd name="T30" fmla="*/ 234 w 242"/>
                  <a:gd name="T31" fmla="*/ 109 h 284"/>
                  <a:gd name="T32" fmla="*/ 216 w 242"/>
                  <a:gd name="T33" fmla="*/ 137 h 284"/>
                  <a:gd name="T34" fmla="*/ 185 w 242"/>
                  <a:gd name="T35" fmla="*/ 161 h 284"/>
                  <a:gd name="T36" fmla="*/ 142 w 242"/>
                  <a:gd name="T37" fmla="*/ 179 h 284"/>
                  <a:gd name="T38" fmla="*/ 103 w 242"/>
                  <a:gd name="T39" fmla="*/ 195 h 284"/>
                  <a:gd name="T40" fmla="*/ 88 w 242"/>
                  <a:gd name="T41" fmla="*/ 204 h 284"/>
                  <a:gd name="T42" fmla="*/ 180 w 242"/>
                  <a:gd name="T43" fmla="*/ 24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2" h="284">
                    <a:moveTo>
                      <a:pt x="180" y="241"/>
                    </a:moveTo>
                    <a:cubicBezTo>
                      <a:pt x="163" y="284"/>
                      <a:pt x="163" y="284"/>
                      <a:pt x="163" y="284"/>
                    </a:cubicBezTo>
                    <a:cubicBezTo>
                      <a:pt x="0" y="218"/>
                      <a:pt x="0" y="218"/>
                      <a:pt x="0" y="218"/>
                    </a:cubicBezTo>
                    <a:cubicBezTo>
                      <a:pt x="9" y="203"/>
                      <a:pt x="20" y="189"/>
                      <a:pt x="35" y="178"/>
                    </a:cubicBezTo>
                    <a:cubicBezTo>
                      <a:pt x="50" y="167"/>
                      <a:pt x="75" y="155"/>
                      <a:pt x="111" y="142"/>
                    </a:cubicBezTo>
                    <a:cubicBezTo>
                      <a:pt x="139" y="131"/>
                      <a:pt x="158" y="123"/>
                      <a:pt x="165" y="118"/>
                    </a:cubicBezTo>
                    <a:cubicBezTo>
                      <a:pt x="175" y="111"/>
                      <a:pt x="182" y="102"/>
                      <a:pt x="186" y="93"/>
                    </a:cubicBezTo>
                    <a:cubicBezTo>
                      <a:pt x="190" y="83"/>
                      <a:pt x="191" y="74"/>
                      <a:pt x="188" y="66"/>
                    </a:cubicBezTo>
                    <a:cubicBezTo>
                      <a:pt x="184" y="58"/>
                      <a:pt x="178" y="52"/>
                      <a:pt x="168" y="48"/>
                    </a:cubicBezTo>
                    <a:cubicBezTo>
                      <a:pt x="158" y="44"/>
                      <a:pt x="149" y="44"/>
                      <a:pt x="141" y="48"/>
                    </a:cubicBezTo>
                    <a:cubicBezTo>
                      <a:pt x="133" y="51"/>
                      <a:pt x="126" y="59"/>
                      <a:pt x="120" y="73"/>
                    </a:cubicBezTo>
                    <a:cubicBezTo>
                      <a:pt x="75" y="49"/>
                      <a:pt x="75" y="49"/>
                      <a:pt x="75" y="49"/>
                    </a:cubicBezTo>
                    <a:cubicBezTo>
                      <a:pt x="88" y="25"/>
                      <a:pt x="104" y="10"/>
                      <a:pt x="124" y="5"/>
                    </a:cubicBezTo>
                    <a:cubicBezTo>
                      <a:pt x="143" y="0"/>
                      <a:pt x="163" y="1"/>
                      <a:pt x="185" y="10"/>
                    </a:cubicBezTo>
                    <a:cubicBezTo>
                      <a:pt x="209" y="20"/>
                      <a:pt x="225" y="34"/>
                      <a:pt x="233" y="52"/>
                    </a:cubicBezTo>
                    <a:cubicBezTo>
                      <a:pt x="242" y="71"/>
                      <a:pt x="242" y="90"/>
                      <a:pt x="234" y="109"/>
                    </a:cubicBezTo>
                    <a:cubicBezTo>
                      <a:pt x="230" y="120"/>
                      <a:pt x="224" y="129"/>
                      <a:pt x="216" y="137"/>
                    </a:cubicBezTo>
                    <a:cubicBezTo>
                      <a:pt x="208" y="146"/>
                      <a:pt x="197" y="154"/>
                      <a:pt x="185" y="161"/>
                    </a:cubicBezTo>
                    <a:cubicBezTo>
                      <a:pt x="176" y="166"/>
                      <a:pt x="162" y="172"/>
                      <a:pt x="142" y="179"/>
                    </a:cubicBezTo>
                    <a:cubicBezTo>
                      <a:pt x="122" y="187"/>
                      <a:pt x="109" y="192"/>
                      <a:pt x="103" y="195"/>
                    </a:cubicBezTo>
                    <a:cubicBezTo>
                      <a:pt x="97" y="198"/>
                      <a:pt x="92" y="201"/>
                      <a:pt x="88" y="204"/>
                    </a:cubicBezTo>
                    <a:lnTo>
                      <a:pt x="180" y="241"/>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9" name="Freeform 418"/>
              <p:cNvSpPr>
                <a:spLocks/>
              </p:cNvSpPr>
              <p:nvPr/>
            </p:nvSpPr>
            <p:spPr bwMode="auto">
              <a:xfrm>
                <a:off x="6519862" y="2093912"/>
                <a:ext cx="165100" cy="287338"/>
              </a:xfrm>
              <a:custGeom>
                <a:avLst/>
                <a:gdLst>
                  <a:gd name="T0" fmla="*/ 50 w 148"/>
                  <a:gd name="T1" fmla="*/ 258 h 258"/>
                  <a:gd name="T2" fmla="*/ 3 w 148"/>
                  <a:gd name="T3" fmla="*/ 239 h 258"/>
                  <a:gd name="T4" fmla="*/ 74 w 148"/>
                  <a:gd name="T5" fmla="*/ 65 h 258"/>
                  <a:gd name="T6" fmla="*/ 0 w 148"/>
                  <a:gd name="T7" fmla="*/ 75 h 258"/>
                  <a:gd name="T8" fmla="*/ 17 w 148"/>
                  <a:gd name="T9" fmla="*/ 33 h 258"/>
                  <a:gd name="T10" fmla="*/ 66 w 148"/>
                  <a:gd name="T11" fmla="*/ 27 h 258"/>
                  <a:gd name="T12" fmla="*/ 111 w 148"/>
                  <a:gd name="T13" fmla="*/ 0 h 258"/>
                  <a:gd name="T14" fmla="*/ 148 w 148"/>
                  <a:gd name="T15" fmla="*/ 15 h 258"/>
                  <a:gd name="T16" fmla="*/ 50 w 148"/>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58">
                    <a:moveTo>
                      <a:pt x="50" y="258"/>
                    </a:moveTo>
                    <a:cubicBezTo>
                      <a:pt x="3" y="239"/>
                      <a:pt x="3" y="239"/>
                      <a:pt x="3" y="239"/>
                    </a:cubicBezTo>
                    <a:cubicBezTo>
                      <a:pt x="74" y="65"/>
                      <a:pt x="74" y="65"/>
                      <a:pt x="74" y="65"/>
                    </a:cubicBezTo>
                    <a:cubicBezTo>
                      <a:pt x="51" y="74"/>
                      <a:pt x="26" y="77"/>
                      <a:pt x="0" y="75"/>
                    </a:cubicBezTo>
                    <a:cubicBezTo>
                      <a:pt x="17" y="33"/>
                      <a:pt x="17" y="33"/>
                      <a:pt x="17" y="33"/>
                    </a:cubicBezTo>
                    <a:cubicBezTo>
                      <a:pt x="31" y="34"/>
                      <a:pt x="47" y="32"/>
                      <a:pt x="66" y="27"/>
                    </a:cubicBezTo>
                    <a:cubicBezTo>
                      <a:pt x="84" y="21"/>
                      <a:pt x="99" y="13"/>
                      <a:pt x="111" y="0"/>
                    </a:cubicBezTo>
                    <a:cubicBezTo>
                      <a:pt x="148" y="15"/>
                      <a:pt x="148" y="15"/>
                      <a:pt x="148" y="15"/>
                    </a:cubicBezTo>
                    <a:lnTo>
                      <a:pt x="50" y="258"/>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0" name="Freeform 419"/>
              <p:cNvSpPr>
                <a:spLocks/>
              </p:cNvSpPr>
              <p:nvPr/>
            </p:nvSpPr>
            <p:spPr bwMode="auto">
              <a:xfrm>
                <a:off x="6450012" y="1919287"/>
                <a:ext cx="223838" cy="104775"/>
              </a:xfrm>
              <a:custGeom>
                <a:avLst/>
                <a:gdLst>
                  <a:gd name="T0" fmla="*/ 141 w 141"/>
                  <a:gd name="T1" fmla="*/ 55 h 66"/>
                  <a:gd name="T2" fmla="*/ 4 w 141"/>
                  <a:gd name="T3" fmla="*/ 0 h 66"/>
                  <a:gd name="T4" fmla="*/ 0 w 141"/>
                  <a:gd name="T5" fmla="*/ 10 h 66"/>
                  <a:gd name="T6" fmla="*/ 137 w 141"/>
                  <a:gd name="T7" fmla="*/ 66 h 66"/>
                  <a:gd name="T8" fmla="*/ 141 w 141"/>
                  <a:gd name="T9" fmla="*/ 55 h 66"/>
                </a:gdLst>
                <a:ahLst/>
                <a:cxnLst>
                  <a:cxn ang="0">
                    <a:pos x="T0" y="T1"/>
                  </a:cxn>
                  <a:cxn ang="0">
                    <a:pos x="T2" y="T3"/>
                  </a:cxn>
                  <a:cxn ang="0">
                    <a:pos x="T4" y="T5"/>
                  </a:cxn>
                  <a:cxn ang="0">
                    <a:pos x="T6" y="T7"/>
                  </a:cxn>
                  <a:cxn ang="0">
                    <a:pos x="T8" y="T9"/>
                  </a:cxn>
                </a:cxnLst>
                <a:rect l="0" t="0" r="r" b="b"/>
                <a:pathLst>
                  <a:path w="141" h="66">
                    <a:moveTo>
                      <a:pt x="141" y="55"/>
                    </a:moveTo>
                    <a:lnTo>
                      <a:pt x="4" y="0"/>
                    </a:lnTo>
                    <a:lnTo>
                      <a:pt x="0" y="10"/>
                    </a:lnTo>
                    <a:lnTo>
                      <a:pt x="137" y="66"/>
                    </a:lnTo>
                    <a:lnTo>
                      <a:pt x="14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1" name="Freeform 420"/>
              <p:cNvSpPr>
                <a:spLocks/>
              </p:cNvSpPr>
              <p:nvPr/>
            </p:nvSpPr>
            <p:spPr bwMode="auto">
              <a:xfrm>
                <a:off x="6335712" y="1746250"/>
                <a:ext cx="90488" cy="147638"/>
              </a:xfrm>
              <a:custGeom>
                <a:avLst/>
                <a:gdLst>
                  <a:gd name="T0" fmla="*/ 66 w 81"/>
                  <a:gd name="T1" fmla="*/ 5 h 132"/>
                  <a:gd name="T2" fmla="*/ 66 w 81"/>
                  <a:gd name="T3" fmla="*/ 5 h 132"/>
                  <a:gd name="T4" fmla="*/ 39 w 81"/>
                  <a:gd name="T5" fmla="*/ 16 h 132"/>
                  <a:gd name="T6" fmla="*/ 4 w 81"/>
                  <a:gd name="T7" fmla="*/ 100 h 132"/>
                  <a:gd name="T8" fmla="*/ 16 w 81"/>
                  <a:gd name="T9" fmla="*/ 127 h 132"/>
                  <a:gd name="T10" fmla="*/ 43 w 81"/>
                  <a:gd name="T11" fmla="*/ 116 h 132"/>
                  <a:gd name="T12" fmla="*/ 77 w 81"/>
                  <a:gd name="T13" fmla="*/ 32 h 132"/>
                  <a:gd name="T14" fmla="*/ 66 w 81"/>
                  <a:gd name="T15" fmla="*/ 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5"/>
                    </a:moveTo>
                    <a:cubicBezTo>
                      <a:pt x="66" y="5"/>
                      <a:pt x="66" y="5"/>
                      <a:pt x="66" y="5"/>
                    </a:cubicBezTo>
                    <a:cubicBezTo>
                      <a:pt x="55" y="0"/>
                      <a:pt x="43" y="5"/>
                      <a:pt x="39" y="16"/>
                    </a:cubicBezTo>
                    <a:cubicBezTo>
                      <a:pt x="4" y="100"/>
                      <a:pt x="4" y="100"/>
                      <a:pt x="4" y="100"/>
                    </a:cubicBezTo>
                    <a:cubicBezTo>
                      <a:pt x="0" y="111"/>
                      <a:pt x="5" y="123"/>
                      <a:pt x="16" y="127"/>
                    </a:cubicBezTo>
                    <a:cubicBezTo>
                      <a:pt x="26" y="132"/>
                      <a:pt x="38" y="127"/>
                      <a:pt x="43" y="116"/>
                    </a:cubicBezTo>
                    <a:cubicBezTo>
                      <a:pt x="77" y="32"/>
                      <a:pt x="77" y="32"/>
                      <a:pt x="77" y="32"/>
                    </a:cubicBezTo>
                    <a:cubicBezTo>
                      <a:pt x="81" y="21"/>
                      <a:pt x="76" y="9"/>
                      <a:pt x="66" y="5"/>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2" name="Freeform 421"/>
              <p:cNvSpPr>
                <a:spLocks/>
              </p:cNvSpPr>
              <p:nvPr/>
            </p:nvSpPr>
            <p:spPr bwMode="auto">
              <a:xfrm>
                <a:off x="6751637" y="1916112"/>
                <a:ext cx="90488" cy="146050"/>
              </a:xfrm>
              <a:custGeom>
                <a:avLst/>
                <a:gdLst>
                  <a:gd name="T0" fmla="*/ 66 w 81"/>
                  <a:gd name="T1" fmla="*/ 4 h 132"/>
                  <a:gd name="T2" fmla="*/ 66 w 81"/>
                  <a:gd name="T3" fmla="*/ 4 h 132"/>
                  <a:gd name="T4" fmla="*/ 77 w 81"/>
                  <a:gd name="T5" fmla="*/ 31 h 132"/>
                  <a:gd name="T6" fmla="*/ 43 w 81"/>
                  <a:gd name="T7" fmla="*/ 116 h 132"/>
                  <a:gd name="T8" fmla="*/ 16 w 81"/>
                  <a:gd name="T9" fmla="*/ 127 h 132"/>
                  <a:gd name="T10" fmla="*/ 4 w 81"/>
                  <a:gd name="T11" fmla="*/ 100 h 132"/>
                  <a:gd name="T12" fmla="*/ 39 w 81"/>
                  <a:gd name="T13" fmla="*/ 16 h 132"/>
                  <a:gd name="T14" fmla="*/ 66 w 81"/>
                  <a:gd name="T15" fmla="*/ 4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4"/>
                    </a:moveTo>
                    <a:cubicBezTo>
                      <a:pt x="66" y="4"/>
                      <a:pt x="66" y="4"/>
                      <a:pt x="66" y="4"/>
                    </a:cubicBezTo>
                    <a:cubicBezTo>
                      <a:pt x="76" y="9"/>
                      <a:pt x="81" y="21"/>
                      <a:pt x="77" y="31"/>
                    </a:cubicBezTo>
                    <a:cubicBezTo>
                      <a:pt x="43" y="116"/>
                      <a:pt x="43" y="116"/>
                      <a:pt x="43" y="116"/>
                    </a:cubicBezTo>
                    <a:cubicBezTo>
                      <a:pt x="38" y="126"/>
                      <a:pt x="26" y="132"/>
                      <a:pt x="16" y="127"/>
                    </a:cubicBezTo>
                    <a:cubicBezTo>
                      <a:pt x="5" y="123"/>
                      <a:pt x="0" y="111"/>
                      <a:pt x="4" y="100"/>
                    </a:cubicBezTo>
                    <a:cubicBezTo>
                      <a:pt x="39" y="16"/>
                      <a:pt x="39" y="16"/>
                      <a:pt x="39" y="16"/>
                    </a:cubicBezTo>
                    <a:cubicBezTo>
                      <a:pt x="43" y="5"/>
                      <a:pt x="55" y="0"/>
                      <a:pt x="66" y="4"/>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19" name="Group 2618"/>
            <p:cNvGrpSpPr/>
            <p:nvPr/>
          </p:nvGrpSpPr>
          <p:grpSpPr>
            <a:xfrm rot="12930740">
              <a:off x="5821585" y="3595989"/>
              <a:ext cx="479250" cy="520443"/>
              <a:chOff x="2796969" y="4359275"/>
              <a:chExt cx="614568" cy="667392"/>
            </a:xfrm>
          </p:grpSpPr>
          <p:sp>
            <p:nvSpPr>
              <p:cNvPr id="2620" name="Freeform 5"/>
              <p:cNvSpPr>
                <a:spLocks/>
              </p:cNvSpPr>
              <p:nvPr/>
            </p:nvSpPr>
            <p:spPr bwMode="auto">
              <a:xfrm>
                <a:off x="2796969" y="4418653"/>
                <a:ext cx="609600" cy="608014"/>
              </a:xfrm>
              <a:custGeom>
                <a:avLst/>
                <a:gdLst>
                  <a:gd name="T0" fmla="*/ 274 w 548"/>
                  <a:gd name="T1" fmla="*/ 0 h 548"/>
                  <a:gd name="T2" fmla="*/ 0 w 548"/>
                  <a:gd name="T3" fmla="*/ 274 h 548"/>
                  <a:gd name="T4" fmla="*/ 8 w 548"/>
                  <a:gd name="T5" fmla="*/ 339 h 548"/>
                  <a:gd name="T6" fmla="*/ 5 w 548"/>
                  <a:gd name="T7" fmla="*/ 367 h 548"/>
                  <a:gd name="T8" fmla="*/ 5 w 548"/>
                  <a:gd name="T9" fmla="*/ 367 h 548"/>
                  <a:gd name="T10" fmla="*/ 5 w 548"/>
                  <a:gd name="T11" fmla="*/ 389 h 548"/>
                  <a:gd name="T12" fmla="*/ 34 w 548"/>
                  <a:gd name="T13" fmla="*/ 409 h 548"/>
                  <a:gd name="T14" fmla="*/ 35 w 548"/>
                  <a:gd name="T15" fmla="*/ 409 h 548"/>
                  <a:gd name="T16" fmla="*/ 274 w 548"/>
                  <a:gd name="T17" fmla="*/ 548 h 548"/>
                  <a:gd name="T18" fmla="*/ 548 w 548"/>
                  <a:gd name="T19" fmla="*/ 274 h 548"/>
                  <a:gd name="T20" fmla="*/ 274 w 548"/>
                  <a:gd name="T2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8" h="548">
                    <a:moveTo>
                      <a:pt x="274" y="0"/>
                    </a:moveTo>
                    <a:cubicBezTo>
                      <a:pt x="123" y="0"/>
                      <a:pt x="0" y="123"/>
                      <a:pt x="0" y="274"/>
                    </a:cubicBezTo>
                    <a:cubicBezTo>
                      <a:pt x="0" y="297"/>
                      <a:pt x="3" y="318"/>
                      <a:pt x="8" y="339"/>
                    </a:cubicBezTo>
                    <a:cubicBezTo>
                      <a:pt x="3" y="347"/>
                      <a:pt x="1" y="357"/>
                      <a:pt x="5" y="367"/>
                    </a:cubicBezTo>
                    <a:cubicBezTo>
                      <a:pt x="5" y="367"/>
                      <a:pt x="5" y="367"/>
                      <a:pt x="5" y="367"/>
                    </a:cubicBezTo>
                    <a:cubicBezTo>
                      <a:pt x="2" y="374"/>
                      <a:pt x="2" y="382"/>
                      <a:pt x="5" y="389"/>
                    </a:cubicBezTo>
                    <a:cubicBezTo>
                      <a:pt x="9" y="402"/>
                      <a:pt x="21" y="409"/>
                      <a:pt x="34" y="409"/>
                    </a:cubicBezTo>
                    <a:cubicBezTo>
                      <a:pt x="34" y="409"/>
                      <a:pt x="35" y="409"/>
                      <a:pt x="35" y="409"/>
                    </a:cubicBezTo>
                    <a:cubicBezTo>
                      <a:pt x="83" y="492"/>
                      <a:pt x="172" y="548"/>
                      <a:pt x="274" y="548"/>
                    </a:cubicBezTo>
                    <a:cubicBezTo>
                      <a:pt x="425" y="548"/>
                      <a:pt x="548" y="426"/>
                      <a:pt x="548" y="274"/>
                    </a:cubicBezTo>
                    <a:cubicBezTo>
                      <a:pt x="548" y="123"/>
                      <a:pt x="425" y="0"/>
                      <a:pt x="274"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1" name="Oval 28"/>
              <p:cNvSpPr>
                <a:spLocks noChangeArrowheads="1"/>
              </p:cNvSpPr>
              <p:nvPr/>
            </p:nvSpPr>
            <p:spPr bwMode="auto">
              <a:xfrm>
                <a:off x="2801937" y="4359275"/>
                <a:ext cx="609600" cy="609600"/>
              </a:xfrm>
              <a:prstGeom prst="ellipse">
                <a:avLst/>
              </a:pr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2" name="Oval 29"/>
              <p:cNvSpPr>
                <a:spLocks noChangeArrowheads="1"/>
              </p:cNvSpPr>
              <p:nvPr/>
            </p:nvSpPr>
            <p:spPr bwMode="auto">
              <a:xfrm>
                <a:off x="2808287" y="43656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3" name="Freeform 30"/>
              <p:cNvSpPr>
                <a:spLocks/>
              </p:cNvSpPr>
              <p:nvPr/>
            </p:nvSpPr>
            <p:spPr bwMode="auto">
              <a:xfrm>
                <a:off x="2819400" y="4648200"/>
                <a:ext cx="574675" cy="303213"/>
              </a:xfrm>
              <a:custGeom>
                <a:avLst/>
                <a:gdLst>
                  <a:gd name="T0" fmla="*/ 258 w 516"/>
                  <a:gd name="T1" fmla="*/ 244 h 272"/>
                  <a:gd name="T2" fmla="*/ 1 w 516"/>
                  <a:gd name="T3" fmla="*/ 0 h 272"/>
                  <a:gd name="T4" fmla="*/ 0 w 516"/>
                  <a:gd name="T5" fmla="*/ 14 h 272"/>
                  <a:gd name="T6" fmla="*/ 258 w 516"/>
                  <a:gd name="T7" fmla="*/ 272 h 272"/>
                  <a:gd name="T8" fmla="*/ 516 w 516"/>
                  <a:gd name="T9" fmla="*/ 14 h 272"/>
                  <a:gd name="T10" fmla="*/ 515 w 516"/>
                  <a:gd name="T11" fmla="*/ 0 h 272"/>
                  <a:gd name="T12" fmla="*/ 258 w 516"/>
                  <a:gd name="T13" fmla="*/ 244 h 272"/>
                </a:gdLst>
                <a:ahLst/>
                <a:cxnLst>
                  <a:cxn ang="0">
                    <a:pos x="T0" y="T1"/>
                  </a:cxn>
                  <a:cxn ang="0">
                    <a:pos x="T2" y="T3"/>
                  </a:cxn>
                  <a:cxn ang="0">
                    <a:pos x="T4" y="T5"/>
                  </a:cxn>
                  <a:cxn ang="0">
                    <a:pos x="T6" y="T7"/>
                  </a:cxn>
                  <a:cxn ang="0">
                    <a:pos x="T8" y="T9"/>
                  </a:cxn>
                  <a:cxn ang="0">
                    <a:pos x="T10" y="T11"/>
                  </a:cxn>
                  <a:cxn ang="0">
                    <a:pos x="T12" y="T13"/>
                  </a:cxn>
                </a:cxnLst>
                <a:rect l="0" t="0" r="r" b="b"/>
                <a:pathLst>
                  <a:path w="516" h="272">
                    <a:moveTo>
                      <a:pt x="258" y="244"/>
                    </a:moveTo>
                    <a:cubicBezTo>
                      <a:pt x="120" y="244"/>
                      <a:pt x="8" y="136"/>
                      <a:pt x="1" y="0"/>
                    </a:cubicBezTo>
                    <a:cubicBezTo>
                      <a:pt x="0" y="5"/>
                      <a:pt x="0" y="9"/>
                      <a:pt x="0" y="14"/>
                    </a:cubicBezTo>
                    <a:cubicBezTo>
                      <a:pt x="0" y="156"/>
                      <a:pt x="115" y="272"/>
                      <a:pt x="258" y="272"/>
                    </a:cubicBezTo>
                    <a:cubicBezTo>
                      <a:pt x="400" y="272"/>
                      <a:pt x="516" y="156"/>
                      <a:pt x="516" y="14"/>
                    </a:cubicBezTo>
                    <a:cubicBezTo>
                      <a:pt x="516" y="9"/>
                      <a:pt x="515" y="5"/>
                      <a:pt x="515" y="0"/>
                    </a:cubicBezTo>
                    <a:cubicBezTo>
                      <a:pt x="508" y="136"/>
                      <a:pt x="396" y="244"/>
                      <a:pt x="258" y="244"/>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4" name="Freeform 31"/>
              <p:cNvSpPr>
                <a:spLocks/>
              </p:cNvSpPr>
              <p:nvPr/>
            </p:nvSpPr>
            <p:spPr bwMode="auto">
              <a:xfrm>
                <a:off x="2820987" y="4376737"/>
                <a:ext cx="571500" cy="542925"/>
              </a:xfrm>
              <a:custGeom>
                <a:avLst/>
                <a:gdLst>
                  <a:gd name="T0" fmla="*/ 257 w 514"/>
                  <a:gd name="T1" fmla="*/ 488 h 488"/>
                  <a:gd name="T2" fmla="*/ 514 w 514"/>
                  <a:gd name="T3" fmla="*/ 244 h 488"/>
                  <a:gd name="T4" fmla="*/ 257 w 514"/>
                  <a:gd name="T5" fmla="*/ 0 h 488"/>
                  <a:gd name="T6" fmla="*/ 0 w 514"/>
                  <a:gd name="T7" fmla="*/ 244 h 488"/>
                  <a:gd name="T8" fmla="*/ 257 w 514"/>
                  <a:gd name="T9" fmla="*/ 488 h 488"/>
                </a:gdLst>
                <a:ahLst/>
                <a:cxnLst>
                  <a:cxn ang="0">
                    <a:pos x="T0" y="T1"/>
                  </a:cxn>
                  <a:cxn ang="0">
                    <a:pos x="T2" y="T3"/>
                  </a:cxn>
                  <a:cxn ang="0">
                    <a:pos x="T4" y="T5"/>
                  </a:cxn>
                  <a:cxn ang="0">
                    <a:pos x="T6" y="T7"/>
                  </a:cxn>
                  <a:cxn ang="0">
                    <a:pos x="T8" y="T9"/>
                  </a:cxn>
                </a:cxnLst>
                <a:rect l="0" t="0" r="r" b="b"/>
                <a:pathLst>
                  <a:path w="514" h="488">
                    <a:moveTo>
                      <a:pt x="257" y="488"/>
                    </a:moveTo>
                    <a:cubicBezTo>
                      <a:pt x="395" y="488"/>
                      <a:pt x="507" y="380"/>
                      <a:pt x="514" y="244"/>
                    </a:cubicBezTo>
                    <a:cubicBezTo>
                      <a:pt x="507" y="108"/>
                      <a:pt x="395" y="0"/>
                      <a:pt x="257" y="0"/>
                    </a:cubicBezTo>
                    <a:cubicBezTo>
                      <a:pt x="119" y="0"/>
                      <a:pt x="7" y="108"/>
                      <a:pt x="0" y="244"/>
                    </a:cubicBezTo>
                    <a:cubicBezTo>
                      <a:pt x="7" y="380"/>
                      <a:pt x="119" y="488"/>
                      <a:pt x="257" y="488"/>
                    </a:cubicBezTo>
                    <a:close/>
                  </a:path>
                </a:pathLst>
              </a:cu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5" name="Freeform 32"/>
              <p:cNvSpPr>
                <a:spLocks/>
              </p:cNvSpPr>
              <p:nvPr/>
            </p:nvSpPr>
            <p:spPr bwMode="auto">
              <a:xfrm>
                <a:off x="2800350" y="4446587"/>
                <a:ext cx="549275" cy="479425"/>
              </a:xfrm>
              <a:custGeom>
                <a:avLst/>
                <a:gdLst>
                  <a:gd name="T0" fmla="*/ 457 w 494"/>
                  <a:gd name="T1" fmla="*/ 150 h 432"/>
                  <a:gd name="T2" fmla="*/ 209 w 494"/>
                  <a:gd name="T3" fmla="*/ 37 h 432"/>
                  <a:gd name="T4" fmla="*/ 86 w 494"/>
                  <a:gd name="T5" fmla="*/ 248 h 432"/>
                  <a:gd name="T6" fmla="*/ 80 w 494"/>
                  <a:gd name="T7" fmla="*/ 250 h 432"/>
                  <a:gd name="T8" fmla="*/ 80 w 494"/>
                  <a:gd name="T9" fmla="*/ 250 h 432"/>
                  <a:gd name="T10" fmla="*/ 29 w 494"/>
                  <a:gd name="T11" fmla="*/ 269 h 432"/>
                  <a:gd name="T12" fmla="*/ 29 w 494"/>
                  <a:gd name="T13" fmla="*/ 269 h 432"/>
                  <a:gd name="T14" fmla="*/ 25 w 494"/>
                  <a:gd name="T15" fmla="*/ 271 h 432"/>
                  <a:gd name="T16" fmla="*/ 6 w 494"/>
                  <a:gd name="T17" fmla="*/ 311 h 432"/>
                  <a:gd name="T18" fmla="*/ 46 w 494"/>
                  <a:gd name="T19" fmla="*/ 329 h 432"/>
                  <a:gd name="T20" fmla="*/ 51 w 494"/>
                  <a:gd name="T21" fmla="*/ 327 h 432"/>
                  <a:gd name="T22" fmla="*/ 80 w 494"/>
                  <a:gd name="T23" fmla="*/ 316 h 432"/>
                  <a:gd name="T24" fmla="*/ 102 w 494"/>
                  <a:gd name="T25" fmla="*/ 308 h 432"/>
                  <a:gd name="T26" fmla="*/ 106 w 494"/>
                  <a:gd name="T27" fmla="*/ 307 h 432"/>
                  <a:gd name="T28" fmla="*/ 344 w 494"/>
                  <a:gd name="T29" fmla="*/ 398 h 432"/>
                  <a:gd name="T30" fmla="*/ 457 w 494"/>
                  <a:gd name="T31" fmla="*/ 15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432">
                    <a:moveTo>
                      <a:pt x="457" y="150"/>
                    </a:moveTo>
                    <a:cubicBezTo>
                      <a:pt x="420" y="50"/>
                      <a:pt x="309" y="0"/>
                      <a:pt x="209" y="37"/>
                    </a:cubicBezTo>
                    <a:cubicBezTo>
                      <a:pt x="122" y="70"/>
                      <a:pt x="72" y="159"/>
                      <a:pt x="86" y="248"/>
                    </a:cubicBezTo>
                    <a:cubicBezTo>
                      <a:pt x="80" y="250"/>
                      <a:pt x="80" y="250"/>
                      <a:pt x="80" y="250"/>
                    </a:cubicBezTo>
                    <a:cubicBezTo>
                      <a:pt x="80" y="250"/>
                      <a:pt x="80" y="250"/>
                      <a:pt x="80" y="250"/>
                    </a:cubicBezTo>
                    <a:cubicBezTo>
                      <a:pt x="29" y="269"/>
                      <a:pt x="29" y="269"/>
                      <a:pt x="29" y="269"/>
                    </a:cubicBezTo>
                    <a:cubicBezTo>
                      <a:pt x="29" y="269"/>
                      <a:pt x="29" y="269"/>
                      <a:pt x="29" y="269"/>
                    </a:cubicBezTo>
                    <a:cubicBezTo>
                      <a:pt x="25" y="271"/>
                      <a:pt x="25" y="271"/>
                      <a:pt x="25" y="271"/>
                    </a:cubicBezTo>
                    <a:cubicBezTo>
                      <a:pt x="9" y="277"/>
                      <a:pt x="0" y="295"/>
                      <a:pt x="6" y="311"/>
                    </a:cubicBezTo>
                    <a:cubicBezTo>
                      <a:pt x="12" y="327"/>
                      <a:pt x="30" y="335"/>
                      <a:pt x="46" y="329"/>
                    </a:cubicBezTo>
                    <a:cubicBezTo>
                      <a:pt x="51" y="327"/>
                      <a:pt x="51" y="327"/>
                      <a:pt x="51" y="327"/>
                    </a:cubicBezTo>
                    <a:cubicBezTo>
                      <a:pt x="80" y="316"/>
                      <a:pt x="80" y="316"/>
                      <a:pt x="80" y="316"/>
                    </a:cubicBezTo>
                    <a:cubicBezTo>
                      <a:pt x="102" y="308"/>
                      <a:pt x="102" y="308"/>
                      <a:pt x="102" y="308"/>
                    </a:cubicBezTo>
                    <a:cubicBezTo>
                      <a:pt x="106" y="307"/>
                      <a:pt x="106" y="307"/>
                      <a:pt x="106" y="307"/>
                    </a:cubicBezTo>
                    <a:cubicBezTo>
                      <a:pt x="150" y="392"/>
                      <a:pt x="252" y="432"/>
                      <a:pt x="344" y="398"/>
                    </a:cubicBezTo>
                    <a:cubicBezTo>
                      <a:pt x="444" y="361"/>
                      <a:pt x="494" y="250"/>
                      <a:pt x="457" y="150"/>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6" name="Freeform 33"/>
              <p:cNvSpPr>
                <a:spLocks/>
              </p:cNvSpPr>
              <p:nvPr/>
            </p:nvSpPr>
            <p:spPr bwMode="auto">
              <a:xfrm>
                <a:off x="3011487" y="4621212"/>
                <a:ext cx="101600" cy="69850"/>
              </a:xfrm>
              <a:custGeom>
                <a:avLst/>
                <a:gdLst>
                  <a:gd name="T0" fmla="*/ 60 w 91"/>
                  <a:gd name="T1" fmla="*/ 0 h 62"/>
                  <a:gd name="T2" fmla="*/ 0 w 91"/>
                  <a:gd name="T3" fmla="*/ 0 h 62"/>
                  <a:gd name="T4" fmla="*/ 31 w 91"/>
                  <a:gd name="T5" fmla="*/ 31 h 62"/>
                  <a:gd name="T6" fmla="*/ 0 w 91"/>
                  <a:gd name="T7" fmla="*/ 62 h 62"/>
                  <a:gd name="T8" fmla="*/ 60 w 91"/>
                  <a:gd name="T9" fmla="*/ 62 h 62"/>
                  <a:gd name="T10" fmla="*/ 91 w 91"/>
                  <a:gd name="T11" fmla="*/ 31 h 62"/>
                  <a:gd name="T12" fmla="*/ 60 w 91"/>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91" h="62">
                    <a:moveTo>
                      <a:pt x="60" y="0"/>
                    </a:moveTo>
                    <a:cubicBezTo>
                      <a:pt x="0" y="0"/>
                      <a:pt x="0" y="0"/>
                      <a:pt x="0" y="0"/>
                    </a:cubicBezTo>
                    <a:cubicBezTo>
                      <a:pt x="17" y="0"/>
                      <a:pt x="31" y="14"/>
                      <a:pt x="31" y="31"/>
                    </a:cubicBezTo>
                    <a:cubicBezTo>
                      <a:pt x="31" y="48"/>
                      <a:pt x="17" y="62"/>
                      <a:pt x="0" y="62"/>
                    </a:cubicBezTo>
                    <a:cubicBezTo>
                      <a:pt x="60" y="62"/>
                      <a:pt x="60" y="62"/>
                      <a:pt x="60" y="62"/>
                    </a:cubicBezTo>
                    <a:cubicBezTo>
                      <a:pt x="77" y="62"/>
                      <a:pt x="91" y="48"/>
                      <a:pt x="91" y="31"/>
                    </a:cubicBezTo>
                    <a:cubicBezTo>
                      <a:pt x="91" y="14"/>
                      <a:pt x="77" y="0"/>
                      <a:pt x="60" y="0"/>
                    </a:cubicBezTo>
                    <a:close/>
                  </a:path>
                </a:pathLst>
              </a:custGeom>
              <a:solidFill>
                <a:srgbClr val="E1F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7" name="Freeform 34"/>
              <p:cNvSpPr>
                <a:spLocks/>
              </p:cNvSpPr>
              <p:nvPr/>
            </p:nvSpPr>
            <p:spPr bwMode="auto">
              <a:xfrm>
                <a:off x="2805112" y="4637087"/>
                <a:ext cx="284163" cy="155575"/>
              </a:xfrm>
              <a:custGeom>
                <a:avLst/>
                <a:gdLst>
                  <a:gd name="T0" fmla="*/ 249 w 255"/>
                  <a:gd name="T1" fmla="*/ 24 h 139"/>
                  <a:gd name="T2" fmla="*/ 209 w 255"/>
                  <a:gd name="T3" fmla="*/ 6 h 139"/>
                  <a:gd name="T4" fmla="*/ 24 w 255"/>
                  <a:gd name="T5" fmla="*/ 75 h 139"/>
                  <a:gd name="T6" fmla="*/ 6 w 255"/>
                  <a:gd name="T7" fmla="*/ 114 h 139"/>
                  <a:gd name="T8" fmla="*/ 46 w 255"/>
                  <a:gd name="T9" fmla="*/ 133 h 139"/>
                  <a:gd name="T10" fmla="*/ 231 w 255"/>
                  <a:gd name="T11" fmla="*/ 64 h 139"/>
                  <a:gd name="T12" fmla="*/ 249 w 255"/>
                  <a:gd name="T13" fmla="*/ 24 h 139"/>
                </a:gdLst>
                <a:ahLst/>
                <a:cxnLst>
                  <a:cxn ang="0">
                    <a:pos x="T0" y="T1"/>
                  </a:cxn>
                  <a:cxn ang="0">
                    <a:pos x="T2" y="T3"/>
                  </a:cxn>
                  <a:cxn ang="0">
                    <a:pos x="T4" y="T5"/>
                  </a:cxn>
                  <a:cxn ang="0">
                    <a:pos x="T6" y="T7"/>
                  </a:cxn>
                  <a:cxn ang="0">
                    <a:pos x="T8" y="T9"/>
                  </a:cxn>
                  <a:cxn ang="0">
                    <a:pos x="T10" y="T11"/>
                  </a:cxn>
                  <a:cxn ang="0">
                    <a:pos x="T12" y="T13"/>
                  </a:cxn>
                </a:cxnLst>
                <a:rect l="0" t="0" r="r" b="b"/>
                <a:pathLst>
                  <a:path w="255" h="139">
                    <a:moveTo>
                      <a:pt x="249" y="24"/>
                    </a:moveTo>
                    <a:cubicBezTo>
                      <a:pt x="243" y="8"/>
                      <a:pt x="225" y="0"/>
                      <a:pt x="209" y="6"/>
                    </a:cubicBezTo>
                    <a:cubicBezTo>
                      <a:pt x="24" y="75"/>
                      <a:pt x="24" y="75"/>
                      <a:pt x="24" y="75"/>
                    </a:cubicBezTo>
                    <a:cubicBezTo>
                      <a:pt x="8" y="81"/>
                      <a:pt x="0" y="98"/>
                      <a:pt x="6" y="114"/>
                    </a:cubicBezTo>
                    <a:cubicBezTo>
                      <a:pt x="12" y="130"/>
                      <a:pt x="30" y="139"/>
                      <a:pt x="46" y="133"/>
                    </a:cubicBezTo>
                    <a:cubicBezTo>
                      <a:pt x="231" y="64"/>
                      <a:pt x="231" y="64"/>
                      <a:pt x="231" y="64"/>
                    </a:cubicBezTo>
                    <a:cubicBezTo>
                      <a:pt x="247" y="58"/>
                      <a:pt x="255" y="40"/>
                      <a:pt x="249" y="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8" name="Freeform 35"/>
              <p:cNvSpPr>
                <a:spLocks/>
              </p:cNvSpPr>
              <p:nvPr/>
            </p:nvSpPr>
            <p:spPr bwMode="auto">
              <a:xfrm>
                <a:off x="2865437" y="4421187"/>
                <a:ext cx="484188" cy="484188"/>
              </a:xfrm>
              <a:custGeom>
                <a:avLst/>
                <a:gdLst>
                  <a:gd name="T0" fmla="*/ 398 w 435"/>
                  <a:gd name="T1" fmla="*/ 151 h 436"/>
                  <a:gd name="T2" fmla="*/ 150 w 435"/>
                  <a:gd name="T3" fmla="*/ 38 h 436"/>
                  <a:gd name="T4" fmla="*/ 37 w 435"/>
                  <a:gd name="T5" fmla="*/ 285 h 436"/>
                  <a:gd name="T6" fmla="*/ 285 w 435"/>
                  <a:gd name="T7" fmla="*/ 398 h 436"/>
                  <a:gd name="T8" fmla="*/ 398 w 435"/>
                  <a:gd name="T9" fmla="*/ 151 h 436"/>
                </a:gdLst>
                <a:ahLst/>
                <a:cxnLst>
                  <a:cxn ang="0">
                    <a:pos x="T0" y="T1"/>
                  </a:cxn>
                  <a:cxn ang="0">
                    <a:pos x="T2" y="T3"/>
                  </a:cxn>
                  <a:cxn ang="0">
                    <a:pos x="T4" y="T5"/>
                  </a:cxn>
                  <a:cxn ang="0">
                    <a:pos x="T6" y="T7"/>
                  </a:cxn>
                  <a:cxn ang="0">
                    <a:pos x="T8" y="T9"/>
                  </a:cxn>
                </a:cxnLst>
                <a:rect l="0" t="0" r="r" b="b"/>
                <a:pathLst>
                  <a:path w="435" h="436">
                    <a:moveTo>
                      <a:pt x="398" y="151"/>
                    </a:moveTo>
                    <a:cubicBezTo>
                      <a:pt x="361" y="51"/>
                      <a:pt x="250" y="0"/>
                      <a:pt x="150" y="38"/>
                    </a:cubicBezTo>
                    <a:cubicBezTo>
                      <a:pt x="50" y="75"/>
                      <a:pt x="0" y="186"/>
                      <a:pt x="37" y="285"/>
                    </a:cubicBezTo>
                    <a:cubicBezTo>
                      <a:pt x="74" y="385"/>
                      <a:pt x="185" y="436"/>
                      <a:pt x="285" y="398"/>
                    </a:cubicBezTo>
                    <a:cubicBezTo>
                      <a:pt x="385" y="361"/>
                      <a:pt x="435" y="250"/>
                      <a:pt x="398"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9" name="Freeform 36"/>
              <p:cNvSpPr>
                <a:spLocks/>
              </p:cNvSpPr>
              <p:nvPr/>
            </p:nvSpPr>
            <p:spPr bwMode="auto">
              <a:xfrm>
                <a:off x="2921000" y="4625975"/>
                <a:ext cx="373063" cy="244475"/>
              </a:xfrm>
              <a:custGeom>
                <a:avLst/>
                <a:gdLst>
                  <a:gd name="T0" fmla="*/ 228 w 335"/>
                  <a:gd name="T1" fmla="*/ 147 h 219"/>
                  <a:gd name="T2" fmla="*/ 17 w 335"/>
                  <a:gd name="T3" fmla="*/ 50 h 219"/>
                  <a:gd name="T4" fmla="*/ 6 w 335"/>
                  <a:gd name="T5" fmla="*/ 0 h 219"/>
                  <a:gd name="T6" fmla="*/ 13 w 335"/>
                  <a:gd name="T7" fmla="*/ 91 h 219"/>
                  <a:gd name="T8" fmla="*/ 225 w 335"/>
                  <a:gd name="T9" fmla="*/ 187 h 219"/>
                  <a:gd name="T10" fmla="*/ 332 w 335"/>
                  <a:gd name="T11" fmla="*/ 26 h 219"/>
                  <a:gd name="T12" fmla="*/ 228 w 335"/>
                  <a:gd name="T13" fmla="*/ 147 h 219"/>
                </a:gdLst>
                <a:ahLst/>
                <a:cxnLst>
                  <a:cxn ang="0">
                    <a:pos x="T0" y="T1"/>
                  </a:cxn>
                  <a:cxn ang="0">
                    <a:pos x="T2" y="T3"/>
                  </a:cxn>
                  <a:cxn ang="0">
                    <a:pos x="T4" y="T5"/>
                  </a:cxn>
                  <a:cxn ang="0">
                    <a:pos x="T6" y="T7"/>
                  </a:cxn>
                  <a:cxn ang="0">
                    <a:pos x="T8" y="T9"/>
                  </a:cxn>
                  <a:cxn ang="0">
                    <a:pos x="T10" y="T11"/>
                  </a:cxn>
                  <a:cxn ang="0">
                    <a:pos x="T12" y="T13"/>
                  </a:cxn>
                </a:cxnLst>
                <a:rect l="0" t="0" r="r" b="b"/>
                <a:pathLst>
                  <a:path w="335" h="219">
                    <a:moveTo>
                      <a:pt x="228" y="147"/>
                    </a:moveTo>
                    <a:cubicBezTo>
                      <a:pt x="143" y="179"/>
                      <a:pt x="48" y="136"/>
                      <a:pt x="17" y="50"/>
                    </a:cubicBezTo>
                    <a:cubicBezTo>
                      <a:pt x="10" y="34"/>
                      <a:pt x="7" y="17"/>
                      <a:pt x="6" y="0"/>
                    </a:cubicBezTo>
                    <a:cubicBezTo>
                      <a:pt x="0" y="29"/>
                      <a:pt x="2" y="60"/>
                      <a:pt x="13" y="91"/>
                    </a:cubicBezTo>
                    <a:cubicBezTo>
                      <a:pt x="45" y="176"/>
                      <a:pt x="140" y="219"/>
                      <a:pt x="225" y="187"/>
                    </a:cubicBezTo>
                    <a:cubicBezTo>
                      <a:pt x="294" y="162"/>
                      <a:pt x="335" y="95"/>
                      <a:pt x="332" y="26"/>
                    </a:cubicBezTo>
                    <a:cubicBezTo>
                      <a:pt x="321" y="80"/>
                      <a:pt x="283" y="127"/>
                      <a:pt x="228" y="147"/>
                    </a:cubicBezTo>
                    <a:close/>
                  </a:path>
                </a:pathLst>
              </a:custGeom>
              <a:solidFill>
                <a:srgbClr val="7A5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0" name="Freeform 37"/>
              <p:cNvSpPr>
                <a:spLocks/>
              </p:cNvSpPr>
              <p:nvPr/>
            </p:nvSpPr>
            <p:spPr bwMode="auto">
              <a:xfrm>
                <a:off x="2927350" y="4456112"/>
                <a:ext cx="363538" cy="369888"/>
              </a:xfrm>
              <a:custGeom>
                <a:avLst/>
                <a:gdLst>
                  <a:gd name="T0" fmla="*/ 222 w 326"/>
                  <a:gd name="T1" fmla="*/ 300 h 332"/>
                  <a:gd name="T2" fmla="*/ 326 w 326"/>
                  <a:gd name="T3" fmla="*/ 179 h 332"/>
                  <a:gd name="T4" fmla="*/ 316 w 326"/>
                  <a:gd name="T5" fmla="*/ 128 h 332"/>
                  <a:gd name="T6" fmla="*/ 104 w 326"/>
                  <a:gd name="T7" fmla="*/ 32 h 332"/>
                  <a:gd name="T8" fmla="*/ 0 w 326"/>
                  <a:gd name="T9" fmla="*/ 153 h 332"/>
                  <a:gd name="T10" fmla="*/ 11 w 326"/>
                  <a:gd name="T11" fmla="*/ 203 h 332"/>
                  <a:gd name="T12" fmla="*/ 222 w 326"/>
                  <a:gd name="T13" fmla="*/ 300 h 332"/>
                </a:gdLst>
                <a:ahLst/>
                <a:cxnLst>
                  <a:cxn ang="0">
                    <a:pos x="T0" y="T1"/>
                  </a:cxn>
                  <a:cxn ang="0">
                    <a:pos x="T2" y="T3"/>
                  </a:cxn>
                  <a:cxn ang="0">
                    <a:pos x="T4" y="T5"/>
                  </a:cxn>
                  <a:cxn ang="0">
                    <a:pos x="T6" y="T7"/>
                  </a:cxn>
                  <a:cxn ang="0">
                    <a:pos x="T8" y="T9"/>
                  </a:cxn>
                  <a:cxn ang="0">
                    <a:pos x="T10" y="T11"/>
                  </a:cxn>
                  <a:cxn ang="0">
                    <a:pos x="T12" y="T13"/>
                  </a:cxn>
                </a:cxnLst>
                <a:rect l="0" t="0" r="r" b="b"/>
                <a:pathLst>
                  <a:path w="326" h="332">
                    <a:moveTo>
                      <a:pt x="222" y="300"/>
                    </a:moveTo>
                    <a:cubicBezTo>
                      <a:pt x="277" y="280"/>
                      <a:pt x="315" y="233"/>
                      <a:pt x="326" y="179"/>
                    </a:cubicBezTo>
                    <a:cubicBezTo>
                      <a:pt x="325" y="162"/>
                      <a:pt x="322" y="145"/>
                      <a:pt x="316" y="128"/>
                    </a:cubicBezTo>
                    <a:cubicBezTo>
                      <a:pt x="284" y="43"/>
                      <a:pt x="189" y="0"/>
                      <a:pt x="104" y="32"/>
                    </a:cubicBezTo>
                    <a:cubicBezTo>
                      <a:pt x="49" y="52"/>
                      <a:pt x="11" y="99"/>
                      <a:pt x="0" y="153"/>
                    </a:cubicBezTo>
                    <a:cubicBezTo>
                      <a:pt x="1" y="170"/>
                      <a:pt x="4" y="187"/>
                      <a:pt x="11" y="203"/>
                    </a:cubicBezTo>
                    <a:cubicBezTo>
                      <a:pt x="42" y="289"/>
                      <a:pt x="137" y="332"/>
                      <a:pt x="222" y="300"/>
                    </a:cubicBezTo>
                    <a:close/>
                  </a:path>
                </a:pathLst>
              </a:custGeom>
              <a:solidFill>
                <a:srgbClr val="936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1" name="Freeform 38"/>
              <p:cNvSpPr>
                <a:spLocks/>
              </p:cNvSpPr>
              <p:nvPr/>
            </p:nvSpPr>
            <p:spPr bwMode="auto">
              <a:xfrm>
                <a:off x="2800350" y="4699000"/>
                <a:ext cx="112713" cy="93663"/>
              </a:xfrm>
              <a:custGeom>
                <a:avLst/>
                <a:gdLst>
                  <a:gd name="T0" fmla="*/ 62 w 102"/>
                  <a:gd name="T1" fmla="*/ 39 h 84"/>
                  <a:gd name="T2" fmla="*/ 80 w 102"/>
                  <a:gd name="T3" fmla="*/ 0 h 84"/>
                  <a:gd name="T4" fmla="*/ 25 w 102"/>
                  <a:gd name="T5" fmla="*/ 20 h 84"/>
                  <a:gd name="T6" fmla="*/ 6 w 102"/>
                  <a:gd name="T7" fmla="*/ 60 h 84"/>
                  <a:gd name="T8" fmla="*/ 46 w 102"/>
                  <a:gd name="T9" fmla="*/ 78 h 84"/>
                  <a:gd name="T10" fmla="*/ 102 w 102"/>
                  <a:gd name="T11" fmla="*/ 58 h 84"/>
                  <a:gd name="T12" fmla="*/ 62 w 102"/>
                  <a:gd name="T13" fmla="*/ 39 h 84"/>
                </a:gdLst>
                <a:ahLst/>
                <a:cxnLst>
                  <a:cxn ang="0">
                    <a:pos x="T0" y="T1"/>
                  </a:cxn>
                  <a:cxn ang="0">
                    <a:pos x="T2" y="T3"/>
                  </a:cxn>
                  <a:cxn ang="0">
                    <a:pos x="T4" y="T5"/>
                  </a:cxn>
                  <a:cxn ang="0">
                    <a:pos x="T6" y="T7"/>
                  </a:cxn>
                  <a:cxn ang="0">
                    <a:pos x="T8" y="T9"/>
                  </a:cxn>
                  <a:cxn ang="0">
                    <a:pos x="T10" y="T11"/>
                  </a:cxn>
                  <a:cxn ang="0">
                    <a:pos x="T12" y="T13"/>
                  </a:cxn>
                </a:cxnLst>
                <a:rect l="0" t="0" r="r" b="b"/>
                <a:pathLst>
                  <a:path w="102" h="84">
                    <a:moveTo>
                      <a:pt x="62" y="39"/>
                    </a:moveTo>
                    <a:cubicBezTo>
                      <a:pt x="56" y="23"/>
                      <a:pt x="64" y="6"/>
                      <a:pt x="80" y="0"/>
                    </a:cubicBezTo>
                    <a:cubicBezTo>
                      <a:pt x="25" y="20"/>
                      <a:pt x="25" y="20"/>
                      <a:pt x="25" y="20"/>
                    </a:cubicBezTo>
                    <a:cubicBezTo>
                      <a:pt x="9" y="26"/>
                      <a:pt x="0" y="44"/>
                      <a:pt x="6" y="60"/>
                    </a:cubicBezTo>
                    <a:cubicBezTo>
                      <a:pt x="12" y="76"/>
                      <a:pt x="30" y="84"/>
                      <a:pt x="46" y="78"/>
                    </a:cubicBezTo>
                    <a:cubicBezTo>
                      <a:pt x="102" y="58"/>
                      <a:pt x="102" y="58"/>
                      <a:pt x="102" y="58"/>
                    </a:cubicBezTo>
                    <a:cubicBezTo>
                      <a:pt x="86" y="63"/>
                      <a:pt x="68" y="55"/>
                      <a:pt x="62"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2933" name="Elbow Connector 2932"/>
          <p:cNvCxnSpPr>
            <a:stCxn id="2739" idx="3"/>
            <a:endCxn id="2607" idx="0"/>
          </p:cNvCxnSpPr>
          <p:nvPr/>
        </p:nvCxnSpPr>
        <p:spPr>
          <a:xfrm>
            <a:off x="5929204" y="2610751"/>
            <a:ext cx="2022361" cy="1286031"/>
          </a:xfrm>
          <a:prstGeom prst="bentConnector2">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36" name="Elbow Connector 2935"/>
          <p:cNvCxnSpPr>
            <a:stCxn id="2739" idx="1"/>
            <a:endCxn id="13" idx="0"/>
          </p:cNvCxnSpPr>
          <p:nvPr/>
        </p:nvCxnSpPr>
        <p:spPr>
          <a:xfrm rot="10800000" flipV="1">
            <a:off x="1164040" y="2610750"/>
            <a:ext cx="2036360" cy="1286031"/>
          </a:xfrm>
          <a:prstGeom prst="bentConnector2">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39" name="Elbow Connector 2938"/>
          <p:cNvCxnSpPr>
            <a:stCxn id="2739" idx="1"/>
            <a:endCxn id="2325" idx="0"/>
          </p:cNvCxnSpPr>
          <p:nvPr/>
        </p:nvCxnSpPr>
        <p:spPr>
          <a:xfrm rot="10800000" flipH="1" flipV="1">
            <a:off x="3200400" y="2610750"/>
            <a:ext cx="226148" cy="1286031"/>
          </a:xfrm>
          <a:prstGeom prst="bentConnector4">
            <a:avLst>
              <a:gd name="adj1" fmla="val -101084"/>
              <a:gd name="adj2" fmla="val 69803"/>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42" name="Elbow Connector 2941"/>
          <p:cNvCxnSpPr>
            <a:stCxn id="2739" idx="3"/>
            <a:endCxn id="2466" idx="0"/>
          </p:cNvCxnSpPr>
          <p:nvPr/>
        </p:nvCxnSpPr>
        <p:spPr>
          <a:xfrm flipH="1">
            <a:off x="5689056" y="2610751"/>
            <a:ext cx="240148" cy="1286031"/>
          </a:xfrm>
          <a:prstGeom prst="bentConnector4">
            <a:avLst>
              <a:gd name="adj1" fmla="val -95191"/>
              <a:gd name="adj2" fmla="val 69803"/>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255" name="Group 3254"/>
          <p:cNvGrpSpPr/>
          <p:nvPr/>
        </p:nvGrpSpPr>
        <p:grpSpPr>
          <a:xfrm>
            <a:off x="3200400" y="1458382"/>
            <a:ext cx="2728804" cy="1742016"/>
            <a:chOff x="3200400" y="2067983"/>
            <a:chExt cx="2728804" cy="1742016"/>
          </a:xfrm>
        </p:grpSpPr>
        <p:grpSp>
          <p:nvGrpSpPr>
            <p:cNvPr id="29" name="Group 28"/>
            <p:cNvGrpSpPr/>
            <p:nvPr/>
          </p:nvGrpSpPr>
          <p:grpSpPr>
            <a:xfrm>
              <a:off x="3200400" y="2711011"/>
              <a:ext cx="2728804" cy="1018682"/>
              <a:chOff x="3740089" y="3112959"/>
              <a:chExt cx="1746311" cy="1018682"/>
            </a:xfrm>
          </p:grpSpPr>
          <p:sp>
            <p:nvSpPr>
              <p:cNvPr id="2739" name="Rectangle 2738"/>
              <p:cNvSpPr/>
              <p:nvPr/>
            </p:nvSpPr>
            <p:spPr>
              <a:xfrm>
                <a:off x="3740089" y="3112959"/>
                <a:ext cx="1746311" cy="10186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0" name="Rectangle 2739"/>
              <p:cNvSpPr/>
              <p:nvPr/>
            </p:nvSpPr>
            <p:spPr>
              <a:xfrm>
                <a:off x="3787069" y="3189947"/>
                <a:ext cx="1652350" cy="8731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41" name="Group 2740"/>
            <p:cNvGrpSpPr/>
            <p:nvPr/>
          </p:nvGrpSpPr>
          <p:grpSpPr>
            <a:xfrm>
              <a:off x="3830761" y="3199642"/>
              <a:ext cx="1388263" cy="610357"/>
              <a:chOff x="5878447" y="3393583"/>
              <a:chExt cx="3417160" cy="1502372"/>
            </a:xfrm>
          </p:grpSpPr>
          <p:sp>
            <p:nvSpPr>
              <p:cNvPr id="2819" name="Freeform 20"/>
              <p:cNvSpPr>
                <a:spLocks noEditPoints="1"/>
              </p:cNvSpPr>
              <p:nvPr/>
            </p:nvSpPr>
            <p:spPr bwMode="auto">
              <a:xfrm rot="10800000">
                <a:off x="5926680" y="4053936"/>
                <a:ext cx="3336495" cy="812557"/>
              </a:xfrm>
              <a:custGeom>
                <a:avLst/>
                <a:gdLst>
                  <a:gd name="T0" fmla="*/ 1444 w 3563"/>
                  <a:gd name="T1" fmla="*/ 704 h 847"/>
                  <a:gd name="T2" fmla="*/ 1415 w 3563"/>
                  <a:gd name="T3" fmla="*/ 665 h 847"/>
                  <a:gd name="T4" fmla="*/ 1415 w 3563"/>
                  <a:gd name="T5" fmla="*/ 628 h 847"/>
                  <a:gd name="T6" fmla="*/ 2157 w 3563"/>
                  <a:gd name="T7" fmla="*/ 628 h 847"/>
                  <a:gd name="T8" fmla="*/ 2157 w 3563"/>
                  <a:gd name="T9" fmla="*/ 665 h 847"/>
                  <a:gd name="T10" fmla="*/ 2128 w 3563"/>
                  <a:gd name="T11" fmla="*/ 704 h 847"/>
                  <a:gd name="T12" fmla="*/ 1444 w 3563"/>
                  <a:gd name="T13" fmla="*/ 704 h 847"/>
                  <a:gd name="T14" fmla="*/ 2921 w 3563"/>
                  <a:gd name="T15" fmla="*/ 0 h 847"/>
                  <a:gd name="T16" fmla="*/ 641 w 3563"/>
                  <a:gd name="T17" fmla="*/ 0 h 847"/>
                  <a:gd name="T18" fmla="*/ 0 w 3563"/>
                  <a:gd name="T19" fmla="*/ 67 h 847"/>
                  <a:gd name="T20" fmla="*/ 0 w 3563"/>
                  <a:gd name="T21" fmla="*/ 115 h 847"/>
                  <a:gd name="T22" fmla="*/ 356 w 3563"/>
                  <a:gd name="T23" fmla="*/ 628 h 847"/>
                  <a:gd name="T24" fmla="*/ 1312 w 3563"/>
                  <a:gd name="T25" fmla="*/ 628 h 847"/>
                  <a:gd name="T26" fmla="*/ 1312 w 3563"/>
                  <a:gd name="T27" fmla="*/ 808 h 847"/>
                  <a:gd name="T28" fmla="*/ 1341 w 3563"/>
                  <a:gd name="T29" fmla="*/ 847 h 847"/>
                  <a:gd name="T30" fmla="*/ 2231 w 3563"/>
                  <a:gd name="T31" fmla="*/ 847 h 847"/>
                  <a:gd name="T32" fmla="*/ 2260 w 3563"/>
                  <a:gd name="T33" fmla="*/ 808 h 847"/>
                  <a:gd name="T34" fmla="*/ 2260 w 3563"/>
                  <a:gd name="T35" fmla="*/ 628 h 847"/>
                  <a:gd name="T36" fmla="*/ 3206 w 3563"/>
                  <a:gd name="T37" fmla="*/ 628 h 847"/>
                  <a:gd name="T38" fmla="*/ 3563 w 3563"/>
                  <a:gd name="T39" fmla="*/ 115 h 847"/>
                  <a:gd name="T40" fmla="*/ 3563 w 3563"/>
                  <a:gd name="T41" fmla="*/ 67 h 847"/>
                  <a:gd name="T42" fmla="*/ 2921 w 3563"/>
                  <a:gd name="T43"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3" h="847">
                    <a:moveTo>
                      <a:pt x="1444" y="704"/>
                    </a:moveTo>
                    <a:cubicBezTo>
                      <a:pt x="1428" y="704"/>
                      <a:pt x="1415" y="686"/>
                      <a:pt x="1415" y="665"/>
                    </a:cubicBezTo>
                    <a:cubicBezTo>
                      <a:pt x="1415" y="628"/>
                      <a:pt x="1415" y="628"/>
                      <a:pt x="1415" y="628"/>
                    </a:cubicBezTo>
                    <a:cubicBezTo>
                      <a:pt x="2157" y="628"/>
                      <a:pt x="2157" y="628"/>
                      <a:pt x="2157" y="628"/>
                    </a:cubicBezTo>
                    <a:cubicBezTo>
                      <a:pt x="2157" y="665"/>
                      <a:pt x="2157" y="665"/>
                      <a:pt x="2157" y="665"/>
                    </a:cubicBezTo>
                    <a:cubicBezTo>
                      <a:pt x="2157" y="686"/>
                      <a:pt x="2144" y="704"/>
                      <a:pt x="2128" y="704"/>
                    </a:cubicBezTo>
                    <a:cubicBezTo>
                      <a:pt x="1444" y="704"/>
                      <a:pt x="1444" y="704"/>
                      <a:pt x="1444" y="704"/>
                    </a:cubicBezTo>
                    <a:moveTo>
                      <a:pt x="2921" y="0"/>
                    </a:moveTo>
                    <a:cubicBezTo>
                      <a:pt x="641" y="0"/>
                      <a:pt x="641" y="0"/>
                      <a:pt x="641" y="0"/>
                    </a:cubicBezTo>
                    <a:cubicBezTo>
                      <a:pt x="0" y="67"/>
                      <a:pt x="0" y="67"/>
                      <a:pt x="0" y="67"/>
                    </a:cubicBezTo>
                    <a:cubicBezTo>
                      <a:pt x="0" y="115"/>
                      <a:pt x="0" y="115"/>
                      <a:pt x="0" y="115"/>
                    </a:cubicBezTo>
                    <a:cubicBezTo>
                      <a:pt x="356" y="628"/>
                      <a:pt x="356" y="628"/>
                      <a:pt x="356" y="628"/>
                    </a:cubicBezTo>
                    <a:cubicBezTo>
                      <a:pt x="1312" y="628"/>
                      <a:pt x="1312" y="628"/>
                      <a:pt x="1312" y="628"/>
                    </a:cubicBezTo>
                    <a:cubicBezTo>
                      <a:pt x="1312" y="808"/>
                      <a:pt x="1312" y="808"/>
                      <a:pt x="1312" y="808"/>
                    </a:cubicBezTo>
                    <a:cubicBezTo>
                      <a:pt x="1312" y="830"/>
                      <a:pt x="1325" y="847"/>
                      <a:pt x="1341" y="847"/>
                    </a:cubicBezTo>
                    <a:cubicBezTo>
                      <a:pt x="2231" y="847"/>
                      <a:pt x="2231" y="847"/>
                      <a:pt x="2231" y="847"/>
                    </a:cubicBezTo>
                    <a:cubicBezTo>
                      <a:pt x="2247" y="847"/>
                      <a:pt x="2260" y="830"/>
                      <a:pt x="2260" y="808"/>
                    </a:cubicBezTo>
                    <a:cubicBezTo>
                      <a:pt x="2260" y="628"/>
                      <a:pt x="2260" y="628"/>
                      <a:pt x="2260" y="628"/>
                    </a:cubicBezTo>
                    <a:cubicBezTo>
                      <a:pt x="3206" y="628"/>
                      <a:pt x="3206" y="628"/>
                      <a:pt x="3206" y="628"/>
                    </a:cubicBezTo>
                    <a:cubicBezTo>
                      <a:pt x="3563" y="115"/>
                      <a:pt x="3563" y="115"/>
                      <a:pt x="3563" y="115"/>
                    </a:cubicBezTo>
                    <a:cubicBezTo>
                      <a:pt x="3563" y="67"/>
                      <a:pt x="3563" y="67"/>
                      <a:pt x="3563" y="67"/>
                    </a:cubicBezTo>
                    <a:cubicBezTo>
                      <a:pt x="2921" y="0"/>
                      <a:pt x="2921" y="0"/>
                      <a:pt x="2921"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0" name="Freeform 21"/>
              <p:cNvSpPr>
                <a:spLocks/>
              </p:cNvSpPr>
              <p:nvPr/>
            </p:nvSpPr>
            <p:spPr bwMode="auto">
              <a:xfrm rot="10800000">
                <a:off x="6705860" y="3393583"/>
                <a:ext cx="1817821" cy="592848"/>
              </a:xfrm>
              <a:custGeom>
                <a:avLst/>
                <a:gdLst>
                  <a:gd name="T0" fmla="*/ 1858 w 1896"/>
                  <a:gd name="T1" fmla="*/ 0 h 619"/>
                  <a:gd name="T2" fmla="*/ 38 w 1896"/>
                  <a:gd name="T3" fmla="*/ 0 h 619"/>
                  <a:gd name="T4" fmla="*/ 0 w 1896"/>
                  <a:gd name="T5" fmla="*/ 38 h 619"/>
                  <a:gd name="T6" fmla="*/ 0 w 1896"/>
                  <a:gd name="T7" fmla="*/ 581 h 619"/>
                  <a:gd name="T8" fmla="*/ 38 w 1896"/>
                  <a:gd name="T9" fmla="*/ 619 h 619"/>
                  <a:gd name="T10" fmla="*/ 1858 w 1896"/>
                  <a:gd name="T11" fmla="*/ 619 h 619"/>
                  <a:gd name="T12" fmla="*/ 1896 w 1896"/>
                  <a:gd name="T13" fmla="*/ 581 h 619"/>
                  <a:gd name="T14" fmla="*/ 1896 w 1896"/>
                  <a:gd name="T15" fmla="*/ 38 h 619"/>
                  <a:gd name="T16" fmla="*/ 1858 w 1896"/>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58" y="0"/>
                    </a:moveTo>
                    <a:cubicBezTo>
                      <a:pt x="38" y="0"/>
                      <a:pt x="38" y="0"/>
                      <a:pt x="38" y="0"/>
                    </a:cubicBezTo>
                    <a:cubicBezTo>
                      <a:pt x="17" y="0"/>
                      <a:pt x="0" y="17"/>
                      <a:pt x="0" y="38"/>
                    </a:cubicBezTo>
                    <a:cubicBezTo>
                      <a:pt x="0" y="581"/>
                      <a:pt x="0" y="581"/>
                      <a:pt x="0" y="581"/>
                    </a:cubicBezTo>
                    <a:cubicBezTo>
                      <a:pt x="0" y="602"/>
                      <a:pt x="17" y="619"/>
                      <a:pt x="38" y="619"/>
                    </a:cubicBezTo>
                    <a:cubicBezTo>
                      <a:pt x="1858" y="619"/>
                      <a:pt x="1858" y="619"/>
                      <a:pt x="1858" y="619"/>
                    </a:cubicBezTo>
                    <a:cubicBezTo>
                      <a:pt x="1879" y="619"/>
                      <a:pt x="1896" y="602"/>
                      <a:pt x="1896" y="581"/>
                    </a:cubicBezTo>
                    <a:cubicBezTo>
                      <a:pt x="1896" y="38"/>
                      <a:pt x="1896" y="38"/>
                      <a:pt x="1896" y="38"/>
                    </a:cubicBezTo>
                    <a:cubicBezTo>
                      <a:pt x="1896" y="17"/>
                      <a:pt x="1879" y="0"/>
                      <a:pt x="1858"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1" name="Freeform 87"/>
              <p:cNvSpPr>
                <a:spLocks/>
              </p:cNvSpPr>
              <p:nvPr/>
            </p:nvSpPr>
            <p:spPr bwMode="auto">
              <a:xfrm rot="10800000">
                <a:off x="6116568" y="4747436"/>
                <a:ext cx="157111" cy="94512"/>
              </a:xfrm>
              <a:custGeom>
                <a:avLst/>
                <a:gdLst>
                  <a:gd name="T0" fmla="*/ 128 w 128"/>
                  <a:gd name="T1" fmla="*/ 0 h 77"/>
                  <a:gd name="T2" fmla="*/ 0 w 128"/>
                  <a:gd name="T3" fmla="*/ 0 h 77"/>
                  <a:gd name="T4" fmla="*/ 3 w 128"/>
                  <a:gd name="T5" fmla="*/ 77 h 77"/>
                  <a:gd name="T6" fmla="*/ 125 w 128"/>
                  <a:gd name="T7" fmla="*/ 77 h 77"/>
                  <a:gd name="T8" fmla="*/ 128 w 128"/>
                  <a:gd name="T9" fmla="*/ 0 h 77"/>
                </a:gdLst>
                <a:ahLst/>
                <a:cxnLst>
                  <a:cxn ang="0">
                    <a:pos x="T0" y="T1"/>
                  </a:cxn>
                  <a:cxn ang="0">
                    <a:pos x="T2" y="T3"/>
                  </a:cxn>
                  <a:cxn ang="0">
                    <a:pos x="T4" y="T5"/>
                  </a:cxn>
                  <a:cxn ang="0">
                    <a:pos x="T6" y="T7"/>
                  </a:cxn>
                  <a:cxn ang="0">
                    <a:pos x="T8" y="T9"/>
                  </a:cxn>
                </a:cxnLst>
                <a:rect l="0" t="0" r="r" b="b"/>
                <a:pathLst>
                  <a:path w="128" h="77">
                    <a:moveTo>
                      <a:pt x="128" y="0"/>
                    </a:moveTo>
                    <a:lnTo>
                      <a:pt x="0" y="0"/>
                    </a:lnTo>
                    <a:lnTo>
                      <a:pt x="3" y="77"/>
                    </a:lnTo>
                    <a:lnTo>
                      <a:pt x="125" y="77"/>
                    </a:lnTo>
                    <a:lnTo>
                      <a:pt x="128" y="0"/>
                    </a:lnTo>
                    <a:close/>
                  </a:path>
                </a:pathLst>
              </a:custGeom>
              <a:solidFill>
                <a:srgbClr val="4C4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2" name="Freeform 88"/>
              <p:cNvSpPr>
                <a:spLocks/>
              </p:cNvSpPr>
              <p:nvPr/>
            </p:nvSpPr>
            <p:spPr bwMode="auto">
              <a:xfrm rot="10800000">
                <a:off x="6115340" y="4727797"/>
                <a:ext cx="160793" cy="33141"/>
              </a:xfrm>
              <a:custGeom>
                <a:avLst/>
                <a:gdLst>
                  <a:gd name="T0" fmla="*/ 93 w 131"/>
                  <a:gd name="T1" fmla="*/ 0 h 27"/>
                  <a:gd name="T2" fmla="*/ 93 w 131"/>
                  <a:gd name="T3" fmla="*/ 6 h 27"/>
                  <a:gd name="T4" fmla="*/ 87 w 131"/>
                  <a:gd name="T5" fmla="*/ 6 h 27"/>
                  <a:gd name="T6" fmla="*/ 87 w 131"/>
                  <a:gd name="T7" fmla="*/ 0 h 27"/>
                  <a:gd name="T8" fmla="*/ 45 w 131"/>
                  <a:gd name="T9" fmla="*/ 0 h 27"/>
                  <a:gd name="T10" fmla="*/ 45 w 131"/>
                  <a:gd name="T11" fmla="*/ 6 h 27"/>
                  <a:gd name="T12" fmla="*/ 39 w 131"/>
                  <a:gd name="T13" fmla="*/ 6 h 27"/>
                  <a:gd name="T14" fmla="*/ 39 w 131"/>
                  <a:gd name="T15" fmla="*/ 0 h 27"/>
                  <a:gd name="T16" fmla="*/ 0 w 131"/>
                  <a:gd name="T17" fmla="*/ 0 h 27"/>
                  <a:gd name="T18" fmla="*/ 0 w 131"/>
                  <a:gd name="T19" fmla="*/ 6 h 27"/>
                  <a:gd name="T20" fmla="*/ 0 w 131"/>
                  <a:gd name="T21" fmla="*/ 12 h 27"/>
                  <a:gd name="T22" fmla="*/ 0 w 131"/>
                  <a:gd name="T23" fmla="*/ 27 h 27"/>
                  <a:gd name="T24" fmla="*/ 131 w 131"/>
                  <a:gd name="T25" fmla="*/ 27 h 27"/>
                  <a:gd name="T26" fmla="*/ 131 w 131"/>
                  <a:gd name="T27" fmla="*/ 12 h 27"/>
                  <a:gd name="T28" fmla="*/ 131 w 131"/>
                  <a:gd name="T29" fmla="*/ 6 h 27"/>
                  <a:gd name="T30" fmla="*/ 131 w 131"/>
                  <a:gd name="T31" fmla="*/ 0 h 27"/>
                  <a:gd name="T32" fmla="*/ 93 w 131"/>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27">
                    <a:moveTo>
                      <a:pt x="93" y="0"/>
                    </a:moveTo>
                    <a:lnTo>
                      <a:pt x="93" y="6"/>
                    </a:lnTo>
                    <a:lnTo>
                      <a:pt x="87" y="6"/>
                    </a:lnTo>
                    <a:lnTo>
                      <a:pt x="87" y="0"/>
                    </a:lnTo>
                    <a:lnTo>
                      <a:pt x="45" y="0"/>
                    </a:lnTo>
                    <a:lnTo>
                      <a:pt x="45" y="6"/>
                    </a:lnTo>
                    <a:lnTo>
                      <a:pt x="39" y="6"/>
                    </a:lnTo>
                    <a:lnTo>
                      <a:pt x="39" y="0"/>
                    </a:lnTo>
                    <a:lnTo>
                      <a:pt x="0" y="0"/>
                    </a:lnTo>
                    <a:lnTo>
                      <a:pt x="0" y="6"/>
                    </a:lnTo>
                    <a:lnTo>
                      <a:pt x="0" y="12"/>
                    </a:lnTo>
                    <a:lnTo>
                      <a:pt x="0" y="27"/>
                    </a:lnTo>
                    <a:lnTo>
                      <a:pt x="131" y="27"/>
                    </a:lnTo>
                    <a:lnTo>
                      <a:pt x="131" y="12"/>
                    </a:lnTo>
                    <a:lnTo>
                      <a:pt x="131" y="6"/>
                    </a:lnTo>
                    <a:lnTo>
                      <a:pt x="131" y="0"/>
                    </a:lnTo>
                    <a:lnTo>
                      <a:pt x="93" y="0"/>
                    </a:lnTo>
                    <a:close/>
                  </a:path>
                </a:pathLst>
              </a:custGeom>
              <a:solidFill>
                <a:srgbClr val="3C3A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3" name="Freeform 231"/>
              <p:cNvSpPr>
                <a:spLocks noEditPoints="1"/>
              </p:cNvSpPr>
              <p:nvPr/>
            </p:nvSpPr>
            <p:spPr bwMode="auto">
              <a:xfrm rot="10800000">
                <a:off x="7127968" y="4083398"/>
                <a:ext cx="909525" cy="677540"/>
              </a:xfrm>
              <a:custGeom>
                <a:avLst/>
                <a:gdLst>
                  <a:gd name="T0" fmla="*/ 948 w 948"/>
                  <a:gd name="T1" fmla="*/ 668 h 707"/>
                  <a:gd name="T2" fmla="*/ 919 w 948"/>
                  <a:gd name="T3" fmla="*/ 707 h 707"/>
                  <a:gd name="T4" fmla="*/ 29 w 948"/>
                  <a:gd name="T5" fmla="*/ 707 h 707"/>
                  <a:gd name="T6" fmla="*/ 0 w 948"/>
                  <a:gd name="T7" fmla="*/ 668 h 707"/>
                  <a:gd name="T8" fmla="*/ 0 w 948"/>
                  <a:gd name="T9" fmla="*/ 39 h 707"/>
                  <a:gd name="T10" fmla="*/ 29 w 948"/>
                  <a:gd name="T11" fmla="*/ 0 h 707"/>
                  <a:gd name="T12" fmla="*/ 919 w 948"/>
                  <a:gd name="T13" fmla="*/ 0 h 707"/>
                  <a:gd name="T14" fmla="*/ 948 w 948"/>
                  <a:gd name="T15" fmla="*/ 39 h 707"/>
                  <a:gd name="T16" fmla="*/ 948 w 948"/>
                  <a:gd name="T17" fmla="*/ 668 h 707"/>
                  <a:gd name="T18" fmla="*/ 845 w 948"/>
                  <a:gd name="T19" fmla="*/ 182 h 707"/>
                  <a:gd name="T20" fmla="*/ 816 w 948"/>
                  <a:gd name="T21" fmla="*/ 143 h 707"/>
                  <a:gd name="T22" fmla="*/ 132 w 948"/>
                  <a:gd name="T23" fmla="*/ 143 h 707"/>
                  <a:gd name="T24" fmla="*/ 103 w 948"/>
                  <a:gd name="T25" fmla="*/ 182 h 707"/>
                  <a:gd name="T26" fmla="*/ 103 w 948"/>
                  <a:gd name="T27" fmla="*/ 525 h 707"/>
                  <a:gd name="T28" fmla="*/ 132 w 948"/>
                  <a:gd name="T29" fmla="*/ 564 h 707"/>
                  <a:gd name="T30" fmla="*/ 816 w 948"/>
                  <a:gd name="T31" fmla="*/ 564 h 707"/>
                  <a:gd name="T32" fmla="*/ 845 w 948"/>
                  <a:gd name="T33" fmla="*/ 525 h 707"/>
                  <a:gd name="T34" fmla="*/ 845 w 948"/>
                  <a:gd name="T35" fmla="*/ 18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707">
                    <a:moveTo>
                      <a:pt x="948" y="668"/>
                    </a:moveTo>
                    <a:cubicBezTo>
                      <a:pt x="948" y="690"/>
                      <a:pt x="935" y="707"/>
                      <a:pt x="919" y="707"/>
                    </a:cubicBezTo>
                    <a:cubicBezTo>
                      <a:pt x="29" y="707"/>
                      <a:pt x="29" y="707"/>
                      <a:pt x="29" y="707"/>
                    </a:cubicBezTo>
                    <a:cubicBezTo>
                      <a:pt x="13" y="707"/>
                      <a:pt x="0" y="690"/>
                      <a:pt x="0" y="668"/>
                    </a:cubicBezTo>
                    <a:cubicBezTo>
                      <a:pt x="0" y="39"/>
                      <a:pt x="0" y="39"/>
                      <a:pt x="0" y="39"/>
                    </a:cubicBezTo>
                    <a:cubicBezTo>
                      <a:pt x="0" y="17"/>
                      <a:pt x="13" y="0"/>
                      <a:pt x="29" y="0"/>
                    </a:cubicBezTo>
                    <a:cubicBezTo>
                      <a:pt x="919" y="0"/>
                      <a:pt x="919" y="0"/>
                      <a:pt x="919" y="0"/>
                    </a:cubicBezTo>
                    <a:cubicBezTo>
                      <a:pt x="935" y="0"/>
                      <a:pt x="948" y="17"/>
                      <a:pt x="948" y="39"/>
                    </a:cubicBezTo>
                    <a:lnTo>
                      <a:pt x="948" y="668"/>
                    </a:lnTo>
                    <a:close/>
                    <a:moveTo>
                      <a:pt x="845" y="182"/>
                    </a:moveTo>
                    <a:cubicBezTo>
                      <a:pt x="845" y="161"/>
                      <a:pt x="832" y="143"/>
                      <a:pt x="816" y="143"/>
                    </a:cubicBezTo>
                    <a:cubicBezTo>
                      <a:pt x="132" y="143"/>
                      <a:pt x="132" y="143"/>
                      <a:pt x="132" y="143"/>
                    </a:cubicBezTo>
                    <a:cubicBezTo>
                      <a:pt x="116" y="143"/>
                      <a:pt x="103" y="161"/>
                      <a:pt x="103" y="182"/>
                    </a:cubicBezTo>
                    <a:cubicBezTo>
                      <a:pt x="103" y="525"/>
                      <a:pt x="103" y="525"/>
                      <a:pt x="103" y="525"/>
                    </a:cubicBezTo>
                    <a:cubicBezTo>
                      <a:pt x="103" y="546"/>
                      <a:pt x="116" y="564"/>
                      <a:pt x="132" y="564"/>
                    </a:cubicBezTo>
                    <a:cubicBezTo>
                      <a:pt x="816" y="564"/>
                      <a:pt x="816" y="564"/>
                      <a:pt x="816" y="564"/>
                    </a:cubicBezTo>
                    <a:cubicBezTo>
                      <a:pt x="832" y="564"/>
                      <a:pt x="845" y="546"/>
                      <a:pt x="845" y="525"/>
                    </a:cubicBezTo>
                    <a:lnTo>
                      <a:pt x="845" y="182"/>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4" name="Rectangle 232"/>
              <p:cNvSpPr>
                <a:spLocks noChangeArrowheads="1"/>
              </p:cNvSpPr>
              <p:nvPr/>
            </p:nvSpPr>
            <p:spPr bwMode="auto">
              <a:xfrm rot="10800000">
                <a:off x="5878447" y="4785486"/>
                <a:ext cx="3417160" cy="45415"/>
              </a:xfrm>
              <a:prstGeom prst="rect">
                <a:avLst/>
              </a:prstGeom>
              <a:solidFill>
                <a:srgbClr val="FE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5" name="Freeform 233"/>
              <p:cNvSpPr>
                <a:spLocks/>
              </p:cNvSpPr>
              <p:nvPr/>
            </p:nvSpPr>
            <p:spPr bwMode="auto">
              <a:xfrm rot="10800000">
                <a:off x="5878447" y="4293287"/>
                <a:ext cx="3417160" cy="492199"/>
              </a:xfrm>
              <a:custGeom>
                <a:avLst/>
                <a:gdLst>
                  <a:gd name="T0" fmla="*/ 278 w 2784"/>
                  <a:gd name="T1" fmla="*/ 401 h 401"/>
                  <a:gd name="T2" fmla="*/ 2506 w 2784"/>
                  <a:gd name="T3" fmla="*/ 401 h 401"/>
                  <a:gd name="T4" fmla="*/ 2784 w 2784"/>
                  <a:gd name="T5" fmla="*/ 0 h 401"/>
                  <a:gd name="T6" fmla="*/ 0 w 2784"/>
                  <a:gd name="T7" fmla="*/ 0 h 401"/>
                  <a:gd name="T8" fmla="*/ 278 w 2784"/>
                  <a:gd name="T9" fmla="*/ 401 h 401"/>
                </a:gdLst>
                <a:ahLst/>
                <a:cxnLst>
                  <a:cxn ang="0">
                    <a:pos x="T0" y="T1"/>
                  </a:cxn>
                  <a:cxn ang="0">
                    <a:pos x="T2" y="T3"/>
                  </a:cxn>
                  <a:cxn ang="0">
                    <a:pos x="T4" y="T5"/>
                  </a:cxn>
                  <a:cxn ang="0">
                    <a:pos x="T6" y="T7"/>
                  </a:cxn>
                  <a:cxn ang="0">
                    <a:pos x="T8" y="T9"/>
                  </a:cxn>
                </a:cxnLst>
                <a:rect l="0" t="0" r="r" b="b"/>
                <a:pathLst>
                  <a:path w="2784" h="401">
                    <a:moveTo>
                      <a:pt x="278" y="401"/>
                    </a:moveTo>
                    <a:lnTo>
                      <a:pt x="2506" y="401"/>
                    </a:lnTo>
                    <a:lnTo>
                      <a:pt x="2784" y="0"/>
                    </a:lnTo>
                    <a:lnTo>
                      <a:pt x="0" y="0"/>
                    </a:lnTo>
                    <a:lnTo>
                      <a:pt x="278" y="401"/>
                    </a:lnTo>
                    <a:close/>
                  </a:path>
                </a:pathLst>
              </a:custGeom>
              <a:solidFill>
                <a:srgbClr val="E4E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6" name="Freeform 234"/>
              <p:cNvSpPr>
                <a:spLocks/>
              </p:cNvSpPr>
              <p:nvPr/>
            </p:nvSpPr>
            <p:spPr bwMode="auto">
              <a:xfrm rot="10800000">
                <a:off x="6003644" y="4359569"/>
                <a:ext cx="3167992" cy="360864"/>
              </a:xfrm>
              <a:custGeom>
                <a:avLst/>
                <a:gdLst>
                  <a:gd name="T0" fmla="*/ 205 w 2581"/>
                  <a:gd name="T1" fmla="*/ 294 h 294"/>
                  <a:gd name="T2" fmla="*/ 0 w 2581"/>
                  <a:gd name="T3" fmla="*/ 0 h 294"/>
                  <a:gd name="T4" fmla="*/ 2581 w 2581"/>
                  <a:gd name="T5" fmla="*/ 0 h 294"/>
                  <a:gd name="T6" fmla="*/ 2377 w 2581"/>
                  <a:gd name="T7" fmla="*/ 294 h 294"/>
                  <a:gd name="T8" fmla="*/ 205 w 2581"/>
                  <a:gd name="T9" fmla="*/ 294 h 294"/>
                </a:gdLst>
                <a:ahLst/>
                <a:cxnLst>
                  <a:cxn ang="0">
                    <a:pos x="T0" y="T1"/>
                  </a:cxn>
                  <a:cxn ang="0">
                    <a:pos x="T2" y="T3"/>
                  </a:cxn>
                  <a:cxn ang="0">
                    <a:pos x="T4" y="T5"/>
                  </a:cxn>
                  <a:cxn ang="0">
                    <a:pos x="T6" y="T7"/>
                  </a:cxn>
                  <a:cxn ang="0">
                    <a:pos x="T8" y="T9"/>
                  </a:cxn>
                </a:cxnLst>
                <a:rect l="0" t="0" r="r" b="b"/>
                <a:pathLst>
                  <a:path w="2581" h="294">
                    <a:moveTo>
                      <a:pt x="205" y="294"/>
                    </a:moveTo>
                    <a:lnTo>
                      <a:pt x="0" y="0"/>
                    </a:lnTo>
                    <a:lnTo>
                      <a:pt x="2581" y="0"/>
                    </a:lnTo>
                    <a:lnTo>
                      <a:pt x="2377" y="294"/>
                    </a:lnTo>
                    <a:lnTo>
                      <a:pt x="205" y="294"/>
                    </a:lnTo>
                    <a:close/>
                  </a:path>
                </a:pathLst>
              </a:custGeom>
              <a:solidFill>
                <a:srgbClr val="00AB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7" name="Freeform 235"/>
              <p:cNvSpPr>
                <a:spLocks/>
              </p:cNvSpPr>
              <p:nvPr/>
            </p:nvSpPr>
            <p:spPr bwMode="auto">
              <a:xfrm rot="10800000">
                <a:off x="6003644" y="4359569"/>
                <a:ext cx="3167992" cy="360864"/>
              </a:xfrm>
              <a:custGeom>
                <a:avLst/>
                <a:gdLst>
                  <a:gd name="T0" fmla="*/ 0 w 2581"/>
                  <a:gd name="T1" fmla="*/ 0 h 294"/>
                  <a:gd name="T2" fmla="*/ 2581 w 2581"/>
                  <a:gd name="T3" fmla="*/ 0 h 294"/>
                  <a:gd name="T4" fmla="*/ 2377 w 2581"/>
                  <a:gd name="T5" fmla="*/ 294 h 294"/>
                  <a:gd name="T6" fmla="*/ 0 w 2581"/>
                  <a:gd name="T7" fmla="*/ 0 h 294"/>
                </a:gdLst>
                <a:ahLst/>
                <a:cxnLst>
                  <a:cxn ang="0">
                    <a:pos x="T0" y="T1"/>
                  </a:cxn>
                  <a:cxn ang="0">
                    <a:pos x="T2" y="T3"/>
                  </a:cxn>
                  <a:cxn ang="0">
                    <a:pos x="T4" y="T5"/>
                  </a:cxn>
                  <a:cxn ang="0">
                    <a:pos x="T6" y="T7"/>
                  </a:cxn>
                </a:cxnLst>
                <a:rect l="0" t="0" r="r" b="b"/>
                <a:pathLst>
                  <a:path w="2581" h="294">
                    <a:moveTo>
                      <a:pt x="0" y="0"/>
                    </a:moveTo>
                    <a:lnTo>
                      <a:pt x="2581" y="0"/>
                    </a:lnTo>
                    <a:lnTo>
                      <a:pt x="2377" y="294"/>
                    </a:lnTo>
                    <a:lnTo>
                      <a:pt x="0" y="0"/>
                    </a:lnTo>
                    <a:close/>
                  </a:path>
                </a:pathLst>
              </a:custGeom>
              <a:solidFill>
                <a:srgbClr val="45B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8" name="Freeform 236"/>
              <p:cNvSpPr>
                <a:spLocks/>
              </p:cNvSpPr>
              <p:nvPr/>
            </p:nvSpPr>
            <p:spPr bwMode="auto">
              <a:xfrm rot="10800000">
                <a:off x="5878447" y="4830901"/>
                <a:ext cx="3417160" cy="65054"/>
              </a:xfrm>
              <a:custGeom>
                <a:avLst/>
                <a:gdLst>
                  <a:gd name="T0" fmla="*/ 501 w 2784"/>
                  <a:gd name="T1" fmla="*/ 0 h 53"/>
                  <a:gd name="T2" fmla="*/ 2283 w 2784"/>
                  <a:gd name="T3" fmla="*/ 0 h 53"/>
                  <a:gd name="T4" fmla="*/ 2784 w 2784"/>
                  <a:gd name="T5" fmla="*/ 53 h 53"/>
                  <a:gd name="T6" fmla="*/ 0 w 2784"/>
                  <a:gd name="T7" fmla="*/ 53 h 53"/>
                  <a:gd name="T8" fmla="*/ 501 w 2784"/>
                  <a:gd name="T9" fmla="*/ 0 h 53"/>
                </a:gdLst>
                <a:ahLst/>
                <a:cxnLst>
                  <a:cxn ang="0">
                    <a:pos x="T0" y="T1"/>
                  </a:cxn>
                  <a:cxn ang="0">
                    <a:pos x="T2" y="T3"/>
                  </a:cxn>
                  <a:cxn ang="0">
                    <a:pos x="T4" y="T5"/>
                  </a:cxn>
                  <a:cxn ang="0">
                    <a:pos x="T6" y="T7"/>
                  </a:cxn>
                  <a:cxn ang="0">
                    <a:pos x="T8" y="T9"/>
                  </a:cxn>
                </a:cxnLst>
                <a:rect l="0" t="0" r="r" b="b"/>
                <a:pathLst>
                  <a:path w="2784" h="53">
                    <a:moveTo>
                      <a:pt x="501" y="0"/>
                    </a:moveTo>
                    <a:lnTo>
                      <a:pt x="2283" y="0"/>
                    </a:lnTo>
                    <a:lnTo>
                      <a:pt x="2784" y="53"/>
                    </a:lnTo>
                    <a:lnTo>
                      <a:pt x="0" y="53"/>
                    </a:lnTo>
                    <a:lnTo>
                      <a:pt x="501" y="0"/>
                    </a:lnTo>
                    <a:close/>
                  </a:path>
                </a:pathLst>
              </a:custGeom>
              <a:solidFill>
                <a:srgbClr val="D7DA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9" name="Freeform 237"/>
              <p:cNvSpPr>
                <a:spLocks/>
              </p:cNvSpPr>
              <p:nvPr/>
            </p:nvSpPr>
            <p:spPr bwMode="auto">
              <a:xfrm rot="10800000">
                <a:off x="6665228" y="3430406"/>
                <a:ext cx="1819048" cy="594075"/>
              </a:xfrm>
              <a:custGeom>
                <a:avLst/>
                <a:gdLst>
                  <a:gd name="T0" fmla="*/ 1896 w 1896"/>
                  <a:gd name="T1" fmla="*/ 38 h 619"/>
                  <a:gd name="T2" fmla="*/ 1859 w 1896"/>
                  <a:gd name="T3" fmla="*/ 0 h 619"/>
                  <a:gd name="T4" fmla="*/ 38 w 1896"/>
                  <a:gd name="T5" fmla="*/ 0 h 619"/>
                  <a:gd name="T6" fmla="*/ 0 w 1896"/>
                  <a:gd name="T7" fmla="*/ 38 h 619"/>
                  <a:gd name="T8" fmla="*/ 0 w 1896"/>
                  <a:gd name="T9" fmla="*/ 581 h 619"/>
                  <a:gd name="T10" fmla="*/ 38 w 1896"/>
                  <a:gd name="T11" fmla="*/ 619 h 619"/>
                  <a:gd name="T12" fmla="*/ 1859 w 1896"/>
                  <a:gd name="T13" fmla="*/ 619 h 619"/>
                  <a:gd name="T14" fmla="*/ 1896 w 1896"/>
                  <a:gd name="T15" fmla="*/ 581 h 619"/>
                  <a:gd name="T16" fmla="*/ 1896 w 1896"/>
                  <a:gd name="T17" fmla="*/ 3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6" h="619">
                    <a:moveTo>
                      <a:pt x="1896" y="38"/>
                    </a:moveTo>
                    <a:cubicBezTo>
                      <a:pt x="1896" y="17"/>
                      <a:pt x="1879" y="0"/>
                      <a:pt x="1859" y="0"/>
                    </a:cubicBezTo>
                    <a:cubicBezTo>
                      <a:pt x="38" y="0"/>
                      <a:pt x="38" y="0"/>
                      <a:pt x="38" y="0"/>
                    </a:cubicBezTo>
                    <a:cubicBezTo>
                      <a:pt x="17" y="0"/>
                      <a:pt x="0" y="17"/>
                      <a:pt x="0" y="38"/>
                    </a:cubicBezTo>
                    <a:cubicBezTo>
                      <a:pt x="0" y="581"/>
                      <a:pt x="0" y="581"/>
                      <a:pt x="0" y="581"/>
                    </a:cubicBezTo>
                    <a:cubicBezTo>
                      <a:pt x="0" y="602"/>
                      <a:pt x="17" y="619"/>
                      <a:pt x="38" y="619"/>
                    </a:cubicBezTo>
                    <a:cubicBezTo>
                      <a:pt x="1859" y="619"/>
                      <a:pt x="1859" y="619"/>
                      <a:pt x="1859" y="619"/>
                    </a:cubicBezTo>
                    <a:cubicBezTo>
                      <a:pt x="1879" y="619"/>
                      <a:pt x="1896" y="602"/>
                      <a:pt x="1896" y="581"/>
                    </a:cubicBezTo>
                    <a:lnTo>
                      <a:pt x="1896" y="38"/>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0" name="Freeform 238"/>
              <p:cNvSpPr>
                <a:spLocks/>
              </p:cNvSpPr>
              <p:nvPr/>
            </p:nvSpPr>
            <p:spPr bwMode="auto">
              <a:xfrm rot="10800000">
                <a:off x="6691005" y="3447590"/>
                <a:ext cx="1767496" cy="542523"/>
              </a:xfrm>
              <a:custGeom>
                <a:avLst/>
                <a:gdLst>
                  <a:gd name="T0" fmla="*/ 11 w 1843"/>
                  <a:gd name="T1" fmla="*/ 566 h 566"/>
                  <a:gd name="T2" fmla="*/ 0 w 1843"/>
                  <a:gd name="T3" fmla="*/ 555 h 566"/>
                  <a:gd name="T4" fmla="*/ 0 w 1843"/>
                  <a:gd name="T5" fmla="*/ 11 h 566"/>
                  <a:gd name="T6" fmla="*/ 11 w 1843"/>
                  <a:gd name="T7" fmla="*/ 0 h 566"/>
                  <a:gd name="T8" fmla="*/ 1832 w 1843"/>
                  <a:gd name="T9" fmla="*/ 0 h 566"/>
                  <a:gd name="T10" fmla="*/ 1843 w 1843"/>
                  <a:gd name="T11" fmla="*/ 11 h 566"/>
                  <a:gd name="T12" fmla="*/ 1843 w 1843"/>
                  <a:gd name="T13" fmla="*/ 555 h 566"/>
                  <a:gd name="T14" fmla="*/ 1832 w 1843"/>
                  <a:gd name="T15" fmla="*/ 566 h 566"/>
                  <a:gd name="T16" fmla="*/ 11 w 1843"/>
                  <a:gd name="T17"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3" h="566">
                    <a:moveTo>
                      <a:pt x="11" y="566"/>
                    </a:moveTo>
                    <a:cubicBezTo>
                      <a:pt x="5" y="566"/>
                      <a:pt x="0" y="561"/>
                      <a:pt x="0" y="555"/>
                    </a:cubicBezTo>
                    <a:cubicBezTo>
                      <a:pt x="0" y="11"/>
                      <a:pt x="0" y="11"/>
                      <a:pt x="0" y="11"/>
                    </a:cubicBezTo>
                    <a:cubicBezTo>
                      <a:pt x="0" y="5"/>
                      <a:pt x="5" y="0"/>
                      <a:pt x="11" y="0"/>
                    </a:cubicBezTo>
                    <a:cubicBezTo>
                      <a:pt x="1832" y="0"/>
                      <a:pt x="1832" y="0"/>
                      <a:pt x="1832" y="0"/>
                    </a:cubicBezTo>
                    <a:cubicBezTo>
                      <a:pt x="1838" y="0"/>
                      <a:pt x="1843" y="5"/>
                      <a:pt x="1843" y="11"/>
                    </a:cubicBezTo>
                    <a:cubicBezTo>
                      <a:pt x="1843" y="555"/>
                      <a:pt x="1843" y="555"/>
                      <a:pt x="1843" y="555"/>
                    </a:cubicBezTo>
                    <a:cubicBezTo>
                      <a:pt x="1843" y="561"/>
                      <a:pt x="1838" y="566"/>
                      <a:pt x="1832" y="566"/>
                    </a:cubicBezTo>
                    <a:lnTo>
                      <a:pt x="11"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1" name="Freeform 239"/>
              <p:cNvSpPr>
                <a:spLocks/>
              </p:cNvSpPr>
              <p:nvPr/>
            </p:nvSpPr>
            <p:spPr bwMode="auto">
              <a:xfrm rot="10800000">
                <a:off x="8350487"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2" name="Freeform 240"/>
              <p:cNvSpPr>
                <a:spLocks/>
              </p:cNvSpPr>
              <p:nvPr/>
            </p:nvSpPr>
            <p:spPr bwMode="auto">
              <a:xfrm rot="10800000">
                <a:off x="8222834"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3" name="Freeform 241"/>
              <p:cNvSpPr>
                <a:spLocks/>
              </p:cNvSpPr>
              <p:nvPr/>
            </p:nvSpPr>
            <p:spPr bwMode="auto">
              <a:xfrm rot="10800000">
                <a:off x="809640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4" name="Freeform 242"/>
              <p:cNvSpPr>
                <a:spLocks/>
              </p:cNvSpPr>
              <p:nvPr/>
            </p:nvSpPr>
            <p:spPr bwMode="auto">
              <a:xfrm rot="10800000">
                <a:off x="7969984"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5" name="Freeform 243"/>
              <p:cNvSpPr>
                <a:spLocks/>
              </p:cNvSpPr>
              <p:nvPr/>
            </p:nvSpPr>
            <p:spPr bwMode="auto">
              <a:xfrm rot="10800000">
                <a:off x="7843559"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6" name="Freeform 244"/>
              <p:cNvSpPr>
                <a:spLocks/>
              </p:cNvSpPr>
              <p:nvPr/>
            </p:nvSpPr>
            <p:spPr bwMode="auto">
              <a:xfrm rot="10800000">
                <a:off x="7717134"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7" y="86"/>
                      <a:pt x="0" y="80"/>
                      <a:pt x="0" y="72"/>
                    </a:cubicBezTo>
                    <a:cubicBezTo>
                      <a:pt x="0" y="14"/>
                      <a:pt x="0" y="14"/>
                      <a:pt x="0" y="14"/>
                    </a:cubicBezTo>
                    <a:cubicBezTo>
                      <a:pt x="0" y="6"/>
                      <a:pt x="7"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7" name="Freeform 245"/>
              <p:cNvSpPr>
                <a:spLocks/>
              </p:cNvSpPr>
              <p:nvPr/>
            </p:nvSpPr>
            <p:spPr bwMode="auto">
              <a:xfrm rot="10800000">
                <a:off x="7590709" y="3889463"/>
                <a:ext cx="92057"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1"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1"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8" name="Freeform 246"/>
              <p:cNvSpPr>
                <a:spLocks/>
              </p:cNvSpPr>
              <p:nvPr/>
            </p:nvSpPr>
            <p:spPr bwMode="auto">
              <a:xfrm rot="10800000">
                <a:off x="7463056"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9" name="Freeform 247"/>
              <p:cNvSpPr>
                <a:spLocks/>
              </p:cNvSpPr>
              <p:nvPr/>
            </p:nvSpPr>
            <p:spPr bwMode="auto">
              <a:xfrm rot="10800000">
                <a:off x="7336632" y="3889463"/>
                <a:ext cx="93285" cy="82238"/>
              </a:xfrm>
              <a:custGeom>
                <a:avLst/>
                <a:gdLst>
                  <a:gd name="T0" fmla="*/ 97 w 97"/>
                  <a:gd name="T1" fmla="*/ 72 h 86"/>
                  <a:gd name="T2" fmla="*/ 83 w 97"/>
                  <a:gd name="T3" fmla="*/ 86 h 86"/>
                  <a:gd name="T4" fmla="*/ 14 w 97"/>
                  <a:gd name="T5" fmla="*/ 86 h 86"/>
                  <a:gd name="T6" fmla="*/ 0 w 97"/>
                  <a:gd name="T7" fmla="*/ 72 h 86"/>
                  <a:gd name="T8" fmla="*/ 0 w 97"/>
                  <a:gd name="T9" fmla="*/ 14 h 86"/>
                  <a:gd name="T10" fmla="*/ 14 w 97"/>
                  <a:gd name="T11" fmla="*/ 0 h 86"/>
                  <a:gd name="T12" fmla="*/ 83 w 97"/>
                  <a:gd name="T13" fmla="*/ 0 h 86"/>
                  <a:gd name="T14" fmla="*/ 97 w 97"/>
                  <a:gd name="T15" fmla="*/ 14 h 86"/>
                  <a:gd name="T16" fmla="*/ 97 w 97"/>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2"/>
                    </a:moveTo>
                    <a:cubicBezTo>
                      <a:pt x="97"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7" y="6"/>
                      <a:pt x="97" y="14"/>
                    </a:cubicBezTo>
                    <a:lnTo>
                      <a:pt x="97"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0" name="Freeform 248"/>
              <p:cNvSpPr>
                <a:spLocks/>
              </p:cNvSpPr>
              <p:nvPr/>
            </p:nvSpPr>
            <p:spPr bwMode="auto">
              <a:xfrm rot="10800000">
                <a:off x="7211433"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1" name="Freeform 249"/>
              <p:cNvSpPr>
                <a:spLocks/>
              </p:cNvSpPr>
              <p:nvPr/>
            </p:nvSpPr>
            <p:spPr bwMode="auto">
              <a:xfrm rot="10800000">
                <a:off x="7085009" y="3889463"/>
                <a:ext cx="92057" cy="82238"/>
              </a:xfrm>
              <a:custGeom>
                <a:avLst/>
                <a:gdLst>
                  <a:gd name="T0" fmla="*/ 96 w 96"/>
                  <a:gd name="T1" fmla="*/ 72 h 86"/>
                  <a:gd name="T2" fmla="*/ 83 w 96"/>
                  <a:gd name="T3" fmla="*/ 86 h 86"/>
                  <a:gd name="T4" fmla="*/ 14 w 96"/>
                  <a:gd name="T5" fmla="*/ 86 h 86"/>
                  <a:gd name="T6" fmla="*/ 0 w 96"/>
                  <a:gd name="T7" fmla="*/ 72 h 86"/>
                  <a:gd name="T8" fmla="*/ 0 w 96"/>
                  <a:gd name="T9" fmla="*/ 14 h 86"/>
                  <a:gd name="T10" fmla="*/ 14 w 96"/>
                  <a:gd name="T11" fmla="*/ 0 h 86"/>
                  <a:gd name="T12" fmla="*/ 83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3" y="86"/>
                    </a:cubicBezTo>
                    <a:cubicBezTo>
                      <a:pt x="14" y="86"/>
                      <a:pt x="14" y="86"/>
                      <a:pt x="14" y="86"/>
                    </a:cubicBezTo>
                    <a:cubicBezTo>
                      <a:pt x="6" y="86"/>
                      <a:pt x="0" y="80"/>
                      <a:pt x="0" y="72"/>
                    </a:cubicBezTo>
                    <a:cubicBezTo>
                      <a:pt x="0" y="14"/>
                      <a:pt x="0" y="14"/>
                      <a:pt x="0" y="14"/>
                    </a:cubicBezTo>
                    <a:cubicBezTo>
                      <a:pt x="0" y="6"/>
                      <a:pt x="6" y="0"/>
                      <a:pt x="14" y="0"/>
                    </a:cubicBezTo>
                    <a:cubicBezTo>
                      <a:pt x="83" y="0"/>
                      <a:pt x="83" y="0"/>
                      <a:pt x="83"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2" name="Freeform 250"/>
              <p:cNvSpPr>
                <a:spLocks/>
              </p:cNvSpPr>
              <p:nvPr/>
            </p:nvSpPr>
            <p:spPr bwMode="auto">
              <a:xfrm rot="10800000">
                <a:off x="6958583" y="3889463"/>
                <a:ext cx="92057" cy="82238"/>
              </a:xfrm>
              <a:custGeom>
                <a:avLst/>
                <a:gdLst>
                  <a:gd name="T0" fmla="*/ 96 w 96"/>
                  <a:gd name="T1" fmla="*/ 72 h 86"/>
                  <a:gd name="T2" fmla="*/ 82 w 96"/>
                  <a:gd name="T3" fmla="*/ 86 h 86"/>
                  <a:gd name="T4" fmla="*/ 14 w 96"/>
                  <a:gd name="T5" fmla="*/ 86 h 86"/>
                  <a:gd name="T6" fmla="*/ 0 w 96"/>
                  <a:gd name="T7" fmla="*/ 72 h 86"/>
                  <a:gd name="T8" fmla="*/ 0 w 96"/>
                  <a:gd name="T9" fmla="*/ 14 h 86"/>
                  <a:gd name="T10" fmla="*/ 14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4" y="86"/>
                      <a:pt x="14" y="86"/>
                      <a:pt x="14" y="86"/>
                    </a:cubicBezTo>
                    <a:cubicBezTo>
                      <a:pt x="6" y="86"/>
                      <a:pt x="0" y="80"/>
                      <a:pt x="0" y="72"/>
                    </a:cubicBezTo>
                    <a:cubicBezTo>
                      <a:pt x="0" y="14"/>
                      <a:pt x="0" y="14"/>
                      <a:pt x="0" y="14"/>
                    </a:cubicBezTo>
                    <a:cubicBezTo>
                      <a:pt x="0" y="6"/>
                      <a:pt x="6" y="0"/>
                      <a:pt x="14"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3" name="Freeform 251"/>
              <p:cNvSpPr>
                <a:spLocks/>
              </p:cNvSpPr>
              <p:nvPr/>
            </p:nvSpPr>
            <p:spPr bwMode="auto">
              <a:xfrm rot="10800000">
                <a:off x="6832158"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4" name="Freeform 252"/>
              <p:cNvSpPr>
                <a:spLocks/>
              </p:cNvSpPr>
              <p:nvPr/>
            </p:nvSpPr>
            <p:spPr bwMode="auto">
              <a:xfrm rot="10800000">
                <a:off x="6704506" y="3889463"/>
                <a:ext cx="92057" cy="82238"/>
              </a:xfrm>
              <a:custGeom>
                <a:avLst/>
                <a:gdLst>
                  <a:gd name="T0" fmla="*/ 96 w 96"/>
                  <a:gd name="T1" fmla="*/ 72 h 86"/>
                  <a:gd name="T2" fmla="*/ 82 w 96"/>
                  <a:gd name="T3" fmla="*/ 86 h 86"/>
                  <a:gd name="T4" fmla="*/ 13 w 96"/>
                  <a:gd name="T5" fmla="*/ 86 h 86"/>
                  <a:gd name="T6" fmla="*/ 0 w 96"/>
                  <a:gd name="T7" fmla="*/ 72 h 86"/>
                  <a:gd name="T8" fmla="*/ 0 w 96"/>
                  <a:gd name="T9" fmla="*/ 14 h 86"/>
                  <a:gd name="T10" fmla="*/ 13 w 96"/>
                  <a:gd name="T11" fmla="*/ 0 h 86"/>
                  <a:gd name="T12" fmla="*/ 82 w 96"/>
                  <a:gd name="T13" fmla="*/ 0 h 86"/>
                  <a:gd name="T14" fmla="*/ 96 w 96"/>
                  <a:gd name="T15" fmla="*/ 14 h 86"/>
                  <a:gd name="T16" fmla="*/ 96 w 96"/>
                  <a:gd name="T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2"/>
                    </a:moveTo>
                    <a:cubicBezTo>
                      <a:pt x="96" y="80"/>
                      <a:pt x="90" y="86"/>
                      <a:pt x="82" y="86"/>
                    </a:cubicBezTo>
                    <a:cubicBezTo>
                      <a:pt x="13" y="86"/>
                      <a:pt x="13" y="86"/>
                      <a:pt x="13" y="86"/>
                    </a:cubicBezTo>
                    <a:cubicBezTo>
                      <a:pt x="6" y="86"/>
                      <a:pt x="0" y="80"/>
                      <a:pt x="0" y="72"/>
                    </a:cubicBezTo>
                    <a:cubicBezTo>
                      <a:pt x="0" y="14"/>
                      <a:pt x="0" y="14"/>
                      <a:pt x="0" y="14"/>
                    </a:cubicBezTo>
                    <a:cubicBezTo>
                      <a:pt x="0" y="6"/>
                      <a:pt x="6" y="0"/>
                      <a:pt x="13" y="0"/>
                    </a:cubicBezTo>
                    <a:cubicBezTo>
                      <a:pt x="82" y="0"/>
                      <a:pt x="82" y="0"/>
                      <a:pt x="82" y="0"/>
                    </a:cubicBezTo>
                    <a:cubicBezTo>
                      <a:pt x="90" y="0"/>
                      <a:pt x="96" y="6"/>
                      <a:pt x="96" y="14"/>
                    </a:cubicBezTo>
                    <a:lnTo>
                      <a:pt x="96" y="72"/>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5" name="Freeform 253"/>
              <p:cNvSpPr>
                <a:spLocks/>
              </p:cNvSpPr>
              <p:nvPr/>
            </p:nvSpPr>
            <p:spPr bwMode="auto">
              <a:xfrm rot="10800000">
                <a:off x="8350487"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6" name="Freeform 254"/>
              <p:cNvSpPr>
                <a:spLocks/>
              </p:cNvSpPr>
              <p:nvPr/>
            </p:nvSpPr>
            <p:spPr bwMode="auto">
              <a:xfrm rot="10800000">
                <a:off x="8222834"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7" name="Freeform 255"/>
              <p:cNvSpPr>
                <a:spLocks/>
              </p:cNvSpPr>
              <p:nvPr/>
            </p:nvSpPr>
            <p:spPr bwMode="auto">
              <a:xfrm rot="10800000">
                <a:off x="809640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8" name="Freeform 256"/>
              <p:cNvSpPr>
                <a:spLocks/>
              </p:cNvSpPr>
              <p:nvPr/>
            </p:nvSpPr>
            <p:spPr bwMode="auto">
              <a:xfrm rot="10800000">
                <a:off x="7969984"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9" name="Freeform 257"/>
              <p:cNvSpPr>
                <a:spLocks/>
              </p:cNvSpPr>
              <p:nvPr/>
            </p:nvSpPr>
            <p:spPr bwMode="auto">
              <a:xfrm rot="10800000">
                <a:off x="7843559"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0" name="Freeform 258"/>
              <p:cNvSpPr>
                <a:spLocks/>
              </p:cNvSpPr>
              <p:nvPr/>
            </p:nvSpPr>
            <p:spPr bwMode="auto">
              <a:xfrm rot="10800000">
                <a:off x="7717134"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1" name="Freeform 259"/>
              <p:cNvSpPr>
                <a:spLocks/>
              </p:cNvSpPr>
              <p:nvPr/>
            </p:nvSpPr>
            <p:spPr bwMode="auto">
              <a:xfrm rot="10800000">
                <a:off x="7590709" y="3760584"/>
                <a:ext cx="92057"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2" name="Freeform 260"/>
              <p:cNvSpPr>
                <a:spLocks/>
              </p:cNvSpPr>
              <p:nvPr/>
            </p:nvSpPr>
            <p:spPr bwMode="auto">
              <a:xfrm rot="10800000">
                <a:off x="7463056"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3" name="Freeform 261"/>
              <p:cNvSpPr>
                <a:spLocks/>
              </p:cNvSpPr>
              <p:nvPr/>
            </p:nvSpPr>
            <p:spPr bwMode="auto">
              <a:xfrm rot="10800000">
                <a:off x="7336632" y="3760584"/>
                <a:ext cx="93285" cy="82238"/>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4" name="Freeform 262"/>
              <p:cNvSpPr>
                <a:spLocks/>
              </p:cNvSpPr>
              <p:nvPr/>
            </p:nvSpPr>
            <p:spPr bwMode="auto">
              <a:xfrm rot="10800000">
                <a:off x="7211433"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5" name="Freeform 263"/>
              <p:cNvSpPr>
                <a:spLocks/>
              </p:cNvSpPr>
              <p:nvPr/>
            </p:nvSpPr>
            <p:spPr bwMode="auto">
              <a:xfrm rot="10800000">
                <a:off x="7085009" y="3760584"/>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6" name="Freeform 264"/>
              <p:cNvSpPr>
                <a:spLocks/>
              </p:cNvSpPr>
              <p:nvPr/>
            </p:nvSpPr>
            <p:spPr bwMode="auto">
              <a:xfrm rot="10800000">
                <a:off x="6958583" y="3760584"/>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7" name="Freeform 265"/>
              <p:cNvSpPr>
                <a:spLocks/>
              </p:cNvSpPr>
              <p:nvPr/>
            </p:nvSpPr>
            <p:spPr bwMode="auto">
              <a:xfrm rot="10800000">
                <a:off x="6832158" y="3760584"/>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8" name="Freeform 266"/>
              <p:cNvSpPr>
                <a:spLocks/>
              </p:cNvSpPr>
              <p:nvPr/>
            </p:nvSpPr>
            <p:spPr bwMode="auto">
              <a:xfrm rot="10800000">
                <a:off x="8350487"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9" name="Freeform 267"/>
              <p:cNvSpPr>
                <a:spLocks/>
              </p:cNvSpPr>
              <p:nvPr/>
            </p:nvSpPr>
            <p:spPr bwMode="auto">
              <a:xfrm rot="10800000">
                <a:off x="8222834"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0" name="Freeform 268"/>
              <p:cNvSpPr>
                <a:spLocks/>
              </p:cNvSpPr>
              <p:nvPr/>
            </p:nvSpPr>
            <p:spPr bwMode="auto">
              <a:xfrm rot="10800000">
                <a:off x="809640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1" name="Freeform 269"/>
              <p:cNvSpPr>
                <a:spLocks/>
              </p:cNvSpPr>
              <p:nvPr/>
            </p:nvSpPr>
            <p:spPr bwMode="auto">
              <a:xfrm rot="10800000">
                <a:off x="7969984"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2" name="Freeform 270"/>
              <p:cNvSpPr>
                <a:spLocks/>
              </p:cNvSpPr>
              <p:nvPr/>
            </p:nvSpPr>
            <p:spPr bwMode="auto">
              <a:xfrm rot="10800000">
                <a:off x="7843559"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3" name="Freeform 271"/>
              <p:cNvSpPr>
                <a:spLocks/>
              </p:cNvSpPr>
              <p:nvPr/>
            </p:nvSpPr>
            <p:spPr bwMode="auto">
              <a:xfrm rot="10800000">
                <a:off x="7717134"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7" y="86"/>
                      <a:pt x="0" y="80"/>
                      <a:pt x="0" y="73"/>
                    </a:cubicBezTo>
                    <a:cubicBezTo>
                      <a:pt x="0" y="14"/>
                      <a:pt x="0" y="14"/>
                      <a:pt x="0" y="14"/>
                    </a:cubicBezTo>
                    <a:cubicBezTo>
                      <a:pt x="0" y="6"/>
                      <a:pt x="7"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4" name="Freeform 272"/>
              <p:cNvSpPr>
                <a:spLocks/>
              </p:cNvSpPr>
              <p:nvPr/>
            </p:nvSpPr>
            <p:spPr bwMode="auto">
              <a:xfrm rot="10800000">
                <a:off x="7590709" y="3631704"/>
                <a:ext cx="92057"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1"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1"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5" name="Freeform 273"/>
              <p:cNvSpPr>
                <a:spLocks/>
              </p:cNvSpPr>
              <p:nvPr/>
            </p:nvSpPr>
            <p:spPr bwMode="auto">
              <a:xfrm rot="10800000">
                <a:off x="7463056"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6" name="Freeform 274"/>
              <p:cNvSpPr>
                <a:spLocks/>
              </p:cNvSpPr>
              <p:nvPr/>
            </p:nvSpPr>
            <p:spPr bwMode="auto">
              <a:xfrm rot="10800000">
                <a:off x="7336632" y="3631704"/>
                <a:ext cx="93285" cy="83465"/>
              </a:xfrm>
              <a:custGeom>
                <a:avLst/>
                <a:gdLst>
                  <a:gd name="T0" fmla="*/ 97 w 97"/>
                  <a:gd name="T1" fmla="*/ 73 h 86"/>
                  <a:gd name="T2" fmla="*/ 83 w 97"/>
                  <a:gd name="T3" fmla="*/ 86 h 86"/>
                  <a:gd name="T4" fmla="*/ 14 w 97"/>
                  <a:gd name="T5" fmla="*/ 86 h 86"/>
                  <a:gd name="T6" fmla="*/ 0 w 97"/>
                  <a:gd name="T7" fmla="*/ 73 h 86"/>
                  <a:gd name="T8" fmla="*/ 0 w 97"/>
                  <a:gd name="T9" fmla="*/ 14 h 86"/>
                  <a:gd name="T10" fmla="*/ 14 w 97"/>
                  <a:gd name="T11" fmla="*/ 0 h 86"/>
                  <a:gd name="T12" fmla="*/ 83 w 97"/>
                  <a:gd name="T13" fmla="*/ 0 h 86"/>
                  <a:gd name="T14" fmla="*/ 97 w 97"/>
                  <a:gd name="T15" fmla="*/ 14 h 86"/>
                  <a:gd name="T16" fmla="*/ 97 w 97"/>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6">
                    <a:moveTo>
                      <a:pt x="97" y="73"/>
                    </a:moveTo>
                    <a:cubicBezTo>
                      <a:pt x="97"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7" y="6"/>
                      <a:pt x="97" y="14"/>
                    </a:cubicBezTo>
                    <a:lnTo>
                      <a:pt x="97"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7" name="Freeform 275"/>
              <p:cNvSpPr>
                <a:spLocks/>
              </p:cNvSpPr>
              <p:nvPr/>
            </p:nvSpPr>
            <p:spPr bwMode="auto">
              <a:xfrm rot="10800000">
                <a:off x="7211433"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8" name="Freeform 276"/>
              <p:cNvSpPr>
                <a:spLocks/>
              </p:cNvSpPr>
              <p:nvPr/>
            </p:nvSpPr>
            <p:spPr bwMode="auto">
              <a:xfrm rot="10800000">
                <a:off x="7085009" y="3631704"/>
                <a:ext cx="92057" cy="83465"/>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9" name="Freeform 277"/>
              <p:cNvSpPr>
                <a:spLocks/>
              </p:cNvSpPr>
              <p:nvPr/>
            </p:nvSpPr>
            <p:spPr bwMode="auto">
              <a:xfrm rot="10800000">
                <a:off x="6958583" y="3631704"/>
                <a:ext cx="92057" cy="83465"/>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0" name="Freeform 278"/>
              <p:cNvSpPr>
                <a:spLocks/>
              </p:cNvSpPr>
              <p:nvPr/>
            </p:nvSpPr>
            <p:spPr bwMode="auto">
              <a:xfrm rot="10800000">
                <a:off x="6832158" y="3631704"/>
                <a:ext cx="92057" cy="83465"/>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1" name="Freeform 279"/>
              <p:cNvSpPr>
                <a:spLocks/>
              </p:cNvSpPr>
              <p:nvPr/>
            </p:nvSpPr>
            <p:spPr bwMode="auto">
              <a:xfrm rot="10800000">
                <a:off x="6704506" y="3631704"/>
                <a:ext cx="92057" cy="211118"/>
              </a:xfrm>
              <a:custGeom>
                <a:avLst/>
                <a:gdLst>
                  <a:gd name="T0" fmla="*/ 82 w 96"/>
                  <a:gd name="T1" fmla="*/ 0 h 220"/>
                  <a:gd name="T2" fmla="*/ 13 w 96"/>
                  <a:gd name="T3" fmla="*/ 0 h 220"/>
                  <a:gd name="T4" fmla="*/ 0 w 96"/>
                  <a:gd name="T5" fmla="*/ 14 h 220"/>
                  <a:gd name="T6" fmla="*/ 0 w 96"/>
                  <a:gd name="T7" fmla="*/ 55 h 220"/>
                  <a:gd name="T8" fmla="*/ 0 w 96"/>
                  <a:gd name="T9" fmla="*/ 73 h 220"/>
                  <a:gd name="T10" fmla="*/ 0 w 96"/>
                  <a:gd name="T11" fmla="*/ 207 h 220"/>
                  <a:gd name="T12" fmla="*/ 13 w 96"/>
                  <a:gd name="T13" fmla="*/ 220 h 220"/>
                  <a:gd name="T14" fmla="*/ 82 w 96"/>
                  <a:gd name="T15" fmla="*/ 220 h 220"/>
                  <a:gd name="T16" fmla="*/ 96 w 96"/>
                  <a:gd name="T17" fmla="*/ 207 h 220"/>
                  <a:gd name="T18" fmla="*/ 96 w 96"/>
                  <a:gd name="T19" fmla="*/ 73 h 220"/>
                  <a:gd name="T20" fmla="*/ 96 w 96"/>
                  <a:gd name="T21" fmla="*/ 55 h 220"/>
                  <a:gd name="T22" fmla="*/ 96 w 96"/>
                  <a:gd name="T23" fmla="*/ 14 h 220"/>
                  <a:gd name="T24" fmla="*/ 82 w 96"/>
                  <a:gd name="T2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220">
                    <a:moveTo>
                      <a:pt x="82" y="0"/>
                    </a:moveTo>
                    <a:cubicBezTo>
                      <a:pt x="13" y="0"/>
                      <a:pt x="13" y="0"/>
                      <a:pt x="13" y="0"/>
                    </a:cubicBezTo>
                    <a:cubicBezTo>
                      <a:pt x="6" y="0"/>
                      <a:pt x="0" y="6"/>
                      <a:pt x="0" y="14"/>
                    </a:cubicBezTo>
                    <a:cubicBezTo>
                      <a:pt x="0" y="55"/>
                      <a:pt x="0" y="55"/>
                      <a:pt x="0" y="55"/>
                    </a:cubicBezTo>
                    <a:cubicBezTo>
                      <a:pt x="0" y="73"/>
                      <a:pt x="0" y="73"/>
                      <a:pt x="0" y="73"/>
                    </a:cubicBezTo>
                    <a:cubicBezTo>
                      <a:pt x="0" y="207"/>
                      <a:pt x="0" y="207"/>
                      <a:pt x="0" y="207"/>
                    </a:cubicBezTo>
                    <a:cubicBezTo>
                      <a:pt x="0" y="214"/>
                      <a:pt x="6" y="220"/>
                      <a:pt x="13" y="220"/>
                    </a:cubicBezTo>
                    <a:cubicBezTo>
                      <a:pt x="82" y="220"/>
                      <a:pt x="82" y="220"/>
                      <a:pt x="82" y="220"/>
                    </a:cubicBezTo>
                    <a:cubicBezTo>
                      <a:pt x="90" y="220"/>
                      <a:pt x="96" y="214"/>
                      <a:pt x="96" y="207"/>
                    </a:cubicBezTo>
                    <a:cubicBezTo>
                      <a:pt x="96" y="73"/>
                      <a:pt x="96" y="73"/>
                      <a:pt x="96" y="73"/>
                    </a:cubicBezTo>
                    <a:cubicBezTo>
                      <a:pt x="96" y="55"/>
                      <a:pt x="96" y="55"/>
                      <a:pt x="96" y="55"/>
                    </a:cubicBezTo>
                    <a:cubicBezTo>
                      <a:pt x="96" y="14"/>
                      <a:pt x="96" y="14"/>
                      <a:pt x="96" y="14"/>
                    </a:cubicBezTo>
                    <a:cubicBezTo>
                      <a:pt x="96" y="6"/>
                      <a:pt x="90" y="0"/>
                      <a:pt x="8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2" name="Freeform 280"/>
              <p:cNvSpPr>
                <a:spLocks/>
              </p:cNvSpPr>
              <p:nvPr/>
            </p:nvSpPr>
            <p:spPr bwMode="auto">
              <a:xfrm rot="10800000">
                <a:off x="8222834" y="3504051"/>
                <a:ext cx="219710" cy="82238"/>
              </a:xfrm>
              <a:custGeom>
                <a:avLst/>
                <a:gdLst>
                  <a:gd name="T0" fmla="*/ 215 w 228"/>
                  <a:gd name="T1" fmla="*/ 0 h 86"/>
                  <a:gd name="T2" fmla="*/ 194 w 228"/>
                  <a:gd name="T3" fmla="*/ 0 h 86"/>
                  <a:gd name="T4" fmla="*/ 146 w 228"/>
                  <a:gd name="T5" fmla="*/ 0 h 86"/>
                  <a:gd name="T6" fmla="*/ 14 w 228"/>
                  <a:gd name="T7" fmla="*/ 0 h 86"/>
                  <a:gd name="T8" fmla="*/ 0 w 228"/>
                  <a:gd name="T9" fmla="*/ 14 h 86"/>
                  <a:gd name="T10" fmla="*/ 0 w 228"/>
                  <a:gd name="T11" fmla="*/ 73 h 86"/>
                  <a:gd name="T12" fmla="*/ 14 w 228"/>
                  <a:gd name="T13" fmla="*/ 86 h 86"/>
                  <a:gd name="T14" fmla="*/ 146 w 228"/>
                  <a:gd name="T15" fmla="*/ 86 h 86"/>
                  <a:gd name="T16" fmla="*/ 194 w 228"/>
                  <a:gd name="T17" fmla="*/ 86 h 86"/>
                  <a:gd name="T18" fmla="*/ 215 w 228"/>
                  <a:gd name="T19" fmla="*/ 86 h 86"/>
                  <a:gd name="T20" fmla="*/ 228 w 228"/>
                  <a:gd name="T21" fmla="*/ 73 h 86"/>
                  <a:gd name="T22" fmla="*/ 228 w 228"/>
                  <a:gd name="T23" fmla="*/ 14 h 86"/>
                  <a:gd name="T24" fmla="*/ 215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5" y="0"/>
                    </a:moveTo>
                    <a:cubicBezTo>
                      <a:pt x="194" y="0"/>
                      <a:pt x="194" y="0"/>
                      <a:pt x="194" y="0"/>
                    </a:cubicBezTo>
                    <a:cubicBezTo>
                      <a:pt x="146" y="0"/>
                      <a:pt x="146" y="0"/>
                      <a:pt x="146" y="0"/>
                    </a:cubicBezTo>
                    <a:cubicBezTo>
                      <a:pt x="14" y="0"/>
                      <a:pt x="14" y="0"/>
                      <a:pt x="14" y="0"/>
                    </a:cubicBezTo>
                    <a:cubicBezTo>
                      <a:pt x="6" y="0"/>
                      <a:pt x="0" y="6"/>
                      <a:pt x="0" y="14"/>
                    </a:cubicBezTo>
                    <a:cubicBezTo>
                      <a:pt x="0" y="73"/>
                      <a:pt x="0" y="73"/>
                      <a:pt x="0" y="73"/>
                    </a:cubicBezTo>
                    <a:cubicBezTo>
                      <a:pt x="0" y="80"/>
                      <a:pt x="6" y="86"/>
                      <a:pt x="14" y="86"/>
                    </a:cubicBezTo>
                    <a:cubicBezTo>
                      <a:pt x="146" y="86"/>
                      <a:pt x="146" y="86"/>
                      <a:pt x="146" y="86"/>
                    </a:cubicBezTo>
                    <a:cubicBezTo>
                      <a:pt x="194" y="86"/>
                      <a:pt x="194" y="86"/>
                      <a:pt x="194" y="86"/>
                    </a:cubicBezTo>
                    <a:cubicBezTo>
                      <a:pt x="215" y="86"/>
                      <a:pt x="215" y="86"/>
                      <a:pt x="215" y="86"/>
                    </a:cubicBezTo>
                    <a:cubicBezTo>
                      <a:pt x="222" y="86"/>
                      <a:pt x="228" y="80"/>
                      <a:pt x="228" y="73"/>
                    </a:cubicBezTo>
                    <a:cubicBezTo>
                      <a:pt x="228" y="14"/>
                      <a:pt x="228" y="14"/>
                      <a:pt x="228" y="14"/>
                    </a:cubicBezTo>
                    <a:cubicBezTo>
                      <a:pt x="228" y="6"/>
                      <a:pt x="222" y="0"/>
                      <a:pt x="215"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3" name="Freeform 281"/>
              <p:cNvSpPr>
                <a:spLocks/>
              </p:cNvSpPr>
              <p:nvPr/>
            </p:nvSpPr>
            <p:spPr bwMode="auto">
              <a:xfrm rot="10800000">
                <a:off x="8096409"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4" name="Freeform 282"/>
              <p:cNvSpPr>
                <a:spLocks/>
              </p:cNvSpPr>
              <p:nvPr/>
            </p:nvSpPr>
            <p:spPr bwMode="auto">
              <a:xfrm rot="10800000">
                <a:off x="7969984" y="3504051"/>
                <a:ext cx="92057" cy="82238"/>
              </a:xfrm>
              <a:custGeom>
                <a:avLst/>
                <a:gdLst>
                  <a:gd name="T0" fmla="*/ 96 w 96"/>
                  <a:gd name="T1" fmla="*/ 73 h 86"/>
                  <a:gd name="T2" fmla="*/ 82 w 96"/>
                  <a:gd name="T3" fmla="*/ 86 h 86"/>
                  <a:gd name="T4" fmla="*/ 13 w 96"/>
                  <a:gd name="T5" fmla="*/ 86 h 86"/>
                  <a:gd name="T6" fmla="*/ 0 w 96"/>
                  <a:gd name="T7" fmla="*/ 73 h 86"/>
                  <a:gd name="T8" fmla="*/ 0 w 96"/>
                  <a:gd name="T9" fmla="*/ 14 h 86"/>
                  <a:gd name="T10" fmla="*/ 13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3" y="86"/>
                      <a:pt x="13" y="86"/>
                      <a:pt x="13" y="86"/>
                    </a:cubicBezTo>
                    <a:cubicBezTo>
                      <a:pt x="6" y="86"/>
                      <a:pt x="0" y="80"/>
                      <a:pt x="0" y="73"/>
                    </a:cubicBezTo>
                    <a:cubicBezTo>
                      <a:pt x="0" y="14"/>
                      <a:pt x="0" y="14"/>
                      <a:pt x="0" y="14"/>
                    </a:cubicBezTo>
                    <a:cubicBezTo>
                      <a:pt x="0" y="6"/>
                      <a:pt x="6" y="0"/>
                      <a:pt x="13"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5" name="Freeform 283"/>
              <p:cNvSpPr>
                <a:spLocks/>
              </p:cNvSpPr>
              <p:nvPr/>
            </p:nvSpPr>
            <p:spPr bwMode="auto">
              <a:xfrm rot="10800000">
                <a:off x="7211434" y="3504051"/>
                <a:ext cx="724183" cy="82238"/>
              </a:xfrm>
              <a:custGeom>
                <a:avLst/>
                <a:gdLst>
                  <a:gd name="T0" fmla="*/ 742 w 755"/>
                  <a:gd name="T1" fmla="*/ 0 h 86"/>
                  <a:gd name="T2" fmla="*/ 724 w 755"/>
                  <a:gd name="T3" fmla="*/ 0 h 86"/>
                  <a:gd name="T4" fmla="*/ 673 w 755"/>
                  <a:gd name="T5" fmla="*/ 0 h 86"/>
                  <a:gd name="T6" fmla="*/ 610 w 755"/>
                  <a:gd name="T7" fmla="*/ 0 h 86"/>
                  <a:gd name="T8" fmla="*/ 541 w 755"/>
                  <a:gd name="T9" fmla="*/ 0 h 86"/>
                  <a:gd name="T10" fmla="*/ 478 w 755"/>
                  <a:gd name="T11" fmla="*/ 0 h 86"/>
                  <a:gd name="T12" fmla="*/ 409 w 755"/>
                  <a:gd name="T13" fmla="*/ 0 h 86"/>
                  <a:gd name="T14" fmla="*/ 346 w 755"/>
                  <a:gd name="T15" fmla="*/ 0 h 86"/>
                  <a:gd name="T16" fmla="*/ 277 w 755"/>
                  <a:gd name="T17" fmla="*/ 0 h 86"/>
                  <a:gd name="T18" fmla="*/ 214 w 755"/>
                  <a:gd name="T19" fmla="*/ 0 h 86"/>
                  <a:gd name="T20" fmla="*/ 145 w 755"/>
                  <a:gd name="T21" fmla="*/ 0 h 86"/>
                  <a:gd name="T22" fmla="*/ 13 w 755"/>
                  <a:gd name="T23" fmla="*/ 0 h 86"/>
                  <a:gd name="T24" fmla="*/ 0 w 755"/>
                  <a:gd name="T25" fmla="*/ 14 h 86"/>
                  <a:gd name="T26" fmla="*/ 0 w 755"/>
                  <a:gd name="T27" fmla="*/ 73 h 86"/>
                  <a:gd name="T28" fmla="*/ 13 w 755"/>
                  <a:gd name="T29" fmla="*/ 86 h 86"/>
                  <a:gd name="T30" fmla="*/ 145 w 755"/>
                  <a:gd name="T31" fmla="*/ 86 h 86"/>
                  <a:gd name="T32" fmla="*/ 214 w 755"/>
                  <a:gd name="T33" fmla="*/ 86 h 86"/>
                  <a:gd name="T34" fmla="*/ 277 w 755"/>
                  <a:gd name="T35" fmla="*/ 86 h 86"/>
                  <a:gd name="T36" fmla="*/ 346 w 755"/>
                  <a:gd name="T37" fmla="*/ 86 h 86"/>
                  <a:gd name="T38" fmla="*/ 409 w 755"/>
                  <a:gd name="T39" fmla="*/ 86 h 86"/>
                  <a:gd name="T40" fmla="*/ 478 w 755"/>
                  <a:gd name="T41" fmla="*/ 86 h 86"/>
                  <a:gd name="T42" fmla="*/ 541 w 755"/>
                  <a:gd name="T43" fmla="*/ 86 h 86"/>
                  <a:gd name="T44" fmla="*/ 610 w 755"/>
                  <a:gd name="T45" fmla="*/ 86 h 86"/>
                  <a:gd name="T46" fmla="*/ 673 w 755"/>
                  <a:gd name="T47" fmla="*/ 86 h 86"/>
                  <a:gd name="T48" fmla="*/ 724 w 755"/>
                  <a:gd name="T49" fmla="*/ 86 h 86"/>
                  <a:gd name="T50" fmla="*/ 742 w 755"/>
                  <a:gd name="T51" fmla="*/ 86 h 86"/>
                  <a:gd name="T52" fmla="*/ 755 w 755"/>
                  <a:gd name="T53" fmla="*/ 73 h 86"/>
                  <a:gd name="T54" fmla="*/ 755 w 755"/>
                  <a:gd name="T55" fmla="*/ 14 h 86"/>
                  <a:gd name="T56" fmla="*/ 742 w 755"/>
                  <a:gd name="T5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5" h="86">
                    <a:moveTo>
                      <a:pt x="742" y="0"/>
                    </a:moveTo>
                    <a:cubicBezTo>
                      <a:pt x="724" y="0"/>
                      <a:pt x="724" y="0"/>
                      <a:pt x="724" y="0"/>
                    </a:cubicBezTo>
                    <a:cubicBezTo>
                      <a:pt x="673" y="0"/>
                      <a:pt x="673" y="0"/>
                      <a:pt x="673" y="0"/>
                    </a:cubicBezTo>
                    <a:cubicBezTo>
                      <a:pt x="610" y="0"/>
                      <a:pt x="610" y="0"/>
                      <a:pt x="610" y="0"/>
                    </a:cubicBezTo>
                    <a:cubicBezTo>
                      <a:pt x="541" y="0"/>
                      <a:pt x="541" y="0"/>
                      <a:pt x="541" y="0"/>
                    </a:cubicBezTo>
                    <a:cubicBezTo>
                      <a:pt x="478" y="0"/>
                      <a:pt x="478" y="0"/>
                      <a:pt x="478" y="0"/>
                    </a:cubicBezTo>
                    <a:cubicBezTo>
                      <a:pt x="409" y="0"/>
                      <a:pt x="409" y="0"/>
                      <a:pt x="409" y="0"/>
                    </a:cubicBezTo>
                    <a:cubicBezTo>
                      <a:pt x="346" y="0"/>
                      <a:pt x="346" y="0"/>
                      <a:pt x="346" y="0"/>
                    </a:cubicBezTo>
                    <a:cubicBezTo>
                      <a:pt x="277" y="0"/>
                      <a:pt x="277" y="0"/>
                      <a:pt x="277" y="0"/>
                    </a:cubicBezTo>
                    <a:cubicBezTo>
                      <a:pt x="214" y="0"/>
                      <a:pt x="214" y="0"/>
                      <a:pt x="214" y="0"/>
                    </a:cubicBezTo>
                    <a:cubicBezTo>
                      <a:pt x="145" y="0"/>
                      <a:pt x="145" y="0"/>
                      <a:pt x="145" y="0"/>
                    </a:cubicBezTo>
                    <a:cubicBezTo>
                      <a:pt x="13" y="0"/>
                      <a:pt x="13" y="0"/>
                      <a:pt x="13" y="0"/>
                    </a:cubicBezTo>
                    <a:cubicBezTo>
                      <a:pt x="6" y="0"/>
                      <a:pt x="0" y="6"/>
                      <a:pt x="0" y="14"/>
                    </a:cubicBezTo>
                    <a:cubicBezTo>
                      <a:pt x="0" y="73"/>
                      <a:pt x="0" y="73"/>
                      <a:pt x="0" y="73"/>
                    </a:cubicBezTo>
                    <a:cubicBezTo>
                      <a:pt x="0" y="80"/>
                      <a:pt x="6" y="86"/>
                      <a:pt x="13" y="86"/>
                    </a:cubicBezTo>
                    <a:cubicBezTo>
                      <a:pt x="145" y="86"/>
                      <a:pt x="145" y="86"/>
                      <a:pt x="145" y="86"/>
                    </a:cubicBezTo>
                    <a:cubicBezTo>
                      <a:pt x="214" y="86"/>
                      <a:pt x="214" y="86"/>
                      <a:pt x="214" y="86"/>
                    </a:cubicBezTo>
                    <a:cubicBezTo>
                      <a:pt x="277" y="86"/>
                      <a:pt x="277" y="86"/>
                      <a:pt x="277" y="86"/>
                    </a:cubicBezTo>
                    <a:cubicBezTo>
                      <a:pt x="346" y="86"/>
                      <a:pt x="346" y="86"/>
                      <a:pt x="346" y="86"/>
                    </a:cubicBezTo>
                    <a:cubicBezTo>
                      <a:pt x="409" y="86"/>
                      <a:pt x="409" y="86"/>
                      <a:pt x="409" y="86"/>
                    </a:cubicBezTo>
                    <a:cubicBezTo>
                      <a:pt x="478" y="86"/>
                      <a:pt x="478" y="86"/>
                      <a:pt x="478" y="86"/>
                    </a:cubicBezTo>
                    <a:cubicBezTo>
                      <a:pt x="541" y="86"/>
                      <a:pt x="541" y="86"/>
                      <a:pt x="541" y="86"/>
                    </a:cubicBezTo>
                    <a:cubicBezTo>
                      <a:pt x="610" y="86"/>
                      <a:pt x="610" y="86"/>
                      <a:pt x="610" y="86"/>
                    </a:cubicBezTo>
                    <a:cubicBezTo>
                      <a:pt x="673" y="86"/>
                      <a:pt x="673" y="86"/>
                      <a:pt x="673" y="86"/>
                    </a:cubicBezTo>
                    <a:cubicBezTo>
                      <a:pt x="724" y="86"/>
                      <a:pt x="724" y="86"/>
                      <a:pt x="724" y="86"/>
                    </a:cubicBezTo>
                    <a:cubicBezTo>
                      <a:pt x="742" y="86"/>
                      <a:pt x="742" y="86"/>
                      <a:pt x="742" y="86"/>
                    </a:cubicBezTo>
                    <a:cubicBezTo>
                      <a:pt x="749" y="86"/>
                      <a:pt x="755" y="80"/>
                      <a:pt x="755" y="73"/>
                    </a:cubicBezTo>
                    <a:cubicBezTo>
                      <a:pt x="755" y="14"/>
                      <a:pt x="755" y="14"/>
                      <a:pt x="755" y="14"/>
                    </a:cubicBezTo>
                    <a:cubicBezTo>
                      <a:pt x="755" y="6"/>
                      <a:pt x="749" y="0"/>
                      <a:pt x="742"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6" name="Freeform 284"/>
              <p:cNvSpPr>
                <a:spLocks/>
              </p:cNvSpPr>
              <p:nvPr/>
            </p:nvSpPr>
            <p:spPr bwMode="auto">
              <a:xfrm rot="10800000">
                <a:off x="7085009" y="3504051"/>
                <a:ext cx="92057" cy="82238"/>
              </a:xfrm>
              <a:custGeom>
                <a:avLst/>
                <a:gdLst>
                  <a:gd name="T0" fmla="*/ 96 w 96"/>
                  <a:gd name="T1" fmla="*/ 73 h 86"/>
                  <a:gd name="T2" fmla="*/ 83 w 96"/>
                  <a:gd name="T3" fmla="*/ 86 h 86"/>
                  <a:gd name="T4" fmla="*/ 14 w 96"/>
                  <a:gd name="T5" fmla="*/ 86 h 86"/>
                  <a:gd name="T6" fmla="*/ 0 w 96"/>
                  <a:gd name="T7" fmla="*/ 73 h 86"/>
                  <a:gd name="T8" fmla="*/ 0 w 96"/>
                  <a:gd name="T9" fmla="*/ 14 h 86"/>
                  <a:gd name="T10" fmla="*/ 14 w 96"/>
                  <a:gd name="T11" fmla="*/ 0 h 86"/>
                  <a:gd name="T12" fmla="*/ 83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3" y="86"/>
                    </a:cubicBezTo>
                    <a:cubicBezTo>
                      <a:pt x="14" y="86"/>
                      <a:pt x="14" y="86"/>
                      <a:pt x="14" y="86"/>
                    </a:cubicBezTo>
                    <a:cubicBezTo>
                      <a:pt x="6" y="86"/>
                      <a:pt x="0" y="80"/>
                      <a:pt x="0" y="73"/>
                    </a:cubicBezTo>
                    <a:cubicBezTo>
                      <a:pt x="0" y="14"/>
                      <a:pt x="0" y="14"/>
                      <a:pt x="0" y="14"/>
                    </a:cubicBezTo>
                    <a:cubicBezTo>
                      <a:pt x="0" y="6"/>
                      <a:pt x="6" y="0"/>
                      <a:pt x="14" y="0"/>
                    </a:cubicBezTo>
                    <a:cubicBezTo>
                      <a:pt x="83" y="0"/>
                      <a:pt x="83" y="0"/>
                      <a:pt x="83"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7" name="Freeform 285"/>
              <p:cNvSpPr>
                <a:spLocks/>
              </p:cNvSpPr>
              <p:nvPr/>
            </p:nvSpPr>
            <p:spPr bwMode="auto">
              <a:xfrm rot="10800000">
                <a:off x="6958583" y="3504051"/>
                <a:ext cx="92057" cy="82238"/>
              </a:xfrm>
              <a:custGeom>
                <a:avLst/>
                <a:gdLst>
                  <a:gd name="T0" fmla="*/ 96 w 96"/>
                  <a:gd name="T1" fmla="*/ 73 h 86"/>
                  <a:gd name="T2" fmla="*/ 82 w 96"/>
                  <a:gd name="T3" fmla="*/ 86 h 86"/>
                  <a:gd name="T4" fmla="*/ 14 w 96"/>
                  <a:gd name="T5" fmla="*/ 86 h 86"/>
                  <a:gd name="T6" fmla="*/ 0 w 96"/>
                  <a:gd name="T7" fmla="*/ 73 h 86"/>
                  <a:gd name="T8" fmla="*/ 0 w 96"/>
                  <a:gd name="T9" fmla="*/ 14 h 86"/>
                  <a:gd name="T10" fmla="*/ 14 w 96"/>
                  <a:gd name="T11" fmla="*/ 0 h 86"/>
                  <a:gd name="T12" fmla="*/ 82 w 96"/>
                  <a:gd name="T13" fmla="*/ 0 h 86"/>
                  <a:gd name="T14" fmla="*/ 96 w 96"/>
                  <a:gd name="T15" fmla="*/ 14 h 86"/>
                  <a:gd name="T16" fmla="*/ 96 w 96"/>
                  <a:gd name="T17"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6">
                    <a:moveTo>
                      <a:pt x="96" y="73"/>
                    </a:moveTo>
                    <a:cubicBezTo>
                      <a:pt x="96" y="80"/>
                      <a:pt x="90" y="86"/>
                      <a:pt x="82" y="86"/>
                    </a:cubicBezTo>
                    <a:cubicBezTo>
                      <a:pt x="14" y="86"/>
                      <a:pt x="14" y="86"/>
                      <a:pt x="14" y="86"/>
                    </a:cubicBezTo>
                    <a:cubicBezTo>
                      <a:pt x="6" y="86"/>
                      <a:pt x="0" y="80"/>
                      <a:pt x="0" y="73"/>
                    </a:cubicBezTo>
                    <a:cubicBezTo>
                      <a:pt x="0" y="14"/>
                      <a:pt x="0" y="14"/>
                      <a:pt x="0" y="14"/>
                    </a:cubicBezTo>
                    <a:cubicBezTo>
                      <a:pt x="0" y="6"/>
                      <a:pt x="6" y="0"/>
                      <a:pt x="14" y="0"/>
                    </a:cubicBezTo>
                    <a:cubicBezTo>
                      <a:pt x="82" y="0"/>
                      <a:pt x="82" y="0"/>
                      <a:pt x="82" y="0"/>
                    </a:cubicBezTo>
                    <a:cubicBezTo>
                      <a:pt x="90" y="0"/>
                      <a:pt x="96" y="6"/>
                      <a:pt x="96" y="14"/>
                    </a:cubicBezTo>
                    <a:lnTo>
                      <a:pt x="96" y="73"/>
                    </a:ln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8" name="Freeform 286"/>
              <p:cNvSpPr>
                <a:spLocks/>
              </p:cNvSpPr>
              <p:nvPr/>
            </p:nvSpPr>
            <p:spPr bwMode="auto">
              <a:xfrm rot="10800000">
                <a:off x="6704506" y="3504051"/>
                <a:ext cx="219710" cy="82238"/>
              </a:xfrm>
              <a:custGeom>
                <a:avLst/>
                <a:gdLst>
                  <a:gd name="T0" fmla="*/ 214 w 228"/>
                  <a:gd name="T1" fmla="*/ 0 h 86"/>
                  <a:gd name="T2" fmla="*/ 82 w 228"/>
                  <a:gd name="T3" fmla="*/ 0 h 86"/>
                  <a:gd name="T4" fmla="*/ 55 w 228"/>
                  <a:gd name="T5" fmla="*/ 0 h 86"/>
                  <a:gd name="T6" fmla="*/ 13 w 228"/>
                  <a:gd name="T7" fmla="*/ 0 h 86"/>
                  <a:gd name="T8" fmla="*/ 0 w 228"/>
                  <a:gd name="T9" fmla="*/ 14 h 86"/>
                  <a:gd name="T10" fmla="*/ 0 w 228"/>
                  <a:gd name="T11" fmla="*/ 73 h 86"/>
                  <a:gd name="T12" fmla="*/ 13 w 228"/>
                  <a:gd name="T13" fmla="*/ 86 h 86"/>
                  <a:gd name="T14" fmla="*/ 55 w 228"/>
                  <a:gd name="T15" fmla="*/ 86 h 86"/>
                  <a:gd name="T16" fmla="*/ 82 w 228"/>
                  <a:gd name="T17" fmla="*/ 86 h 86"/>
                  <a:gd name="T18" fmla="*/ 214 w 228"/>
                  <a:gd name="T19" fmla="*/ 86 h 86"/>
                  <a:gd name="T20" fmla="*/ 228 w 228"/>
                  <a:gd name="T21" fmla="*/ 73 h 86"/>
                  <a:gd name="T22" fmla="*/ 228 w 228"/>
                  <a:gd name="T23" fmla="*/ 14 h 86"/>
                  <a:gd name="T24" fmla="*/ 214 w 228"/>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6">
                    <a:moveTo>
                      <a:pt x="214" y="0"/>
                    </a:moveTo>
                    <a:cubicBezTo>
                      <a:pt x="82" y="0"/>
                      <a:pt x="82" y="0"/>
                      <a:pt x="82" y="0"/>
                    </a:cubicBezTo>
                    <a:cubicBezTo>
                      <a:pt x="55" y="0"/>
                      <a:pt x="55" y="0"/>
                      <a:pt x="55" y="0"/>
                    </a:cubicBezTo>
                    <a:cubicBezTo>
                      <a:pt x="13" y="0"/>
                      <a:pt x="13" y="0"/>
                      <a:pt x="13" y="0"/>
                    </a:cubicBezTo>
                    <a:cubicBezTo>
                      <a:pt x="6" y="0"/>
                      <a:pt x="0" y="6"/>
                      <a:pt x="0" y="14"/>
                    </a:cubicBezTo>
                    <a:cubicBezTo>
                      <a:pt x="0" y="73"/>
                      <a:pt x="0" y="73"/>
                      <a:pt x="0" y="73"/>
                    </a:cubicBezTo>
                    <a:cubicBezTo>
                      <a:pt x="0" y="80"/>
                      <a:pt x="6" y="86"/>
                      <a:pt x="13" y="86"/>
                    </a:cubicBezTo>
                    <a:cubicBezTo>
                      <a:pt x="55" y="86"/>
                      <a:pt x="55" y="86"/>
                      <a:pt x="55" y="86"/>
                    </a:cubicBezTo>
                    <a:cubicBezTo>
                      <a:pt x="82" y="86"/>
                      <a:pt x="82" y="86"/>
                      <a:pt x="82" y="86"/>
                    </a:cubicBezTo>
                    <a:cubicBezTo>
                      <a:pt x="214" y="86"/>
                      <a:pt x="214" y="86"/>
                      <a:pt x="214" y="86"/>
                    </a:cubicBezTo>
                    <a:cubicBezTo>
                      <a:pt x="222" y="86"/>
                      <a:pt x="228" y="80"/>
                      <a:pt x="228" y="73"/>
                    </a:cubicBezTo>
                    <a:cubicBezTo>
                      <a:pt x="228" y="14"/>
                      <a:pt x="228" y="14"/>
                      <a:pt x="228" y="14"/>
                    </a:cubicBezTo>
                    <a:cubicBezTo>
                      <a:pt x="228" y="6"/>
                      <a:pt x="222" y="0"/>
                      <a:pt x="214" y="0"/>
                    </a:cubicBezTo>
                    <a:close/>
                  </a:path>
                </a:pathLst>
              </a:custGeom>
              <a:solidFill>
                <a:srgbClr val="484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2" name="Group 2741"/>
            <p:cNvGrpSpPr/>
            <p:nvPr/>
          </p:nvGrpSpPr>
          <p:grpSpPr>
            <a:xfrm>
              <a:off x="4923001" y="3160185"/>
              <a:ext cx="149486" cy="215074"/>
              <a:chOff x="6279816" y="3629249"/>
              <a:chExt cx="313095" cy="450466"/>
            </a:xfrm>
          </p:grpSpPr>
          <p:sp>
            <p:nvSpPr>
              <p:cNvPr id="2800" name="Freeform 17"/>
              <p:cNvSpPr>
                <a:spLocks/>
              </p:cNvSpPr>
              <p:nvPr/>
            </p:nvSpPr>
            <p:spPr bwMode="auto">
              <a:xfrm rot="10800000">
                <a:off x="6319194" y="3629249"/>
                <a:ext cx="273717" cy="428373"/>
              </a:xfrm>
              <a:custGeom>
                <a:avLst/>
                <a:gdLst>
                  <a:gd name="T0" fmla="*/ 143 w 286"/>
                  <a:gd name="T1" fmla="*/ 0 h 447"/>
                  <a:gd name="T2" fmla="*/ 0 w 286"/>
                  <a:gd name="T3" fmla="*/ 142 h 447"/>
                  <a:gd name="T4" fmla="*/ 0 w 286"/>
                  <a:gd name="T5" fmla="*/ 205 h 447"/>
                  <a:gd name="T6" fmla="*/ 0 w 286"/>
                  <a:gd name="T7" fmla="*/ 304 h 447"/>
                  <a:gd name="T8" fmla="*/ 143 w 286"/>
                  <a:gd name="T9" fmla="*/ 447 h 447"/>
                  <a:gd name="T10" fmla="*/ 286 w 286"/>
                  <a:gd name="T11" fmla="*/ 304 h 447"/>
                  <a:gd name="T12" fmla="*/ 286 w 286"/>
                  <a:gd name="T13" fmla="*/ 205 h 447"/>
                  <a:gd name="T14" fmla="*/ 286 w 286"/>
                  <a:gd name="T15" fmla="*/ 142 h 447"/>
                  <a:gd name="T16" fmla="*/ 143 w 286"/>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447">
                    <a:moveTo>
                      <a:pt x="143" y="0"/>
                    </a:moveTo>
                    <a:cubicBezTo>
                      <a:pt x="65" y="0"/>
                      <a:pt x="0" y="64"/>
                      <a:pt x="0" y="142"/>
                    </a:cubicBezTo>
                    <a:cubicBezTo>
                      <a:pt x="0" y="205"/>
                      <a:pt x="0" y="205"/>
                      <a:pt x="0" y="205"/>
                    </a:cubicBezTo>
                    <a:cubicBezTo>
                      <a:pt x="0" y="304"/>
                      <a:pt x="0" y="304"/>
                      <a:pt x="0" y="304"/>
                    </a:cubicBezTo>
                    <a:cubicBezTo>
                      <a:pt x="0" y="383"/>
                      <a:pt x="65" y="447"/>
                      <a:pt x="143" y="447"/>
                    </a:cubicBezTo>
                    <a:cubicBezTo>
                      <a:pt x="222" y="447"/>
                      <a:pt x="286" y="383"/>
                      <a:pt x="286" y="304"/>
                    </a:cubicBezTo>
                    <a:cubicBezTo>
                      <a:pt x="286" y="205"/>
                      <a:pt x="286" y="205"/>
                      <a:pt x="286" y="205"/>
                    </a:cubicBezTo>
                    <a:cubicBezTo>
                      <a:pt x="286" y="142"/>
                      <a:pt x="286" y="142"/>
                      <a:pt x="286" y="142"/>
                    </a:cubicBezTo>
                    <a:cubicBezTo>
                      <a:pt x="286" y="64"/>
                      <a:pt x="222" y="0"/>
                      <a:pt x="143"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1" name="Freeform 210"/>
              <p:cNvSpPr>
                <a:spLocks/>
              </p:cNvSpPr>
              <p:nvPr/>
            </p:nvSpPr>
            <p:spPr bwMode="auto">
              <a:xfrm rot="10800000">
                <a:off x="6279816" y="3882099"/>
                <a:ext cx="137472" cy="197616"/>
              </a:xfrm>
              <a:custGeom>
                <a:avLst/>
                <a:gdLst>
                  <a:gd name="T0" fmla="*/ 143 w 143"/>
                  <a:gd name="T1" fmla="*/ 205 h 205"/>
                  <a:gd name="T2" fmla="*/ 143 w 143"/>
                  <a:gd name="T3" fmla="*/ 142 h 205"/>
                  <a:gd name="T4" fmla="*/ 0 w 143"/>
                  <a:gd name="T5" fmla="*/ 0 h 205"/>
                  <a:gd name="T6" fmla="*/ 0 w 143"/>
                  <a:gd name="T7" fmla="*/ 155 h 205"/>
                  <a:gd name="T8" fmla="*/ 143 w 143"/>
                  <a:gd name="T9" fmla="*/ 205 h 205"/>
                </a:gdLst>
                <a:ahLst/>
                <a:cxnLst>
                  <a:cxn ang="0">
                    <a:pos x="T0" y="T1"/>
                  </a:cxn>
                  <a:cxn ang="0">
                    <a:pos x="T2" y="T3"/>
                  </a:cxn>
                  <a:cxn ang="0">
                    <a:pos x="T4" y="T5"/>
                  </a:cxn>
                  <a:cxn ang="0">
                    <a:pos x="T6" y="T7"/>
                  </a:cxn>
                  <a:cxn ang="0">
                    <a:pos x="T8" y="T9"/>
                  </a:cxn>
                </a:cxnLst>
                <a:rect l="0" t="0" r="r" b="b"/>
                <a:pathLst>
                  <a:path w="143" h="205">
                    <a:moveTo>
                      <a:pt x="143" y="205"/>
                    </a:moveTo>
                    <a:cubicBezTo>
                      <a:pt x="143" y="142"/>
                      <a:pt x="143" y="142"/>
                      <a:pt x="143" y="142"/>
                    </a:cubicBezTo>
                    <a:cubicBezTo>
                      <a:pt x="143" y="64"/>
                      <a:pt x="79" y="0"/>
                      <a:pt x="0" y="0"/>
                    </a:cubicBezTo>
                    <a:cubicBezTo>
                      <a:pt x="0" y="155"/>
                      <a:pt x="0" y="155"/>
                      <a:pt x="0" y="155"/>
                    </a:cubicBezTo>
                    <a:cubicBezTo>
                      <a:pt x="53" y="155"/>
                      <a:pt x="102" y="173"/>
                      <a:pt x="143"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2" name="Freeform 211"/>
              <p:cNvSpPr>
                <a:spLocks/>
              </p:cNvSpPr>
              <p:nvPr/>
            </p:nvSpPr>
            <p:spPr bwMode="auto">
              <a:xfrm rot="10800000">
                <a:off x="6417288" y="3882099"/>
                <a:ext cx="137472" cy="197616"/>
              </a:xfrm>
              <a:custGeom>
                <a:avLst/>
                <a:gdLst>
                  <a:gd name="T0" fmla="*/ 143 w 143"/>
                  <a:gd name="T1" fmla="*/ 0 h 205"/>
                  <a:gd name="T2" fmla="*/ 0 w 143"/>
                  <a:gd name="T3" fmla="*/ 142 h 205"/>
                  <a:gd name="T4" fmla="*/ 0 w 143"/>
                  <a:gd name="T5" fmla="*/ 205 h 205"/>
                  <a:gd name="T6" fmla="*/ 143 w 143"/>
                  <a:gd name="T7" fmla="*/ 155 h 205"/>
                  <a:gd name="T8" fmla="*/ 143 w 143"/>
                  <a:gd name="T9" fmla="*/ 0 h 205"/>
                </a:gdLst>
                <a:ahLst/>
                <a:cxnLst>
                  <a:cxn ang="0">
                    <a:pos x="T0" y="T1"/>
                  </a:cxn>
                  <a:cxn ang="0">
                    <a:pos x="T2" y="T3"/>
                  </a:cxn>
                  <a:cxn ang="0">
                    <a:pos x="T4" y="T5"/>
                  </a:cxn>
                  <a:cxn ang="0">
                    <a:pos x="T6" y="T7"/>
                  </a:cxn>
                  <a:cxn ang="0">
                    <a:pos x="T8" y="T9"/>
                  </a:cxn>
                </a:cxnLst>
                <a:rect l="0" t="0" r="r" b="b"/>
                <a:pathLst>
                  <a:path w="143" h="205">
                    <a:moveTo>
                      <a:pt x="143" y="0"/>
                    </a:moveTo>
                    <a:cubicBezTo>
                      <a:pt x="65" y="0"/>
                      <a:pt x="0" y="64"/>
                      <a:pt x="0" y="142"/>
                    </a:cubicBezTo>
                    <a:cubicBezTo>
                      <a:pt x="0" y="205"/>
                      <a:pt x="0" y="205"/>
                      <a:pt x="0" y="205"/>
                    </a:cubicBezTo>
                    <a:cubicBezTo>
                      <a:pt x="41" y="173"/>
                      <a:pt x="90" y="155"/>
                      <a:pt x="143" y="155"/>
                    </a:cubicBezTo>
                    <a:lnTo>
                      <a:pt x="14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3" name="Freeform 212"/>
              <p:cNvSpPr>
                <a:spLocks/>
              </p:cNvSpPr>
              <p:nvPr/>
            </p:nvSpPr>
            <p:spPr bwMode="auto">
              <a:xfrm rot="10800000">
                <a:off x="6279816" y="3650115"/>
                <a:ext cx="274944" cy="279854"/>
              </a:xfrm>
              <a:custGeom>
                <a:avLst/>
                <a:gdLst>
                  <a:gd name="T0" fmla="*/ 143 w 286"/>
                  <a:gd name="T1" fmla="*/ 292 h 292"/>
                  <a:gd name="T2" fmla="*/ 143 w 286"/>
                  <a:gd name="T3" fmla="*/ 292 h 292"/>
                  <a:gd name="T4" fmla="*/ 286 w 286"/>
                  <a:gd name="T5" fmla="*/ 149 h 292"/>
                  <a:gd name="T6" fmla="*/ 286 w 286"/>
                  <a:gd name="T7" fmla="*/ 50 h 292"/>
                  <a:gd name="T8" fmla="*/ 143 w 286"/>
                  <a:gd name="T9" fmla="*/ 0 h 292"/>
                  <a:gd name="T10" fmla="*/ 0 w 286"/>
                  <a:gd name="T11" fmla="*/ 50 h 292"/>
                  <a:gd name="T12" fmla="*/ 0 w 286"/>
                  <a:gd name="T13" fmla="*/ 149 h 292"/>
                  <a:gd name="T14" fmla="*/ 143 w 286"/>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92">
                    <a:moveTo>
                      <a:pt x="143" y="292"/>
                    </a:moveTo>
                    <a:cubicBezTo>
                      <a:pt x="143" y="292"/>
                      <a:pt x="143" y="292"/>
                      <a:pt x="143" y="292"/>
                    </a:cubicBezTo>
                    <a:cubicBezTo>
                      <a:pt x="222" y="292"/>
                      <a:pt x="286" y="228"/>
                      <a:pt x="286" y="149"/>
                    </a:cubicBezTo>
                    <a:cubicBezTo>
                      <a:pt x="286" y="50"/>
                      <a:pt x="286" y="50"/>
                      <a:pt x="286" y="50"/>
                    </a:cubicBezTo>
                    <a:cubicBezTo>
                      <a:pt x="245" y="18"/>
                      <a:pt x="196" y="0"/>
                      <a:pt x="143" y="0"/>
                    </a:cubicBezTo>
                    <a:cubicBezTo>
                      <a:pt x="90" y="0"/>
                      <a:pt x="41" y="18"/>
                      <a:pt x="0" y="50"/>
                    </a:cubicBezTo>
                    <a:cubicBezTo>
                      <a:pt x="0" y="149"/>
                      <a:pt x="0" y="149"/>
                      <a:pt x="0" y="149"/>
                    </a:cubicBezTo>
                    <a:cubicBezTo>
                      <a:pt x="0" y="228"/>
                      <a:pt x="65" y="292"/>
                      <a:pt x="143" y="292"/>
                    </a:cubicBez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4" name="Freeform 213"/>
              <p:cNvSpPr>
                <a:spLocks/>
              </p:cNvSpPr>
              <p:nvPr/>
            </p:nvSpPr>
            <p:spPr bwMode="auto">
              <a:xfrm rot="10800000">
                <a:off x="6293317" y="3667299"/>
                <a:ext cx="246713" cy="122743"/>
              </a:xfrm>
              <a:custGeom>
                <a:avLst/>
                <a:gdLst>
                  <a:gd name="T0" fmla="*/ 0 w 257"/>
                  <a:gd name="T1" fmla="*/ 0 h 128"/>
                  <a:gd name="T2" fmla="*/ 128 w 257"/>
                  <a:gd name="T3" fmla="*/ 128 h 128"/>
                  <a:gd name="T4" fmla="*/ 257 w 257"/>
                  <a:gd name="T5" fmla="*/ 0 h 128"/>
                  <a:gd name="T6" fmla="*/ 131 w 257"/>
                  <a:gd name="T7" fmla="*/ 117 h 128"/>
                  <a:gd name="T8" fmla="*/ 0 w 257"/>
                  <a:gd name="T9" fmla="*/ 0 h 128"/>
                </a:gdLst>
                <a:ahLst/>
                <a:cxnLst>
                  <a:cxn ang="0">
                    <a:pos x="T0" y="T1"/>
                  </a:cxn>
                  <a:cxn ang="0">
                    <a:pos x="T2" y="T3"/>
                  </a:cxn>
                  <a:cxn ang="0">
                    <a:pos x="T4" y="T5"/>
                  </a:cxn>
                  <a:cxn ang="0">
                    <a:pos x="T6" y="T7"/>
                  </a:cxn>
                  <a:cxn ang="0">
                    <a:pos x="T8" y="T9"/>
                  </a:cxn>
                </a:cxnLst>
                <a:rect l="0" t="0" r="r" b="b"/>
                <a:pathLst>
                  <a:path w="257" h="128">
                    <a:moveTo>
                      <a:pt x="0" y="0"/>
                    </a:moveTo>
                    <a:cubicBezTo>
                      <a:pt x="0" y="70"/>
                      <a:pt x="58" y="128"/>
                      <a:pt x="128" y="128"/>
                    </a:cubicBezTo>
                    <a:cubicBezTo>
                      <a:pt x="199" y="128"/>
                      <a:pt x="257" y="70"/>
                      <a:pt x="257" y="0"/>
                    </a:cubicBezTo>
                    <a:cubicBezTo>
                      <a:pt x="257" y="0"/>
                      <a:pt x="244" y="117"/>
                      <a:pt x="131" y="117"/>
                    </a:cubicBezTo>
                    <a:cubicBezTo>
                      <a:pt x="18" y="117"/>
                      <a:pt x="0" y="0"/>
                      <a:pt x="0"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5" name="Freeform 214"/>
              <p:cNvSpPr>
                <a:spLocks/>
              </p:cNvSpPr>
              <p:nvPr/>
            </p:nvSpPr>
            <p:spPr bwMode="auto">
              <a:xfrm rot="10800000">
                <a:off x="6401331" y="3896829"/>
                <a:ext cx="30686" cy="100649"/>
              </a:xfrm>
              <a:custGeom>
                <a:avLst/>
                <a:gdLst>
                  <a:gd name="T0" fmla="*/ 16 w 32"/>
                  <a:gd name="T1" fmla="*/ 0 h 105"/>
                  <a:gd name="T2" fmla="*/ 16 w 32"/>
                  <a:gd name="T3" fmla="*/ 0 h 105"/>
                  <a:gd name="T4" fmla="*/ 0 w 32"/>
                  <a:gd name="T5" fmla="*/ 16 h 105"/>
                  <a:gd name="T6" fmla="*/ 0 w 32"/>
                  <a:gd name="T7" fmla="*/ 89 h 105"/>
                  <a:gd name="T8" fmla="*/ 16 w 32"/>
                  <a:gd name="T9" fmla="*/ 105 h 105"/>
                  <a:gd name="T10" fmla="*/ 32 w 32"/>
                  <a:gd name="T11" fmla="*/ 89 h 105"/>
                  <a:gd name="T12" fmla="*/ 32 w 32"/>
                  <a:gd name="T13" fmla="*/ 16 h 105"/>
                  <a:gd name="T14" fmla="*/ 16 w 32"/>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05">
                    <a:moveTo>
                      <a:pt x="16" y="0"/>
                    </a:moveTo>
                    <a:cubicBezTo>
                      <a:pt x="16" y="0"/>
                      <a:pt x="16" y="0"/>
                      <a:pt x="16" y="0"/>
                    </a:cubicBezTo>
                    <a:cubicBezTo>
                      <a:pt x="8" y="0"/>
                      <a:pt x="0" y="7"/>
                      <a:pt x="0" y="16"/>
                    </a:cubicBezTo>
                    <a:cubicBezTo>
                      <a:pt x="0" y="89"/>
                      <a:pt x="0" y="89"/>
                      <a:pt x="0" y="89"/>
                    </a:cubicBezTo>
                    <a:cubicBezTo>
                      <a:pt x="0" y="98"/>
                      <a:pt x="8" y="105"/>
                      <a:pt x="16" y="105"/>
                    </a:cubicBezTo>
                    <a:cubicBezTo>
                      <a:pt x="25" y="105"/>
                      <a:pt x="32" y="98"/>
                      <a:pt x="32" y="89"/>
                    </a:cubicBezTo>
                    <a:cubicBezTo>
                      <a:pt x="32" y="16"/>
                      <a:pt x="32" y="16"/>
                      <a:pt x="32" y="16"/>
                    </a:cubicBezTo>
                    <a:cubicBezTo>
                      <a:pt x="32" y="7"/>
                      <a:pt x="25" y="0"/>
                      <a:pt x="16" y="0"/>
                    </a:cubicBezTo>
                    <a:close/>
                  </a:path>
                </a:pathLst>
              </a:custGeom>
              <a:solidFill>
                <a:srgbClr val="333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6" name="Rectangle 215"/>
              <p:cNvSpPr>
                <a:spLocks noChangeArrowheads="1"/>
              </p:cNvSpPr>
              <p:nvPr/>
            </p:nvSpPr>
            <p:spPr bwMode="auto">
              <a:xfrm rot="10800000">
                <a:off x="6405013" y="398274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7" name="Rectangle 216"/>
              <p:cNvSpPr>
                <a:spLocks noChangeArrowheads="1"/>
              </p:cNvSpPr>
              <p:nvPr/>
            </p:nvSpPr>
            <p:spPr bwMode="auto">
              <a:xfrm rot="10800000">
                <a:off x="6405013" y="3976611"/>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8" name="Rectangle 217"/>
              <p:cNvSpPr>
                <a:spLocks noChangeArrowheads="1"/>
              </p:cNvSpPr>
              <p:nvPr/>
            </p:nvSpPr>
            <p:spPr bwMode="auto">
              <a:xfrm rot="10800000">
                <a:off x="6405013" y="397047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9" name="Rectangle 218"/>
              <p:cNvSpPr>
                <a:spLocks noChangeArrowheads="1"/>
              </p:cNvSpPr>
              <p:nvPr/>
            </p:nvSpPr>
            <p:spPr bwMode="auto">
              <a:xfrm rot="10800000">
                <a:off x="6405013" y="3964337"/>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0" name="Rectangle 219"/>
              <p:cNvSpPr>
                <a:spLocks noChangeArrowheads="1"/>
              </p:cNvSpPr>
              <p:nvPr/>
            </p:nvSpPr>
            <p:spPr bwMode="auto">
              <a:xfrm rot="10800000">
                <a:off x="6405013" y="3956972"/>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1" name="Rectangle 220"/>
              <p:cNvSpPr>
                <a:spLocks noChangeArrowheads="1"/>
              </p:cNvSpPr>
              <p:nvPr/>
            </p:nvSpPr>
            <p:spPr bwMode="auto">
              <a:xfrm rot="10800000">
                <a:off x="6405013" y="3952062"/>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2" name="Rectangle 221"/>
              <p:cNvSpPr>
                <a:spLocks noChangeArrowheads="1"/>
              </p:cNvSpPr>
              <p:nvPr/>
            </p:nvSpPr>
            <p:spPr bwMode="auto">
              <a:xfrm rot="10800000">
                <a:off x="6405013" y="3944698"/>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3" name="Rectangle 222"/>
              <p:cNvSpPr>
                <a:spLocks noChangeArrowheads="1"/>
              </p:cNvSpPr>
              <p:nvPr/>
            </p:nvSpPr>
            <p:spPr bwMode="auto">
              <a:xfrm rot="10800000">
                <a:off x="6405013" y="3938560"/>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4" name="Rectangle 223"/>
              <p:cNvSpPr>
                <a:spLocks noChangeArrowheads="1"/>
              </p:cNvSpPr>
              <p:nvPr/>
            </p:nvSpPr>
            <p:spPr bwMode="auto">
              <a:xfrm rot="10800000">
                <a:off x="6405013" y="3932424"/>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5" name="Rectangle 224"/>
              <p:cNvSpPr>
                <a:spLocks noChangeArrowheads="1"/>
              </p:cNvSpPr>
              <p:nvPr/>
            </p:nvSpPr>
            <p:spPr bwMode="auto">
              <a:xfrm rot="10800000">
                <a:off x="6405013" y="3926286"/>
                <a:ext cx="24549" cy="3683"/>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6" name="Rectangle 225"/>
              <p:cNvSpPr>
                <a:spLocks noChangeArrowheads="1"/>
              </p:cNvSpPr>
              <p:nvPr/>
            </p:nvSpPr>
            <p:spPr bwMode="auto">
              <a:xfrm rot="10800000">
                <a:off x="6405013" y="3920149"/>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7" name="Rectangle 226"/>
              <p:cNvSpPr>
                <a:spLocks noChangeArrowheads="1"/>
              </p:cNvSpPr>
              <p:nvPr/>
            </p:nvSpPr>
            <p:spPr bwMode="auto">
              <a:xfrm rot="10800000">
                <a:off x="6405013" y="3912785"/>
                <a:ext cx="24549" cy="4910"/>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8" name="Rectangle 227"/>
              <p:cNvSpPr>
                <a:spLocks noChangeArrowheads="1"/>
              </p:cNvSpPr>
              <p:nvPr/>
            </p:nvSpPr>
            <p:spPr bwMode="auto">
              <a:xfrm rot="10800000">
                <a:off x="6405013" y="3907875"/>
                <a:ext cx="24549" cy="2455"/>
              </a:xfrm>
              <a:prstGeom prst="rect">
                <a:avLst/>
              </a:prstGeom>
              <a:solidFill>
                <a:srgbClr val="6F6F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43" name="Freeform 2742"/>
            <p:cNvSpPr>
              <a:spLocks/>
            </p:cNvSpPr>
            <p:nvPr/>
          </p:nvSpPr>
          <p:spPr bwMode="auto">
            <a:xfrm>
              <a:off x="4905420" y="3039054"/>
              <a:ext cx="200098" cy="289536"/>
            </a:xfrm>
            <a:custGeom>
              <a:avLst/>
              <a:gdLst>
                <a:gd name="T0" fmla="*/ 40 w 111"/>
                <a:gd name="T1" fmla="*/ 4 h 161"/>
                <a:gd name="T2" fmla="*/ 2 w 111"/>
                <a:gd name="T3" fmla="*/ 87 h 161"/>
                <a:gd name="T4" fmla="*/ 22 w 111"/>
                <a:gd name="T5" fmla="*/ 123 h 161"/>
                <a:gd name="T6" fmla="*/ 27 w 111"/>
                <a:gd name="T7" fmla="*/ 93 h 161"/>
                <a:gd name="T8" fmla="*/ 30 w 111"/>
                <a:gd name="T9" fmla="*/ 68 h 161"/>
                <a:gd name="T10" fmla="*/ 44 w 111"/>
                <a:gd name="T11" fmla="*/ 107 h 161"/>
                <a:gd name="T12" fmla="*/ 58 w 111"/>
                <a:gd name="T13" fmla="*/ 161 h 161"/>
                <a:gd name="T14" fmla="*/ 96 w 111"/>
                <a:gd name="T15" fmla="*/ 129 h 161"/>
                <a:gd name="T16" fmla="*/ 110 w 111"/>
                <a:gd name="T17" fmla="*/ 69 h 161"/>
                <a:gd name="T18" fmla="*/ 87 w 111"/>
                <a:gd name="T19" fmla="*/ 0 h 161"/>
                <a:gd name="T20" fmla="*/ 40 w 111"/>
                <a:gd name="T21"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61">
                  <a:moveTo>
                    <a:pt x="40" y="4"/>
                  </a:moveTo>
                  <a:cubicBezTo>
                    <a:pt x="15" y="40"/>
                    <a:pt x="0" y="69"/>
                    <a:pt x="2" y="87"/>
                  </a:cubicBezTo>
                  <a:cubicBezTo>
                    <a:pt x="4" y="106"/>
                    <a:pt x="17" y="125"/>
                    <a:pt x="22" y="123"/>
                  </a:cubicBezTo>
                  <a:cubicBezTo>
                    <a:pt x="28" y="122"/>
                    <a:pt x="30" y="106"/>
                    <a:pt x="27" y="93"/>
                  </a:cubicBezTo>
                  <a:cubicBezTo>
                    <a:pt x="25" y="79"/>
                    <a:pt x="30" y="68"/>
                    <a:pt x="30" y="68"/>
                  </a:cubicBezTo>
                  <a:cubicBezTo>
                    <a:pt x="30" y="68"/>
                    <a:pt x="44" y="77"/>
                    <a:pt x="44" y="107"/>
                  </a:cubicBezTo>
                  <a:cubicBezTo>
                    <a:pt x="45" y="137"/>
                    <a:pt x="58" y="161"/>
                    <a:pt x="58" y="161"/>
                  </a:cubicBezTo>
                  <a:cubicBezTo>
                    <a:pt x="58" y="161"/>
                    <a:pt x="90" y="156"/>
                    <a:pt x="96" y="129"/>
                  </a:cubicBezTo>
                  <a:cubicBezTo>
                    <a:pt x="103" y="102"/>
                    <a:pt x="111" y="74"/>
                    <a:pt x="110" y="69"/>
                  </a:cubicBezTo>
                  <a:cubicBezTo>
                    <a:pt x="109" y="64"/>
                    <a:pt x="87" y="0"/>
                    <a:pt x="87" y="0"/>
                  </a:cubicBezTo>
                  <a:lnTo>
                    <a:pt x="40" y="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4" name="Freeform 2743"/>
            <p:cNvSpPr>
              <a:spLocks/>
            </p:cNvSpPr>
            <p:nvPr/>
          </p:nvSpPr>
          <p:spPr bwMode="auto">
            <a:xfrm>
              <a:off x="4102066" y="2987514"/>
              <a:ext cx="236480" cy="462348"/>
            </a:xfrm>
            <a:custGeom>
              <a:avLst/>
              <a:gdLst>
                <a:gd name="T0" fmla="*/ 24 w 131"/>
                <a:gd name="T1" fmla="*/ 60 h 257"/>
                <a:gd name="T2" fmla="*/ 3 w 131"/>
                <a:gd name="T3" fmla="*/ 135 h 257"/>
                <a:gd name="T4" fmla="*/ 25 w 131"/>
                <a:gd name="T5" fmla="*/ 194 h 257"/>
                <a:gd name="T6" fmla="*/ 42 w 131"/>
                <a:gd name="T7" fmla="*/ 249 h 257"/>
                <a:gd name="T8" fmla="*/ 61 w 131"/>
                <a:gd name="T9" fmla="*/ 185 h 257"/>
                <a:gd name="T10" fmla="*/ 76 w 131"/>
                <a:gd name="T11" fmla="*/ 142 h 257"/>
                <a:gd name="T12" fmla="*/ 118 w 131"/>
                <a:gd name="T13" fmla="*/ 181 h 257"/>
                <a:gd name="T14" fmla="*/ 97 w 131"/>
                <a:gd name="T15" fmla="*/ 110 h 257"/>
                <a:gd name="T16" fmla="*/ 62 w 131"/>
                <a:gd name="T17" fmla="*/ 24 h 257"/>
                <a:gd name="T18" fmla="*/ 24 w 131"/>
                <a:gd name="T19" fmla="*/ 6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7">
                  <a:moveTo>
                    <a:pt x="24" y="60"/>
                  </a:moveTo>
                  <a:cubicBezTo>
                    <a:pt x="29" y="109"/>
                    <a:pt x="7" y="115"/>
                    <a:pt x="3" y="135"/>
                  </a:cubicBezTo>
                  <a:cubicBezTo>
                    <a:pt x="0" y="155"/>
                    <a:pt x="18" y="173"/>
                    <a:pt x="25" y="194"/>
                  </a:cubicBezTo>
                  <a:cubicBezTo>
                    <a:pt x="33" y="216"/>
                    <a:pt x="32" y="241"/>
                    <a:pt x="42" y="249"/>
                  </a:cubicBezTo>
                  <a:cubicBezTo>
                    <a:pt x="51" y="257"/>
                    <a:pt x="61" y="211"/>
                    <a:pt x="61" y="185"/>
                  </a:cubicBezTo>
                  <a:cubicBezTo>
                    <a:pt x="61" y="158"/>
                    <a:pt x="67" y="145"/>
                    <a:pt x="76" y="142"/>
                  </a:cubicBezTo>
                  <a:cubicBezTo>
                    <a:pt x="86" y="139"/>
                    <a:pt x="105" y="192"/>
                    <a:pt x="118" y="181"/>
                  </a:cubicBezTo>
                  <a:cubicBezTo>
                    <a:pt x="131" y="170"/>
                    <a:pt x="115" y="142"/>
                    <a:pt x="97" y="110"/>
                  </a:cubicBezTo>
                  <a:cubicBezTo>
                    <a:pt x="80" y="77"/>
                    <a:pt x="64" y="49"/>
                    <a:pt x="62" y="24"/>
                  </a:cubicBezTo>
                  <a:cubicBezTo>
                    <a:pt x="60" y="0"/>
                    <a:pt x="24" y="60"/>
                    <a:pt x="24" y="6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5" name="Freeform 2744"/>
            <p:cNvSpPr>
              <a:spLocks/>
            </p:cNvSpPr>
            <p:nvPr/>
          </p:nvSpPr>
          <p:spPr bwMode="auto">
            <a:xfrm>
              <a:off x="4010354" y="2145364"/>
              <a:ext cx="549512" cy="976237"/>
            </a:xfrm>
            <a:custGeom>
              <a:avLst/>
              <a:gdLst>
                <a:gd name="T0" fmla="*/ 44 w 305"/>
                <a:gd name="T1" fmla="*/ 543 h 543"/>
                <a:gd name="T2" fmla="*/ 297 w 305"/>
                <a:gd name="T3" fmla="*/ 0 h 543"/>
                <a:gd name="T4" fmla="*/ 305 w 305"/>
                <a:gd name="T5" fmla="*/ 72 h 543"/>
                <a:gd name="T6" fmla="*/ 154 w 305"/>
                <a:gd name="T7" fmla="*/ 531 h 543"/>
                <a:gd name="T8" fmla="*/ 44 w 305"/>
                <a:gd name="T9" fmla="*/ 543 h 543"/>
              </a:gdLst>
              <a:ahLst/>
              <a:cxnLst>
                <a:cxn ang="0">
                  <a:pos x="T0" y="T1"/>
                </a:cxn>
                <a:cxn ang="0">
                  <a:pos x="T2" y="T3"/>
                </a:cxn>
                <a:cxn ang="0">
                  <a:pos x="T4" y="T5"/>
                </a:cxn>
                <a:cxn ang="0">
                  <a:pos x="T6" y="T7"/>
                </a:cxn>
                <a:cxn ang="0">
                  <a:pos x="T8" y="T9"/>
                </a:cxn>
              </a:cxnLst>
              <a:rect l="0" t="0" r="r" b="b"/>
              <a:pathLst>
                <a:path w="305" h="543">
                  <a:moveTo>
                    <a:pt x="44" y="543"/>
                  </a:moveTo>
                  <a:cubicBezTo>
                    <a:pt x="0" y="202"/>
                    <a:pt x="124" y="18"/>
                    <a:pt x="297" y="0"/>
                  </a:cubicBezTo>
                  <a:cubicBezTo>
                    <a:pt x="305" y="72"/>
                    <a:pt x="305" y="72"/>
                    <a:pt x="305" y="72"/>
                  </a:cubicBezTo>
                  <a:cubicBezTo>
                    <a:pt x="177" y="86"/>
                    <a:pt x="129" y="294"/>
                    <a:pt x="154" y="531"/>
                  </a:cubicBezTo>
                  <a:lnTo>
                    <a:pt x="44" y="5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46" name="Freeform 2745"/>
            <p:cNvSpPr>
              <a:spLocks/>
            </p:cNvSpPr>
            <p:nvPr/>
          </p:nvSpPr>
          <p:spPr bwMode="auto">
            <a:xfrm>
              <a:off x="4880111" y="2704259"/>
              <a:ext cx="233837" cy="362011"/>
            </a:xfrm>
            <a:custGeom>
              <a:avLst/>
              <a:gdLst/>
              <a:ahLst/>
              <a:cxnLst/>
              <a:rect l="l" t="t" r="r" b="b"/>
              <a:pathLst>
                <a:path w="489766" h="758222">
                  <a:moveTo>
                    <a:pt x="0" y="0"/>
                  </a:moveTo>
                  <a:lnTo>
                    <a:pt x="399918" y="0"/>
                  </a:lnTo>
                  <a:cubicBezTo>
                    <a:pt x="457914" y="231843"/>
                    <a:pt x="489766" y="487778"/>
                    <a:pt x="489766" y="758222"/>
                  </a:cubicBezTo>
                  <a:lnTo>
                    <a:pt x="71190" y="758222"/>
                  </a:lnTo>
                  <a:cubicBezTo>
                    <a:pt x="71190" y="486841"/>
                    <a:pt x="47219" y="228463"/>
                    <a:pt x="0"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7" name="Freeform 2746"/>
            <p:cNvSpPr>
              <a:spLocks/>
            </p:cNvSpPr>
            <p:nvPr/>
          </p:nvSpPr>
          <p:spPr bwMode="auto">
            <a:xfrm>
              <a:off x="4256617" y="2260502"/>
              <a:ext cx="592715" cy="450979"/>
            </a:xfrm>
            <a:custGeom>
              <a:avLst/>
              <a:gdLst/>
              <a:ahLst/>
              <a:cxnLst/>
              <a:rect l="l" t="t" r="r" b="b"/>
              <a:pathLst>
                <a:path w="1241425" h="944563">
                  <a:moveTo>
                    <a:pt x="622599" y="0"/>
                  </a:moveTo>
                  <a:cubicBezTo>
                    <a:pt x="965972" y="0"/>
                    <a:pt x="1241425" y="274714"/>
                    <a:pt x="1241425" y="617165"/>
                  </a:cubicBezTo>
                  <a:cubicBezTo>
                    <a:pt x="1241425" y="617165"/>
                    <a:pt x="1241425" y="617165"/>
                    <a:pt x="1241425" y="741362"/>
                  </a:cubicBezTo>
                  <a:lnTo>
                    <a:pt x="1241425" y="744537"/>
                  </a:lnTo>
                  <a:lnTo>
                    <a:pt x="1241425" y="752078"/>
                  </a:lnTo>
                  <a:lnTo>
                    <a:pt x="1241425" y="760166"/>
                  </a:lnTo>
                  <a:cubicBezTo>
                    <a:pt x="1241425" y="782935"/>
                    <a:pt x="1241425" y="833273"/>
                    <a:pt x="1241425" y="944563"/>
                  </a:cubicBezTo>
                  <a:cubicBezTo>
                    <a:pt x="1241425" y="944563"/>
                    <a:pt x="1241425" y="944563"/>
                    <a:pt x="79240" y="944563"/>
                  </a:cubicBezTo>
                  <a:lnTo>
                    <a:pt x="78002" y="944563"/>
                  </a:lnTo>
                  <a:lnTo>
                    <a:pt x="69335" y="944563"/>
                  </a:lnTo>
                  <a:lnTo>
                    <a:pt x="58344" y="944563"/>
                  </a:lnTo>
                  <a:cubicBezTo>
                    <a:pt x="46655" y="944563"/>
                    <a:pt x="28426" y="944563"/>
                    <a:pt x="0" y="944563"/>
                  </a:cubicBezTo>
                  <a:cubicBezTo>
                    <a:pt x="0" y="944563"/>
                    <a:pt x="0" y="944563"/>
                    <a:pt x="0" y="617165"/>
                  </a:cubicBezTo>
                  <a:cubicBezTo>
                    <a:pt x="0" y="274714"/>
                    <a:pt x="279226" y="0"/>
                    <a:pt x="622599" y="0"/>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8" name="Oval 2747"/>
            <p:cNvSpPr>
              <a:spLocks noChangeArrowheads="1"/>
            </p:cNvSpPr>
            <p:nvPr/>
          </p:nvSpPr>
          <p:spPr bwMode="auto">
            <a:xfrm>
              <a:off x="4355908" y="2083900"/>
              <a:ext cx="376700" cy="184939"/>
            </a:xfrm>
            <a:prstGeom prst="ellipse">
              <a:avLst/>
            </a:prstGeom>
            <a:solidFill>
              <a:srgbClr val="35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9" name="Oval 2748"/>
            <p:cNvSpPr>
              <a:spLocks noChangeArrowheads="1"/>
            </p:cNvSpPr>
            <p:nvPr/>
          </p:nvSpPr>
          <p:spPr bwMode="auto">
            <a:xfrm>
              <a:off x="4247522" y="2067983"/>
              <a:ext cx="605600" cy="233448"/>
            </a:xfrm>
            <a:prstGeom prst="ellipse">
              <a:avLst/>
            </a:prstGeom>
            <a:solidFill>
              <a:srgbClr val="5B6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0" name="Freeform 2749"/>
            <p:cNvSpPr>
              <a:spLocks/>
            </p:cNvSpPr>
            <p:nvPr/>
          </p:nvSpPr>
          <p:spPr bwMode="auto">
            <a:xfrm>
              <a:off x="4892535" y="3028303"/>
              <a:ext cx="197825" cy="289536"/>
            </a:xfrm>
            <a:custGeom>
              <a:avLst/>
              <a:gdLst>
                <a:gd name="T0" fmla="*/ 39 w 110"/>
                <a:gd name="T1" fmla="*/ 5 h 161"/>
                <a:gd name="T2" fmla="*/ 2 w 110"/>
                <a:gd name="T3" fmla="*/ 88 h 161"/>
                <a:gd name="T4" fmla="*/ 22 w 110"/>
                <a:gd name="T5" fmla="*/ 124 h 161"/>
                <a:gd name="T6" fmla="*/ 27 w 110"/>
                <a:gd name="T7" fmla="*/ 93 h 161"/>
                <a:gd name="T8" fmla="*/ 30 w 110"/>
                <a:gd name="T9" fmla="*/ 69 h 161"/>
                <a:gd name="T10" fmla="*/ 44 w 110"/>
                <a:gd name="T11" fmla="*/ 108 h 161"/>
                <a:gd name="T12" fmla="*/ 57 w 110"/>
                <a:gd name="T13" fmla="*/ 161 h 161"/>
                <a:gd name="T14" fmla="*/ 96 w 110"/>
                <a:gd name="T15" fmla="*/ 130 h 161"/>
                <a:gd name="T16" fmla="*/ 110 w 110"/>
                <a:gd name="T17" fmla="*/ 70 h 161"/>
                <a:gd name="T18" fmla="*/ 87 w 110"/>
                <a:gd name="T19" fmla="*/ 0 h 161"/>
                <a:gd name="T20" fmla="*/ 39 w 110"/>
                <a:gd name="T21"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39" y="5"/>
                  </a:moveTo>
                  <a:cubicBezTo>
                    <a:pt x="14" y="40"/>
                    <a:pt x="0" y="69"/>
                    <a:pt x="2" y="88"/>
                  </a:cubicBezTo>
                  <a:cubicBezTo>
                    <a:pt x="4" y="106"/>
                    <a:pt x="16" y="126"/>
                    <a:pt x="22" y="124"/>
                  </a:cubicBezTo>
                  <a:cubicBezTo>
                    <a:pt x="28" y="123"/>
                    <a:pt x="29" y="107"/>
                    <a:pt x="27" y="93"/>
                  </a:cubicBezTo>
                  <a:cubicBezTo>
                    <a:pt x="25" y="80"/>
                    <a:pt x="30" y="69"/>
                    <a:pt x="30" y="69"/>
                  </a:cubicBezTo>
                  <a:cubicBezTo>
                    <a:pt x="30" y="69"/>
                    <a:pt x="43" y="78"/>
                    <a:pt x="44" y="108"/>
                  </a:cubicBezTo>
                  <a:cubicBezTo>
                    <a:pt x="44" y="138"/>
                    <a:pt x="57" y="161"/>
                    <a:pt x="57" y="161"/>
                  </a:cubicBezTo>
                  <a:cubicBezTo>
                    <a:pt x="57" y="161"/>
                    <a:pt x="90" y="157"/>
                    <a:pt x="96" y="130"/>
                  </a:cubicBezTo>
                  <a:cubicBezTo>
                    <a:pt x="103" y="102"/>
                    <a:pt x="110" y="75"/>
                    <a:pt x="110" y="70"/>
                  </a:cubicBezTo>
                  <a:cubicBezTo>
                    <a:pt x="109" y="64"/>
                    <a:pt x="87" y="0"/>
                    <a:pt x="87" y="0"/>
                  </a:cubicBezTo>
                  <a:lnTo>
                    <a:pt x="39" y="5"/>
                  </a:ln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1" name="Freeform 2750"/>
            <p:cNvSpPr>
              <a:spLocks/>
            </p:cNvSpPr>
            <p:nvPr/>
          </p:nvSpPr>
          <p:spPr bwMode="auto">
            <a:xfrm>
              <a:off x="4087594" y="2988132"/>
              <a:ext cx="235722" cy="463864"/>
            </a:xfrm>
            <a:custGeom>
              <a:avLst/>
              <a:gdLst>
                <a:gd name="T0" fmla="*/ 24 w 131"/>
                <a:gd name="T1" fmla="*/ 60 h 258"/>
                <a:gd name="T2" fmla="*/ 3 w 131"/>
                <a:gd name="T3" fmla="*/ 136 h 258"/>
                <a:gd name="T4" fmla="*/ 25 w 131"/>
                <a:gd name="T5" fmla="*/ 195 h 258"/>
                <a:gd name="T6" fmla="*/ 41 w 131"/>
                <a:gd name="T7" fmla="*/ 250 h 258"/>
                <a:gd name="T8" fmla="*/ 61 w 131"/>
                <a:gd name="T9" fmla="*/ 185 h 258"/>
                <a:gd name="T10" fmla="*/ 76 w 131"/>
                <a:gd name="T11" fmla="*/ 143 h 258"/>
                <a:gd name="T12" fmla="*/ 118 w 131"/>
                <a:gd name="T13" fmla="*/ 182 h 258"/>
                <a:gd name="T14" fmla="*/ 97 w 131"/>
                <a:gd name="T15" fmla="*/ 110 h 258"/>
                <a:gd name="T16" fmla="*/ 62 w 131"/>
                <a:gd name="T17" fmla="*/ 25 h 258"/>
                <a:gd name="T18" fmla="*/ 24 w 131"/>
                <a:gd name="T19" fmla="*/ 6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58">
                  <a:moveTo>
                    <a:pt x="24" y="60"/>
                  </a:moveTo>
                  <a:cubicBezTo>
                    <a:pt x="28" y="110"/>
                    <a:pt x="6" y="116"/>
                    <a:pt x="3" y="136"/>
                  </a:cubicBezTo>
                  <a:cubicBezTo>
                    <a:pt x="0" y="156"/>
                    <a:pt x="18" y="173"/>
                    <a:pt x="25" y="195"/>
                  </a:cubicBezTo>
                  <a:cubicBezTo>
                    <a:pt x="32" y="217"/>
                    <a:pt x="32" y="242"/>
                    <a:pt x="41" y="250"/>
                  </a:cubicBezTo>
                  <a:cubicBezTo>
                    <a:pt x="51" y="258"/>
                    <a:pt x="61" y="212"/>
                    <a:pt x="61" y="185"/>
                  </a:cubicBezTo>
                  <a:cubicBezTo>
                    <a:pt x="61" y="159"/>
                    <a:pt x="66" y="145"/>
                    <a:pt x="76" y="143"/>
                  </a:cubicBezTo>
                  <a:cubicBezTo>
                    <a:pt x="86" y="140"/>
                    <a:pt x="104" y="193"/>
                    <a:pt x="118" y="182"/>
                  </a:cubicBezTo>
                  <a:cubicBezTo>
                    <a:pt x="131" y="171"/>
                    <a:pt x="115" y="143"/>
                    <a:pt x="97" y="110"/>
                  </a:cubicBezTo>
                  <a:cubicBezTo>
                    <a:pt x="79" y="78"/>
                    <a:pt x="64" y="50"/>
                    <a:pt x="62" y="25"/>
                  </a:cubicBezTo>
                  <a:cubicBezTo>
                    <a:pt x="60" y="0"/>
                    <a:pt x="24" y="60"/>
                    <a:pt x="24" y="6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2" name="Freeform 2751"/>
            <p:cNvSpPr>
              <a:spLocks/>
            </p:cNvSpPr>
            <p:nvPr/>
          </p:nvSpPr>
          <p:spPr bwMode="auto">
            <a:xfrm>
              <a:off x="3995883" y="2139988"/>
              <a:ext cx="547238" cy="977753"/>
            </a:xfrm>
            <a:custGeom>
              <a:avLst/>
              <a:gdLst>
                <a:gd name="T0" fmla="*/ 43 w 304"/>
                <a:gd name="T1" fmla="*/ 544 h 544"/>
                <a:gd name="T2" fmla="*/ 296 w 304"/>
                <a:gd name="T3" fmla="*/ 0 h 544"/>
                <a:gd name="T4" fmla="*/ 304 w 304"/>
                <a:gd name="T5" fmla="*/ 73 h 544"/>
                <a:gd name="T6" fmla="*/ 154 w 304"/>
                <a:gd name="T7" fmla="*/ 532 h 544"/>
                <a:gd name="T8" fmla="*/ 43 w 304"/>
                <a:gd name="T9" fmla="*/ 544 h 544"/>
              </a:gdLst>
              <a:ahLst/>
              <a:cxnLst>
                <a:cxn ang="0">
                  <a:pos x="T0" y="T1"/>
                </a:cxn>
                <a:cxn ang="0">
                  <a:pos x="T2" y="T3"/>
                </a:cxn>
                <a:cxn ang="0">
                  <a:pos x="T4" y="T5"/>
                </a:cxn>
                <a:cxn ang="0">
                  <a:pos x="T6" y="T7"/>
                </a:cxn>
                <a:cxn ang="0">
                  <a:pos x="T8" y="T9"/>
                </a:cxn>
              </a:cxnLst>
              <a:rect l="0" t="0" r="r" b="b"/>
              <a:pathLst>
                <a:path w="304" h="544">
                  <a:moveTo>
                    <a:pt x="43" y="544"/>
                  </a:moveTo>
                  <a:cubicBezTo>
                    <a:pt x="0" y="203"/>
                    <a:pt x="124" y="19"/>
                    <a:pt x="296" y="0"/>
                  </a:cubicBezTo>
                  <a:cubicBezTo>
                    <a:pt x="304" y="73"/>
                    <a:pt x="304" y="73"/>
                    <a:pt x="304" y="73"/>
                  </a:cubicBezTo>
                  <a:cubicBezTo>
                    <a:pt x="177" y="87"/>
                    <a:pt x="129" y="295"/>
                    <a:pt x="154" y="532"/>
                  </a:cubicBezTo>
                  <a:lnTo>
                    <a:pt x="43" y="5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753" name="Freeform 2752"/>
            <p:cNvSpPr>
              <a:spLocks/>
            </p:cNvSpPr>
            <p:nvPr/>
          </p:nvSpPr>
          <p:spPr bwMode="auto">
            <a:xfrm>
              <a:off x="4543121" y="2137714"/>
              <a:ext cx="558608" cy="922423"/>
            </a:xfrm>
            <a:custGeom>
              <a:avLst/>
              <a:gdLst>
                <a:gd name="T0" fmla="*/ 310 w 310"/>
                <a:gd name="T1" fmla="*/ 513 h 513"/>
                <a:gd name="T2" fmla="*/ 0 w 310"/>
                <a:gd name="T3" fmla="*/ 0 h 513"/>
                <a:gd name="T4" fmla="*/ 0 w 310"/>
                <a:gd name="T5" fmla="*/ 74 h 513"/>
                <a:gd name="T6" fmla="*/ 198 w 310"/>
                <a:gd name="T7" fmla="*/ 513 h 513"/>
                <a:gd name="T8" fmla="*/ 310 w 310"/>
                <a:gd name="T9" fmla="*/ 513 h 513"/>
              </a:gdLst>
              <a:ahLst/>
              <a:cxnLst>
                <a:cxn ang="0">
                  <a:pos x="T0" y="T1"/>
                </a:cxn>
                <a:cxn ang="0">
                  <a:pos x="T2" y="T3"/>
                </a:cxn>
                <a:cxn ang="0">
                  <a:pos x="T4" y="T5"/>
                </a:cxn>
                <a:cxn ang="0">
                  <a:pos x="T6" y="T7"/>
                </a:cxn>
                <a:cxn ang="0">
                  <a:pos x="T8" y="T9"/>
                </a:cxn>
              </a:cxnLst>
              <a:rect l="0" t="0" r="r" b="b"/>
              <a:pathLst>
                <a:path w="310" h="513">
                  <a:moveTo>
                    <a:pt x="310" y="513"/>
                  </a:moveTo>
                  <a:cubicBezTo>
                    <a:pt x="310" y="226"/>
                    <a:pt x="174" y="0"/>
                    <a:pt x="0" y="0"/>
                  </a:cubicBezTo>
                  <a:cubicBezTo>
                    <a:pt x="0" y="74"/>
                    <a:pt x="0" y="74"/>
                    <a:pt x="0" y="74"/>
                  </a:cubicBezTo>
                  <a:cubicBezTo>
                    <a:pt x="128" y="74"/>
                    <a:pt x="198" y="275"/>
                    <a:pt x="198" y="513"/>
                  </a:cubicBezTo>
                  <a:lnTo>
                    <a:pt x="310" y="51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754" name="Oval 2753"/>
            <p:cNvSpPr>
              <a:spLocks noChangeArrowheads="1"/>
            </p:cNvSpPr>
            <p:nvPr/>
          </p:nvSpPr>
          <p:spPr bwMode="auto">
            <a:xfrm>
              <a:off x="4143683" y="2276419"/>
              <a:ext cx="793571" cy="3933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755" name="Freeform 2754"/>
            <p:cNvSpPr>
              <a:spLocks/>
            </p:cNvSpPr>
            <p:nvPr/>
          </p:nvSpPr>
          <p:spPr bwMode="auto">
            <a:xfrm>
              <a:off x="4379404" y="2459842"/>
              <a:ext cx="338045" cy="125819"/>
            </a:xfrm>
            <a:custGeom>
              <a:avLst/>
              <a:gdLst>
                <a:gd name="T0" fmla="*/ 188 w 188"/>
                <a:gd name="T1" fmla="*/ 30 h 70"/>
                <a:gd name="T2" fmla="*/ 94 w 188"/>
                <a:gd name="T3" fmla="*/ 70 h 70"/>
                <a:gd name="T4" fmla="*/ 0 w 188"/>
                <a:gd name="T5" fmla="*/ 30 h 70"/>
                <a:gd name="T6" fmla="*/ 94 w 188"/>
                <a:gd name="T7" fmla="*/ 0 h 70"/>
                <a:gd name="T8" fmla="*/ 188 w 188"/>
                <a:gd name="T9" fmla="*/ 30 h 70"/>
              </a:gdLst>
              <a:ahLst/>
              <a:cxnLst>
                <a:cxn ang="0">
                  <a:pos x="T0" y="T1"/>
                </a:cxn>
                <a:cxn ang="0">
                  <a:pos x="T2" y="T3"/>
                </a:cxn>
                <a:cxn ang="0">
                  <a:pos x="T4" y="T5"/>
                </a:cxn>
                <a:cxn ang="0">
                  <a:pos x="T6" y="T7"/>
                </a:cxn>
                <a:cxn ang="0">
                  <a:pos x="T8" y="T9"/>
                </a:cxn>
              </a:cxnLst>
              <a:rect l="0" t="0" r="r" b="b"/>
              <a:pathLst>
                <a:path w="188" h="70">
                  <a:moveTo>
                    <a:pt x="188" y="30"/>
                  </a:moveTo>
                  <a:cubicBezTo>
                    <a:pt x="164" y="55"/>
                    <a:pt x="131" y="70"/>
                    <a:pt x="94" y="70"/>
                  </a:cubicBezTo>
                  <a:cubicBezTo>
                    <a:pt x="57" y="70"/>
                    <a:pt x="24" y="55"/>
                    <a:pt x="0" y="30"/>
                  </a:cubicBezTo>
                  <a:cubicBezTo>
                    <a:pt x="21" y="12"/>
                    <a:pt x="55" y="0"/>
                    <a:pt x="94" y="0"/>
                  </a:cubicBezTo>
                  <a:cubicBezTo>
                    <a:pt x="133" y="0"/>
                    <a:pt x="167" y="12"/>
                    <a:pt x="188" y="30"/>
                  </a:cubicBezTo>
                  <a:close/>
                </a:path>
              </a:pathLst>
            </a:cu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6" name="Freeform 2755"/>
            <p:cNvSpPr>
              <a:spLocks/>
            </p:cNvSpPr>
            <p:nvPr/>
          </p:nvSpPr>
          <p:spPr bwMode="auto">
            <a:xfrm>
              <a:off x="4314221" y="2118008"/>
              <a:ext cx="468412" cy="425967"/>
            </a:xfrm>
            <a:custGeom>
              <a:avLst/>
              <a:gdLst>
                <a:gd name="T0" fmla="*/ 224 w 260"/>
                <a:gd name="T1" fmla="*/ 220 h 237"/>
                <a:gd name="T2" fmla="*/ 210 w 260"/>
                <a:gd name="T3" fmla="*/ 210 h 237"/>
                <a:gd name="T4" fmla="*/ 130 w 260"/>
                <a:gd name="T5" fmla="*/ 237 h 237"/>
                <a:gd name="T6" fmla="*/ 50 w 260"/>
                <a:gd name="T7" fmla="*/ 210 h 237"/>
                <a:gd name="T8" fmla="*/ 36 w 260"/>
                <a:gd name="T9" fmla="*/ 220 h 237"/>
                <a:gd name="T10" fmla="*/ 0 w 260"/>
                <a:gd name="T11" fmla="*/ 130 h 237"/>
                <a:gd name="T12" fmla="*/ 130 w 260"/>
                <a:gd name="T13" fmla="*/ 0 h 237"/>
                <a:gd name="T14" fmla="*/ 260 w 260"/>
                <a:gd name="T15" fmla="*/ 130 h 237"/>
                <a:gd name="T16" fmla="*/ 224 w 260"/>
                <a:gd name="T17" fmla="*/ 22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37">
                  <a:moveTo>
                    <a:pt x="224" y="220"/>
                  </a:moveTo>
                  <a:cubicBezTo>
                    <a:pt x="220" y="216"/>
                    <a:pt x="215" y="213"/>
                    <a:pt x="210" y="210"/>
                  </a:cubicBezTo>
                  <a:cubicBezTo>
                    <a:pt x="196" y="226"/>
                    <a:pt x="165" y="237"/>
                    <a:pt x="130" y="237"/>
                  </a:cubicBezTo>
                  <a:cubicBezTo>
                    <a:pt x="95" y="237"/>
                    <a:pt x="64" y="226"/>
                    <a:pt x="50" y="210"/>
                  </a:cubicBezTo>
                  <a:cubicBezTo>
                    <a:pt x="45" y="213"/>
                    <a:pt x="40" y="216"/>
                    <a:pt x="36" y="220"/>
                  </a:cubicBezTo>
                  <a:cubicBezTo>
                    <a:pt x="14" y="196"/>
                    <a:pt x="0" y="165"/>
                    <a:pt x="0" y="130"/>
                  </a:cubicBezTo>
                  <a:cubicBezTo>
                    <a:pt x="0" y="58"/>
                    <a:pt x="58" y="0"/>
                    <a:pt x="130" y="0"/>
                  </a:cubicBezTo>
                  <a:cubicBezTo>
                    <a:pt x="202" y="0"/>
                    <a:pt x="260" y="58"/>
                    <a:pt x="260" y="130"/>
                  </a:cubicBezTo>
                  <a:cubicBezTo>
                    <a:pt x="260" y="165"/>
                    <a:pt x="246" y="196"/>
                    <a:pt x="224" y="220"/>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7" name="Freeform 2756"/>
            <p:cNvSpPr>
              <a:spLocks/>
            </p:cNvSpPr>
            <p:nvPr/>
          </p:nvSpPr>
          <p:spPr bwMode="auto">
            <a:xfrm>
              <a:off x="4548426" y="2118008"/>
              <a:ext cx="234206" cy="425967"/>
            </a:xfrm>
            <a:custGeom>
              <a:avLst/>
              <a:gdLst>
                <a:gd name="T0" fmla="*/ 0 w 130"/>
                <a:gd name="T1" fmla="*/ 0 h 237"/>
                <a:gd name="T2" fmla="*/ 130 w 130"/>
                <a:gd name="T3" fmla="*/ 130 h 237"/>
                <a:gd name="T4" fmla="*/ 94 w 130"/>
                <a:gd name="T5" fmla="*/ 220 h 237"/>
                <a:gd name="T6" fmla="*/ 80 w 130"/>
                <a:gd name="T7" fmla="*/ 210 h 237"/>
                <a:gd name="T8" fmla="*/ 0 w 130"/>
                <a:gd name="T9" fmla="*/ 237 h 237"/>
                <a:gd name="T10" fmla="*/ 0 w 130"/>
                <a:gd name="T11" fmla="*/ 0 h 237"/>
              </a:gdLst>
              <a:ahLst/>
              <a:cxnLst>
                <a:cxn ang="0">
                  <a:pos x="T0" y="T1"/>
                </a:cxn>
                <a:cxn ang="0">
                  <a:pos x="T2" y="T3"/>
                </a:cxn>
                <a:cxn ang="0">
                  <a:pos x="T4" y="T5"/>
                </a:cxn>
                <a:cxn ang="0">
                  <a:pos x="T6" y="T7"/>
                </a:cxn>
                <a:cxn ang="0">
                  <a:pos x="T8" y="T9"/>
                </a:cxn>
                <a:cxn ang="0">
                  <a:pos x="T10" y="T11"/>
                </a:cxn>
              </a:cxnLst>
              <a:rect l="0" t="0" r="r" b="b"/>
              <a:pathLst>
                <a:path w="130" h="237">
                  <a:moveTo>
                    <a:pt x="0" y="0"/>
                  </a:moveTo>
                  <a:cubicBezTo>
                    <a:pt x="72" y="0"/>
                    <a:pt x="130" y="58"/>
                    <a:pt x="130" y="130"/>
                  </a:cubicBezTo>
                  <a:cubicBezTo>
                    <a:pt x="130" y="165"/>
                    <a:pt x="116" y="196"/>
                    <a:pt x="94" y="220"/>
                  </a:cubicBezTo>
                  <a:cubicBezTo>
                    <a:pt x="90" y="216"/>
                    <a:pt x="85" y="213"/>
                    <a:pt x="80" y="210"/>
                  </a:cubicBezTo>
                  <a:cubicBezTo>
                    <a:pt x="66" y="226"/>
                    <a:pt x="35" y="237"/>
                    <a:pt x="0" y="237"/>
                  </a:cubicBezTo>
                  <a:lnTo>
                    <a:pt x="0"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8" name="Oval 2757"/>
            <p:cNvSpPr>
              <a:spLocks noChangeArrowheads="1"/>
            </p:cNvSpPr>
            <p:nvPr/>
          </p:nvSpPr>
          <p:spPr bwMode="auto">
            <a:xfrm>
              <a:off x="4507497" y="2558375"/>
              <a:ext cx="73521" cy="40171"/>
            </a:xfrm>
            <a:prstGeom prst="ellipse">
              <a:avLst/>
            </a:prstGeom>
            <a:solidFill>
              <a:srgbClr val="FFE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59" name="Group 2758"/>
            <p:cNvGrpSpPr/>
            <p:nvPr/>
          </p:nvGrpSpPr>
          <p:grpSpPr>
            <a:xfrm rot="7024412">
              <a:off x="4416315" y="2855549"/>
              <a:ext cx="304232" cy="287597"/>
              <a:chOff x="6142084" y="5014913"/>
              <a:chExt cx="957216" cy="904875"/>
            </a:xfrm>
          </p:grpSpPr>
          <p:sp>
            <p:nvSpPr>
              <p:cNvPr id="2785" name="Freeform 13"/>
              <p:cNvSpPr>
                <a:spLocks/>
              </p:cNvSpPr>
              <p:nvPr/>
            </p:nvSpPr>
            <p:spPr bwMode="auto">
              <a:xfrm>
                <a:off x="6142084" y="5023683"/>
                <a:ext cx="884238" cy="893764"/>
              </a:xfrm>
              <a:custGeom>
                <a:avLst/>
                <a:gdLst>
                  <a:gd name="T0" fmla="*/ 500 w 796"/>
                  <a:gd name="T1" fmla="*/ 0 h 805"/>
                  <a:gd name="T2" fmla="*/ 471 w 796"/>
                  <a:gd name="T3" fmla="*/ 13 h 805"/>
                  <a:gd name="T4" fmla="*/ 14 w 796"/>
                  <a:gd name="T5" fmla="*/ 505 h 805"/>
                  <a:gd name="T6" fmla="*/ 17 w 796"/>
                  <a:gd name="T7" fmla="*/ 560 h 805"/>
                  <a:gd name="T8" fmla="*/ 269 w 796"/>
                  <a:gd name="T9" fmla="*/ 795 h 805"/>
                  <a:gd name="T10" fmla="*/ 296 w 796"/>
                  <a:gd name="T11" fmla="*/ 805 h 805"/>
                  <a:gd name="T12" fmla="*/ 324 w 796"/>
                  <a:gd name="T13" fmla="*/ 793 h 805"/>
                  <a:gd name="T14" fmla="*/ 781 w 796"/>
                  <a:gd name="T15" fmla="*/ 300 h 805"/>
                  <a:gd name="T16" fmla="*/ 779 w 796"/>
                  <a:gd name="T17" fmla="*/ 245 h 805"/>
                  <a:gd name="T18" fmla="*/ 526 w 796"/>
                  <a:gd name="T19" fmla="*/ 11 h 805"/>
                  <a:gd name="T20" fmla="*/ 500 w 796"/>
                  <a:gd name="T2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6" h="805">
                    <a:moveTo>
                      <a:pt x="500" y="0"/>
                    </a:moveTo>
                    <a:cubicBezTo>
                      <a:pt x="489" y="0"/>
                      <a:pt x="478" y="4"/>
                      <a:pt x="471" y="13"/>
                    </a:cubicBezTo>
                    <a:cubicBezTo>
                      <a:pt x="14" y="505"/>
                      <a:pt x="14" y="505"/>
                      <a:pt x="14" y="505"/>
                    </a:cubicBezTo>
                    <a:cubicBezTo>
                      <a:pt x="0" y="521"/>
                      <a:pt x="1" y="546"/>
                      <a:pt x="17" y="560"/>
                    </a:cubicBezTo>
                    <a:cubicBezTo>
                      <a:pt x="269" y="795"/>
                      <a:pt x="269" y="795"/>
                      <a:pt x="269" y="795"/>
                    </a:cubicBezTo>
                    <a:cubicBezTo>
                      <a:pt x="277" y="802"/>
                      <a:pt x="286" y="805"/>
                      <a:pt x="296" y="805"/>
                    </a:cubicBezTo>
                    <a:cubicBezTo>
                      <a:pt x="306" y="805"/>
                      <a:pt x="317" y="801"/>
                      <a:pt x="324" y="793"/>
                    </a:cubicBezTo>
                    <a:cubicBezTo>
                      <a:pt x="781" y="300"/>
                      <a:pt x="781" y="300"/>
                      <a:pt x="781" y="300"/>
                    </a:cubicBezTo>
                    <a:cubicBezTo>
                      <a:pt x="796" y="284"/>
                      <a:pt x="795" y="259"/>
                      <a:pt x="779" y="245"/>
                    </a:cubicBezTo>
                    <a:cubicBezTo>
                      <a:pt x="526" y="11"/>
                      <a:pt x="526" y="11"/>
                      <a:pt x="526" y="11"/>
                    </a:cubicBezTo>
                    <a:cubicBezTo>
                      <a:pt x="519" y="4"/>
                      <a:pt x="509" y="0"/>
                      <a:pt x="5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6" name="Freeform 83"/>
              <p:cNvSpPr>
                <a:spLocks/>
              </p:cNvSpPr>
              <p:nvPr/>
            </p:nvSpPr>
            <p:spPr bwMode="auto">
              <a:xfrm>
                <a:off x="6215062" y="5014913"/>
                <a:ext cx="884238" cy="904875"/>
              </a:xfrm>
              <a:custGeom>
                <a:avLst/>
                <a:gdLst>
                  <a:gd name="T0" fmla="*/ 16 w 795"/>
                  <a:gd name="T1" fmla="*/ 564 h 813"/>
                  <a:gd name="T2" fmla="*/ 14 w 795"/>
                  <a:gd name="T3" fmla="*/ 509 h 813"/>
                  <a:gd name="T4" fmla="*/ 471 w 795"/>
                  <a:gd name="T5" fmla="*/ 16 h 813"/>
                  <a:gd name="T6" fmla="*/ 526 w 795"/>
                  <a:gd name="T7" fmla="*/ 14 h 813"/>
                  <a:gd name="T8" fmla="*/ 779 w 795"/>
                  <a:gd name="T9" fmla="*/ 248 h 813"/>
                  <a:gd name="T10" fmla="*/ 781 w 795"/>
                  <a:gd name="T11" fmla="*/ 304 h 813"/>
                  <a:gd name="T12" fmla="*/ 324 w 795"/>
                  <a:gd name="T13" fmla="*/ 796 h 813"/>
                  <a:gd name="T14" fmla="*/ 269 w 795"/>
                  <a:gd name="T15" fmla="*/ 798 h 813"/>
                  <a:gd name="T16" fmla="*/ 16 w 795"/>
                  <a:gd name="T17" fmla="*/ 564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5" h="813">
                    <a:moveTo>
                      <a:pt x="16" y="564"/>
                    </a:moveTo>
                    <a:cubicBezTo>
                      <a:pt x="0" y="549"/>
                      <a:pt x="0" y="524"/>
                      <a:pt x="14" y="509"/>
                    </a:cubicBezTo>
                    <a:cubicBezTo>
                      <a:pt x="471" y="16"/>
                      <a:pt x="471" y="16"/>
                      <a:pt x="471" y="16"/>
                    </a:cubicBezTo>
                    <a:cubicBezTo>
                      <a:pt x="485" y="0"/>
                      <a:pt x="510" y="0"/>
                      <a:pt x="526" y="14"/>
                    </a:cubicBezTo>
                    <a:cubicBezTo>
                      <a:pt x="779" y="248"/>
                      <a:pt x="779" y="248"/>
                      <a:pt x="779" y="248"/>
                    </a:cubicBezTo>
                    <a:cubicBezTo>
                      <a:pt x="794" y="263"/>
                      <a:pt x="795" y="288"/>
                      <a:pt x="781" y="304"/>
                    </a:cubicBezTo>
                    <a:cubicBezTo>
                      <a:pt x="324" y="796"/>
                      <a:pt x="324" y="796"/>
                      <a:pt x="324" y="796"/>
                    </a:cubicBezTo>
                    <a:cubicBezTo>
                      <a:pt x="310" y="812"/>
                      <a:pt x="285" y="813"/>
                      <a:pt x="269" y="798"/>
                    </a:cubicBezTo>
                    <a:lnTo>
                      <a:pt x="16" y="564"/>
                    </a:ln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7" name="Freeform 84"/>
              <p:cNvSpPr>
                <a:spLocks/>
              </p:cNvSpPr>
              <p:nvPr/>
            </p:nvSpPr>
            <p:spPr bwMode="auto">
              <a:xfrm>
                <a:off x="6232525" y="5033963"/>
                <a:ext cx="847725" cy="866775"/>
              </a:xfrm>
              <a:custGeom>
                <a:avLst/>
                <a:gdLst>
                  <a:gd name="T0" fmla="*/ 752 w 762"/>
                  <a:gd name="T1" fmla="*/ 243 h 780"/>
                  <a:gd name="T2" fmla="*/ 500 w 762"/>
                  <a:gd name="T3" fmla="*/ 9 h 780"/>
                  <a:gd name="T4" fmla="*/ 466 w 762"/>
                  <a:gd name="T5" fmla="*/ 11 h 780"/>
                  <a:gd name="T6" fmla="*/ 9 w 762"/>
                  <a:gd name="T7" fmla="*/ 503 h 780"/>
                  <a:gd name="T8" fmla="*/ 11 w 762"/>
                  <a:gd name="T9" fmla="*/ 537 h 780"/>
                  <a:gd name="T10" fmla="*/ 263 w 762"/>
                  <a:gd name="T11" fmla="*/ 771 h 780"/>
                  <a:gd name="T12" fmla="*/ 297 w 762"/>
                  <a:gd name="T13" fmla="*/ 770 h 780"/>
                  <a:gd name="T14" fmla="*/ 753 w 762"/>
                  <a:gd name="T15" fmla="*/ 277 h 780"/>
                  <a:gd name="T16" fmla="*/ 752 w 762"/>
                  <a:gd name="T17" fmla="*/ 24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2" h="780">
                    <a:moveTo>
                      <a:pt x="752" y="243"/>
                    </a:moveTo>
                    <a:cubicBezTo>
                      <a:pt x="500" y="9"/>
                      <a:pt x="500" y="9"/>
                      <a:pt x="500" y="9"/>
                    </a:cubicBezTo>
                    <a:cubicBezTo>
                      <a:pt x="490" y="0"/>
                      <a:pt x="475" y="1"/>
                      <a:pt x="466" y="11"/>
                    </a:cubicBezTo>
                    <a:cubicBezTo>
                      <a:pt x="9" y="503"/>
                      <a:pt x="9" y="503"/>
                      <a:pt x="9" y="503"/>
                    </a:cubicBezTo>
                    <a:cubicBezTo>
                      <a:pt x="0" y="513"/>
                      <a:pt x="1" y="528"/>
                      <a:pt x="11" y="537"/>
                    </a:cubicBezTo>
                    <a:cubicBezTo>
                      <a:pt x="263" y="771"/>
                      <a:pt x="263" y="771"/>
                      <a:pt x="263" y="771"/>
                    </a:cubicBezTo>
                    <a:cubicBezTo>
                      <a:pt x="273" y="780"/>
                      <a:pt x="288" y="779"/>
                      <a:pt x="297" y="770"/>
                    </a:cubicBezTo>
                    <a:cubicBezTo>
                      <a:pt x="753" y="277"/>
                      <a:pt x="753" y="277"/>
                      <a:pt x="753" y="277"/>
                    </a:cubicBezTo>
                    <a:cubicBezTo>
                      <a:pt x="762" y="268"/>
                      <a:pt x="762" y="252"/>
                      <a:pt x="752" y="243"/>
                    </a:cubicBezTo>
                    <a:close/>
                  </a:path>
                </a:pathLst>
              </a:custGeom>
              <a:solidFill>
                <a:srgbClr val="A7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8" name="Freeform 85"/>
              <p:cNvSpPr>
                <a:spLocks/>
              </p:cNvSpPr>
              <p:nvPr/>
            </p:nvSpPr>
            <p:spPr bwMode="auto">
              <a:xfrm>
                <a:off x="6245225" y="5341938"/>
                <a:ext cx="823913" cy="558800"/>
              </a:xfrm>
              <a:custGeom>
                <a:avLst/>
                <a:gdLst>
                  <a:gd name="T0" fmla="*/ 0 w 742"/>
                  <a:gd name="T1" fmla="*/ 260 h 503"/>
                  <a:gd name="T2" fmla="*/ 252 w 742"/>
                  <a:gd name="T3" fmla="*/ 494 h 503"/>
                  <a:gd name="T4" fmla="*/ 286 w 742"/>
                  <a:gd name="T5" fmla="*/ 493 h 503"/>
                  <a:gd name="T6" fmla="*/ 742 w 742"/>
                  <a:gd name="T7" fmla="*/ 0 h 503"/>
                  <a:gd name="T8" fmla="*/ 0 w 742"/>
                  <a:gd name="T9" fmla="*/ 260 h 503"/>
                </a:gdLst>
                <a:ahLst/>
                <a:cxnLst>
                  <a:cxn ang="0">
                    <a:pos x="T0" y="T1"/>
                  </a:cxn>
                  <a:cxn ang="0">
                    <a:pos x="T2" y="T3"/>
                  </a:cxn>
                  <a:cxn ang="0">
                    <a:pos x="T4" y="T5"/>
                  </a:cxn>
                  <a:cxn ang="0">
                    <a:pos x="T6" y="T7"/>
                  </a:cxn>
                  <a:cxn ang="0">
                    <a:pos x="T8" y="T9"/>
                  </a:cxn>
                </a:cxnLst>
                <a:rect l="0" t="0" r="r" b="b"/>
                <a:pathLst>
                  <a:path w="742" h="503">
                    <a:moveTo>
                      <a:pt x="0" y="260"/>
                    </a:moveTo>
                    <a:cubicBezTo>
                      <a:pt x="252" y="494"/>
                      <a:pt x="252" y="494"/>
                      <a:pt x="252" y="494"/>
                    </a:cubicBezTo>
                    <a:cubicBezTo>
                      <a:pt x="262" y="503"/>
                      <a:pt x="277" y="502"/>
                      <a:pt x="286" y="493"/>
                    </a:cubicBezTo>
                    <a:cubicBezTo>
                      <a:pt x="742" y="0"/>
                      <a:pt x="742" y="0"/>
                      <a:pt x="742" y="0"/>
                    </a:cubicBezTo>
                    <a:lnTo>
                      <a:pt x="0" y="260"/>
                    </a:lnTo>
                    <a:close/>
                  </a:path>
                </a:pathLst>
              </a:custGeom>
              <a:solidFill>
                <a:srgbClr val="97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9" name="Freeform 86"/>
              <p:cNvSpPr>
                <a:spLocks/>
              </p:cNvSpPr>
              <p:nvPr/>
            </p:nvSpPr>
            <p:spPr bwMode="auto">
              <a:xfrm>
                <a:off x="7019925" y="5330825"/>
                <a:ext cx="9525" cy="12700"/>
              </a:xfrm>
              <a:custGeom>
                <a:avLst/>
                <a:gdLst>
                  <a:gd name="T0" fmla="*/ 1 w 8"/>
                  <a:gd name="T1" fmla="*/ 4 h 11"/>
                  <a:gd name="T2" fmla="*/ 6 w 8"/>
                  <a:gd name="T3" fmla="*/ 11 h 11"/>
                  <a:gd name="T4" fmla="*/ 8 w 8"/>
                  <a:gd name="T5" fmla="*/ 0 h 11"/>
                  <a:gd name="T6" fmla="*/ 0 w 8"/>
                  <a:gd name="T7" fmla="*/ 3 h 11"/>
                  <a:gd name="T8" fmla="*/ 1 w 8"/>
                  <a:gd name="T9" fmla="*/ 4 h 11"/>
                </a:gdLst>
                <a:ahLst/>
                <a:cxnLst>
                  <a:cxn ang="0">
                    <a:pos x="T0" y="T1"/>
                  </a:cxn>
                  <a:cxn ang="0">
                    <a:pos x="T2" y="T3"/>
                  </a:cxn>
                  <a:cxn ang="0">
                    <a:pos x="T4" y="T5"/>
                  </a:cxn>
                  <a:cxn ang="0">
                    <a:pos x="T6" y="T7"/>
                  </a:cxn>
                  <a:cxn ang="0">
                    <a:pos x="T8" y="T9"/>
                  </a:cxn>
                </a:cxnLst>
                <a:rect l="0" t="0" r="r" b="b"/>
                <a:pathLst>
                  <a:path w="8" h="11">
                    <a:moveTo>
                      <a:pt x="1" y="4"/>
                    </a:moveTo>
                    <a:cubicBezTo>
                      <a:pt x="3" y="6"/>
                      <a:pt x="5" y="8"/>
                      <a:pt x="6" y="11"/>
                    </a:cubicBezTo>
                    <a:cubicBezTo>
                      <a:pt x="7" y="7"/>
                      <a:pt x="8" y="4"/>
                      <a:pt x="8" y="0"/>
                    </a:cubicBezTo>
                    <a:cubicBezTo>
                      <a:pt x="0" y="3"/>
                      <a:pt x="0" y="3"/>
                      <a:pt x="0" y="3"/>
                    </a:cubicBezTo>
                    <a:lnTo>
                      <a:pt x="1" y="4"/>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0" name="Freeform 87"/>
              <p:cNvSpPr>
                <a:spLocks/>
              </p:cNvSpPr>
              <p:nvPr/>
            </p:nvSpPr>
            <p:spPr bwMode="auto">
              <a:xfrm>
                <a:off x="6321425" y="5553075"/>
                <a:ext cx="17463" cy="19050"/>
              </a:xfrm>
              <a:custGeom>
                <a:avLst/>
                <a:gdLst>
                  <a:gd name="T0" fmla="*/ 16 w 16"/>
                  <a:gd name="T1" fmla="*/ 0 h 17"/>
                  <a:gd name="T2" fmla="*/ 0 w 16"/>
                  <a:gd name="T3" fmla="*/ 5 h 17"/>
                  <a:gd name="T4" fmla="*/ 3 w 16"/>
                  <a:gd name="T5" fmla="*/ 17 h 17"/>
                  <a:gd name="T6" fmla="*/ 7 w 16"/>
                  <a:gd name="T7" fmla="*/ 10 h 17"/>
                  <a:gd name="T8" fmla="*/ 16 w 16"/>
                  <a:gd name="T9" fmla="*/ 0 h 17"/>
                </a:gdLst>
                <a:ahLst/>
                <a:cxnLst>
                  <a:cxn ang="0">
                    <a:pos x="T0" y="T1"/>
                  </a:cxn>
                  <a:cxn ang="0">
                    <a:pos x="T2" y="T3"/>
                  </a:cxn>
                  <a:cxn ang="0">
                    <a:pos x="T4" y="T5"/>
                  </a:cxn>
                  <a:cxn ang="0">
                    <a:pos x="T6" y="T7"/>
                  </a:cxn>
                  <a:cxn ang="0">
                    <a:pos x="T8" y="T9"/>
                  </a:cxn>
                </a:cxnLst>
                <a:rect l="0" t="0" r="r" b="b"/>
                <a:pathLst>
                  <a:path w="16" h="17">
                    <a:moveTo>
                      <a:pt x="16" y="0"/>
                    </a:moveTo>
                    <a:cubicBezTo>
                      <a:pt x="0" y="5"/>
                      <a:pt x="0" y="5"/>
                      <a:pt x="0" y="5"/>
                    </a:cubicBezTo>
                    <a:cubicBezTo>
                      <a:pt x="0" y="9"/>
                      <a:pt x="1" y="13"/>
                      <a:pt x="3" y="17"/>
                    </a:cubicBezTo>
                    <a:cubicBezTo>
                      <a:pt x="4" y="14"/>
                      <a:pt x="5" y="12"/>
                      <a:pt x="7" y="10"/>
                    </a:cubicBezTo>
                    <a:lnTo>
                      <a:pt x="16" y="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1" name="Freeform 88"/>
              <p:cNvSpPr>
                <a:spLocks/>
              </p:cNvSpPr>
              <p:nvPr/>
            </p:nvSpPr>
            <p:spPr bwMode="auto">
              <a:xfrm>
                <a:off x="6324600" y="5334000"/>
                <a:ext cx="703263" cy="477838"/>
              </a:xfrm>
              <a:custGeom>
                <a:avLst/>
                <a:gdLst>
                  <a:gd name="T0" fmla="*/ 219 w 632"/>
                  <a:gd name="T1" fmla="*/ 420 h 429"/>
                  <a:gd name="T2" fmla="*/ 253 w 632"/>
                  <a:gd name="T3" fmla="*/ 419 h 429"/>
                  <a:gd name="T4" fmla="*/ 627 w 632"/>
                  <a:gd name="T5" fmla="*/ 15 h 429"/>
                  <a:gd name="T6" fmla="*/ 632 w 632"/>
                  <a:gd name="T7" fmla="*/ 8 h 429"/>
                  <a:gd name="T8" fmla="*/ 627 w 632"/>
                  <a:gd name="T9" fmla="*/ 1 h 429"/>
                  <a:gd name="T10" fmla="*/ 626 w 632"/>
                  <a:gd name="T11" fmla="*/ 0 h 429"/>
                  <a:gd name="T12" fmla="*/ 13 w 632"/>
                  <a:gd name="T13" fmla="*/ 197 h 429"/>
                  <a:gd name="T14" fmla="*/ 4 w 632"/>
                  <a:gd name="T15" fmla="*/ 207 h 429"/>
                  <a:gd name="T16" fmla="*/ 0 w 632"/>
                  <a:gd name="T17" fmla="*/ 214 h 429"/>
                  <a:gd name="T18" fmla="*/ 4 w 632"/>
                  <a:gd name="T19" fmla="*/ 221 h 429"/>
                  <a:gd name="T20" fmla="*/ 219 w 632"/>
                  <a:gd name="T21" fmla="*/ 42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2" h="429">
                    <a:moveTo>
                      <a:pt x="219" y="420"/>
                    </a:moveTo>
                    <a:cubicBezTo>
                      <a:pt x="229" y="429"/>
                      <a:pt x="244" y="428"/>
                      <a:pt x="253" y="419"/>
                    </a:cubicBezTo>
                    <a:cubicBezTo>
                      <a:pt x="627" y="15"/>
                      <a:pt x="627" y="15"/>
                      <a:pt x="627" y="15"/>
                    </a:cubicBezTo>
                    <a:cubicBezTo>
                      <a:pt x="629" y="13"/>
                      <a:pt x="631" y="10"/>
                      <a:pt x="632" y="8"/>
                    </a:cubicBezTo>
                    <a:cubicBezTo>
                      <a:pt x="631" y="5"/>
                      <a:pt x="629" y="3"/>
                      <a:pt x="627" y="1"/>
                    </a:cubicBezTo>
                    <a:cubicBezTo>
                      <a:pt x="626" y="0"/>
                      <a:pt x="626" y="0"/>
                      <a:pt x="626" y="0"/>
                    </a:cubicBezTo>
                    <a:cubicBezTo>
                      <a:pt x="13" y="197"/>
                      <a:pt x="13" y="197"/>
                      <a:pt x="13" y="197"/>
                    </a:cubicBezTo>
                    <a:cubicBezTo>
                      <a:pt x="4" y="207"/>
                      <a:pt x="4" y="207"/>
                      <a:pt x="4" y="207"/>
                    </a:cubicBezTo>
                    <a:cubicBezTo>
                      <a:pt x="2" y="209"/>
                      <a:pt x="1" y="211"/>
                      <a:pt x="0" y="214"/>
                    </a:cubicBezTo>
                    <a:cubicBezTo>
                      <a:pt x="1" y="216"/>
                      <a:pt x="2" y="219"/>
                      <a:pt x="4" y="221"/>
                    </a:cubicBezTo>
                    <a:lnTo>
                      <a:pt x="219" y="420"/>
                    </a:lnTo>
                    <a:close/>
                  </a:path>
                </a:pathLst>
              </a:custGeom>
              <a:solidFill>
                <a:srgbClr val="A0D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2" name="Freeform 89"/>
              <p:cNvSpPr>
                <a:spLocks/>
              </p:cNvSpPr>
              <p:nvPr/>
            </p:nvSpPr>
            <p:spPr bwMode="auto">
              <a:xfrm>
                <a:off x="6321425" y="5081588"/>
                <a:ext cx="708025" cy="477838"/>
              </a:xfrm>
              <a:custGeom>
                <a:avLst/>
                <a:gdLst>
                  <a:gd name="T0" fmla="*/ 381 w 637"/>
                  <a:gd name="T1" fmla="*/ 30 h 429"/>
                  <a:gd name="T2" fmla="*/ 415 w 637"/>
                  <a:gd name="T3" fmla="*/ 29 h 429"/>
                  <a:gd name="T4" fmla="*/ 629 w 637"/>
                  <a:gd name="T5" fmla="*/ 227 h 429"/>
                  <a:gd name="T6" fmla="*/ 637 w 637"/>
                  <a:gd name="T7" fmla="*/ 224 h 429"/>
                  <a:gd name="T8" fmla="*/ 629 w 637"/>
                  <a:gd name="T9" fmla="*/ 208 h 429"/>
                  <a:gd name="T10" fmla="*/ 414 w 637"/>
                  <a:gd name="T11" fmla="*/ 9 h 429"/>
                  <a:gd name="T12" fmla="*/ 380 w 637"/>
                  <a:gd name="T13" fmla="*/ 10 h 429"/>
                  <a:gd name="T14" fmla="*/ 6 w 637"/>
                  <a:gd name="T15" fmla="*/ 414 h 429"/>
                  <a:gd name="T16" fmla="*/ 0 w 637"/>
                  <a:gd name="T17" fmla="*/ 429 h 429"/>
                  <a:gd name="T18" fmla="*/ 16 w 637"/>
                  <a:gd name="T19" fmla="*/ 424 h 429"/>
                  <a:gd name="T20" fmla="*/ 381 w 637"/>
                  <a:gd name="T21" fmla="*/ 3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 h="429">
                    <a:moveTo>
                      <a:pt x="381" y="30"/>
                    </a:moveTo>
                    <a:cubicBezTo>
                      <a:pt x="390" y="20"/>
                      <a:pt x="405" y="20"/>
                      <a:pt x="415" y="29"/>
                    </a:cubicBezTo>
                    <a:cubicBezTo>
                      <a:pt x="629" y="227"/>
                      <a:pt x="629" y="227"/>
                      <a:pt x="629" y="227"/>
                    </a:cubicBezTo>
                    <a:cubicBezTo>
                      <a:pt x="637" y="224"/>
                      <a:pt x="637" y="224"/>
                      <a:pt x="637" y="224"/>
                    </a:cubicBezTo>
                    <a:cubicBezTo>
                      <a:pt x="636" y="218"/>
                      <a:pt x="634" y="212"/>
                      <a:pt x="629" y="208"/>
                    </a:cubicBezTo>
                    <a:cubicBezTo>
                      <a:pt x="414" y="9"/>
                      <a:pt x="414" y="9"/>
                      <a:pt x="414" y="9"/>
                    </a:cubicBezTo>
                    <a:cubicBezTo>
                      <a:pt x="405" y="0"/>
                      <a:pt x="389" y="1"/>
                      <a:pt x="380" y="10"/>
                    </a:cubicBezTo>
                    <a:cubicBezTo>
                      <a:pt x="6" y="414"/>
                      <a:pt x="6" y="414"/>
                      <a:pt x="6" y="414"/>
                    </a:cubicBezTo>
                    <a:cubicBezTo>
                      <a:pt x="2" y="418"/>
                      <a:pt x="0" y="424"/>
                      <a:pt x="0" y="429"/>
                    </a:cubicBezTo>
                    <a:cubicBezTo>
                      <a:pt x="16" y="424"/>
                      <a:pt x="16" y="424"/>
                      <a:pt x="16" y="424"/>
                    </a:cubicBezTo>
                    <a:lnTo>
                      <a:pt x="381" y="30"/>
                    </a:lnTo>
                    <a:close/>
                  </a:path>
                </a:pathLst>
              </a:custGeom>
              <a:solidFill>
                <a:srgbClr val="25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3" name="Freeform 90"/>
              <p:cNvSpPr>
                <a:spLocks/>
              </p:cNvSpPr>
              <p:nvPr/>
            </p:nvSpPr>
            <p:spPr bwMode="auto">
              <a:xfrm>
                <a:off x="6338887" y="5103813"/>
                <a:ext cx="681038" cy="449263"/>
              </a:xfrm>
              <a:custGeom>
                <a:avLst/>
                <a:gdLst>
                  <a:gd name="T0" fmla="*/ 365 w 613"/>
                  <a:gd name="T1" fmla="*/ 10 h 404"/>
                  <a:gd name="T2" fmla="*/ 0 w 613"/>
                  <a:gd name="T3" fmla="*/ 404 h 404"/>
                  <a:gd name="T4" fmla="*/ 613 w 613"/>
                  <a:gd name="T5" fmla="*/ 207 h 404"/>
                  <a:gd name="T6" fmla="*/ 399 w 613"/>
                  <a:gd name="T7" fmla="*/ 9 h 404"/>
                  <a:gd name="T8" fmla="*/ 365 w 613"/>
                  <a:gd name="T9" fmla="*/ 10 h 404"/>
                </a:gdLst>
                <a:ahLst/>
                <a:cxnLst>
                  <a:cxn ang="0">
                    <a:pos x="T0" y="T1"/>
                  </a:cxn>
                  <a:cxn ang="0">
                    <a:pos x="T2" y="T3"/>
                  </a:cxn>
                  <a:cxn ang="0">
                    <a:pos x="T4" y="T5"/>
                  </a:cxn>
                  <a:cxn ang="0">
                    <a:pos x="T6" y="T7"/>
                  </a:cxn>
                  <a:cxn ang="0">
                    <a:pos x="T8" y="T9"/>
                  </a:cxn>
                </a:cxnLst>
                <a:rect l="0" t="0" r="r" b="b"/>
                <a:pathLst>
                  <a:path w="613" h="404">
                    <a:moveTo>
                      <a:pt x="365" y="10"/>
                    </a:moveTo>
                    <a:cubicBezTo>
                      <a:pt x="0" y="404"/>
                      <a:pt x="0" y="404"/>
                      <a:pt x="0" y="404"/>
                    </a:cubicBezTo>
                    <a:cubicBezTo>
                      <a:pt x="613" y="207"/>
                      <a:pt x="613" y="207"/>
                      <a:pt x="613" y="207"/>
                    </a:cubicBezTo>
                    <a:cubicBezTo>
                      <a:pt x="399" y="9"/>
                      <a:pt x="399" y="9"/>
                      <a:pt x="399" y="9"/>
                    </a:cubicBezTo>
                    <a:cubicBezTo>
                      <a:pt x="389" y="0"/>
                      <a:pt x="374" y="0"/>
                      <a:pt x="365" y="10"/>
                    </a:cubicBezTo>
                    <a:close/>
                  </a:path>
                </a:pathLst>
              </a:custGeom>
              <a:solidFill>
                <a:srgbClr val="BAD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4" name="Freeform 91"/>
              <p:cNvSpPr>
                <a:spLocks noEditPoints="1"/>
              </p:cNvSpPr>
              <p:nvPr/>
            </p:nvSpPr>
            <p:spPr bwMode="auto">
              <a:xfrm>
                <a:off x="6557962" y="5314950"/>
                <a:ext cx="122238" cy="257175"/>
              </a:xfrm>
              <a:custGeom>
                <a:avLst/>
                <a:gdLst>
                  <a:gd name="T0" fmla="*/ 31 w 110"/>
                  <a:gd name="T1" fmla="*/ 214 h 231"/>
                  <a:gd name="T2" fmla="*/ 13 w 110"/>
                  <a:gd name="T3" fmla="*/ 189 h 231"/>
                  <a:gd name="T4" fmla="*/ 1 w 110"/>
                  <a:gd name="T5" fmla="*/ 127 h 231"/>
                  <a:gd name="T6" fmla="*/ 10 w 110"/>
                  <a:gd name="T7" fmla="*/ 57 h 231"/>
                  <a:gd name="T8" fmla="*/ 31 w 110"/>
                  <a:gd name="T9" fmla="*/ 21 h 231"/>
                  <a:gd name="T10" fmla="*/ 31 w 110"/>
                  <a:gd name="T11" fmla="*/ 21 h 231"/>
                  <a:gd name="T12" fmla="*/ 71 w 110"/>
                  <a:gd name="T13" fmla="*/ 1 h 231"/>
                  <a:gd name="T14" fmla="*/ 94 w 110"/>
                  <a:gd name="T15" fmla="*/ 2 h 231"/>
                  <a:gd name="T16" fmla="*/ 109 w 110"/>
                  <a:gd name="T17" fmla="*/ 16 h 231"/>
                  <a:gd name="T18" fmla="*/ 99 w 110"/>
                  <a:gd name="T19" fmla="*/ 62 h 231"/>
                  <a:gd name="T20" fmla="*/ 80 w 110"/>
                  <a:gd name="T21" fmla="*/ 73 h 231"/>
                  <a:gd name="T22" fmla="*/ 66 w 110"/>
                  <a:gd name="T23" fmla="*/ 72 h 231"/>
                  <a:gd name="T24" fmla="*/ 50 w 110"/>
                  <a:gd name="T25" fmla="*/ 80 h 231"/>
                  <a:gd name="T26" fmla="*/ 47 w 110"/>
                  <a:gd name="T27" fmla="*/ 91 h 231"/>
                  <a:gd name="T28" fmla="*/ 46 w 110"/>
                  <a:gd name="T29" fmla="*/ 140 h 231"/>
                  <a:gd name="T30" fmla="*/ 46 w 110"/>
                  <a:gd name="T31" fmla="*/ 141 h 231"/>
                  <a:gd name="T32" fmla="*/ 68 w 110"/>
                  <a:gd name="T33" fmla="*/ 158 h 231"/>
                  <a:gd name="T34" fmla="*/ 72 w 110"/>
                  <a:gd name="T35" fmla="*/ 158 h 231"/>
                  <a:gd name="T36" fmla="*/ 100 w 110"/>
                  <a:gd name="T37" fmla="*/ 180 h 231"/>
                  <a:gd name="T38" fmla="*/ 103 w 110"/>
                  <a:gd name="T39" fmla="*/ 210 h 231"/>
                  <a:gd name="T40" fmla="*/ 98 w 110"/>
                  <a:gd name="T41" fmla="*/ 225 h 231"/>
                  <a:gd name="T42" fmla="*/ 82 w 110"/>
                  <a:gd name="T43" fmla="*/ 230 h 231"/>
                  <a:gd name="T44" fmla="*/ 80 w 110"/>
                  <a:gd name="T45" fmla="*/ 230 h 231"/>
                  <a:gd name="T46" fmla="*/ 77 w 110"/>
                  <a:gd name="T47" fmla="*/ 230 h 231"/>
                  <a:gd name="T48" fmla="*/ 31 w 110"/>
                  <a:gd name="T49" fmla="*/ 214 h 231"/>
                  <a:gd name="T50" fmla="*/ 36 w 110"/>
                  <a:gd name="T51" fmla="*/ 26 h 231"/>
                  <a:gd name="T52" fmla="*/ 16 w 110"/>
                  <a:gd name="T53" fmla="*/ 59 h 231"/>
                  <a:gd name="T54" fmla="*/ 7 w 110"/>
                  <a:gd name="T55" fmla="*/ 127 h 231"/>
                  <a:gd name="T56" fmla="*/ 19 w 110"/>
                  <a:gd name="T57" fmla="*/ 186 h 231"/>
                  <a:gd name="T58" fmla="*/ 77 w 110"/>
                  <a:gd name="T59" fmla="*/ 223 h 231"/>
                  <a:gd name="T60" fmla="*/ 81 w 110"/>
                  <a:gd name="T61" fmla="*/ 224 h 231"/>
                  <a:gd name="T62" fmla="*/ 82 w 110"/>
                  <a:gd name="T63" fmla="*/ 224 h 231"/>
                  <a:gd name="T64" fmla="*/ 93 w 110"/>
                  <a:gd name="T65" fmla="*/ 220 h 231"/>
                  <a:gd name="T66" fmla="*/ 97 w 110"/>
                  <a:gd name="T67" fmla="*/ 210 h 231"/>
                  <a:gd name="T68" fmla="*/ 93 w 110"/>
                  <a:gd name="T69" fmla="*/ 181 h 231"/>
                  <a:gd name="T70" fmla="*/ 72 w 110"/>
                  <a:gd name="T71" fmla="*/ 165 h 231"/>
                  <a:gd name="T72" fmla="*/ 69 w 110"/>
                  <a:gd name="T73" fmla="*/ 165 h 231"/>
                  <a:gd name="T74" fmla="*/ 40 w 110"/>
                  <a:gd name="T75" fmla="*/ 142 h 231"/>
                  <a:gd name="T76" fmla="*/ 40 w 110"/>
                  <a:gd name="T77" fmla="*/ 141 h 231"/>
                  <a:gd name="T78" fmla="*/ 40 w 110"/>
                  <a:gd name="T79" fmla="*/ 90 h 231"/>
                  <a:gd name="T80" fmla="*/ 44 w 110"/>
                  <a:gd name="T81" fmla="*/ 77 h 231"/>
                  <a:gd name="T82" fmla="*/ 66 w 110"/>
                  <a:gd name="T83" fmla="*/ 65 h 231"/>
                  <a:gd name="T84" fmla="*/ 80 w 110"/>
                  <a:gd name="T85" fmla="*/ 66 h 231"/>
                  <a:gd name="T86" fmla="*/ 94 w 110"/>
                  <a:gd name="T87" fmla="*/ 59 h 231"/>
                  <a:gd name="T88" fmla="*/ 102 w 110"/>
                  <a:gd name="T89" fmla="*/ 17 h 231"/>
                  <a:gd name="T90" fmla="*/ 93 w 110"/>
                  <a:gd name="T91" fmla="*/ 8 h 231"/>
                  <a:gd name="T92" fmla="*/ 71 w 110"/>
                  <a:gd name="T93" fmla="*/ 8 h 231"/>
                  <a:gd name="T94" fmla="*/ 36 w 110"/>
                  <a:gd name="T95" fmla="*/ 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231">
                    <a:moveTo>
                      <a:pt x="31" y="214"/>
                    </a:moveTo>
                    <a:cubicBezTo>
                      <a:pt x="24" y="207"/>
                      <a:pt x="18" y="199"/>
                      <a:pt x="13" y="189"/>
                    </a:cubicBezTo>
                    <a:cubicBezTo>
                      <a:pt x="5" y="172"/>
                      <a:pt x="1" y="152"/>
                      <a:pt x="1" y="127"/>
                    </a:cubicBezTo>
                    <a:cubicBezTo>
                      <a:pt x="0" y="99"/>
                      <a:pt x="3" y="77"/>
                      <a:pt x="10" y="57"/>
                    </a:cubicBezTo>
                    <a:cubicBezTo>
                      <a:pt x="14" y="43"/>
                      <a:pt x="21" y="32"/>
                      <a:pt x="31" y="21"/>
                    </a:cubicBezTo>
                    <a:cubicBezTo>
                      <a:pt x="31" y="21"/>
                      <a:pt x="31" y="21"/>
                      <a:pt x="31" y="21"/>
                    </a:cubicBezTo>
                    <a:cubicBezTo>
                      <a:pt x="42" y="10"/>
                      <a:pt x="56" y="3"/>
                      <a:pt x="71" y="1"/>
                    </a:cubicBezTo>
                    <a:cubicBezTo>
                      <a:pt x="79" y="0"/>
                      <a:pt x="87" y="1"/>
                      <a:pt x="94" y="2"/>
                    </a:cubicBezTo>
                    <a:cubicBezTo>
                      <a:pt x="102" y="3"/>
                      <a:pt x="108" y="8"/>
                      <a:pt x="109" y="16"/>
                    </a:cubicBezTo>
                    <a:cubicBezTo>
                      <a:pt x="110" y="33"/>
                      <a:pt x="107" y="49"/>
                      <a:pt x="99" y="62"/>
                    </a:cubicBezTo>
                    <a:cubicBezTo>
                      <a:pt x="96" y="70"/>
                      <a:pt x="89" y="73"/>
                      <a:pt x="80" y="73"/>
                    </a:cubicBezTo>
                    <a:cubicBezTo>
                      <a:pt x="75" y="72"/>
                      <a:pt x="70" y="72"/>
                      <a:pt x="66" y="72"/>
                    </a:cubicBezTo>
                    <a:cubicBezTo>
                      <a:pt x="58" y="71"/>
                      <a:pt x="54" y="73"/>
                      <a:pt x="50" y="80"/>
                    </a:cubicBezTo>
                    <a:cubicBezTo>
                      <a:pt x="49" y="83"/>
                      <a:pt x="48" y="87"/>
                      <a:pt x="47" y="91"/>
                    </a:cubicBezTo>
                    <a:cubicBezTo>
                      <a:pt x="44" y="108"/>
                      <a:pt x="43" y="124"/>
                      <a:pt x="46" y="140"/>
                    </a:cubicBezTo>
                    <a:cubicBezTo>
                      <a:pt x="46" y="141"/>
                      <a:pt x="46" y="141"/>
                      <a:pt x="46" y="141"/>
                    </a:cubicBezTo>
                    <a:cubicBezTo>
                      <a:pt x="49" y="156"/>
                      <a:pt x="53" y="159"/>
                      <a:pt x="68" y="158"/>
                    </a:cubicBezTo>
                    <a:cubicBezTo>
                      <a:pt x="72" y="158"/>
                      <a:pt x="72" y="158"/>
                      <a:pt x="72" y="158"/>
                    </a:cubicBezTo>
                    <a:cubicBezTo>
                      <a:pt x="87" y="157"/>
                      <a:pt x="97" y="165"/>
                      <a:pt x="100" y="180"/>
                    </a:cubicBezTo>
                    <a:cubicBezTo>
                      <a:pt x="102" y="190"/>
                      <a:pt x="103" y="200"/>
                      <a:pt x="103" y="210"/>
                    </a:cubicBezTo>
                    <a:cubicBezTo>
                      <a:pt x="103" y="217"/>
                      <a:pt x="102" y="222"/>
                      <a:pt x="98" y="225"/>
                    </a:cubicBezTo>
                    <a:cubicBezTo>
                      <a:pt x="95" y="229"/>
                      <a:pt x="89" y="230"/>
                      <a:pt x="82" y="230"/>
                    </a:cubicBezTo>
                    <a:cubicBezTo>
                      <a:pt x="80" y="230"/>
                      <a:pt x="80" y="230"/>
                      <a:pt x="80" y="230"/>
                    </a:cubicBezTo>
                    <a:cubicBezTo>
                      <a:pt x="79" y="230"/>
                      <a:pt x="78" y="230"/>
                      <a:pt x="77" y="230"/>
                    </a:cubicBezTo>
                    <a:cubicBezTo>
                      <a:pt x="59" y="231"/>
                      <a:pt x="43" y="225"/>
                      <a:pt x="31" y="214"/>
                    </a:cubicBezTo>
                    <a:close/>
                    <a:moveTo>
                      <a:pt x="36" y="26"/>
                    </a:moveTo>
                    <a:cubicBezTo>
                      <a:pt x="26" y="36"/>
                      <a:pt x="20" y="46"/>
                      <a:pt x="16" y="59"/>
                    </a:cubicBezTo>
                    <a:cubicBezTo>
                      <a:pt x="9" y="78"/>
                      <a:pt x="7" y="100"/>
                      <a:pt x="7" y="127"/>
                    </a:cubicBezTo>
                    <a:cubicBezTo>
                      <a:pt x="8" y="151"/>
                      <a:pt x="12" y="170"/>
                      <a:pt x="19" y="186"/>
                    </a:cubicBezTo>
                    <a:cubicBezTo>
                      <a:pt x="32" y="212"/>
                      <a:pt x="51" y="224"/>
                      <a:pt x="77" y="223"/>
                    </a:cubicBezTo>
                    <a:cubicBezTo>
                      <a:pt x="78" y="223"/>
                      <a:pt x="79" y="223"/>
                      <a:pt x="81" y="224"/>
                    </a:cubicBezTo>
                    <a:cubicBezTo>
                      <a:pt x="82" y="224"/>
                      <a:pt x="82" y="224"/>
                      <a:pt x="82" y="224"/>
                    </a:cubicBezTo>
                    <a:cubicBezTo>
                      <a:pt x="88" y="224"/>
                      <a:pt x="91" y="223"/>
                      <a:pt x="93" y="220"/>
                    </a:cubicBezTo>
                    <a:cubicBezTo>
                      <a:pt x="96" y="218"/>
                      <a:pt x="97" y="215"/>
                      <a:pt x="97" y="210"/>
                    </a:cubicBezTo>
                    <a:cubicBezTo>
                      <a:pt x="97" y="200"/>
                      <a:pt x="95" y="191"/>
                      <a:pt x="93" y="181"/>
                    </a:cubicBezTo>
                    <a:cubicBezTo>
                      <a:pt x="91" y="169"/>
                      <a:pt x="84" y="164"/>
                      <a:pt x="72" y="165"/>
                    </a:cubicBezTo>
                    <a:cubicBezTo>
                      <a:pt x="69" y="165"/>
                      <a:pt x="69" y="165"/>
                      <a:pt x="69" y="165"/>
                    </a:cubicBezTo>
                    <a:cubicBezTo>
                      <a:pt x="51" y="166"/>
                      <a:pt x="43" y="160"/>
                      <a:pt x="40" y="142"/>
                    </a:cubicBezTo>
                    <a:cubicBezTo>
                      <a:pt x="40" y="141"/>
                      <a:pt x="40" y="141"/>
                      <a:pt x="40" y="141"/>
                    </a:cubicBezTo>
                    <a:cubicBezTo>
                      <a:pt x="37" y="124"/>
                      <a:pt x="37" y="107"/>
                      <a:pt x="40" y="90"/>
                    </a:cubicBezTo>
                    <a:cubicBezTo>
                      <a:pt x="41" y="85"/>
                      <a:pt x="43" y="81"/>
                      <a:pt x="44" y="77"/>
                    </a:cubicBezTo>
                    <a:cubicBezTo>
                      <a:pt x="49" y="68"/>
                      <a:pt x="55" y="64"/>
                      <a:pt x="66" y="65"/>
                    </a:cubicBezTo>
                    <a:cubicBezTo>
                      <a:pt x="71" y="65"/>
                      <a:pt x="76" y="66"/>
                      <a:pt x="80" y="66"/>
                    </a:cubicBezTo>
                    <a:cubicBezTo>
                      <a:pt x="86" y="66"/>
                      <a:pt x="91" y="64"/>
                      <a:pt x="94" y="59"/>
                    </a:cubicBezTo>
                    <a:cubicBezTo>
                      <a:pt x="101" y="47"/>
                      <a:pt x="103" y="32"/>
                      <a:pt x="102" y="17"/>
                    </a:cubicBezTo>
                    <a:cubicBezTo>
                      <a:pt x="101" y="12"/>
                      <a:pt x="98" y="9"/>
                      <a:pt x="93" y="8"/>
                    </a:cubicBezTo>
                    <a:cubicBezTo>
                      <a:pt x="85" y="8"/>
                      <a:pt x="78" y="7"/>
                      <a:pt x="71" y="8"/>
                    </a:cubicBezTo>
                    <a:cubicBezTo>
                      <a:pt x="58" y="9"/>
                      <a:pt x="46" y="16"/>
                      <a:pt x="36" y="26"/>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5" name="Freeform 92"/>
              <p:cNvSpPr>
                <a:spLocks/>
              </p:cNvSpPr>
              <p:nvPr/>
            </p:nvSpPr>
            <p:spPr bwMode="auto">
              <a:xfrm>
                <a:off x="6683375" y="5364163"/>
                <a:ext cx="50800" cy="147638"/>
              </a:xfrm>
              <a:custGeom>
                <a:avLst/>
                <a:gdLst>
                  <a:gd name="T0" fmla="*/ 5 w 46"/>
                  <a:gd name="T1" fmla="*/ 128 h 133"/>
                  <a:gd name="T2" fmla="*/ 17 w 46"/>
                  <a:gd name="T3" fmla="*/ 133 h 133"/>
                  <a:gd name="T4" fmla="*/ 10 w 46"/>
                  <a:gd name="T5" fmla="*/ 0 h 133"/>
                  <a:gd name="T6" fmla="*/ 0 w 46"/>
                  <a:gd name="T7" fmla="*/ 7 h 133"/>
                  <a:gd name="T8" fmla="*/ 5 w 46"/>
                  <a:gd name="T9" fmla="*/ 128 h 133"/>
                </a:gdLst>
                <a:ahLst/>
                <a:cxnLst>
                  <a:cxn ang="0">
                    <a:pos x="T0" y="T1"/>
                  </a:cxn>
                  <a:cxn ang="0">
                    <a:pos x="T2" y="T3"/>
                  </a:cxn>
                  <a:cxn ang="0">
                    <a:pos x="T4" y="T5"/>
                  </a:cxn>
                  <a:cxn ang="0">
                    <a:pos x="T6" y="T7"/>
                  </a:cxn>
                  <a:cxn ang="0">
                    <a:pos x="T8" y="T9"/>
                  </a:cxn>
                </a:cxnLst>
                <a:rect l="0" t="0" r="r" b="b"/>
                <a:pathLst>
                  <a:path w="46" h="133">
                    <a:moveTo>
                      <a:pt x="5" y="128"/>
                    </a:moveTo>
                    <a:cubicBezTo>
                      <a:pt x="17" y="133"/>
                      <a:pt x="17" y="133"/>
                      <a:pt x="17" y="133"/>
                    </a:cubicBezTo>
                    <a:cubicBezTo>
                      <a:pt x="46" y="92"/>
                      <a:pt x="43" y="37"/>
                      <a:pt x="10" y="0"/>
                    </a:cubicBezTo>
                    <a:cubicBezTo>
                      <a:pt x="0" y="7"/>
                      <a:pt x="0" y="7"/>
                      <a:pt x="0" y="7"/>
                    </a:cubicBezTo>
                    <a:cubicBezTo>
                      <a:pt x="31" y="40"/>
                      <a:pt x="34" y="92"/>
                      <a:pt x="5" y="128"/>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6" name="Freeform 93"/>
              <p:cNvSpPr>
                <a:spLocks/>
              </p:cNvSpPr>
              <p:nvPr/>
            </p:nvSpPr>
            <p:spPr bwMode="auto">
              <a:xfrm>
                <a:off x="6716712" y="5340350"/>
                <a:ext cx="61913" cy="187325"/>
              </a:xfrm>
              <a:custGeom>
                <a:avLst/>
                <a:gdLst>
                  <a:gd name="T0" fmla="*/ 11 w 55"/>
                  <a:gd name="T1" fmla="*/ 164 h 169"/>
                  <a:gd name="T2" fmla="*/ 22 w 55"/>
                  <a:gd name="T3" fmla="*/ 169 h 169"/>
                  <a:gd name="T4" fmla="*/ 10 w 55"/>
                  <a:gd name="T5" fmla="*/ 0 h 169"/>
                  <a:gd name="T6" fmla="*/ 0 w 55"/>
                  <a:gd name="T7" fmla="*/ 7 h 169"/>
                  <a:gd name="T8" fmla="*/ 11 w 55"/>
                  <a:gd name="T9" fmla="*/ 164 h 169"/>
                </a:gdLst>
                <a:ahLst/>
                <a:cxnLst>
                  <a:cxn ang="0">
                    <a:pos x="T0" y="T1"/>
                  </a:cxn>
                  <a:cxn ang="0">
                    <a:pos x="T2" y="T3"/>
                  </a:cxn>
                  <a:cxn ang="0">
                    <a:pos x="T4" y="T5"/>
                  </a:cxn>
                  <a:cxn ang="0">
                    <a:pos x="T6" y="T7"/>
                  </a:cxn>
                  <a:cxn ang="0">
                    <a:pos x="T8" y="T9"/>
                  </a:cxn>
                </a:cxnLst>
                <a:rect l="0" t="0" r="r" b="b"/>
                <a:pathLst>
                  <a:path w="55" h="169">
                    <a:moveTo>
                      <a:pt x="11" y="164"/>
                    </a:moveTo>
                    <a:cubicBezTo>
                      <a:pt x="22" y="169"/>
                      <a:pt x="22" y="169"/>
                      <a:pt x="22" y="169"/>
                    </a:cubicBezTo>
                    <a:cubicBezTo>
                      <a:pt x="55" y="116"/>
                      <a:pt x="50" y="47"/>
                      <a:pt x="10" y="0"/>
                    </a:cubicBezTo>
                    <a:cubicBezTo>
                      <a:pt x="0" y="7"/>
                      <a:pt x="0" y="7"/>
                      <a:pt x="0" y="7"/>
                    </a:cubicBezTo>
                    <a:cubicBezTo>
                      <a:pt x="39" y="51"/>
                      <a:pt x="43" y="116"/>
                      <a:pt x="11" y="164"/>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7" name="Freeform 94"/>
              <p:cNvSpPr>
                <a:spLocks/>
              </p:cNvSpPr>
              <p:nvPr/>
            </p:nvSpPr>
            <p:spPr bwMode="auto">
              <a:xfrm>
                <a:off x="6750050" y="5314950"/>
                <a:ext cx="71438" cy="227013"/>
              </a:xfrm>
              <a:custGeom>
                <a:avLst/>
                <a:gdLst>
                  <a:gd name="T0" fmla="*/ 16 w 64"/>
                  <a:gd name="T1" fmla="*/ 200 h 204"/>
                  <a:gd name="T2" fmla="*/ 27 w 64"/>
                  <a:gd name="T3" fmla="*/ 204 h 204"/>
                  <a:gd name="T4" fmla="*/ 10 w 64"/>
                  <a:gd name="T5" fmla="*/ 0 h 204"/>
                  <a:gd name="T6" fmla="*/ 0 w 64"/>
                  <a:gd name="T7" fmla="*/ 7 h 204"/>
                  <a:gd name="T8" fmla="*/ 16 w 64"/>
                  <a:gd name="T9" fmla="*/ 200 h 204"/>
                </a:gdLst>
                <a:ahLst/>
                <a:cxnLst>
                  <a:cxn ang="0">
                    <a:pos x="T0" y="T1"/>
                  </a:cxn>
                  <a:cxn ang="0">
                    <a:pos x="T2" y="T3"/>
                  </a:cxn>
                  <a:cxn ang="0">
                    <a:pos x="T4" y="T5"/>
                  </a:cxn>
                  <a:cxn ang="0">
                    <a:pos x="T6" y="T7"/>
                  </a:cxn>
                  <a:cxn ang="0">
                    <a:pos x="T8" y="T9"/>
                  </a:cxn>
                </a:cxnLst>
                <a:rect l="0" t="0" r="r" b="b"/>
                <a:pathLst>
                  <a:path w="64" h="204">
                    <a:moveTo>
                      <a:pt x="16" y="200"/>
                    </a:moveTo>
                    <a:cubicBezTo>
                      <a:pt x="27" y="204"/>
                      <a:pt x="27" y="204"/>
                      <a:pt x="27" y="204"/>
                    </a:cubicBezTo>
                    <a:cubicBezTo>
                      <a:pt x="64" y="140"/>
                      <a:pt x="58" y="58"/>
                      <a:pt x="10" y="0"/>
                    </a:cubicBezTo>
                    <a:cubicBezTo>
                      <a:pt x="0" y="7"/>
                      <a:pt x="0" y="7"/>
                      <a:pt x="0" y="7"/>
                    </a:cubicBezTo>
                    <a:cubicBezTo>
                      <a:pt x="46" y="62"/>
                      <a:pt x="52" y="139"/>
                      <a:pt x="16" y="200"/>
                    </a:cubicBezTo>
                    <a:close/>
                  </a:path>
                </a:pathLst>
              </a:custGeom>
              <a:solidFill>
                <a:srgbClr val="FF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8" name="Freeform 95"/>
              <p:cNvSpPr>
                <a:spLocks/>
              </p:cNvSpPr>
              <p:nvPr/>
            </p:nvSpPr>
            <p:spPr bwMode="auto">
              <a:xfrm>
                <a:off x="6386512" y="5697538"/>
                <a:ext cx="58738" cy="58738"/>
              </a:xfrm>
              <a:custGeom>
                <a:avLst/>
                <a:gdLst>
                  <a:gd name="T0" fmla="*/ 44 w 53"/>
                  <a:gd name="T1" fmla="*/ 42 h 52"/>
                  <a:gd name="T2" fmla="*/ 43 w 53"/>
                  <a:gd name="T3" fmla="*/ 9 h 52"/>
                  <a:gd name="T4" fmla="*/ 9 w 53"/>
                  <a:gd name="T5" fmla="*/ 10 h 52"/>
                  <a:gd name="T6" fmla="*/ 10 w 53"/>
                  <a:gd name="T7" fmla="*/ 44 h 52"/>
                  <a:gd name="T8" fmla="*/ 44 w 53"/>
                  <a:gd name="T9" fmla="*/ 42 h 52"/>
                </a:gdLst>
                <a:ahLst/>
                <a:cxnLst>
                  <a:cxn ang="0">
                    <a:pos x="T0" y="T1"/>
                  </a:cxn>
                  <a:cxn ang="0">
                    <a:pos x="T2" y="T3"/>
                  </a:cxn>
                  <a:cxn ang="0">
                    <a:pos x="T4" y="T5"/>
                  </a:cxn>
                  <a:cxn ang="0">
                    <a:pos x="T6" y="T7"/>
                  </a:cxn>
                  <a:cxn ang="0">
                    <a:pos x="T8" y="T9"/>
                  </a:cxn>
                </a:cxnLst>
                <a:rect l="0" t="0" r="r" b="b"/>
                <a:pathLst>
                  <a:path w="53" h="52">
                    <a:moveTo>
                      <a:pt x="44" y="42"/>
                    </a:moveTo>
                    <a:cubicBezTo>
                      <a:pt x="53" y="33"/>
                      <a:pt x="52" y="18"/>
                      <a:pt x="43" y="9"/>
                    </a:cubicBezTo>
                    <a:cubicBezTo>
                      <a:pt x="33" y="0"/>
                      <a:pt x="18" y="0"/>
                      <a:pt x="9" y="10"/>
                    </a:cubicBezTo>
                    <a:cubicBezTo>
                      <a:pt x="0" y="20"/>
                      <a:pt x="1" y="35"/>
                      <a:pt x="10" y="44"/>
                    </a:cubicBezTo>
                    <a:cubicBezTo>
                      <a:pt x="20" y="52"/>
                      <a:pt x="35" y="52"/>
                      <a:pt x="44" y="42"/>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9" name="Freeform 96"/>
              <p:cNvSpPr>
                <a:spLocks/>
              </p:cNvSpPr>
              <p:nvPr/>
            </p:nvSpPr>
            <p:spPr bwMode="auto">
              <a:xfrm>
                <a:off x="6861175" y="5137150"/>
                <a:ext cx="106363" cy="100013"/>
              </a:xfrm>
              <a:custGeom>
                <a:avLst/>
                <a:gdLst>
                  <a:gd name="T0" fmla="*/ 94 w 96"/>
                  <a:gd name="T1" fmla="*/ 81 h 90"/>
                  <a:gd name="T2" fmla="*/ 9 w 96"/>
                  <a:gd name="T3" fmla="*/ 2 h 90"/>
                  <a:gd name="T4" fmla="*/ 2 w 96"/>
                  <a:gd name="T5" fmla="*/ 2 h 90"/>
                  <a:gd name="T6" fmla="*/ 2 w 96"/>
                  <a:gd name="T7" fmla="*/ 9 h 90"/>
                  <a:gd name="T8" fmla="*/ 87 w 96"/>
                  <a:gd name="T9" fmla="*/ 88 h 90"/>
                  <a:gd name="T10" fmla="*/ 94 w 96"/>
                  <a:gd name="T11" fmla="*/ 88 h 90"/>
                  <a:gd name="T12" fmla="*/ 94 w 96"/>
                  <a:gd name="T13" fmla="*/ 81 h 90"/>
                </a:gdLst>
                <a:ahLst/>
                <a:cxnLst>
                  <a:cxn ang="0">
                    <a:pos x="T0" y="T1"/>
                  </a:cxn>
                  <a:cxn ang="0">
                    <a:pos x="T2" y="T3"/>
                  </a:cxn>
                  <a:cxn ang="0">
                    <a:pos x="T4" y="T5"/>
                  </a:cxn>
                  <a:cxn ang="0">
                    <a:pos x="T6" y="T7"/>
                  </a:cxn>
                  <a:cxn ang="0">
                    <a:pos x="T8" y="T9"/>
                  </a:cxn>
                  <a:cxn ang="0">
                    <a:pos x="T10" y="T11"/>
                  </a:cxn>
                  <a:cxn ang="0">
                    <a:pos x="T12" y="T13"/>
                  </a:cxn>
                </a:cxnLst>
                <a:rect l="0" t="0" r="r" b="b"/>
                <a:pathLst>
                  <a:path w="96" h="90">
                    <a:moveTo>
                      <a:pt x="94" y="81"/>
                    </a:moveTo>
                    <a:cubicBezTo>
                      <a:pt x="9" y="2"/>
                      <a:pt x="9" y="2"/>
                      <a:pt x="9" y="2"/>
                    </a:cubicBezTo>
                    <a:cubicBezTo>
                      <a:pt x="7" y="0"/>
                      <a:pt x="4" y="0"/>
                      <a:pt x="2" y="2"/>
                    </a:cubicBezTo>
                    <a:cubicBezTo>
                      <a:pt x="0" y="4"/>
                      <a:pt x="0" y="7"/>
                      <a:pt x="2" y="9"/>
                    </a:cubicBezTo>
                    <a:cubicBezTo>
                      <a:pt x="87" y="88"/>
                      <a:pt x="87" y="88"/>
                      <a:pt x="87" y="88"/>
                    </a:cubicBezTo>
                    <a:cubicBezTo>
                      <a:pt x="89" y="90"/>
                      <a:pt x="92" y="90"/>
                      <a:pt x="94" y="88"/>
                    </a:cubicBezTo>
                    <a:cubicBezTo>
                      <a:pt x="96" y="86"/>
                      <a:pt x="96" y="83"/>
                      <a:pt x="94" y="81"/>
                    </a:cubicBezTo>
                    <a:close/>
                  </a:path>
                </a:pathLst>
              </a:custGeom>
              <a:solidFill>
                <a:srgbClr val="E9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60" name="Group 2759"/>
            <p:cNvGrpSpPr/>
            <p:nvPr/>
          </p:nvGrpSpPr>
          <p:grpSpPr>
            <a:xfrm rot="8376934">
              <a:off x="5159540" y="3339095"/>
              <a:ext cx="294164" cy="275309"/>
              <a:chOff x="6025632" y="1744661"/>
              <a:chExt cx="878402" cy="822097"/>
            </a:xfrm>
          </p:grpSpPr>
          <p:sp>
            <p:nvSpPr>
              <p:cNvPr id="2774" name="Freeform 22"/>
              <p:cNvSpPr>
                <a:spLocks/>
              </p:cNvSpPr>
              <p:nvPr/>
            </p:nvSpPr>
            <p:spPr bwMode="auto">
              <a:xfrm>
                <a:off x="6025632" y="1777769"/>
                <a:ext cx="820739" cy="788989"/>
              </a:xfrm>
              <a:custGeom>
                <a:avLst/>
                <a:gdLst>
                  <a:gd name="T0" fmla="*/ 200 w 738"/>
                  <a:gd name="T1" fmla="*/ 0 h 710"/>
                  <a:gd name="T2" fmla="*/ 0 w 738"/>
                  <a:gd name="T3" fmla="*/ 491 h 710"/>
                  <a:gd name="T4" fmla="*/ 538 w 738"/>
                  <a:gd name="T5" fmla="*/ 710 h 710"/>
                  <a:gd name="T6" fmla="*/ 738 w 738"/>
                  <a:gd name="T7" fmla="*/ 218 h 710"/>
                  <a:gd name="T8" fmla="*/ 675 w 738"/>
                  <a:gd name="T9" fmla="*/ 193 h 710"/>
                  <a:gd name="T10" fmla="*/ 678 w 738"/>
                  <a:gd name="T11" fmla="*/ 185 h 710"/>
                  <a:gd name="T12" fmla="*/ 667 w 738"/>
                  <a:gd name="T13" fmla="*/ 158 h 710"/>
                  <a:gd name="T14" fmla="*/ 659 w 738"/>
                  <a:gd name="T15" fmla="*/ 156 h 710"/>
                  <a:gd name="T16" fmla="*/ 640 w 738"/>
                  <a:gd name="T17" fmla="*/ 169 h 710"/>
                  <a:gd name="T18" fmla="*/ 637 w 738"/>
                  <a:gd name="T19" fmla="*/ 177 h 710"/>
                  <a:gd name="T20" fmla="*/ 301 w 738"/>
                  <a:gd name="T21" fmla="*/ 41 h 710"/>
                  <a:gd name="T22" fmla="*/ 304 w 738"/>
                  <a:gd name="T23" fmla="*/ 33 h 710"/>
                  <a:gd name="T24" fmla="*/ 293 w 738"/>
                  <a:gd name="T25" fmla="*/ 6 h 710"/>
                  <a:gd name="T26" fmla="*/ 285 w 738"/>
                  <a:gd name="T27" fmla="*/ 5 h 710"/>
                  <a:gd name="T28" fmla="*/ 266 w 738"/>
                  <a:gd name="T29" fmla="*/ 17 h 710"/>
                  <a:gd name="T30" fmla="*/ 263 w 738"/>
                  <a:gd name="T31" fmla="*/ 25 h 710"/>
                  <a:gd name="T32" fmla="*/ 200 w 738"/>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8" h="710">
                    <a:moveTo>
                      <a:pt x="200" y="0"/>
                    </a:moveTo>
                    <a:cubicBezTo>
                      <a:pt x="0" y="491"/>
                      <a:pt x="0" y="491"/>
                      <a:pt x="0" y="491"/>
                    </a:cubicBezTo>
                    <a:cubicBezTo>
                      <a:pt x="538" y="710"/>
                      <a:pt x="538" y="710"/>
                      <a:pt x="538" y="710"/>
                    </a:cubicBezTo>
                    <a:cubicBezTo>
                      <a:pt x="738" y="218"/>
                      <a:pt x="738" y="218"/>
                      <a:pt x="738" y="218"/>
                    </a:cubicBezTo>
                    <a:cubicBezTo>
                      <a:pt x="675" y="193"/>
                      <a:pt x="675" y="193"/>
                      <a:pt x="675" y="193"/>
                    </a:cubicBezTo>
                    <a:cubicBezTo>
                      <a:pt x="678" y="185"/>
                      <a:pt x="678" y="185"/>
                      <a:pt x="678" y="185"/>
                    </a:cubicBezTo>
                    <a:cubicBezTo>
                      <a:pt x="683" y="174"/>
                      <a:pt x="677" y="162"/>
                      <a:pt x="667" y="158"/>
                    </a:cubicBezTo>
                    <a:cubicBezTo>
                      <a:pt x="664" y="157"/>
                      <a:pt x="662" y="156"/>
                      <a:pt x="659" y="156"/>
                    </a:cubicBezTo>
                    <a:cubicBezTo>
                      <a:pt x="651" y="156"/>
                      <a:pt x="643" y="161"/>
                      <a:pt x="640" y="169"/>
                    </a:cubicBezTo>
                    <a:cubicBezTo>
                      <a:pt x="637" y="177"/>
                      <a:pt x="637" y="177"/>
                      <a:pt x="637" y="177"/>
                    </a:cubicBezTo>
                    <a:cubicBezTo>
                      <a:pt x="301" y="41"/>
                      <a:pt x="301" y="41"/>
                      <a:pt x="301" y="41"/>
                    </a:cubicBezTo>
                    <a:cubicBezTo>
                      <a:pt x="304" y="33"/>
                      <a:pt x="304" y="33"/>
                      <a:pt x="304" y="33"/>
                    </a:cubicBezTo>
                    <a:cubicBezTo>
                      <a:pt x="308" y="22"/>
                      <a:pt x="303" y="10"/>
                      <a:pt x="293" y="6"/>
                    </a:cubicBezTo>
                    <a:cubicBezTo>
                      <a:pt x="290" y="5"/>
                      <a:pt x="288" y="5"/>
                      <a:pt x="285" y="5"/>
                    </a:cubicBezTo>
                    <a:cubicBezTo>
                      <a:pt x="277" y="5"/>
                      <a:pt x="269" y="9"/>
                      <a:pt x="266" y="17"/>
                    </a:cubicBezTo>
                    <a:cubicBezTo>
                      <a:pt x="263" y="25"/>
                      <a:pt x="263" y="25"/>
                      <a:pt x="263" y="25"/>
                    </a:cubicBezTo>
                    <a:cubicBezTo>
                      <a:pt x="200" y="0"/>
                      <a:pt x="200" y="0"/>
                      <a:pt x="200"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5" name="Freeform 412"/>
              <p:cNvSpPr>
                <a:spLocks/>
              </p:cNvSpPr>
              <p:nvPr/>
            </p:nvSpPr>
            <p:spPr bwMode="auto">
              <a:xfrm>
                <a:off x="6083296" y="1744661"/>
                <a:ext cx="820738" cy="788988"/>
              </a:xfrm>
              <a:custGeom>
                <a:avLst/>
                <a:gdLst>
                  <a:gd name="T0" fmla="*/ 517 w 517"/>
                  <a:gd name="T1" fmla="*/ 153 h 497"/>
                  <a:gd name="T2" fmla="*/ 140 w 517"/>
                  <a:gd name="T3" fmla="*/ 0 h 497"/>
                  <a:gd name="T4" fmla="*/ 0 w 517"/>
                  <a:gd name="T5" fmla="*/ 344 h 497"/>
                  <a:gd name="T6" fmla="*/ 377 w 517"/>
                  <a:gd name="T7" fmla="*/ 497 h 497"/>
                  <a:gd name="T8" fmla="*/ 517 w 517"/>
                  <a:gd name="T9" fmla="*/ 153 h 497"/>
                </a:gdLst>
                <a:ahLst/>
                <a:cxnLst>
                  <a:cxn ang="0">
                    <a:pos x="T0" y="T1"/>
                  </a:cxn>
                  <a:cxn ang="0">
                    <a:pos x="T2" y="T3"/>
                  </a:cxn>
                  <a:cxn ang="0">
                    <a:pos x="T4" y="T5"/>
                  </a:cxn>
                  <a:cxn ang="0">
                    <a:pos x="T6" y="T7"/>
                  </a:cxn>
                  <a:cxn ang="0">
                    <a:pos x="T8" y="T9"/>
                  </a:cxn>
                </a:cxnLst>
                <a:rect l="0" t="0" r="r" b="b"/>
                <a:pathLst>
                  <a:path w="517" h="497">
                    <a:moveTo>
                      <a:pt x="517" y="153"/>
                    </a:moveTo>
                    <a:lnTo>
                      <a:pt x="140" y="0"/>
                    </a:lnTo>
                    <a:lnTo>
                      <a:pt x="0" y="344"/>
                    </a:lnTo>
                    <a:lnTo>
                      <a:pt x="377" y="497"/>
                    </a:lnTo>
                    <a:lnTo>
                      <a:pt x="517" y="153"/>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6" name="Freeform 413"/>
              <p:cNvSpPr>
                <a:spLocks/>
              </p:cNvSpPr>
              <p:nvPr/>
            </p:nvSpPr>
            <p:spPr bwMode="auto">
              <a:xfrm>
                <a:off x="6116637" y="1776412"/>
                <a:ext cx="755650" cy="727075"/>
              </a:xfrm>
              <a:custGeom>
                <a:avLst/>
                <a:gdLst>
                  <a:gd name="T0" fmla="*/ 476 w 476"/>
                  <a:gd name="T1" fmla="*/ 140 h 458"/>
                  <a:gd name="T2" fmla="*/ 128 w 476"/>
                  <a:gd name="T3" fmla="*/ 0 h 458"/>
                  <a:gd name="T4" fmla="*/ 0 w 476"/>
                  <a:gd name="T5" fmla="*/ 317 h 458"/>
                  <a:gd name="T6" fmla="*/ 347 w 476"/>
                  <a:gd name="T7" fmla="*/ 458 h 458"/>
                  <a:gd name="T8" fmla="*/ 476 w 476"/>
                  <a:gd name="T9" fmla="*/ 140 h 458"/>
                </a:gdLst>
                <a:ahLst/>
                <a:cxnLst>
                  <a:cxn ang="0">
                    <a:pos x="T0" y="T1"/>
                  </a:cxn>
                  <a:cxn ang="0">
                    <a:pos x="T2" y="T3"/>
                  </a:cxn>
                  <a:cxn ang="0">
                    <a:pos x="T4" y="T5"/>
                  </a:cxn>
                  <a:cxn ang="0">
                    <a:pos x="T6" y="T7"/>
                  </a:cxn>
                  <a:cxn ang="0">
                    <a:pos x="T8" y="T9"/>
                  </a:cxn>
                </a:cxnLst>
                <a:rect l="0" t="0" r="r" b="b"/>
                <a:pathLst>
                  <a:path w="476" h="458">
                    <a:moveTo>
                      <a:pt x="476" y="140"/>
                    </a:moveTo>
                    <a:lnTo>
                      <a:pt x="128" y="0"/>
                    </a:lnTo>
                    <a:lnTo>
                      <a:pt x="0" y="317"/>
                    </a:lnTo>
                    <a:lnTo>
                      <a:pt x="347" y="458"/>
                    </a:lnTo>
                    <a:lnTo>
                      <a:pt x="476"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7" name="Freeform 414"/>
              <p:cNvSpPr>
                <a:spLocks/>
              </p:cNvSpPr>
              <p:nvPr/>
            </p:nvSpPr>
            <p:spPr bwMode="auto">
              <a:xfrm>
                <a:off x="6273800" y="1776412"/>
                <a:ext cx="598488" cy="336550"/>
              </a:xfrm>
              <a:custGeom>
                <a:avLst/>
                <a:gdLst>
                  <a:gd name="T0" fmla="*/ 377 w 377"/>
                  <a:gd name="T1" fmla="*/ 140 h 212"/>
                  <a:gd name="T2" fmla="*/ 29 w 377"/>
                  <a:gd name="T3" fmla="*/ 0 h 212"/>
                  <a:gd name="T4" fmla="*/ 0 w 377"/>
                  <a:gd name="T5" fmla="*/ 71 h 212"/>
                  <a:gd name="T6" fmla="*/ 348 w 377"/>
                  <a:gd name="T7" fmla="*/ 212 h 212"/>
                  <a:gd name="T8" fmla="*/ 377 w 377"/>
                  <a:gd name="T9" fmla="*/ 140 h 212"/>
                </a:gdLst>
                <a:ahLst/>
                <a:cxnLst>
                  <a:cxn ang="0">
                    <a:pos x="T0" y="T1"/>
                  </a:cxn>
                  <a:cxn ang="0">
                    <a:pos x="T2" y="T3"/>
                  </a:cxn>
                  <a:cxn ang="0">
                    <a:pos x="T4" y="T5"/>
                  </a:cxn>
                  <a:cxn ang="0">
                    <a:pos x="T6" y="T7"/>
                  </a:cxn>
                  <a:cxn ang="0">
                    <a:pos x="T8" y="T9"/>
                  </a:cxn>
                </a:cxnLst>
                <a:rect l="0" t="0" r="r" b="b"/>
                <a:pathLst>
                  <a:path w="377" h="212">
                    <a:moveTo>
                      <a:pt x="377" y="140"/>
                    </a:moveTo>
                    <a:lnTo>
                      <a:pt x="29" y="0"/>
                    </a:lnTo>
                    <a:lnTo>
                      <a:pt x="0" y="71"/>
                    </a:lnTo>
                    <a:lnTo>
                      <a:pt x="348" y="212"/>
                    </a:lnTo>
                    <a:lnTo>
                      <a:pt x="377" y="140"/>
                    </a:lnTo>
                    <a:close/>
                  </a:path>
                </a:pathLst>
              </a:custGeom>
              <a:solidFill>
                <a:srgbClr val="EE6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8" name="Freeform 415"/>
              <p:cNvSpPr>
                <a:spLocks/>
              </p:cNvSpPr>
              <p:nvPr/>
            </p:nvSpPr>
            <p:spPr bwMode="auto">
              <a:xfrm>
                <a:off x="6273800" y="1889125"/>
                <a:ext cx="598488" cy="223838"/>
              </a:xfrm>
              <a:custGeom>
                <a:avLst/>
                <a:gdLst>
                  <a:gd name="T0" fmla="*/ 0 w 377"/>
                  <a:gd name="T1" fmla="*/ 0 h 141"/>
                  <a:gd name="T2" fmla="*/ 348 w 377"/>
                  <a:gd name="T3" fmla="*/ 141 h 141"/>
                  <a:gd name="T4" fmla="*/ 377 w 377"/>
                  <a:gd name="T5" fmla="*/ 69 h 141"/>
                  <a:gd name="T6" fmla="*/ 0 w 377"/>
                  <a:gd name="T7" fmla="*/ 0 h 141"/>
                </a:gdLst>
                <a:ahLst/>
                <a:cxnLst>
                  <a:cxn ang="0">
                    <a:pos x="T0" y="T1"/>
                  </a:cxn>
                  <a:cxn ang="0">
                    <a:pos x="T2" y="T3"/>
                  </a:cxn>
                  <a:cxn ang="0">
                    <a:pos x="T4" y="T5"/>
                  </a:cxn>
                  <a:cxn ang="0">
                    <a:pos x="T6" y="T7"/>
                  </a:cxn>
                </a:cxnLst>
                <a:rect l="0" t="0" r="r" b="b"/>
                <a:pathLst>
                  <a:path w="377" h="141">
                    <a:moveTo>
                      <a:pt x="0" y="0"/>
                    </a:moveTo>
                    <a:lnTo>
                      <a:pt x="348" y="141"/>
                    </a:lnTo>
                    <a:lnTo>
                      <a:pt x="377" y="69"/>
                    </a:lnTo>
                    <a:lnTo>
                      <a:pt x="0" y="0"/>
                    </a:lnTo>
                    <a:close/>
                  </a:path>
                </a:pathLst>
              </a:custGeom>
              <a:solidFill>
                <a:srgbClr val="E06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9" name="Freeform 416"/>
              <p:cNvSpPr>
                <a:spLocks/>
              </p:cNvSpPr>
              <p:nvPr/>
            </p:nvSpPr>
            <p:spPr bwMode="auto">
              <a:xfrm>
                <a:off x="6305550" y="1776412"/>
                <a:ext cx="566738" cy="257175"/>
              </a:xfrm>
              <a:custGeom>
                <a:avLst/>
                <a:gdLst>
                  <a:gd name="T0" fmla="*/ 357 w 357"/>
                  <a:gd name="T1" fmla="*/ 140 h 162"/>
                  <a:gd name="T2" fmla="*/ 9 w 357"/>
                  <a:gd name="T3" fmla="*/ 0 h 162"/>
                  <a:gd name="T4" fmla="*/ 0 w 357"/>
                  <a:gd name="T5" fmla="*/ 21 h 162"/>
                  <a:gd name="T6" fmla="*/ 348 w 357"/>
                  <a:gd name="T7" fmla="*/ 162 h 162"/>
                  <a:gd name="T8" fmla="*/ 357 w 357"/>
                  <a:gd name="T9" fmla="*/ 140 h 162"/>
                </a:gdLst>
                <a:ahLst/>
                <a:cxnLst>
                  <a:cxn ang="0">
                    <a:pos x="T0" y="T1"/>
                  </a:cxn>
                  <a:cxn ang="0">
                    <a:pos x="T2" y="T3"/>
                  </a:cxn>
                  <a:cxn ang="0">
                    <a:pos x="T4" y="T5"/>
                  </a:cxn>
                  <a:cxn ang="0">
                    <a:pos x="T6" y="T7"/>
                  </a:cxn>
                  <a:cxn ang="0">
                    <a:pos x="T8" y="T9"/>
                  </a:cxn>
                </a:cxnLst>
                <a:rect l="0" t="0" r="r" b="b"/>
                <a:pathLst>
                  <a:path w="357" h="162">
                    <a:moveTo>
                      <a:pt x="357" y="140"/>
                    </a:moveTo>
                    <a:lnTo>
                      <a:pt x="9" y="0"/>
                    </a:lnTo>
                    <a:lnTo>
                      <a:pt x="0" y="21"/>
                    </a:lnTo>
                    <a:lnTo>
                      <a:pt x="348" y="162"/>
                    </a:lnTo>
                    <a:lnTo>
                      <a:pt x="357" y="140"/>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0" name="Freeform 417"/>
              <p:cNvSpPr>
                <a:spLocks/>
              </p:cNvSpPr>
              <p:nvPr/>
            </p:nvSpPr>
            <p:spPr bwMode="auto">
              <a:xfrm>
                <a:off x="6253162" y="2008187"/>
                <a:ext cx="268288" cy="315913"/>
              </a:xfrm>
              <a:custGeom>
                <a:avLst/>
                <a:gdLst>
                  <a:gd name="T0" fmla="*/ 180 w 242"/>
                  <a:gd name="T1" fmla="*/ 241 h 284"/>
                  <a:gd name="T2" fmla="*/ 163 w 242"/>
                  <a:gd name="T3" fmla="*/ 284 h 284"/>
                  <a:gd name="T4" fmla="*/ 0 w 242"/>
                  <a:gd name="T5" fmla="*/ 218 h 284"/>
                  <a:gd name="T6" fmla="*/ 35 w 242"/>
                  <a:gd name="T7" fmla="*/ 178 h 284"/>
                  <a:gd name="T8" fmla="*/ 111 w 242"/>
                  <a:gd name="T9" fmla="*/ 142 h 284"/>
                  <a:gd name="T10" fmla="*/ 165 w 242"/>
                  <a:gd name="T11" fmla="*/ 118 h 284"/>
                  <a:gd name="T12" fmla="*/ 186 w 242"/>
                  <a:gd name="T13" fmla="*/ 93 h 284"/>
                  <a:gd name="T14" fmla="*/ 188 w 242"/>
                  <a:gd name="T15" fmla="*/ 66 h 284"/>
                  <a:gd name="T16" fmla="*/ 168 w 242"/>
                  <a:gd name="T17" fmla="*/ 48 h 284"/>
                  <a:gd name="T18" fmla="*/ 141 w 242"/>
                  <a:gd name="T19" fmla="*/ 48 h 284"/>
                  <a:gd name="T20" fmla="*/ 120 w 242"/>
                  <a:gd name="T21" fmla="*/ 73 h 284"/>
                  <a:gd name="T22" fmla="*/ 75 w 242"/>
                  <a:gd name="T23" fmla="*/ 49 h 284"/>
                  <a:gd name="T24" fmla="*/ 124 w 242"/>
                  <a:gd name="T25" fmla="*/ 5 h 284"/>
                  <a:gd name="T26" fmla="*/ 185 w 242"/>
                  <a:gd name="T27" fmla="*/ 10 h 284"/>
                  <a:gd name="T28" fmla="*/ 233 w 242"/>
                  <a:gd name="T29" fmla="*/ 52 h 284"/>
                  <a:gd name="T30" fmla="*/ 234 w 242"/>
                  <a:gd name="T31" fmla="*/ 109 h 284"/>
                  <a:gd name="T32" fmla="*/ 216 w 242"/>
                  <a:gd name="T33" fmla="*/ 137 h 284"/>
                  <a:gd name="T34" fmla="*/ 185 w 242"/>
                  <a:gd name="T35" fmla="*/ 161 h 284"/>
                  <a:gd name="T36" fmla="*/ 142 w 242"/>
                  <a:gd name="T37" fmla="*/ 179 h 284"/>
                  <a:gd name="T38" fmla="*/ 103 w 242"/>
                  <a:gd name="T39" fmla="*/ 195 h 284"/>
                  <a:gd name="T40" fmla="*/ 88 w 242"/>
                  <a:gd name="T41" fmla="*/ 204 h 284"/>
                  <a:gd name="T42" fmla="*/ 180 w 242"/>
                  <a:gd name="T43" fmla="*/ 24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2" h="284">
                    <a:moveTo>
                      <a:pt x="180" y="241"/>
                    </a:moveTo>
                    <a:cubicBezTo>
                      <a:pt x="163" y="284"/>
                      <a:pt x="163" y="284"/>
                      <a:pt x="163" y="284"/>
                    </a:cubicBezTo>
                    <a:cubicBezTo>
                      <a:pt x="0" y="218"/>
                      <a:pt x="0" y="218"/>
                      <a:pt x="0" y="218"/>
                    </a:cubicBezTo>
                    <a:cubicBezTo>
                      <a:pt x="9" y="203"/>
                      <a:pt x="20" y="189"/>
                      <a:pt x="35" y="178"/>
                    </a:cubicBezTo>
                    <a:cubicBezTo>
                      <a:pt x="50" y="167"/>
                      <a:pt x="75" y="155"/>
                      <a:pt x="111" y="142"/>
                    </a:cubicBezTo>
                    <a:cubicBezTo>
                      <a:pt x="139" y="131"/>
                      <a:pt x="158" y="123"/>
                      <a:pt x="165" y="118"/>
                    </a:cubicBezTo>
                    <a:cubicBezTo>
                      <a:pt x="175" y="111"/>
                      <a:pt x="182" y="102"/>
                      <a:pt x="186" y="93"/>
                    </a:cubicBezTo>
                    <a:cubicBezTo>
                      <a:pt x="190" y="83"/>
                      <a:pt x="191" y="74"/>
                      <a:pt x="188" y="66"/>
                    </a:cubicBezTo>
                    <a:cubicBezTo>
                      <a:pt x="184" y="58"/>
                      <a:pt x="178" y="52"/>
                      <a:pt x="168" y="48"/>
                    </a:cubicBezTo>
                    <a:cubicBezTo>
                      <a:pt x="158" y="44"/>
                      <a:pt x="149" y="44"/>
                      <a:pt x="141" y="48"/>
                    </a:cubicBezTo>
                    <a:cubicBezTo>
                      <a:pt x="133" y="51"/>
                      <a:pt x="126" y="59"/>
                      <a:pt x="120" y="73"/>
                    </a:cubicBezTo>
                    <a:cubicBezTo>
                      <a:pt x="75" y="49"/>
                      <a:pt x="75" y="49"/>
                      <a:pt x="75" y="49"/>
                    </a:cubicBezTo>
                    <a:cubicBezTo>
                      <a:pt x="88" y="25"/>
                      <a:pt x="104" y="10"/>
                      <a:pt x="124" y="5"/>
                    </a:cubicBezTo>
                    <a:cubicBezTo>
                      <a:pt x="143" y="0"/>
                      <a:pt x="163" y="1"/>
                      <a:pt x="185" y="10"/>
                    </a:cubicBezTo>
                    <a:cubicBezTo>
                      <a:pt x="209" y="20"/>
                      <a:pt x="225" y="34"/>
                      <a:pt x="233" y="52"/>
                    </a:cubicBezTo>
                    <a:cubicBezTo>
                      <a:pt x="242" y="71"/>
                      <a:pt x="242" y="90"/>
                      <a:pt x="234" y="109"/>
                    </a:cubicBezTo>
                    <a:cubicBezTo>
                      <a:pt x="230" y="120"/>
                      <a:pt x="224" y="129"/>
                      <a:pt x="216" y="137"/>
                    </a:cubicBezTo>
                    <a:cubicBezTo>
                      <a:pt x="208" y="146"/>
                      <a:pt x="197" y="154"/>
                      <a:pt x="185" y="161"/>
                    </a:cubicBezTo>
                    <a:cubicBezTo>
                      <a:pt x="176" y="166"/>
                      <a:pt x="162" y="172"/>
                      <a:pt x="142" y="179"/>
                    </a:cubicBezTo>
                    <a:cubicBezTo>
                      <a:pt x="122" y="187"/>
                      <a:pt x="109" y="192"/>
                      <a:pt x="103" y="195"/>
                    </a:cubicBezTo>
                    <a:cubicBezTo>
                      <a:pt x="97" y="198"/>
                      <a:pt x="92" y="201"/>
                      <a:pt x="88" y="204"/>
                    </a:cubicBezTo>
                    <a:lnTo>
                      <a:pt x="180" y="241"/>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1" name="Freeform 418"/>
              <p:cNvSpPr>
                <a:spLocks/>
              </p:cNvSpPr>
              <p:nvPr/>
            </p:nvSpPr>
            <p:spPr bwMode="auto">
              <a:xfrm>
                <a:off x="6519862" y="2093912"/>
                <a:ext cx="165100" cy="287338"/>
              </a:xfrm>
              <a:custGeom>
                <a:avLst/>
                <a:gdLst>
                  <a:gd name="T0" fmla="*/ 50 w 148"/>
                  <a:gd name="T1" fmla="*/ 258 h 258"/>
                  <a:gd name="T2" fmla="*/ 3 w 148"/>
                  <a:gd name="T3" fmla="*/ 239 h 258"/>
                  <a:gd name="T4" fmla="*/ 74 w 148"/>
                  <a:gd name="T5" fmla="*/ 65 h 258"/>
                  <a:gd name="T6" fmla="*/ 0 w 148"/>
                  <a:gd name="T7" fmla="*/ 75 h 258"/>
                  <a:gd name="T8" fmla="*/ 17 w 148"/>
                  <a:gd name="T9" fmla="*/ 33 h 258"/>
                  <a:gd name="T10" fmla="*/ 66 w 148"/>
                  <a:gd name="T11" fmla="*/ 27 h 258"/>
                  <a:gd name="T12" fmla="*/ 111 w 148"/>
                  <a:gd name="T13" fmla="*/ 0 h 258"/>
                  <a:gd name="T14" fmla="*/ 148 w 148"/>
                  <a:gd name="T15" fmla="*/ 15 h 258"/>
                  <a:gd name="T16" fmla="*/ 50 w 148"/>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58">
                    <a:moveTo>
                      <a:pt x="50" y="258"/>
                    </a:moveTo>
                    <a:cubicBezTo>
                      <a:pt x="3" y="239"/>
                      <a:pt x="3" y="239"/>
                      <a:pt x="3" y="239"/>
                    </a:cubicBezTo>
                    <a:cubicBezTo>
                      <a:pt x="74" y="65"/>
                      <a:pt x="74" y="65"/>
                      <a:pt x="74" y="65"/>
                    </a:cubicBezTo>
                    <a:cubicBezTo>
                      <a:pt x="51" y="74"/>
                      <a:pt x="26" y="77"/>
                      <a:pt x="0" y="75"/>
                    </a:cubicBezTo>
                    <a:cubicBezTo>
                      <a:pt x="17" y="33"/>
                      <a:pt x="17" y="33"/>
                      <a:pt x="17" y="33"/>
                    </a:cubicBezTo>
                    <a:cubicBezTo>
                      <a:pt x="31" y="34"/>
                      <a:pt x="47" y="32"/>
                      <a:pt x="66" y="27"/>
                    </a:cubicBezTo>
                    <a:cubicBezTo>
                      <a:pt x="84" y="21"/>
                      <a:pt x="99" y="13"/>
                      <a:pt x="111" y="0"/>
                    </a:cubicBezTo>
                    <a:cubicBezTo>
                      <a:pt x="148" y="15"/>
                      <a:pt x="148" y="15"/>
                      <a:pt x="148" y="15"/>
                    </a:cubicBezTo>
                    <a:lnTo>
                      <a:pt x="50" y="258"/>
                    </a:lnTo>
                    <a:close/>
                  </a:path>
                </a:pathLst>
              </a:custGeom>
              <a:solidFill>
                <a:srgbClr val="C53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2" name="Freeform 419"/>
              <p:cNvSpPr>
                <a:spLocks/>
              </p:cNvSpPr>
              <p:nvPr/>
            </p:nvSpPr>
            <p:spPr bwMode="auto">
              <a:xfrm>
                <a:off x="6450012" y="1919287"/>
                <a:ext cx="223838" cy="104775"/>
              </a:xfrm>
              <a:custGeom>
                <a:avLst/>
                <a:gdLst>
                  <a:gd name="T0" fmla="*/ 141 w 141"/>
                  <a:gd name="T1" fmla="*/ 55 h 66"/>
                  <a:gd name="T2" fmla="*/ 4 w 141"/>
                  <a:gd name="T3" fmla="*/ 0 h 66"/>
                  <a:gd name="T4" fmla="*/ 0 w 141"/>
                  <a:gd name="T5" fmla="*/ 10 h 66"/>
                  <a:gd name="T6" fmla="*/ 137 w 141"/>
                  <a:gd name="T7" fmla="*/ 66 h 66"/>
                  <a:gd name="T8" fmla="*/ 141 w 141"/>
                  <a:gd name="T9" fmla="*/ 55 h 66"/>
                </a:gdLst>
                <a:ahLst/>
                <a:cxnLst>
                  <a:cxn ang="0">
                    <a:pos x="T0" y="T1"/>
                  </a:cxn>
                  <a:cxn ang="0">
                    <a:pos x="T2" y="T3"/>
                  </a:cxn>
                  <a:cxn ang="0">
                    <a:pos x="T4" y="T5"/>
                  </a:cxn>
                  <a:cxn ang="0">
                    <a:pos x="T6" y="T7"/>
                  </a:cxn>
                  <a:cxn ang="0">
                    <a:pos x="T8" y="T9"/>
                  </a:cxn>
                </a:cxnLst>
                <a:rect l="0" t="0" r="r" b="b"/>
                <a:pathLst>
                  <a:path w="141" h="66">
                    <a:moveTo>
                      <a:pt x="141" y="55"/>
                    </a:moveTo>
                    <a:lnTo>
                      <a:pt x="4" y="0"/>
                    </a:lnTo>
                    <a:lnTo>
                      <a:pt x="0" y="10"/>
                    </a:lnTo>
                    <a:lnTo>
                      <a:pt x="137" y="66"/>
                    </a:lnTo>
                    <a:lnTo>
                      <a:pt x="14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3" name="Freeform 420"/>
              <p:cNvSpPr>
                <a:spLocks/>
              </p:cNvSpPr>
              <p:nvPr/>
            </p:nvSpPr>
            <p:spPr bwMode="auto">
              <a:xfrm>
                <a:off x="6335712" y="1746250"/>
                <a:ext cx="90488" cy="147638"/>
              </a:xfrm>
              <a:custGeom>
                <a:avLst/>
                <a:gdLst>
                  <a:gd name="T0" fmla="*/ 66 w 81"/>
                  <a:gd name="T1" fmla="*/ 5 h 132"/>
                  <a:gd name="T2" fmla="*/ 66 w 81"/>
                  <a:gd name="T3" fmla="*/ 5 h 132"/>
                  <a:gd name="T4" fmla="*/ 39 w 81"/>
                  <a:gd name="T5" fmla="*/ 16 h 132"/>
                  <a:gd name="T6" fmla="*/ 4 w 81"/>
                  <a:gd name="T7" fmla="*/ 100 h 132"/>
                  <a:gd name="T8" fmla="*/ 16 w 81"/>
                  <a:gd name="T9" fmla="*/ 127 h 132"/>
                  <a:gd name="T10" fmla="*/ 43 w 81"/>
                  <a:gd name="T11" fmla="*/ 116 h 132"/>
                  <a:gd name="T12" fmla="*/ 77 w 81"/>
                  <a:gd name="T13" fmla="*/ 32 h 132"/>
                  <a:gd name="T14" fmla="*/ 66 w 81"/>
                  <a:gd name="T15" fmla="*/ 5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5"/>
                    </a:moveTo>
                    <a:cubicBezTo>
                      <a:pt x="66" y="5"/>
                      <a:pt x="66" y="5"/>
                      <a:pt x="66" y="5"/>
                    </a:cubicBezTo>
                    <a:cubicBezTo>
                      <a:pt x="55" y="0"/>
                      <a:pt x="43" y="5"/>
                      <a:pt x="39" y="16"/>
                    </a:cubicBezTo>
                    <a:cubicBezTo>
                      <a:pt x="4" y="100"/>
                      <a:pt x="4" y="100"/>
                      <a:pt x="4" y="100"/>
                    </a:cubicBezTo>
                    <a:cubicBezTo>
                      <a:pt x="0" y="111"/>
                      <a:pt x="5" y="123"/>
                      <a:pt x="16" y="127"/>
                    </a:cubicBezTo>
                    <a:cubicBezTo>
                      <a:pt x="26" y="132"/>
                      <a:pt x="38" y="127"/>
                      <a:pt x="43" y="116"/>
                    </a:cubicBezTo>
                    <a:cubicBezTo>
                      <a:pt x="77" y="32"/>
                      <a:pt x="77" y="32"/>
                      <a:pt x="77" y="32"/>
                    </a:cubicBezTo>
                    <a:cubicBezTo>
                      <a:pt x="81" y="21"/>
                      <a:pt x="76" y="9"/>
                      <a:pt x="66" y="5"/>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4" name="Freeform 421"/>
              <p:cNvSpPr>
                <a:spLocks/>
              </p:cNvSpPr>
              <p:nvPr/>
            </p:nvSpPr>
            <p:spPr bwMode="auto">
              <a:xfrm>
                <a:off x="6751637" y="1916112"/>
                <a:ext cx="90488" cy="146050"/>
              </a:xfrm>
              <a:custGeom>
                <a:avLst/>
                <a:gdLst>
                  <a:gd name="T0" fmla="*/ 66 w 81"/>
                  <a:gd name="T1" fmla="*/ 4 h 132"/>
                  <a:gd name="T2" fmla="*/ 66 w 81"/>
                  <a:gd name="T3" fmla="*/ 4 h 132"/>
                  <a:gd name="T4" fmla="*/ 77 w 81"/>
                  <a:gd name="T5" fmla="*/ 31 h 132"/>
                  <a:gd name="T6" fmla="*/ 43 w 81"/>
                  <a:gd name="T7" fmla="*/ 116 h 132"/>
                  <a:gd name="T8" fmla="*/ 16 w 81"/>
                  <a:gd name="T9" fmla="*/ 127 h 132"/>
                  <a:gd name="T10" fmla="*/ 4 w 81"/>
                  <a:gd name="T11" fmla="*/ 100 h 132"/>
                  <a:gd name="T12" fmla="*/ 39 w 81"/>
                  <a:gd name="T13" fmla="*/ 16 h 132"/>
                  <a:gd name="T14" fmla="*/ 66 w 81"/>
                  <a:gd name="T15" fmla="*/ 4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66" y="4"/>
                    </a:moveTo>
                    <a:cubicBezTo>
                      <a:pt x="66" y="4"/>
                      <a:pt x="66" y="4"/>
                      <a:pt x="66" y="4"/>
                    </a:cubicBezTo>
                    <a:cubicBezTo>
                      <a:pt x="76" y="9"/>
                      <a:pt x="81" y="21"/>
                      <a:pt x="77" y="31"/>
                    </a:cubicBezTo>
                    <a:cubicBezTo>
                      <a:pt x="43" y="116"/>
                      <a:pt x="43" y="116"/>
                      <a:pt x="43" y="116"/>
                    </a:cubicBezTo>
                    <a:cubicBezTo>
                      <a:pt x="38" y="126"/>
                      <a:pt x="26" y="132"/>
                      <a:pt x="16" y="127"/>
                    </a:cubicBezTo>
                    <a:cubicBezTo>
                      <a:pt x="5" y="123"/>
                      <a:pt x="0" y="111"/>
                      <a:pt x="4" y="100"/>
                    </a:cubicBezTo>
                    <a:cubicBezTo>
                      <a:pt x="39" y="16"/>
                      <a:pt x="39" y="16"/>
                      <a:pt x="39" y="16"/>
                    </a:cubicBezTo>
                    <a:cubicBezTo>
                      <a:pt x="43" y="5"/>
                      <a:pt x="55" y="0"/>
                      <a:pt x="66" y="4"/>
                    </a:cubicBez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61" name="Group 2760"/>
            <p:cNvGrpSpPr/>
            <p:nvPr/>
          </p:nvGrpSpPr>
          <p:grpSpPr>
            <a:xfrm rot="12930740">
              <a:off x="5199891" y="2780188"/>
              <a:ext cx="342544" cy="371986"/>
              <a:chOff x="2796969" y="4359275"/>
              <a:chExt cx="614568" cy="667392"/>
            </a:xfrm>
          </p:grpSpPr>
          <p:sp>
            <p:nvSpPr>
              <p:cNvPr id="2762" name="Freeform 5"/>
              <p:cNvSpPr>
                <a:spLocks/>
              </p:cNvSpPr>
              <p:nvPr/>
            </p:nvSpPr>
            <p:spPr bwMode="auto">
              <a:xfrm>
                <a:off x="2796969" y="4418653"/>
                <a:ext cx="609600" cy="608014"/>
              </a:xfrm>
              <a:custGeom>
                <a:avLst/>
                <a:gdLst>
                  <a:gd name="T0" fmla="*/ 274 w 548"/>
                  <a:gd name="T1" fmla="*/ 0 h 548"/>
                  <a:gd name="T2" fmla="*/ 0 w 548"/>
                  <a:gd name="T3" fmla="*/ 274 h 548"/>
                  <a:gd name="T4" fmla="*/ 8 w 548"/>
                  <a:gd name="T5" fmla="*/ 339 h 548"/>
                  <a:gd name="T6" fmla="*/ 5 w 548"/>
                  <a:gd name="T7" fmla="*/ 367 h 548"/>
                  <a:gd name="T8" fmla="*/ 5 w 548"/>
                  <a:gd name="T9" fmla="*/ 367 h 548"/>
                  <a:gd name="T10" fmla="*/ 5 w 548"/>
                  <a:gd name="T11" fmla="*/ 389 h 548"/>
                  <a:gd name="T12" fmla="*/ 34 w 548"/>
                  <a:gd name="T13" fmla="*/ 409 h 548"/>
                  <a:gd name="T14" fmla="*/ 35 w 548"/>
                  <a:gd name="T15" fmla="*/ 409 h 548"/>
                  <a:gd name="T16" fmla="*/ 274 w 548"/>
                  <a:gd name="T17" fmla="*/ 548 h 548"/>
                  <a:gd name="T18" fmla="*/ 548 w 548"/>
                  <a:gd name="T19" fmla="*/ 274 h 548"/>
                  <a:gd name="T20" fmla="*/ 274 w 548"/>
                  <a:gd name="T2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8" h="548">
                    <a:moveTo>
                      <a:pt x="274" y="0"/>
                    </a:moveTo>
                    <a:cubicBezTo>
                      <a:pt x="123" y="0"/>
                      <a:pt x="0" y="123"/>
                      <a:pt x="0" y="274"/>
                    </a:cubicBezTo>
                    <a:cubicBezTo>
                      <a:pt x="0" y="297"/>
                      <a:pt x="3" y="318"/>
                      <a:pt x="8" y="339"/>
                    </a:cubicBezTo>
                    <a:cubicBezTo>
                      <a:pt x="3" y="347"/>
                      <a:pt x="1" y="357"/>
                      <a:pt x="5" y="367"/>
                    </a:cubicBezTo>
                    <a:cubicBezTo>
                      <a:pt x="5" y="367"/>
                      <a:pt x="5" y="367"/>
                      <a:pt x="5" y="367"/>
                    </a:cubicBezTo>
                    <a:cubicBezTo>
                      <a:pt x="2" y="374"/>
                      <a:pt x="2" y="382"/>
                      <a:pt x="5" y="389"/>
                    </a:cubicBezTo>
                    <a:cubicBezTo>
                      <a:pt x="9" y="402"/>
                      <a:pt x="21" y="409"/>
                      <a:pt x="34" y="409"/>
                    </a:cubicBezTo>
                    <a:cubicBezTo>
                      <a:pt x="34" y="409"/>
                      <a:pt x="35" y="409"/>
                      <a:pt x="35" y="409"/>
                    </a:cubicBezTo>
                    <a:cubicBezTo>
                      <a:pt x="83" y="492"/>
                      <a:pt x="172" y="548"/>
                      <a:pt x="274" y="548"/>
                    </a:cubicBezTo>
                    <a:cubicBezTo>
                      <a:pt x="425" y="548"/>
                      <a:pt x="548" y="426"/>
                      <a:pt x="548" y="274"/>
                    </a:cubicBezTo>
                    <a:cubicBezTo>
                      <a:pt x="548" y="123"/>
                      <a:pt x="425" y="0"/>
                      <a:pt x="274"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3" name="Oval 28"/>
              <p:cNvSpPr>
                <a:spLocks noChangeArrowheads="1"/>
              </p:cNvSpPr>
              <p:nvPr/>
            </p:nvSpPr>
            <p:spPr bwMode="auto">
              <a:xfrm>
                <a:off x="2801937" y="4359275"/>
                <a:ext cx="609600" cy="609600"/>
              </a:xfrm>
              <a:prstGeom prst="ellipse">
                <a:avLst/>
              </a:pr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4" name="Oval 29"/>
              <p:cNvSpPr>
                <a:spLocks noChangeArrowheads="1"/>
              </p:cNvSpPr>
              <p:nvPr/>
            </p:nvSpPr>
            <p:spPr bwMode="auto">
              <a:xfrm>
                <a:off x="2808287" y="43656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5" name="Freeform 30"/>
              <p:cNvSpPr>
                <a:spLocks/>
              </p:cNvSpPr>
              <p:nvPr/>
            </p:nvSpPr>
            <p:spPr bwMode="auto">
              <a:xfrm>
                <a:off x="2819400" y="4648200"/>
                <a:ext cx="574675" cy="303213"/>
              </a:xfrm>
              <a:custGeom>
                <a:avLst/>
                <a:gdLst>
                  <a:gd name="T0" fmla="*/ 258 w 516"/>
                  <a:gd name="T1" fmla="*/ 244 h 272"/>
                  <a:gd name="T2" fmla="*/ 1 w 516"/>
                  <a:gd name="T3" fmla="*/ 0 h 272"/>
                  <a:gd name="T4" fmla="*/ 0 w 516"/>
                  <a:gd name="T5" fmla="*/ 14 h 272"/>
                  <a:gd name="T6" fmla="*/ 258 w 516"/>
                  <a:gd name="T7" fmla="*/ 272 h 272"/>
                  <a:gd name="T8" fmla="*/ 516 w 516"/>
                  <a:gd name="T9" fmla="*/ 14 h 272"/>
                  <a:gd name="T10" fmla="*/ 515 w 516"/>
                  <a:gd name="T11" fmla="*/ 0 h 272"/>
                  <a:gd name="T12" fmla="*/ 258 w 516"/>
                  <a:gd name="T13" fmla="*/ 244 h 272"/>
                </a:gdLst>
                <a:ahLst/>
                <a:cxnLst>
                  <a:cxn ang="0">
                    <a:pos x="T0" y="T1"/>
                  </a:cxn>
                  <a:cxn ang="0">
                    <a:pos x="T2" y="T3"/>
                  </a:cxn>
                  <a:cxn ang="0">
                    <a:pos x="T4" y="T5"/>
                  </a:cxn>
                  <a:cxn ang="0">
                    <a:pos x="T6" y="T7"/>
                  </a:cxn>
                  <a:cxn ang="0">
                    <a:pos x="T8" y="T9"/>
                  </a:cxn>
                  <a:cxn ang="0">
                    <a:pos x="T10" y="T11"/>
                  </a:cxn>
                  <a:cxn ang="0">
                    <a:pos x="T12" y="T13"/>
                  </a:cxn>
                </a:cxnLst>
                <a:rect l="0" t="0" r="r" b="b"/>
                <a:pathLst>
                  <a:path w="516" h="272">
                    <a:moveTo>
                      <a:pt x="258" y="244"/>
                    </a:moveTo>
                    <a:cubicBezTo>
                      <a:pt x="120" y="244"/>
                      <a:pt x="8" y="136"/>
                      <a:pt x="1" y="0"/>
                    </a:cubicBezTo>
                    <a:cubicBezTo>
                      <a:pt x="0" y="5"/>
                      <a:pt x="0" y="9"/>
                      <a:pt x="0" y="14"/>
                    </a:cubicBezTo>
                    <a:cubicBezTo>
                      <a:pt x="0" y="156"/>
                      <a:pt x="115" y="272"/>
                      <a:pt x="258" y="272"/>
                    </a:cubicBezTo>
                    <a:cubicBezTo>
                      <a:pt x="400" y="272"/>
                      <a:pt x="516" y="156"/>
                      <a:pt x="516" y="14"/>
                    </a:cubicBezTo>
                    <a:cubicBezTo>
                      <a:pt x="516" y="9"/>
                      <a:pt x="515" y="5"/>
                      <a:pt x="515" y="0"/>
                    </a:cubicBezTo>
                    <a:cubicBezTo>
                      <a:pt x="508" y="136"/>
                      <a:pt x="396" y="244"/>
                      <a:pt x="258" y="244"/>
                    </a:cubicBezTo>
                    <a:close/>
                  </a:path>
                </a:pathLst>
              </a:custGeom>
              <a:solidFill>
                <a:srgbClr val="E2E3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6" name="Freeform 31"/>
              <p:cNvSpPr>
                <a:spLocks/>
              </p:cNvSpPr>
              <p:nvPr/>
            </p:nvSpPr>
            <p:spPr bwMode="auto">
              <a:xfrm>
                <a:off x="2820987" y="4376737"/>
                <a:ext cx="571500" cy="542925"/>
              </a:xfrm>
              <a:custGeom>
                <a:avLst/>
                <a:gdLst>
                  <a:gd name="T0" fmla="*/ 257 w 514"/>
                  <a:gd name="T1" fmla="*/ 488 h 488"/>
                  <a:gd name="T2" fmla="*/ 514 w 514"/>
                  <a:gd name="T3" fmla="*/ 244 h 488"/>
                  <a:gd name="T4" fmla="*/ 257 w 514"/>
                  <a:gd name="T5" fmla="*/ 0 h 488"/>
                  <a:gd name="T6" fmla="*/ 0 w 514"/>
                  <a:gd name="T7" fmla="*/ 244 h 488"/>
                  <a:gd name="T8" fmla="*/ 257 w 514"/>
                  <a:gd name="T9" fmla="*/ 488 h 488"/>
                </a:gdLst>
                <a:ahLst/>
                <a:cxnLst>
                  <a:cxn ang="0">
                    <a:pos x="T0" y="T1"/>
                  </a:cxn>
                  <a:cxn ang="0">
                    <a:pos x="T2" y="T3"/>
                  </a:cxn>
                  <a:cxn ang="0">
                    <a:pos x="T4" y="T5"/>
                  </a:cxn>
                  <a:cxn ang="0">
                    <a:pos x="T6" y="T7"/>
                  </a:cxn>
                  <a:cxn ang="0">
                    <a:pos x="T8" y="T9"/>
                  </a:cxn>
                </a:cxnLst>
                <a:rect l="0" t="0" r="r" b="b"/>
                <a:pathLst>
                  <a:path w="514" h="488">
                    <a:moveTo>
                      <a:pt x="257" y="488"/>
                    </a:moveTo>
                    <a:cubicBezTo>
                      <a:pt x="395" y="488"/>
                      <a:pt x="507" y="380"/>
                      <a:pt x="514" y="244"/>
                    </a:cubicBezTo>
                    <a:cubicBezTo>
                      <a:pt x="507" y="108"/>
                      <a:pt x="395" y="0"/>
                      <a:pt x="257" y="0"/>
                    </a:cubicBezTo>
                    <a:cubicBezTo>
                      <a:pt x="119" y="0"/>
                      <a:pt x="7" y="108"/>
                      <a:pt x="0" y="244"/>
                    </a:cubicBezTo>
                    <a:cubicBezTo>
                      <a:pt x="7" y="380"/>
                      <a:pt x="119" y="488"/>
                      <a:pt x="257" y="488"/>
                    </a:cubicBezTo>
                    <a:close/>
                  </a:path>
                </a:pathLst>
              </a:custGeom>
              <a:solidFill>
                <a:srgbClr val="EB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7" name="Freeform 32"/>
              <p:cNvSpPr>
                <a:spLocks/>
              </p:cNvSpPr>
              <p:nvPr/>
            </p:nvSpPr>
            <p:spPr bwMode="auto">
              <a:xfrm>
                <a:off x="2800350" y="4446587"/>
                <a:ext cx="549275" cy="479425"/>
              </a:xfrm>
              <a:custGeom>
                <a:avLst/>
                <a:gdLst>
                  <a:gd name="T0" fmla="*/ 457 w 494"/>
                  <a:gd name="T1" fmla="*/ 150 h 432"/>
                  <a:gd name="T2" fmla="*/ 209 w 494"/>
                  <a:gd name="T3" fmla="*/ 37 h 432"/>
                  <a:gd name="T4" fmla="*/ 86 w 494"/>
                  <a:gd name="T5" fmla="*/ 248 h 432"/>
                  <a:gd name="T6" fmla="*/ 80 w 494"/>
                  <a:gd name="T7" fmla="*/ 250 h 432"/>
                  <a:gd name="T8" fmla="*/ 80 w 494"/>
                  <a:gd name="T9" fmla="*/ 250 h 432"/>
                  <a:gd name="T10" fmla="*/ 29 w 494"/>
                  <a:gd name="T11" fmla="*/ 269 h 432"/>
                  <a:gd name="T12" fmla="*/ 29 w 494"/>
                  <a:gd name="T13" fmla="*/ 269 h 432"/>
                  <a:gd name="T14" fmla="*/ 25 w 494"/>
                  <a:gd name="T15" fmla="*/ 271 h 432"/>
                  <a:gd name="T16" fmla="*/ 6 w 494"/>
                  <a:gd name="T17" fmla="*/ 311 h 432"/>
                  <a:gd name="T18" fmla="*/ 46 w 494"/>
                  <a:gd name="T19" fmla="*/ 329 h 432"/>
                  <a:gd name="T20" fmla="*/ 51 w 494"/>
                  <a:gd name="T21" fmla="*/ 327 h 432"/>
                  <a:gd name="T22" fmla="*/ 80 w 494"/>
                  <a:gd name="T23" fmla="*/ 316 h 432"/>
                  <a:gd name="T24" fmla="*/ 102 w 494"/>
                  <a:gd name="T25" fmla="*/ 308 h 432"/>
                  <a:gd name="T26" fmla="*/ 106 w 494"/>
                  <a:gd name="T27" fmla="*/ 307 h 432"/>
                  <a:gd name="T28" fmla="*/ 344 w 494"/>
                  <a:gd name="T29" fmla="*/ 398 h 432"/>
                  <a:gd name="T30" fmla="*/ 457 w 494"/>
                  <a:gd name="T31" fmla="*/ 15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432">
                    <a:moveTo>
                      <a:pt x="457" y="150"/>
                    </a:moveTo>
                    <a:cubicBezTo>
                      <a:pt x="420" y="50"/>
                      <a:pt x="309" y="0"/>
                      <a:pt x="209" y="37"/>
                    </a:cubicBezTo>
                    <a:cubicBezTo>
                      <a:pt x="122" y="70"/>
                      <a:pt x="72" y="159"/>
                      <a:pt x="86" y="248"/>
                    </a:cubicBezTo>
                    <a:cubicBezTo>
                      <a:pt x="80" y="250"/>
                      <a:pt x="80" y="250"/>
                      <a:pt x="80" y="250"/>
                    </a:cubicBezTo>
                    <a:cubicBezTo>
                      <a:pt x="80" y="250"/>
                      <a:pt x="80" y="250"/>
                      <a:pt x="80" y="250"/>
                    </a:cubicBezTo>
                    <a:cubicBezTo>
                      <a:pt x="29" y="269"/>
                      <a:pt x="29" y="269"/>
                      <a:pt x="29" y="269"/>
                    </a:cubicBezTo>
                    <a:cubicBezTo>
                      <a:pt x="29" y="269"/>
                      <a:pt x="29" y="269"/>
                      <a:pt x="29" y="269"/>
                    </a:cubicBezTo>
                    <a:cubicBezTo>
                      <a:pt x="25" y="271"/>
                      <a:pt x="25" y="271"/>
                      <a:pt x="25" y="271"/>
                    </a:cubicBezTo>
                    <a:cubicBezTo>
                      <a:pt x="9" y="277"/>
                      <a:pt x="0" y="295"/>
                      <a:pt x="6" y="311"/>
                    </a:cubicBezTo>
                    <a:cubicBezTo>
                      <a:pt x="12" y="327"/>
                      <a:pt x="30" y="335"/>
                      <a:pt x="46" y="329"/>
                    </a:cubicBezTo>
                    <a:cubicBezTo>
                      <a:pt x="51" y="327"/>
                      <a:pt x="51" y="327"/>
                      <a:pt x="51" y="327"/>
                    </a:cubicBezTo>
                    <a:cubicBezTo>
                      <a:pt x="80" y="316"/>
                      <a:pt x="80" y="316"/>
                      <a:pt x="80" y="316"/>
                    </a:cubicBezTo>
                    <a:cubicBezTo>
                      <a:pt x="102" y="308"/>
                      <a:pt x="102" y="308"/>
                      <a:pt x="102" y="308"/>
                    </a:cubicBezTo>
                    <a:cubicBezTo>
                      <a:pt x="106" y="307"/>
                      <a:pt x="106" y="307"/>
                      <a:pt x="106" y="307"/>
                    </a:cubicBezTo>
                    <a:cubicBezTo>
                      <a:pt x="150" y="392"/>
                      <a:pt x="252" y="432"/>
                      <a:pt x="344" y="398"/>
                    </a:cubicBezTo>
                    <a:cubicBezTo>
                      <a:pt x="444" y="361"/>
                      <a:pt x="494" y="250"/>
                      <a:pt x="457" y="150"/>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8" name="Freeform 33"/>
              <p:cNvSpPr>
                <a:spLocks/>
              </p:cNvSpPr>
              <p:nvPr/>
            </p:nvSpPr>
            <p:spPr bwMode="auto">
              <a:xfrm>
                <a:off x="3011487" y="4621212"/>
                <a:ext cx="101600" cy="69850"/>
              </a:xfrm>
              <a:custGeom>
                <a:avLst/>
                <a:gdLst>
                  <a:gd name="T0" fmla="*/ 60 w 91"/>
                  <a:gd name="T1" fmla="*/ 0 h 62"/>
                  <a:gd name="T2" fmla="*/ 0 w 91"/>
                  <a:gd name="T3" fmla="*/ 0 h 62"/>
                  <a:gd name="T4" fmla="*/ 31 w 91"/>
                  <a:gd name="T5" fmla="*/ 31 h 62"/>
                  <a:gd name="T6" fmla="*/ 0 w 91"/>
                  <a:gd name="T7" fmla="*/ 62 h 62"/>
                  <a:gd name="T8" fmla="*/ 60 w 91"/>
                  <a:gd name="T9" fmla="*/ 62 h 62"/>
                  <a:gd name="T10" fmla="*/ 91 w 91"/>
                  <a:gd name="T11" fmla="*/ 31 h 62"/>
                  <a:gd name="T12" fmla="*/ 60 w 91"/>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91" h="62">
                    <a:moveTo>
                      <a:pt x="60" y="0"/>
                    </a:moveTo>
                    <a:cubicBezTo>
                      <a:pt x="0" y="0"/>
                      <a:pt x="0" y="0"/>
                      <a:pt x="0" y="0"/>
                    </a:cubicBezTo>
                    <a:cubicBezTo>
                      <a:pt x="17" y="0"/>
                      <a:pt x="31" y="14"/>
                      <a:pt x="31" y="31"/>
                    </a:cubicBezTo>
                    <a:cubicBezTo>
                      <a:pt x="31" y="48"/>
                      <a:pt x="17" y="62"/>
                      <a:pt x="0" y="62"/>
                    </a:cubicBezTo>
                    <a:cubicBezTo>
                      <a:pt x="60" y="62"/>
                      <a:pt x="60" y="62"/>
                      <a:pt x="60" y="62"/>
                    </a:cubicBezTo>
                    <a:cubicBezTo>
                      <a:pt x="77" y="62"/>
                      <a:pt x="91" y="48"/>
                      <a:pt x="91" y="31"/>
                    </a:cubicBezTo>
                    <a:cubicBezTo>
                      <a:pt x="91" y="14"/>
                      <a:pt x="77" y="0"/>
                      <a:pt x="60" y="0"/>
                    </a:cubicBezTo>
                    <a:close/>
                  </a:path>
                </a:pathLst>
              </a:custGeom>
              <a:solidFill>
                <a:srgbClr val="E1F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9" name="Freeform 34"/>
              <p:cNvSpPr>
                <a:spLocks/>
              </p:cNvSpPr>
              <p:nvPr/>
            </p:nvSpPr>
            <p:spPr bwMode="auto">
              <a:xfrm>
                <a:off x="2805112" y="4637087"/>
                <a:ext cx="284163" cy="155575"/>
              </a:xfrm>
              <a:custGeom>
                <a:avLst/>
                <a:gdLst>
                  <a:gd name="T0" fmla="*/ 249 w 255"/>
                  <a:gd name="T1" fmla="*/ 24 h 139"/>
                  <a:gd name="T2" fmla="*/ 209 w 255"/>
                  <a:gd name="T3" fmla="*/ 6 h 139"/>
                  <a:gd name="T4" fmla="*/ 24 w 255"/>
                  <a:gd name="T5" fmla="*/ 75 h 139"/>
                  <a:gd name="T6" fmla="*/ 6 w 255"/>
                  <a:gd name="T7" fmla="*/ 114 h 139"/>
                  <a:gd name="T8" fmla="*/ 46 w 255"/>
                  <a:gd name="T9" fmla="*/ 133 h 139"/>
                  <a:gd name="T10" fmla="*/ 231 w 255"/>
                  <a:gd name="T11" fmla="*/ 64 h 139"/>
                  <a:gd name="T12" fmla="*/ 249 w 255"/>
                  <a:gd name="T13" fmla="*/ 24 h 139"/>
                </a:gdLst>
                <a:ahLst/>
                <a:cxnLst>
                  <a:cxn ang="0">
                    <a:pos x="T0" y="T1"/>
                  </a:cxn>
                  <a:cxn ang="0">
                    <a:pos x="T2" y="T3"/>
                  </a:cxn>
                  <a:cxn ang="0">
                    <a:pos x="T4" y="T5"/>
                  </a:cxn>
                  <a:cxn ang="0">
                    <a:pos x="T6" y="T7"/>
                  </a:cxn>
                  <a:cxn ang="0">
                    <a:pos x="T8" y="T9"/>
                  </a:cxn>
                  <a:cxn ang="0">
                    <a:pos x="T10" y="T11"/>
                  </a:cxn>
                  <a:cxn ang="0">
                    <a:pos x="T12" y="T13"/>
                  </a:cxn>
                </a:cxnLst>
                <a:rect l="0" t="0" r="r" b="b"/>
                <a:pathLst>
                  <a:path w="255" h="139">
                    <a:moveTo>
                      <a:pt x="249" y="24"/>
                    </a:moveTo>
                    <a:cubicBezTo>
                      <a:pt x="243" y="8"/>
                      <a:pt x="225" y="0"/>
                      <a:pt x="209" y="6"/>
                    </a:cubicBezTo>
                    <a:cubicBezTo>
                      <a:pt x="24" y="75"/>
                      <a:pt x="24" y="75"/>
                      <a:pt x="24" y="75"/>
                    </a:cubicBezTo>
                    <a:cubicBezTo>
                      <a:pt x="8" y="81"/>
                      <a:pt x="0" y="98"/>
                      <a:pt x="6" y="114"/>
                    </a:cubicBezTo>
                    <a:cubicBezTo>
                      <a:pt x="12" y="130"/>
                      <a:pt x="30" y="139"/>
                      <a:pt x="46" y="133"/>
                    </a:cubicBezTo>
                    <a:cubicBezTo>
                      <a:pt x="231" y="64"/>
                      <a:pt x="231" y="64"/>
                      <a:pt x="231" y="64"/>
                    </a:cubicBezTo>
                    <a:cubicBezTo>
                      <a:pt x="247" y="58"/>
                      <a:pt x="255" y="40"/>
                      <a:pt x="249" y="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0" name="Freeform 35"/>
              <p:cNvSpPr>
                <a:spLocks/>
              </p:cNvSpPr>
              <p:nvPr/>
            </p:nvSpPr>
            <p:spPr bwMode="auto">
              <a:xfrm>
                <a:off x="2865437" y="4421187"/>
                <a:ext cx="484188" cy="484188"/>
              </a:xfrm>
              <a:custGeom>
                <a:avLst/>
                <a:gdLst>
                  <a:gd name="T0" fmla="*/ 398 w 435"/>
                  <a:gd name="T1" fmla="*/ 151 h 436"/>
                  <a:gd name="T2" fmla="*/ 150 w 435"/>
                  <a:gd name="T3" fmla="*/ 38 h 436"/>
                  <a:gd name="T4" fmla="*/ 37 w 435"/>
                  <a:gd name="T5" fmla="*/ 285 h 436"/>
                  <a:gd name="T6" fmla="*/ 285 w 435"/>
                  <a:gd name="T7" fmla="*/ 398 h 436"/>
                  <a:gd name="T8" fmla="*/ 398 w 435"/>
                  <a:gd name="T9" fmla="*/ 151 h 436"/>
                </a:gdLst>
                <a:ahLst/>
                <a:cxnLst>
                  <a:cxn ang="0">
                    <a:pos x="T0" y="T1"/>
                  </a:cxn>
                  <a:cxn ang="0">
                    <a:pos x="T2" y="T3"/>
                  </a:cxn>
                  <a:cxn ang="0">
                    <a:pos x="T4" y="T5"/>
                  </a:cxn>
                  <a:cxn ang="0">
                    <a:pos x="T6" y="T7"/>
                  </a:cxn>
                  <a:cxn ang="0">
                    <a:pos x="T8" y="T9"/>
                  </a:cxn>
                </a:cxnLst>
                <a:rect l="0" t="0" r="r" b="b"/>
                <a:pathLst>
                  <a:path w="435" h="436">
                    <a:moveTo>
                      <a:pt x="398" y="151"/>
                    </a:moveTo>
                    <a:cubicBezTo>
                      <a:pt x="361" y="51"/>
                      <a:pt x="250" y="0"/>
                      <a:pt x="150" y="38"/>
                    </a:cubicBezTo>
                    <a:cubicBezTo>
                      <a:pt x="50" y="75"/>
                      <a:pt x="0" y="186"/>
                      <a:pt x="37" y="285"/>
                    </a:cubicBezTo>
                    <a:cubicBezTo>
                      <a:pt x="74" y="385"/>
                      <a:pt x="185" y="436"/>
                      <a:pt x="285" y="398"/>
                    </a:cubicBezTo>
                    <a:cubicBezTo>
                      <a:pt x="385" y="361"/>
                      <a:pt x="435" y="250"/>
                      <a:pt x="398" y="1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1" name="Freeform 36"/>
              <p:cNvSpPr>
                <a:spLocks/>
              </p:cNvSpPr>
              <p:nvPr/>
            </p:nvSpPr>
            <p:spPr bwMode="auto">
              <a:xfrm>
                <a:off x="2921000" y="4625975"/>
                <a:ext cx="373063" cy="244475"/>
              </a:xfrm>
              <a:custGeom>
                <a:avLst/>
                <a:gdLst>
                  <a:gd name="T0" fmla="*/ 228 w 335"/>
                  <a:gd name="T1" fmla="*/ 147 h 219"/>
                  <a:gd name="T2" fmla="*/ 17 w 335"/>
                  <a:gd name="T3" fmla="*/ 50 h 219"/>
                  <a:gd name="T4" fmla="*/ 6 w 335"/>
                  <a:gd name="T5" fmla="*/ 0 h 219"/>
                  <a:gd name="T6" fmla="*/ 13 w 335"/>
                  <a:gd name="T7" fmla="*/ 91 h 219"/>
                  <a:gd name="T8" fmla="*/ 225 w 335"/>
                  <a:gd name="T9" fmla="*/ 187 h 219"/>
                  <a:gd name="T10" fmla="*/ 332 w 335"/>
                  <a:gd name="T11" fmla="*/ 26 h 219"/>
                  <a:gd name="T12" fmla="*/ 228 w 335"/>
                  <a:gd name="T13" fmla="*/ 147 h 219"/>
                </a:gdLst>
                <a:ahLst/>
                <a:cxnLst>
                  <a:cxn ang="0">
                    <a:pos x="T0" y="T1"/>
                  </a:cxn>
                  <a:cxn ang="0">
                    <a:pos x="T2" y="T3"/>
                  </a:cxn>
                  <a:cxn ang="0">
                    <a:pos x="T4" y="T5"/>
                  </a:cxn>
                  <a:cxn ang="0">
                    <a:pos x="T6" y="T7"/>
                  </a:cxn>
                  <a:cxn ang="0">
                    <a:pos x="T8" y="T9"/>
                  </a:cxn>
                  <a:cxn ang="0">
                    <a:pos x="T10" y="T11"/>
                  </a:cxn>
                  <a:cxn ang="0">
                    <a:pos x="T12" y="T13"/>
                  </a:cxn>
                </a:cxnLst>
                <a:rect l="0" t="0" r="r" b="b"/>
                <a:pathLst>
                  <a:path w="335" h="219">
                    <a:moveTo>
                      <a:pt x="228" y="147"/>
                    </a:moveTo>
                    <a:cubicBezTo>
                      <a:pt x="143" y="179"/>
                      <a:pt x="48" y="136"/>
                      <a:pt x="17" y="50"/>
                    </a:cubicBezTo>
                    <a:cubicBezTo>
                      <a:pt x="10" y="34"/>
                      <a:pt x="7" y="17"/>
                      <a:pt x="6" y="0"/>
                    </a:cubicBezTo>
                    <a:cubicBezTo>
                      <a:pt x="0" y="29"/>
                      <a:pt x="2" y="60"/>
                      <a:pt x="13" y="91"/>
                    </a:cubicBezTo>
                    <a:cubicBezTo>
                      <a:pt x="45" y="176"/>
                      <a:pt x="140" y="219"/>
                      <a:pt x="225" y="187"/>
                    </a:cubicBezTo>
                    <a:cubicBezTo>
                      <a:pt x="294" y="162"/>
                      <a:pt x="335" y="95"/>
                      <a:pt x="332" y="26"/>
                    </a:cubicBezTo>
                    <a:cubicBezTo>
                      <a:pt x="321" y="80"/>
                      <a:pt x="283" y="127"/>
                      <a:pt x="228" y="147"/>
                    </a:cubicBezTo>
                    <a:close/>
                  </a:path>
                </a:pathLst>
              </a:custGeom>
              <a:solidFill>
                <a:srgbClr val="7A5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2" name="Freeform 37"/>
              <p:cNvSpPr>
                <a:spLocks/>
              </p:cNvSpPr>
              <p:nvPr/>
            </p:nvSpPr>
            <p:spPr bwMode="auto">
              <a:xfrm>
                <a:off x="2927350" y="4456112"/>
                <a:ext cx="363538" cy="369888"/>
              </a:xfrm>
              <a:custGeom>
                <a:avLst/>
                <a:gdLst>
                  <a:gd name="T0" fmla="*/ 222 w 326"/>
                  <a:gd name="T1" fmla="*/ 300 h 332"/>
                  <a:gd name="T2" fmla="*/ 326 w 326"/>
                  <a:gd name="T3" fmla="*/ 179 h 332"/>
                  <a:gd name="T4" fmla="*/ 316 w 326"/>
                  <a:gd name="T5" fmla="*/ 128 h 332"/>
                  <a:gd name="T6" fmla="*/ 104 w 326"/>
                  <a:gd name="T7" fmla="*/ 32 h 332"/>
                  <a:gd name="T8" fmla="*/ 0 w 326"/>
                  <a:gd name="T9" fmla="*/ 153 h 332"/>
                  <a:gd name="T10" fmla="*/ 11 w 326"/>
                  <a:gd name="T11" fmla="*/ 203 h 332"/>
                  <a:gd name="T12" fmla="*/ 222 w 326"/>
                  <a:gd name="T13" fmla="*/ 300 h 332"/>
                </a:gdLst>
                <a:ahLst/>
                <a:cxnLst>
                  <a:cxn ang="0">
                    <a:pos x="T0" y="T1"/>
                  </a:cxn>
                  <a:cxn ang="0">
                    <a:pos x="T2" y="T3"/>
                  </a:cxn>
                  <a:cxn ang="0">
                    <a:pos x="T4" y="T5"/>
                  </a:cxn>
                  <a:cxn ang="0">
                    <a:pos x="T6" y="T7"/>
                  </a:cxn>
                  <a:cxn ang="0">
                    <a:pos x="T8" y="T9"/>
                  </a:cxn>
                  <a:cxn ang="0">
                    <a:pos x="T10" y="T11"/>
                  </a:cxn>
                  <a:cxn ang="0">
                    <a:pos x="T12" y="T13"/>
                  </a:cxn>
                </a:cxnLst>
                <a:rect l="0" t="0" r="r" b="b"/>
                <a:pathLst>
                  <a:path w="326" h="332">
                    <a:moveTo>
                      <a:pt x="222" y="300"/>
                    </a:moveTo>
                    <a:cubicBezTo>
                      <a:pt x="277" y="280"/>
                      <a:pt x="315" y="233"/>
                      <a:pt x="326" y="179"/>
                    </a:cubicBezTo>
                    <a:cubicBezTo>
                      <a:pt x="325" y="162"/>
                      <a:pt x="322" y="145"/>
                      <a:pt x="316" y="128"/>
                    </a:cubicBezTo>
                    <a:cubicBezTo>
                      <a:pt x="284" y="43"/>
                      <a:pt x="189" y="0"/>
                      <a:pt x="104" y="32"/>
                    </a:cubicBezTo>
                    <a:cubicBezTo>
                      <a:pt x="49" y="52"/>
                      <a:pt x="11" y="99"/>
                      <a:pt x="0" y="153"/>
                    </a:cubicBezTo>
                    <a:cubicBezTo>
                      <a:pt x="1" y="170"/>
                      <a:pt x="4" y="187"/>
                      <a:pt x="11" y="203"/>
                    </a:cubicBezTo>
                    <a:cubicBezTo>
                      <a:pt x="42" y="289"/>
                      <a:pt x="137" y="332"/>
                      <a:pt x="222" y="300"/>
                    </a:cubicBezTo>
                    <a:close/>
                  </a:path>
                </a:pathLst>
              </a:custGeom>
              <a:solidFill>
                <a:srgbClr val="936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3" name="Freeform 38"/>
              <p:cNvSpPr>
                <a:spLocks/>
              </p:cNvSpPr>
              <p:nvPr/>
            </p:nvSpPr>
            <p:spPr bwMode="auto">
              <a:xfrm>
                <a:off x="2800350" y="4699000"/>
                <a:ext cx="112713" cy="93663"/>
              </a:xfrm>
              <a:custGeom>
                <a:avLst/>
                <a:gdLst>
                  <a:gd name="T0" fmla="*/ 62 w 102"/>
                  <a:gd name="T1" fmla="*/ 39 h 84"/>
                  <a:gd name="T2" fmla="*/ 80 w 102"/>
                  <a:gd name="T3" fmla="*/ 0 h 84"/>
                  <a:gd name="T4" fmla="*/ 25 w 102"/>
                  <a:gd name="T5" fmla="*/ 20 h 84"/>
                  <a:gd name="T6" fmla="*/ 6 w 102"/>
                  <a:gd name="T7" fmla="*/ 60 h 84"/>
                  <a:gd name="T8" fmla="*/ 46 w 102"/>
                  <a:gd name="T9" fmla="*/ 78 h 84"/>
                  <a:gd name="T10" fmla="*/ 102 w 102"/>
                  <a:gd name="T11" fmla="*/ 58 h 84"/>
                  <a:gd name="T12" fmla="*/ 62 w 102"/>
                  <a:gd name="T13" fmla="*/ 39 h 84"/>
                </a:gdLst>
                <a:ahLst/>
                <a:cxnLst>
                  <a:cxn ang="0">
                    <a:pos x="T0" y="T1"/>
                  </a:cxn>
                  <a:cxn ang="0">
                    <a:pos x="T2" y="T3"/>
                  </a:cxn>
                  <a:cxn ang="0">
                    <a:pos x="T4" y="T5"/>
                  </a:cxn>
                  <a:cxn ang="0">
                    <a:pos x="T6" y="T7"/>
                  </a:cxn>
                  <a:cxn ang="0">
                    <a:pos x="T8" y="T9"/>
                  </a:cxn>
                  <a:cxn ang="0">
                    <a:pos x="T10" y="T11"/>
                  </a:cxn>
                  <a:cxn ang="0">
                    <a:pos x="T12" y="T13"/>
                  </a:cxn>
                </a:cxnLst>
                <a:rect l="0" t="0" r="r" b="b"/>
                <a:pathLst>
                  <a:path w="102" h="84">
                    <a:moveTo>
                      <a:pt x="62" y="39"/>
                    </a:moveTo>
                    <a:cubicBezTo>
                      <a:pt x="56" y="23"/>
                      <a:pt x="64" y="6"/>
                      <a:pt x="80" y="0"/>
                    </a:cubicBezTo>
                    <a:cubicBezTo>
                      <a:pt x="25" y="20"/>
                      <a:pt x="25" y="20"/>
                      <a:pt x="25" y="20"/>
                    </a:cubicBezTo>
                    <a:cubicBezTo>
                      <a:pt x="9" y="26"/>
                      <a:pt x="0" y="44"/>
                      <a:pt x="6" y="60"/>
                    </a:cubicBezTo>
                    <a:cubicBezTo>
                      <a:pt x="12" y="76"/>
                      <a:pt x="30" y="84"/>
                      <a:pt x="46" y="78"/>
                    </a:cubicBezTo>
                    <a:cubicBezTo>
                      <a:pt x="102" y="58"/>
                      <a:pt x="102" y="58"/>
                      <a:pt x="102" y="58"/>
                    </a:cubicBezTo>
                    <a:cubicBezTo>
                      <a:pt x="86" y="63"/>
                      <a:pt x="68" y="55"/>
                      <a:pt x="62"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44" name="Group 2943"/>
            <p:cNvGrpSpPr/>
            <p:nvPr/>
          </p:nvGrpSpPr>
          <p:grpSpPr>
            <a:xfrm rot="11019973">
              <a:off x="5433756" y="3026575"/>
              <a:ext cx="446272" cy="492398"/>
              <a:chOff x="567136" y="4391026"/>
              <a:chExt cx="1495028" cy="1649551"/>
            </a:xfrm>
          </p:grpSpPr>
          <p:sp>
            <p:nvSpPr>
              <p:cNvPr id="2945" name="Freeform 24"/>
              <p:cNvSpPr>
                <a:spLocks/>
              </p:cNvSpPr>
              <p:nvPr/>
            </p:nvSpPr>
            <p:spPr bwMode="auto">
              <a:xfrm>
                <a:off x="567136" y="4453080"/>
                <a:ext cx="1476374" cy="1587497"/>
              </a:xfrm>
              <a:custGeom>
                <a:avLst/>
                <a:gdLst>
                  <a:gd name="T0" fmla="*/ 716 w 1190"/>
                  <a:gd name="T1" fmla="*/ 0 h 1280"/>
                  <a:gd name="T2" fmla="*/ 0 w 1190"/>
                  <a:gd name="T3" fmla="*/ 375 h 1280"/>
                  <a:gd name="T4" fmla="*/ 474 w 1190"/>
                  <a:gd name="T5" fmla="*/ 1280 h 1280"/>
                  <a:gd name="T6" fmla="*/ 1190 w 1190"/>
                  <a:gd name="T7" fmla="*/ 905 h 1280"/>
                  <a:gd name="T8" fmla="*/ 958 w 1190"/>
                  <a:gd name="T9" fmla="*/ 462 h 1280"/>
                  <a:gd name="T10" fmla="*/ 1096 w 1190"/>
                  <a:gd name="T11" fmla="*/ 210 h 1280"/>
                  <a:gd name="T12" fmla="*/ 1093 w 1190"/>
                  <a:gd name="T13" fmla="*/ 209 h 1280"/>
                  <a:gd name="T14" fmla="*/ 1107 w 1190"/>
                  <a:gd name="T15" fmla="*/ 186 h 1280"/>
                  <a:gd name="T16" fmla="*/ 1095 w 1190"/>
                  <a:gd name="T17" fmla="*/ 178 h 1280"/>
                  <a:gd name="T18" fmla="*/ 1081 w 1190"/>
                  <a:gd name="T19" fmla="*/ 201 h 1280"/>
                  <a:gd name="T20" fmla="*/ 1080 w 1190"/>
                  <a:gd name="T21" fmla="*/ 200 h 1280"/>
                  <a:gd name="T22" fmla="*/ 932 w 1190"/>
                  <a:gd name="T23" fmla="*/ 414 h 1280"/>
                  <a:gd name="T24" fmla="*/ 716 w 1190"/>
                  <a:gd name="T25" fmla="*/ 0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0" h="1280">
                    <a:moveTo>
                      <a:pt x="716" y="0"/>
                    </a:moveTo>
                    <a:cubicBezTo>
                      <a:pt x="0" y="375"/>
                      <a:pt x="0" y="375"/>
                      <a:pt x="0" y="375"/>
                    </a:cubicBezTo>
                    <a:cubicBezTo>
                      <a:pt x="474" y="1280"/>
                      <a:pt x="474" y="1280"/>
                      <a:pt x="474" y="1280"/>
                    </a:cubicBezTo>
                    <a:cubicBezTo>
                      <a:pt x="1190" y="905"/>
                      <a:pt x="1190" y="905"/>
                      <a:pt x="1190" y="905"/>
                    </a:cubicBezTo>
                    <a:cubicBezTo>
                      <a:pt x="958" y="462"/>
                      <a:pt x="958" y="462"/>
                      <a:pt x="958" y="462"/>
                    </a:cubicBezTo>
                    <a:cubicBezTo>
                      <a:pt x="1028" y="346"/>
                      <a:pt x="1096" y="210"/>
                      <a:pt x="1096" y="210"/>
                    </a:cubicBezTo>
                    <a:cubicBezTo>
                      <a:pt x="1093" y="209"/>
                      <a:pt x="1093" y="209"/>
                      <a:pt x="1093" y="209"/>
                    </a:cubicBezTo>
                    <a:cubicBezTo>
                      <a:pt x="1107" y="186"/>
                      <a:pt x="1107" y="186"/>
                      <a:pt x="1107" y="186"/>
                    </a:cubicBezTo>
                    <a:cubicBezTo>
                      <a:pt x="1095" y="178"/>
                      <a:pt x="1095" y="178"/>
                      <a:pt x="1095" y="178"/>
                    </a:cubicBezTo>
                    <a:cubicBezTo>
                      <a:pt x="1081" y="201"/>
                      <a:pt x="1081" y="201"/>
                      <a:pt x="1081" y="201"/>
                    </a:cubicBezTo>
                    <a:cubicBezTo>
                      <a:pt x="1080" y="200"/>
                      <a:pt x="1080" y="200"/>
                      <a:pt x="1080" y="200"/>
                    </a:cubicBezTo>
                    <a:cubicBezTo>
                      <a:pt x="1080" y="200"/>
                      <a:pt x="1001" y="306"/>
                      <a:pt x="932" y="414"/>
                    </a:cubicBezTo>
                    <a:cubicBezTo>
                      <a:pt x="716" y="0"/>
                      <a:pt x="716" y="0"/>
                      <a:pt x="716" y="0"/>
                    </a:cubicBez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107"/>
              <p:cNvSpPr>
                <a:spLocks/>
              </p:cNvSpPr>
              <p:nvPr/>
            </p:nvSpPr>
            <p:spPr bwMode="auto">
              <a:xfrm>
                <a:off x="585787" y="4391026"/>
                <a:ext cx="1476377" cy="1589089"/>
              </a:xfrm>
              <a:custGeom>
                <a:avLst/>
                <a:gdLst>
                  <a:gd name="T0" fmla="*/ 371 w 930"/>
                  <a:gd name="T1" fmla="*/ 1001 h 1001"/>
                  <a:gd name="T2" fmla="*/ 930 w 930"/>
                  <a:gd name="T3" fmla="*/ 708 h 1001"/>
                  <a:gd name="T4" fmla="*/ 560 w 930"/>
                  <a:gd name="T5" fmla="*/ 0 h 1001"/>
                  <a:gd name="T6" fmla="*/ 0 w 930"/>
                  <a:gd name="T7" fmla="*/ 293 h 1001"/>
                  <a:gd name="T8" fmla="*/ 371 w 930"/>
                  <a:gd name="T9" fmla="*/ 1001 h 1001"/>
                </a:gdLst>
                <a:ahLst/>
                <a:cxnLst>
                  <a:cxn ang="0">
                    <a:pos x="T0" y="T1"/>
                  </a:cxn>
                  <a:cxn ang="0">
                    <a:pos x="T2" y="T3"/>
                  </a:cxn>
                  <a:cxn ang="0">
                    <a:pos x="T4" y="T5"/>
                  </a:cxn>
                  <a:cxn ang="0">
                    <a:pos x="T6" y="T7"/>
                  </a:cxn>
                  <a:cxn ang="0">
                    <a:pos x="T8" y="T9"/>
                  </a:cxn>
                </a:cxnLst>
                <a:rect l="0" t="0" r="r" b="b"/>
                <a:pathLst>
                  <a:path w="930" h="1001">
                    <a:moveTo>
                      <a:pt x="371" y="1001"/>
                    </a:moveTo>
                    <a:lnTo>
                      <a:pt x="930" y="708"/>
                    </a:lnTo>
                    <a:lnTo>
                      <a:pt x="560" y="0"/>
                    </a:lnTo>
                    <a:lnTo>
                      <a:pt x="0" y="293"/>
                    </a:lnTo>
                    <a:lnTo>
                      <a:pt x="371"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Freeform 108"/>
              <p:cNvSpPr>
                <a:spLocks/>
              </p:cNvSpPr>
              <p:nvPr/>
            </p:nvSpPr>
            <p:spPr bwMode="auto">
              <a:xfrm>
                <a:off x="1174750" y="5484813"/>
                <a:ext cx="842963" cy="449263"/>
              </a:xfrm>
              <a:custGeom>
                <a:avLst/>
                <a:gdLst>
                  <a:gd name="T0" fmla="*/ 531 w 531"/>
                  <a:gd name="T1" fmla="*/ 6 h 283"/>
                  <a:gd name="T2" fmla="*/ 3 w 531"/>
                  <a:gd name="T3" fmla="*/ 283 h 283"/>
                  <a:gd name="T4" fmla="*/ 0 w 531"/>
                  <a:gd name="T5" fmla="*/ 276 h 283"/>
                  <a:gd name="T6" fmla="*/ 528 w 531"/>
                  <a:gd name="T7" fmla="*/ 0 h 283"/>
                  <a:gd name="T8" fmla="*/ 531 w 531"/>
                  <a:gd name="T9" fmla="*/ 6 h 283"/>
                </a:gdLst>
                <a:ahLst/>
                <a:cxnLst>
                  <a:cxn ang="0">
                    <a:pos x="T0" y="T1"/>
                  </a:cxn>
                  <a:cxn ang="0">
                    <a:pos x="T2" y="T3"/>
                  </a:cxn>
                  <a:cxn ang="0">
                    <a:pos x="T4" y="T5"/>
                  </a:cxn>
                  <a:cxn ang="0">
                    <a:pos x="T6" y="T7"/>
                  </a:cxn>
                  <a:cxn ang="0">
                    <a:pos x="T8" y="T9"/>
                  </a:cxn>
                </a:cxnLst>
                <a:rect l="0" t="0" r="r" b="b"/>
                <a:pathLst>
                  <a:path w="531" h="283">
                    <a:moveTo>
                      <a:pt x="531" y="6"/>
                    </a:moveTo>
                    <a:lnTo>
                      <a:pt x="3" y="283"/>
                    </a:lnTo>
                    <a:lnTo>
                      <a:pt x="0" y="276"/>
                    </a:lnTo>
                    <a:lnTo>
                      <a:pt x="528" y="0"/>
                    </a:lnTo>
                    <a:lnTo>
                      <a:pt x="531" y="6"/>
                    </a:lnTo>
                    <a:close/>
                  </a:path>
                </a:pathLst>
              </a:custGeom>
              <a:solidFill>
                <a:srgbClr val="E5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Freeform 109"/>
              <p:cNvSpPr>
                <a:spLocks/>
              </p:cNvSpPr>
              <p:nvPr/>
            </p:nvSpPr>
            <p:spPr bwMode="auto">
              <a:xfrm>
                <a:off x="627063" y="4440238"/>
                <a:ext cx="842963" cy="447675"/>
              </a:xfrm>
              <a:custGeom>
                <a:avLst/>
                <a:gdLst>
                  <a:gd name="T0" fmla="*/ 531 w 531"/>
                  <a:gd name="T1" fmla="*/ 6 h 282"/>
                  <a:gd name="T2" fmla="*/ 3 w 531"/>
                  <a:gd name="T3" fmla="*/ 282 h 282"/>
                  <a:gd name="T4" fmla="*/ 0 w 531"/>
                  <a:gd name="T5" fmla="*/ 276 h 282"/>
                  <a:gd name="T6" fmla="*/ 528 w 531"/>
                  <a:gd name="T7" fmla="*/ 0 h 282"/>
                  <a:gd name="T8" fmla="*/ 531 w 531"/>
                  <a:gd name="T9" fmla="*/ 6 h 282"/>
                </a:gdLst>
                <a:ahLst/>
                <a:cxnLst>
                  <a:cxn ang="0">
                    <a:pos x="T0" y="T1"/>
                  </a:cxn>
                  <a:cxn ang="0">
                    <a:pos x="T2" y="T3"/>
                  </a:cxn>
                  <a:cxn ang="0">
                    <a:pos x="T4" y="T5"/>
                  </a:cxn>
                  <a:cxn ang="0">
                    <a:pos x="T6" y="T7"/>
                  </a:cxn>
                  <a:cxn ang="0">
                    <a:pos x="T8" y="T9"/>
                  </a:cxn>
                </a:cxnLst>
                <a:rect l="0" t="0" r="r" b="b"/>
                <a:pathLst>
                  <a:path w="531" h="282">
                    <a:moveTo>
                      <a:pt x="531" y="6"/>
                    </a:moveTo>
                    <a:lnTo>
                      <a:pt x="3" y="282"/>
                    </a:lnTo>
                    <a:lnTo>
                      <a:pt x="0" y="276"/>
                    </a:lnTo>
                    <a:lnTo>
                      <a:pt x="528" y="0"/>
                    </a:lnTo>
                    <a:lnTo>
                      <a:pt x="531" y="6"/>
                    </a:lnTo>
                    <a:close/>
                  </a:path>
                </a:pathLst>
              </a:custGeom>
              <a:solidFill>
                <a:srgbClr val="E5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Freeform 110"/>
              <p:cNvSpPr>
                <a:spLocks/>
              </p:cNvSpPr>
              <p:nvPr/>
            </p:nvSpPr>
            <p:spPr bwMode="auto">
              <a:xfrm>
                <a:off x="660400" y="4759325"/>
                <a:ext cx="355600" cy="192088"/>
              </a:xfrm>
              <a:custGeom>
                <a:avLst/>
                <a:gdLst>
                  <a:gd name="T0" fmla="*/ 224 w 224"/>
                  <a:gd name="T1" fmla="*/ 6 h 121"/>
                  <a:gd name="T2" fmla="*/ 3 w 224"/>
                  <a:gd name="T3" fmla="*/ 121 h 121"/>
                  <a:gd name="T4" fmla="*/ 0 w 224"/>
                  <a:gd name="T5" fmla="*/ 115 h 121"/>
                  <a:gd name="T6" fmla="*/ 220 w 224"/>
                  <a:gd name="T7" fmla="*/ 0 h 121"/>
                  <a:gd name="T8" fmla="*/ 224 w 224"/>
                  <a:gd name="T9" fmla="*/ 6 h 121"/>
                </a:gdLst>
                <a:ahLst/>
                <a:cxnLst>
                  <a:cxn ang="0">
                    <a:pos x="T0" y="T1"/>
                  </a:cxn>
                  <a:cxn ang="0">
                    <a:pos x="T2" y="T3"/>
                  </a:cxn>
                  <a:cxn ang="0">
                    <a:pos x="T4" y="T5"/>
                  </a:cxn>
                  <a:cxn ang="0">
                    <a:pos x="T6" y="T7"/>
                  </a:cxn>
                  <a:cxn ang="0">
                    <a:pos x="T8" y="T9"/>
                  </a:cxn>
                </a:cxnLst>
                <a:rect l="0" t="0" r="r" b="b"/>
                <a:pathLst>
                  <a:path w="224" h="121">
                    <a:moveTo>
                      <a:pt x="224" y="6"/>
                    </a:moveTo>
                    <a:lnTo>
                      <a:pt x="3" y="121"/>
                    </a:lnTo>
                    <a:lnTo>
                      <a:pt x="0" y="115"/>
                    </a:lnTo>
                    <a:lnTo>
                      <a:pt x="220" y="0"/>
                    </a:lnTo>
                    <a:lnTo>
                      <a:pt x="224" y="6"/>
                    </a:lnTo>
                    <a:close/>
                  </a:path>
                </a:pathLst>
              </a:custGeom>
              <a:solidFill>
                <a:srgbClr val="F26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111"/>
              <p:cNvSpPr>
                <a:spLocks/>
              </p:cNvSpPr>
              <p:nvPr/>
            </p:nvSpPr>
            <p:spPr bwMode="auto">
              <a:xfrm>
                <a:off x="681038" y="4794250"/>
                <a:ext cx="354013" cy="193675"/>
              </a:xfrm>
              <a:custGeom>
                <a:avLst/>
                <a:gdLst>
                  <a:gd name="T0" fmla="*/ 223 w 223"/>
                  <a:gd name="T1" fmla="*/ 7 h 122"/>
                  <a:gd name="T2" fmla="*/ 3 w 223"/>
                  <a:gd name="T3" fmla="*/ 122 h 122"/>
                  <a:gd name="T4" fmla="*/ 0 w 223"/>
                  <a:gd name="T5" fmla="*/ 116 h 122"/>
                  <a:gd name="T6" fmla="*/ 220 w 223"/>
                  <a:gd name="T7" fmla="*/ 0 h 122"/>
                  <a:gd name="T8" fmla="*/ 223 w 223"/>
                  <a:gd name="T9" fmla="*/ 7 h 122"/>
                </a:gdLst>
                <a:ahLst/>
                <a:cxnLst>
                  <a:cxn ang="0">
                    <a:pos x="T0" y="T1"/>
                  </a:cxn>
                  <a:cxn ang="0">
                    <a:pos x="T2" y="T3"/>
                  </a:cxn>
                  <a:cxn ang="0">
                    <a:pos x="T4" y="T5"/>
                  </a:cxn>
                  <a:cxn ang="0">
                    <a:pos x="T6" y="T7"/>
                  </a:cxn>
                  <a:cxn ang="0">
                    <a:pos x="T8" y="T9"/>
                  </a:cxn>
                </a:cxnLst>
                <a:rect l="0" t="0" r="r" b="b"/>
                <a:pathLst>
                  <a:path w="223" h="122">
                    <a:moveTo>
                      <a:pt x="223" y="7"/>
                    </a:moveTo>
                    <a:lnTo>
                      <a:pt x="3" y="122"/>
                    </a:lnTo>
                    <a:lnTo>
                      <a:pt x="0" y="116"/>
                    </a:lnTo>
                    <a:lnTo>
                      <a:pt x="220" y="0"/>
                    </a:lnTo>
                    <a:lnTo>
                      <a:pt x="223" y="7"/>
                    </a:lnTo>
                    <a:close/>
                  </a:path>
                </a:pathLst>
              </a:custGeom>
              <a:solidFill>
                <a:srgbClr val="395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112"/>
              <p:cNvSpPr>
                <a:spLocks/>
              </p:cNvSpPr>
              <p:nvPr/>
            </p:nvSpPr>
            <p:spPr bwMode="auto">
              <a:xfrm>
                <a:off x="701675" y="4632325"/>
                <a:ext cx="744538" cy="393700"/>
              </a:xfrm>
              <a:custGeom>
                <a:avLst/>
                <a:gdLst>
                  <a:gd name="T0" fmla="*/ 469 w 469"/>
                  <a:gd name="T1" fmla="*/ 5 h 248"/>
                  <a:gd name="T2" fmla="*/ 2 w 469"/>
                  <a:gd name="T3" fmla="*/ 248 h 248"/>
                  <a:gd name="T4" fmla="*/ 0 w 469"/>
                  <a:gd name="T5" fmla="*/ 244 h 248"/>
                  <a:gd name="T6" fmla="*/ 466 w 469"/>
                  <a:gd name="T7" fmla="*/ 0 h 248"/>
                  <a:gd name="T8" fmla="*/ 469 w 469"/>
                  <a:gd name="T9" fmla="*/ 5 h 248"/>
                </a:gdLst>
                <a:ahLst/>
                <a:cxnLst>
                  <a:cxn ang="0">
                    <a:pos x="T0" y="T1"/>
                  </a:cxn>
                  <a:cxn ang="0">
                    <a:pos x="T2" y="T3"/>
                  </a:cxn>
                  <a:cxn ang="0">
                    <a:pos x="T4" y="T5"/>
                  </a:cxn>
                  <a:cxn ang="0">
                    <a:pos x="T6" y="T7"/>
                  </a:cxn>
                  <a:cxn ang="0">
                    <a:pos x="T8" y="T9"/>
                  </a:cxn>
                </a:cxnLst>
                <a:rect l="0" t="0" r="r" b="b"/>
                <a:pathLst>
                  <a:path w="469" h="248">
                    <a:moveTo>
                      <a:pt x="469" y="5"/>
                    </a:moveTo>
                    <a:lnTo>
                      <a:pt x="2" y="248"/>
                    </a:lnTo>
                    <a:lnTo>
                      <a:pt x="0" y="244"/>
                    </a:lnTo>
                    <a:lnTo>
                      <a:pt x="466" y="0"/>
                    </a:lnTo>
                    <a:lnTo>
                      <a:pt x="469"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113"/>
              <p:cNvSpPr>
                <a:spLocks/>
              </p:cNvSpPr>
              <p:nvPr/>
            </p:nvSpPr>
            <p:spPr bwMode="auto">
              <a:xfrm>
                <a:off x="720725" y="4656138"/>
                <a:ext cx="774700" cy="409575"/>
              </a:xfrm>
              <a:custGeom>
                <a:avLst/>
                <a:gdLst>
                  <a:gd name="T0" fmla="*/ 488 w 488"/>
                  <a:gd name="T1" fmla="*/ 4 h 258"/>
                  <a:gd name="T2" fmla="*/ 3 w 488"/>
                  <a:gd name="T3" fmla="*/ 258 h 258"/>
                  <a:gd name="T4" fmla="*/ 0 w 488"/>
                  <a:gd name="T5" fmla="*/ 253 h 258"/>
                  <a:gd name="T6" fmla="*/ 486 w 488"/>
                  <a:gd name="T7" fmla="*/ 0 h 258"/>
                  <a:gd name="T8" fmla="*/ 488 w 488"/>
                  <a:gd name="T9" fmla="*/ 4 h 258"/>
                </a:gdLst>
                <a:ahLst/>
                <a:cxnLst>
                  <a:cxn ang="0">
                    <a:pos x="T0" y="T1"/>
                  </a:cxn>
                  <a:cxn ang="0">
                    <a:pos x="T2" y="T3"/>
                  </a:cxn>
                  <a:cxn ang="0">
                    <a:pos x="T4" y="T5"/>
                  </a:cxn>
                  <a:cxn ang="0">
                    <a:pos x="T6" y="T7"/>
                  </a:cxn>
                  <a:cxn ang="0">
                    <a:pos x="T8" y="T9"/>
                  </a:cxn>
                </a:cxnLst>
                <a:rect l="0" t="0" r="r" b="b"/>
                <a:pathLst>
                  <a:path w="488" h="258">
                    <a:moveTo>
                      <a:pt x="488" y="4"/>
                    </a:moveTo>
                    <a:lnTo>
                      <a:pt x="3" y="258"/>
                    </a:lnTo>
                    <a:lnTo>
                      <a:pt x="0" y="253"/>
                    </a:lnTo>
                    <a:lnTo>
                      <a:pt x="486" y="0"/>
                    </a:lnTo>
                    <a:lnTo>
                      <a:pt x="488" y="4"/>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114"/>
              <p:cNvSpPr>
                <a:spLocks/>
              </p:cNvSpPr>
              <p:nvPr/>
            </p:nvSpPr>
            <p:spPr bwMode="auto">
              <a:xfrm>
                <a:off x="741363" y="4708525"/>
                <a:ext cx="742950" cy="395288"/>
              </a:xfrm>
              <a:custGeom>
                <a:avLst/>
                <a:gdLst>
                  <a:gd name="T0" fmla="*/ 468 w 468"/>
                  <a:gd name="T1" fmla="*/ 5 h 249"/>
                  <a:gd name="T2" fmla="*/ 2 w 468"/>
                  <a:gd name="T3" fmla="*/ 249 h 249"/>
                  <a:gd name="T4" fmla="*/ 0 w 468"/>
                  <a:gd name="T5" fmla="*/ 244 h 249"/>
                  <a:gd name="T6" fmla="*/ 466 w 468"/>
                  <a:gd name="T7" fmla="*/ 0 h 249"/>
                  <a:gd name="T8" fmla="*/ 468 w 468"/>
                  <a:gd name="T9" fmla="*/ 5 h 249"/>
                </a:gdLst>
                <a:ahLst/>
                <a:cxnLst>
                  <a:cxn ang="0">
                    <a:pos x="T0" y="T1"/>
                  </a:cxn>
                  <a:cxn ang="0">
                    <a:pos x="T2" y="T3"/>
                  </a:cxn>
                  <a:cxn ang="0">
                    <a:pos x="T4" y="T5"/>
                  </a:cxn>
                  <a:cxn ang="0">
                    <a:pos x="T6" y="T7"/>
                  </a:cxn>
                  <a:cxn ang="0">
                    <a:pos x="T8" y="T9"/>
                  </a:cxn>
                </a:cxnLst>
                <a:rect l="0" t="0" r="r" b="b"/>
                <a:pathLst>
                  <a:path w="468" h="249">
                    <a:moveTo>
                      <a:pt x="468" y="5"/>
                    </a:moveTo>
                    <a:lnTo>
                      <a:pt x="2" y="249"/>
                    </a:lnTo>
                    <a:lnTo>
                      <a:pt x="0" y="244"/>
                    </a:lnTo>
                    <a:lnTo>
                      <a:pt x="466" y="0"/>
                    </a:lnTo>
                    <a:lnTo>
                      <a:pt x="468"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115"/>
              <p:cNvSpPr>
                <a:spLocks/>
              </p:cNvSpPr>
              <p:nvPr/>
            </p:nvSpPr>
            <p:spPr bwMode="auto">
              <a:xfrm>
                <a:off x="760413" y="4808538"/>
                <a:ext cx="627063" cy="333375"/>
              </a:xfrm>
              <a:custGeom>
                <a:avLst/>
                <a:gdLst>
                  <a:gd name="T0" fmla="*/ 395 w 395"/>
                  <a:gd name="T1" fmla="*/ 5 h 210"/>
                  <a:gd name="T2" fmla="*/ 3 w 395"/>
                  <a:gd name="T3" fmla="*/ 210 h 210"/>
                  <a:gd name="T4" fmla="*/ 0 w 395"/>
                  <a:gd name="T5" fmla="*/ 205 h 210"/>
                  <a:gd name="T6" fmla="*/ 393 w 395"/>
                  <a:gd name="T7" fmla="*/ 0 h 210"/>
                  <a:gd name="T8" fmla="*/ 395 w 395"/>
                  <a:gd name="T9" fmla="*/ 5 h 210"/>
                </a:gdLst>
                <a:ahLst/>
                <a:cxnLst>
                  <a:cxn ang="0">
                    <a:pos x="T0" y="T1"/>
                  </a:cxn>
                  <a:cxn ang="0">
                    <a:pos x="T2" y="T3"/>
                  </a:cxn>
                  <a:cxn ang="0">
                    <a:pos x="T4" y="T5"/>
                  </a:cxn>
                  <a:cxn ang="0">
                    <a:pos x="T6" y="T7"/>
                  </a:cxn>
                  <a:cxn ang="0">
                    <a:pos x="T8" y="T9"/>
                  </a:cxn>
                </a:cxnLst>
                <a:rect l="0" t="0" r="r" b="b"/>
                <a:pathLst>
                  <a:path w="395" h="210">
                    <a:moveTo>
                      <a:pt x="395" y="5"/>
                    </a:moveTo>
                    <a:lnTo>
                      <a:pt x="3" y="210"/>
                    </a:lnTo>
                    <a:lnTo>
                      <a:pt x="0" y="205"/>
                    </a:lnTo>
                    <a:lnTo>
                      <a:pt x="393" y="0"/>
                    </a:lnTo>
                    <a:lnTo>
                      <a:pt x="395"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116"/>
              <p:cNvSpPr>
                <a:spLocks/>
              </p:cNvSpPr>
              <p:nvPr/>
            </p:nvSpPr>
            <p:spPr bwMode="auto">
              <a:xfrm>
                <a:off x="801688" y="5035550"/>
                <a:ext cx="339725" cy="184150"/>
              </a:xfrm>
              <a:custGeom>
                <a:avLst/>
                <a:gdLst>
                  <a:gd name="T0" fmla="*/ 214 w 214"/>
                  <a:gd name="T1" fmla="*/ 5 h 116"/>
                  <a:gd name="T2" fmla="*/ 3 w 214"/>
                  <a:gd name="T3" fmla="*/ 116 h 116"/>
                  <a:gd name="T4" fmla="*/ 0 w 214"/>
                  <a:gd name="T5" fmla="*/ 111 h 116"/>
                  <a:gd name="T6" fmla="*/ 212 w 214"/>
                  <a:gd name="T7" fmla="*/ 0 h 116"/>
                  <a:gd name="T8" fmla="*/ 214 w 214"/>
                  <a:gd name="T9" fmla="*/ 5 h 116"/>
                </a:gdLst>
                <a:ahLst/>
                <a:cxnLst>
                  <a:cxn ang="0">
                    <a:pos x="T0" y="T1"/>
                  </a:cxn>
                  <a:cxn ang="0">
                    <a:pos x="T2" y="T3"/>
                  </a:cxn>
                  <a:cxn ang="0">
                    <a:pos x="T4" y="T5"/>
                  </a:cxn>
                  <a:cxn ang="0">
                    <a:pos x="T6" y="T7"/>
                  </a:cxn>
                  <a:cxn ang="0">
                    <a:pos x="T8" y="T9"/>
                  </a:cxn>
                </a:cxnLst>
                <a:rect l="0" t="0" r="r" b="b"/>
                <a:pathLst>
                  <a:path w="214" h="116">
                    <a:moveTo>
                      <a:pt x="214" y="5"/>
                    </a:moveTo>
                    <a:lnTo>
                      <a:pt x="3" y="116"/>
                    </a:lnTo>
                    <a:lnTo>
                      <a:pt x="0" y="111"/>
                    </a:lnTo>
                    <a:lnTo>
                      <a:pt x="212" y="0"/>
                    </a:lnTo>
                    <a:lnTo>
                      <a:pt x="214"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117"/>
              <p:cNvSpPr>
                <a:spLocks/>
              </p:cNvSpPr>
              <p:nvPr/>
            </p:nvSpPr>
            <p:spPr bwMode="auto">
              <a:xfrm>
                <a:off x="822325" y="5073650"/>
                <a:ext cx="339725" cy="184150"/>
              </a:xfrm>
              <a:custGeom>
                <a:avLst/>
                <a:gdLst>
                  <a:gd name="T0" fmla="*/ 214 w 214"/>
                  <a:gd name="T1" fmla="*/ 5 h 116"/>
                  <a:gd name="T2" fmla="*/ 2 w 214"/>
                  <a:gd name="T3" fmla="*/ 116 h 116"/>
                  <a:gd name="T4" fmla="*/ 0 w 214"/>
                  <a:gd name="T5" fmla="*/ 111 h 116"/>
                  <a:gd name="T6" fmla="*/ 211 w 214"/>
                  <a:gd name="T7" fmla="*/ 0 h 116"/>
                  <a:gd name="T8" fmla="*/ 214 w 214"/>
                  <a:gd name="T9" fmla="*/ 5 h 116"/>
                </a:gdLst>
                <a:ahLst/>
                <a:cxnLst>
                  <a:cxn ang="0">
                    <a:pos x="T0" y="T1"/>
                  </a:cxn>
                  <a:cxn ang="0">
                    <a:pos x="T2" y="T3"/>
                  </a:cxn>
                  <a:cxn ang="0">
                    <a:pos x="T4" y="T5"/>
                  </a:cxn>
                  <a:cxn ang="0">
                    <a:pos x="T6" y="T7"/>
                  </a:cxn>
                  <a:cxn ang="0">
                    <a:pos x="T8" y="T9"/>
                  </a:cxn>
                </a:cxnLst>
                <a:rect l="0" t="0" r="r" b="b"/>
                <a:pathLst>
                  <a:path w="214" h="116">
                    <a:moveTo>
                      <a:pt x="214" y="5"/>
                    </a:moveTo>
                    <a:lnTo>
                      <a:pt x="2" y="116"/>
                    </a:lnTo>
                    <a:lnTo>
                      <a:pt x="0" y="111"/>
                    </a:lnTo>
                    <a:lnTo>
                      <a:pt x="211" y="0"/>
                    </a:lnTo>
                    <a:lnTo>
                      <a:pt x="214"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118"/>
              <p:cNvSpPr>
                <a:spLocks/>
              </p:cNvSpPr>
              <p:nvPr/>
            </p:nvSpPr>
            <p:spPr bwMode="auto">
              <a:xfrm>
                <a:off x="841375" y="5111750"/>
                <a:ext cx="339725" cy="182563"/>
              </a:xfrm>
              <a:custGeom>
                <a:avLst/>
                <a:gdLst>
                  <a:gd name="T0" fmla="*/ 214 w 214"/>
                  <a:gd name="T1" fmla="*/ 5 h 115"/>
                  <a:gd name="T2" fmla="*/ 3 w 214"/>
                  <a:gd name="T3" fmla="*/ 115 h 115"/>
                  <a:gd name="T4" fmla="*/ 0 w 214"/>
                  <a:gd name="T5" fmla="*/ 111 h 115"/>
                  <a:gd name="T6" fmla="*/ 211 w 214"/>
                  <a:gd name="T7" fmla="*/ 0 h 115"/>
                  <a:gd name="T8" fmla="*/ 214 w 214"/>
                  <a:gd name="T9" fmla="*/ 5 h 115"/>
                </a:gdLst>
                <a:ahLst/>
                <a:cxnLst>
                  <a:cxn ang="0">
                    <a:pos x="T0" y="T1"/>
                  </a:cxn>
                  <a:cxn ang="0">
                    <a:pos x="T2" y="T3"/>
                  </a:cxn>
                  <a:cxn ang="0">
                    <a:pos x="T4" y="T5"/>
                  </a:cxn>
                  <a:cxn ang="0">
                    <a:pos x="T6" y="T7"/>
                  </a:cxn>
                  <a:cxn ang="0">
                    <a:pos x="T8" y="T9"/>
                  </a:cxn>
                </a:cxnLst>
                <a:rect l="0" t="0" r="r" b="b"/>
                <a:pathLst>
                  <a:path w="214" h="115">
                    <a:moveTo>
                      <a:pt x="214" y="5"/>
                    </a:moveTo>
                    <a:lnTo>
                      <a:pt x="3" y="115"/>
                    </a:lnTo>
                    <a:lnTo>
                      <a:pt x="0" y="111"/>
                    </a:lnTo>
                    <a:lnTo>
                      <a:pt x="211" y="0"/>
                    </a:lnTo>
                    <a:lnTo>
                      <a:pt x="214"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119"/>
              <p:cNvSpPr>
                <a:spLocks/>
              </p:cNvSpPr>
              <p:nvPr/>
            </p:nvSpPr>
            <p:spPr bwMode="auto">
              <a:xfrm>
                <a:off x="862013" y="5167313"/>
                <a:ext cx="306388" cy="165100"/>
              </a:xfrm>
              <a:custGeom>
                <a:avLst/>
                <a:gdLst>
                  <a:gd name="T0" fmla="*/ 193 w 193"/>
                  <a:gd name="T1" fmla="*/ 5 h 104"/>
                  <a:gd name="T2" fmla="*/ 2 w 193"/>
                  <a:gd name="T3" fmla="*/ 104 h 104"/>
                  <a:gd name="T4" fmla="*/ 0 w 193"/>
                  <a:gd name="T5" fmla="*/ 100 h 104"/>
                  <a:gd name="T6" fmla="*/ 190 w 193"/>
                  <a:gd name="T7" fmla="*/ 0 h 104"/>
                  <a:gd name="T8" fmla="*/ 193 w 193"/>
                  <a:gd name="T9" fmla="*/ 5 h 104"/>
                </a:gdLst>
                <a:ahLst/>
                <a:cxnLst>
                  <a:cxn ang="0">
                    <a:pos x="T0" y="T1"/>
                  </a:cxn>
                  <a:cxn ang="0">
                    <a:pos x="T2" y="T3"/>
                  </a:cxn>
                  <a:cxn ang="0">
                    <a:pos x="T4" y="T5"/>
                  </a:cxn>
                  <a:cxn ang="0">
                    <a:pos x="T6" y="T7"/>
                  </a:cxn>
                  <a:cxn ang="0">
                    <a:pos x="T8" y="T9"/>
                  </a:cxn>
                </a:cxnLst>
                <a:rect l="0" t="0" r="r" b="b"/>
                <a:pathLst>
                  <a:path w="193" h="104">
                    <a:moveTo>
                      <a:pt x="193" y="5"/>
                    </a:moveTo>
                    <a:lnTo>
                      <a:pt x="2" y="104"/>
                    </a:lnTo>
                    <a:lnTo>
                      <a:pt x="0" y="100"/>
                    </a:lnTo>
                    <a:lnTo>
                      <a:pt x="190" y="0"/>
                    </a:lnTo>
                    <a:lnTo>
                      <a:pt x="193"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120"/>
              <p:cNvSpPr>
                <a:spLocks/>
              </p:cNvSpPr>
              <p:nvPr/>
            </p:nvSpPr>
            <p:spPr bwMode="auto">
              <a:xfrm>
                <a:off x="881063" y="5280025"/>
                <a:ext cx="166688" cy="92075"/>
              </a:xfrm>
              <a:custGeom>
                <a:avLst/>
                <a:gdLst>
                  <a:gd name="T0" fmla="*/ 105 w 105"/>
                  <a:gd name="T1" fmla="*/ 4 h 58"/>
                  <a:gd name="T2" fmla="*/ 3 w 105"/>
                  <a:gd name="T3" fmla="*/ 58 h 58"/>
                  <a:gd name="T4" fmla="*/ 0 w 105"/>
                  <a:gd name="T5" fmla="*/ 53 h 58"/>
                  <a:gd name="T6" fmla="*/ 103 w 105"/>
                  <a:gd name="T7" fmla="*/ 0 h 58"/>
                  <a:gd name="T8" fmla="*/ 105 w 105"/>
                  <a:gd name="T9" fmla="*/ 4 h 58"/>
                </a:gdLst>
                <a:ahLst/>
                <a:cxnLst>
                  <a:cxn ang="0">
                    <a:pos x="T0" y="T1"/>
                  </a:cxn>
                  <a:cxn ang="0">
                    <a:pos x="T2" y="T3"/>
                  </a:cxn>
                  <a:cxn ang="0">
                    <a:pos x="T4" y="T5"/>
                  </a:cxn>
                  <a:cxn ang="0">
                    <a:pos x="T6" y="T7"/>
                  </a:cxn>
                  <a:cxn ang="0">
                    <a:pos x="T8" y="T9"/>
                  </a:cxn>
                </a:cxnLst>
                <a:rect l="0" t="0" r="r" b="b"/>
                <a:pathLst>
                  <a:path w="105" h="58">
                    <a:moveTo>
                      <a:pt x="105" y="4"/>
                    </a:moveTo>
                    <a:lnTo>
                      <a:pt x="3" y="58"/>
                    </a:lnTo>
                    <a:lnTo>
                      <a:pt x="0" y="53"/>
                    </a:lnTo>
                    <a:lnTo>
                      <a:pt x="103" y="0"/>
                    </a:lnTo>
                    <a:lnTo>
                      <a:pt x="105" y="4"/>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121"/>
              <p:cNvSpPr>
                <a:spLocks/>
              </p:cNvSpPr>
              <p:nvPr/>
            </p:nvSpPr>
            <p:spPr bwMode="auto">
              <a:xfrm>
                <a:off x="901700" y="5229225"/>
                <a:ext cx="336550" cy="180975"/>
              </a:xfrm>
              <a:custGeom>
                <a:avLst/>
                <a:gdLst>
                  <a:gd name="T0" fmla="*/ 212 w 212"/>
                  <a:gd name="T1" fmla="*/ 4 h 114"/>
                  <a:gd name="T2" fmla="*/ 3 w 212"/>
                  <a:gd name="T3" fmla="*/ 114 h 114"/>
                  <a:gd name="T4" fmla="*/ 0 w 212"/>
                  <a:gd name="T5" fmla="*/ 109 h 114"/>
                  <a:gd name="T6" fmla="*/ 210 w 212"/>
                  <a:gd name="T7" fmla="*/ 0 h 114"/>
                  <a:gd name="T8" fmla="*/ 212 w 212"/>
                  <a:gd name="T9" fmla="*/ 4 h 114"/>
                </a:gdLst>
                <a:ahLst/>
                <a:cxnLst>
                  <a:cxn ang="0">
                    <a:pos x="T0" y="T1"/>
                  </a:cxn>
                  <a:cxn ang="0">
                    <a:pos x="T2" y="T3"/>
                  </a:cxn>
                  <a:cxn ang="0">
                    <a:pos x="T4" y="T5"/>
                  </a:cxn>
                  <a:cxn ang="0">
                    <a:pos x="T6" y="T7"/>
                  </a:cxn>
                  <a:cxn ang="0">
                    <a:pos x="T8" y="T9"/>
                  </a:cxn>
                </a:cxnLst>
                <a:rect l="0" t="0" r="r" b="b"/>
                <a:pathLst>
                  <a:path w="212" h="114">
                    <a:moveTo>
                      <a:pt x="212" y="4"/>
                    </a:moveTo>
                    <a:lnTo>
                      <a:pt x="3" y="114"/>
                    </a:lnTo>
                    <a:lnTo>
                      <a:pt x="0" y="109"/>
                    </a:lnTo>
                    <a:lnTo>
                      <a:pt x="210" y="0"/>
                    </a:lnTo>
                    <a:lnTo>
                      <a:pt x="212" y="4"/>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1" name="Freeform 122"/>
              <p:cNvSpPr>
                <a:spLocks/>
              </p:cNvSpPr>
              <p:nvPr/>
            </p:nvSpPr>
            <p:spPr bwMode="auto">
              <a:xfrm>
                <a:off x="922338" y="5287963"/>
                <a:ext cx="296863" cy="160338"/>
              </a:xfrm>
              <a:custGeom>
                <a:avLst/>
                <a:gdLst>
                  <a:gd name="T0" fmla="*/ 187 w 187"/>
                  <a:gd name="T1" fmla="*/ 5 h 101"/>
                  <a:gd name="T2" fmla="*/ 2 w 187"/>
                  <a:gd name="T3" fmla="*/ 101 h 101"/>
                  <a:gd name="T4" fmla="*/ 0 w 187"/>
                  <a:gd name="T5" fmla="*/ 96 h 101"/>
                  <a:gd name="T6" fmla="*/ 184 w 187"/>
                  <a:gd name="T7" fmla="*/ 0 h 101"/>
                  <a:gd name="T8" fmla="*/ 187 w 187"/>
                  <a:gd name="T9" fmla="*/ 5 h 101"/>
                </a:gdLst>
                <a:ahLst/>
                <a:cxnLst>
                  <a:cxn ang="0">
                    <a:pos x="T0" y="T1"/>
                  </a:cxn>
                  <a:cxn ang="0">
                    <a:pos x="T2" y="T3"/>
                  </a:cxn>
                  <a:cxn ang="0">
                    <a:pos x="T4" y="T5"/>
                  </a:cxn>
                  <a:cxn ang="0">
                    <a:pos x="T6" y="T7"/>
                  </a:cxn>
                  <a:cxn ang="0">
                    <a:pos x="T8" y="T9"/>
                  </a:cxn>
                </a:cxnLst>
                <a:rect l="0" t="0" r="r" b="b"/>
                <a:pathLst>
                  <a:path w="187" h="101">
                    <a:moveTo>
                      <a:pt x="187" y="5"/>
                    </a:moveTo>
                    <a:lnTo>
                      <a:pt x="2" y="101"/>
                    </a:lnTo>
                    <a:lnTo>
                      <a:pt x="0" y="96"/>
                    </a:lnTo>
                    <a:lnTo>
                      <a:pt x="184" y="0"/>
                    </a:lnTo>
                    <a:lnTo>
                      <a:pt x="187"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2" name="Freeform 123"/>
              <p:cNvSpPr>
                <a:spLocks/>
              </p:cNvSpPr>
              <p:nvPr/>
            </p:nvSpPr>
            <p:spPr bwMode="auto">
              <a:xfrm>
                <a:off x="941388" y="5303838"/>
                <a:ext cx="339725" cy="182563"/>
              </a:xfrm>
              <a:custGeom>
                <a:avLst/>
                <a:gdLst>
                  <a:gd name="T0" fmla="*/ 214 w 214"/>
                  <a:gd name="T1" fmla="*/ 5 h 115"/>
                  <a:gd name="T2" fmla="*/ 3 w 214"/>
                  <a:gd name="T3" fmla="*/ 115 h 115"/>
                  <a:gd name="T4" fmla="*/ 0 w 214"/>
                  <a:gd name="T5" fmla="*/ 111 h 115"/>
                  <a:gd name="T6" fmla="*/ 211 w 214"/>
                  <a:gd name="T7" fmla="*/ 0 h 115"/>
                  <a:gd name="T8" fmla="*/ 214 w 214"/>
                  <a:gd name="T9" fmla="*/ 5 h 115"/>
                </a:gdLst>
                <a:ahLst/>
                <a:cxnLst>
                  <a:cxn ang="0">
                    <a:pos x="T0" y="T1"/>
                  </a:cxn>
                  <a:cxn ang="0">
                    <a:pos x="T2" y="T3"/>
                  </a:cxn>
                  <a:cxn ang="0">
                    <a:pos x="T4" y="T5"/>
                  </a:cxn>
                  <a:cxn ang="0">
                    <a:pos x="T6" y="T7"/>
                  </a:cxn>
                  <a:cxn ang="0">
                    <a:pos x="T8" y="T9"/>
                  </a:cxn>
                </a:cxnLst>
                <a:rect l="0" t="0" r="r" b="b"/>
                <a:pathLst>
                  <a:path w="214" h="115">
                    <a:moveTo>
                      <a:pt x="214" y="5"/>
                    </a:moveTo>
                    <a:lnTo>
                      <a:pt x="3" y="115"/>
                    </a:lnTo>
                    <a:lnTo>
                      <a:pt x="0" y="111"/>
                    </a:lnTo>
                    <a:lnTo>
                      <a:pt x="211" y="0"/>
                    </a:lnTo>
                    <a:lnTo>
                      <a:pt x="214" y="5"/>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3" name="Freeform 124"/>
              <p:cNvSpPr>
                <a:spLocks/>
              </p:cNvSpPr>
              <p:nvPr/>
            </p:nvSpPr>
            <p:spPr bwMode="auto">
              <a:xfrm>
                <a:off x="962025" y="5353050"/>
                <a:ext cx="320675" cy="173038"/>
              </a:xfrm>
              <a:custGeom>
                <a:avLst/>
                <a:gdLst>
                  <a:gd name="T0" fmla="*/ 202 w 202"/>
                  <a:gd name="T1" fmla="*/ 4 h 109"/>
                  <a:gd name="T2" fmla="*/ 2 w 202"/>
                  <a:gd name="T3" fmla="*/ 109 h 109"/>
                  <a:gd name="T4" fmla="*/ 0 w 202"/>
                  <a:gd name="T5" fmla="*/ 104 h 109"/>
                  <a:gd name="T6" fmla="*/ 199 w 202"/>
                  <a:gd name="T7" fmla="*/ 0 h 109"/>
                  <a:gd name="T8" fmla="*/ 202 w 202"/>
                  <a:gd name="T9" fmla="*/ 4 h 109"/>
                </a:gdLst>
                <a:ahLst/>
                <a:cxnLst>
                  <a:cxn ang="0">
                    <a:pos x="T0" y="T1"/>
                  </a:cxn>
                  <a:cxn ang="0">
                    <a:pos x="T2" y="T3"/>
                  </a:cxn>
                  <a:cxn ang="0">
                    <a:pos x="T4" y="T5"/>
                  </a:cxn>
                  <a:cxn ang="0">
                    <a:pos x="T6" y="T7"/>
                  </a:cxn>
                  <a:cxn ang="0">
                    <a:pos x="T8" y="T9"/>
                  </a:cxn>
                </a:cxnLst>
                <a:rect l="0" t="0" r="r" b="b"/>
                <a:pathLst>
                  <a:path w="202" h="109">
                    <a:moveTo>
                      <a:pt x="202" y="4"/>
                    </a:moveTo>
                    <a:lnTo>
                      <a:pt x="2" y="109"/>
                    </a:lnTo>
                    <a:lnTo>
                      <a:pt x="0" y="104"/>
                    </a:lnTo>
                    <a:lnTo>
                      <a:pt x="199" y="0"/>
                    </a:lnTo>
                    <a:lnTo>
                      <a:pt x="202" y="4"/>
                    </a:lnTo>
                    <a:close/>
                  </a:path>
                </a:pathLst>
              </a:custGeom>
              <a:solidFill>
                <a:srgbClr val="6B85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125"/>
              <p:cNvSpPr>
                <a:spLocks/>
              </p:cNvSpPr>
              <p:nvPr/>
            </p:nvSpPr>
            <p:spPr bwMode="auto">
              <a:xfrm>
                <a:off x="1014413" y="5208588"/>
                <a:ext cx="781050" cy="414338"/>
              </a:xfrm>
              <a:custGeom>
                <a:avLst/>
                <a:gdLst>
                  <a:gd name="T0" fmla="*/ 492 w 492"/>
                  <a:gd name="T1" fmla="*/ 5 h 261"/>
                  <a:gd name="T2" fmla="*/ 2 w 492"/>
                  <a:gd name="T3" fmla="*/ 261 h 261"/>
                  <a:gd name="T4" fmla="*/ 0 w 492"/>
                  <a:gd name="T5" fmla="*/ 257 h 261"/>
                  <a:gd name="T6" fmla="*/ 490 w 492"/>
                  <a:gd name="T7" fmla="*/ 0 h 261"/>
                  <a:gd name="T8" fmla="*/ 492 w 492"/>
                  <a:gd name="T9" fmla="*/ 5 h 261"/>
                </a:gdLst>
                <a:ahLst/>
                <a:cxnLst>
                  <a:cxn ang="0">
                    <a:pos x="T0" y="T1"/>
                  </a:cxn>
                  <a:cxn ang="0">
                    <a:pos x="T2" y="T3"/>
                  </a:cxn>
                  <a:cxn ang="0">
                    <a:pos x="T4" y="T5"/>
                  </a:cxn>
                  <a:cxn ang="0">
                    <a:pos x="T6" y="T7"/>
                  </a:cxn>
                  <a:cxn ang="0">
                    <a:pos x="T8" y="T9"/>
                  </a:cxn>
                </a:cxnLst>
                <a:rect l="0" t="0" r="r" b="b"/>
                <a:pathLst>
                  <a:path w="492" h="261">
                    <a:moveTo>
                      <a:pt x="492" y="5"/>
                    </a:moveTo>
                    <a:lnTo>
                      <a:pt x="2" y="261"/>
                    </a:lnTo>
                    <a:lnTo>
                      <a:pt x="0" y="257"/>
                    </a:lnTo>
                    <a:lnTo>
                      <a:pt x="490" y="0"/>
                    </a:lnTo>
                    <a:lnTo>
                      <a:pt x="492" y="5"/>
                    </a:lnTo>
                    <a:close/>
                  </a:path>
                </a:pathLst>
              </a:custGeom>
              <a:solidFill>
                <a:srgbClr val="A4B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126"/>
              <p:cNvSpPr>
                <a:spLocks/>
              </p:cNvSpPr>
              <p:nvPr/>
            </p:nvSpPr>
            <p:spPr bwMode="auto">
              <a:xfrm>
                <a:off x="1033463" y="5245100"/>
                <a:ext cx="787400" cy="417513"/>
              </a:xfrm>
              <a:custGeom>
                <a:avLst/>
                <a:gdLst>
                  <a:gd name="T0" fmla="*/ 496 w 496"/>
                  <a:gd name="T1" fmla="*/ 5 h 263"/>
                  <a:gd name="T2" fmla="*/ 3 w 496"/>
                  <a:gd name="T3" fmla="*/ 263 h 263"/>
                  <a:gd name="T4" fmla="*/ 0 w 496"/>
                  <a:gd name="T5" fmla="*/ 259 h 263"/>
                  <a:gd name="T6" fmla="*/ 493 w 496"/>
                  <a:gd name="T7" fmla="*/ 0 h 263"/>
                  <a:gd name="T8" fmla="*/ 496 w 496"/>
                  <a:gd name="T9" fmla="*/ 5 h 263"/>
                </a:gdLst>
                <a:ahLst/>
                <a:cxnLst>
                  <a:cxn ang="0">
                    <a:pos x="T0" y="T1"/>
                  </a:cxn>
                  <a:cxn ang="0">
                    <a:pos x="T2" y="T3"/>
                  </a:cxn>
                  <a:cxn ang="0">
                    <a:pos x="T4" y="T5"/>
                  </a:cxn>
                  <a:cxn ang="0">
                    <a:pos x="T6" y="T7"/>
                  </a:cxn>
                  <a:cxn ang="0">
                    <a:pos x="T8" y="T9"/>
                  </a:cxn>
                </a:cxnLst>
                <a:rect l="0" t="0" r="r" b="b"/>
                <a:pathLst>
                  <a:path w="496" h="263">
                    <a:moveTo>
                      <a:pt x="496" y="5"/>
                    </a:moveTo>
                    <a:lnTo>
                      <a:pt x="3" y="263"/>
                    </a:lnTo>
                    <a:lnTo>
                      <a:pt x="0" y="259"/>
                    </a:lnTo>
                    <a:lnTo>
                      <a:pt x="493" y="0"/>
                    </a:lnTo>
                    <a:lnTo>
                      <a:pt x="496" y="5"/>
                    </a:lnTo>
                    <a:close/>
                  </a:path>
                </a:pathLst>
              </a:custGeom>
              <a:solidFill>
                <a:srgbClr val="A4B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127"/>
              <p:cNvSpPr>
                <a:spLocks/>
              </p:cNvSpPr>
              <p:nvPr/>
            </p:nvSpPr>
            <p:spPr bwMode="auto">
              <a:xfrm>
                <a:off x="1054100" y="5272088"/>
                <a:ext cx="808038" cy="428625"/>
              </a:xfrm>
              <a:custGeom>
                <a:avLst/>
                <a:gdLst>
                  <a:gd name="T0" fmla="*/ 509 w 509"/>
                  <a:gd name="T1" fmla="*/ 5 h 270"/>
                  <a:gd name="T2" fmla="*/ 2 w 509"/>
                  <a:gd name="T3" fmla="*/ 270 h 270"/>
                  <a:gd name="T4" fmla="*/ 0 w 509"/>
                  <a:gd name="T5" fmla="*/ 265 h 270"/>
                  <a:gd name="T6" fmla="*/ 506 w 509"/>
                  <a:gd name="T7" fmla="*/ 0 h 270"/>
                  <a:gd name="T8" fmla="*/ 509 w 509"/>
                  <a:gd name="T9" fmla="*/ 5 h 270"/>
                </a:gdLst>
                <a:ahLst/>
                <a:cxnLst>
                  <a:cxn ang="0">
                    <a:pos x="T0" y="T1"/>
                  </a:cxn>
                  <a:cxn ang="0">
                    <a:pos x="T2" y="T3"/>
                  </a:cxn>
                  <a:cxn ang="0">
                    <a:pos x="T4" y="T5"/>
                  </a:cxn>
                  <a:cxn ang="0">
                    <a:pos x="T6" y="T7"/>
                  </a:cxn>
                  <a:cxn ang="0">
                    <a:pos x="T8" y="T9"/>
                  </a:cxn>
                </a:cxnLst>
                <a:rect l="0" t="0" r="r" b="b"/>
                <a:pathLst>
                  <a:path w="509" h="270">
                    <a:moveTo>
                      <a:pt x="509" y="5"/>
                    </a:moveTo>
                    <a:lnTo>
                      <a:pt x="2" y="270"/>
                    </a:lnTo>
                    <a:lnTo>
                      <a:pt x="0" y="265"/>
                    </a:lnTo>
                    <a:lnTo>
                      <a:pt x="506" y="0"/>
                    </a:lnTo>
                    <a:lnTo>
                      <a:pt x="509" y="5"/>
                    </a:lnTo>
                    <a:close/>
                  </a:path>
                </a:pathLst>
              </a:custGeom>
              <a:solidFill>
                <a:srgbClr val="A4B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128"/>
              <p:cNvSpPr>
                <a:spLocks/>
              </p:cNvSpPr>
              <p:nvPr/>
            </p:nvSpPr>
            <p:spPr bwMode="auto">
              <a:xfrm>
                <a:off x="1073150" y="5356225"/>
                <a:ext cx="720725" cy="382588"/>
              </a:xfrm>
              <a:custGeom>
                <a:avLst/>
                <a:gdLst>
                  <a:gd name="T0" fmla="*/ 454 w 454"/>
                  <a:gd name="T1" fmla="*/ 5 h 241"/>
                  <a:gd name="T2" fmla="*/ 3 w 454"/>
                  <a:gd name="T3" fmla="*/ 241 h 241"/>
                  <a:gd name="T4" fmla="*/ 0 w 454"/>
                  <a:gd name="T5" fmla="*/ 236 h 241"/>
                  <a:gd name="T6" fmla="*/ 451 w 454"/>
                  <a:gd name="T7" fmla="*/ 0 h 241"/>
                  <a:gd name="T8" fmla="*/ 454 w 454"/>
                  <a:gd name="T9" fmla="*/ 5 h 241"/>
                </a:gdLst>
                <a:ahLst/>
                <a:cxnLst>
                  <a:cxn ang="0">
                    <a:pos x="T0" y="T1"/>
                  </a:cxn>
                  <a:cxn ang="0">
                    <a:pos x="T2" y="T3"/>
                  </a:cxn>
                  <a:cxn ang="0">
                    <a:pos x="T4" y="T5"/>
                  </a:cxn>
                  <a:cxn ang="0">
                    <a:pos x="T6" y="T7"/>
                  </a:cxn>
                  <a:cxn ang="0">
                    <a:pos x="T8" y="T9"/>
                  </a:cxn>
                </a:cxnLst>
                <a:rect l="0" t="0" r="r" b="b"/>
                <a:pathLst>
                  <a:path w="454" h="241">
                    <a:moveTo>
                      <a:pt x="454" y="5"/>
                    </a:moveTo>
                    <a:lnTo>
                      <a:pt x="3" y="241"/>
                    </a:lnTo>
                    <a:lnTo>
                      <a:pt x="0" y="236"/>
                    </a:lnTo>
                    <a:lnTo>
                      <a:pt x="451" y="0"/>
                    </a:lnTo>
                    <a:lnTo>
                      <a:pt x="454" y="5"/>
                    </a:lnTo>
                    <a:close/>
                  </a:path>
                </a:pathLst>
              </a:custGeom>
              <a:solidFill>
                <a:srgbClr val="A4B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129"/>
              <p:cNvSpPr>
                <a:spLocks/>
              </p:cNvSpPr>
              <p:nvPr/>
            </p:nvSpPr>
            <p:spPr bwMode="auto">
              <a:xfrm>
                <a:off x="1093788" y="5376863"/>
                <a:ext cx="755650" cy="400050"/>
              </a:xfrm>
              <a:custGeom>
                <a:avLst/>
                <a:gdLst>
                  <a:gd name="T0" fmla="*/ 476 w 476"/>
                  <a:gd name="T1" fmla="*/ 4 h 252"/>
                  <a:gd name="T2" fmla="*/ 2 w 476"/>
                  <a:gd name="T3" fmla="*/ 252 h 252"/>
                  <a:gd name="T4" fmla="*/ 0 w 476"/>
                  <a:gd name="T5" fmla="*/ 248 h 252"/>
                  <a:gd name="T6" fmla="*/ 473 w 476"/>
                  <a:gd name="T7" fmla="*/ 0 h 252"/>
                  <a:gd name="T8" fmla="*/ 476 w 476"/>
                  <a:gd name="T9" fmla="*/ 4 h 252"/>
                </a:gdLst>
                <a:ahLst/>
                <a:cxnLst>
                  <a:cxn ang="0">
                    <a:pos x="T0" y="T1"/>
                  </a:cxn>
                  <a:cxn ang="0">
                    <a:pos x="T2" y="T3"/>
                  </a:cxn>
                  <a:cxn ang="0">
                    <a:pos x="T4" y="T5"/>
                  </a:cxn>
                  <a:cxn ang="0">
                    <a:pos x="T6" y="T7"/>
                  </a:cxn>
                  <a:cxn ang="0">
                    <a:pos x="T8" y="T9"/>
                  </a:cxn>
                </a:cxnLst>
                <a:rect l="0" t="0" r="r" b="b"/>
                <a:pathLst>
                  <a:path w="476" h="252">
                    <a:moveTo>
                      <a:pt x="476" y="4"/>
                    </a:moveTo>
                    <a:lnTo>
                      <a:pt x="2" y="252"/>
                    </a:lnTo>
                    <a:lnTo>
                      <a:pt x="0" y="248"/>
                    </a:lnTo>
                    <a:lnTo>
                      <a:pt x="473" y="0"/>
                    </a:lnTo>
                    <a:lnTo>
                      <a:pt x="476" y="4"/>
                    </a:lnTo>
                    <a:close/>
                  </a:path>
                </a:pathLst>
              </a:custGeom>
              <a:solidFill>
                <a:srgbClr val="A4B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130"/>
              <p:cNvSpPr>
                <a:spLocks/>
              </p:cNvSpPr>
              <p:nvPr/>
            </p:nvSpPr>
            <p:spPr bwMode="auto">
              <a:xfrm>
                <a:off x="1114425" y="5400675"/>
                <a:ext cx="781050" cy="414338"/>
              </a:xfrm>
              <a:custGeom>
                <a:avLst/>
                <a:gdLst>
                  <a:gd name="T0" fmla="*/ 492 w 492"/>
                  <a:gd name="T1" fmla="*/ 4 h 261"/>
                  <a:gd name="T2" fmla="*/ 2 w 492"/>
                  <a:gd name="T3" fmla="*/ 261 h 261"/>
                  <a:gd name="T4" fmla="*/ 0 w 492"/>
                  <a:gd name="T5" fmla="*/ 257 h 261"/>
                  <a:gd name="T6" fmla="*/ 490 w 492"/>
                  <a:gd name="T7" fmla="*/ 0 h 261"/>
                  <a:gd name="T8" fmla="*/ 492 w 492"/>
                  <a:gd name="T9" fmla="*/ 4 h 261"/>
                </a:gdLst>
                <a:ahLst/>
                <a:cxnLst>
                  <a:cxn ang="0">
                    <a:pos x="T0" y="T1"/>
                  </a:cxn>
                  <a:cxn ang="0">
                    <a:pos x="T2" y="T3"/>
                  </a:cxn>
                  <a:cxn ang="0">
                    <a:pos x="T4" y="T5"/>
                  </a:cxn>
                  <a:cxn ang="0">
                    <a:pos x="T6" y="T7"/>
                  </a:cxn>
                  <a:cxn ang="0">
                    <a:pos x="T8" y="T9"/>
                  </a:cxn>
                </a:cxnLst>
                <a:rect l="0" t="0" r="r" b="b"/>
                <a:pathLst>
                  <a:path w="492" h="261">
                    <a:moveTo>
                      <a:pt x="492" y="4"/>
                    </a:moveTo>
                    <a:lnTo>
                      <a:pt x="2" y="261"/>
                    </a:lnTo>
                    <a:lnTo>
                      <a:pt x="0" y="257"/>
                    </a:lnTo>
                    <a:lnTo>
                      <a:pt x="490" y="0"/>
                    </a:lnTo>
                    <a:lnTo>
                      <a:pt x="492" y="4"/>
                    </a:lnTo>
                    <a:close/>
                  </a:path>
                </a:pathLst>
              </a:custGeom>
              <a:solidFill>
                <a:srgbClr val="A4B7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131"/>
              <p:cNvSpPr>
                <a:spLocks/>
              </p:cNvSpPr>
              <p:nvPr/>
            </p:nvSpPr>
            <p:spPr bwMode="auto">
              <a:xfrm>
                <a:off x="1169988" y="4799013"/>
                <a:ext cx="407988" cy="539750"/>
              </a:xfrm>
              <a:custGeom>
                <a:avLst/>
                <a:gdLst>
                  <a:gd name="T0" fmla="*/ 257 w 257"/>
                  <a:gd name="T1" fmla="*/ 0 h 340"/>
                  <a:gd name="T2" fmla="*/ 0 w 257"/>
                  <a:gd name="T3" fmla="*/ 134 h 340"/>
                  <a:gd name="T4" fmla="*/ 108 w 257"/>
                  <a:gd name="T5" fmla="*/ 340 h 340"/>
                  <a:gd name="T6" fmla="*/ 257 w 257"/>
                  <a:gd name="T7" fmla="*/ 0 h 340"/>
                </a:gdLst>
                <a:ahLst/>
                <a:cxnLst>
                  <a:cxn ang="0">
                    <a:pos x="T0" y="T1"/>
                  </a:cxn>
                  <a:cxn ang="0">
                    <a:pos x="T2" y="T3"/>
                  </a:cxn>
                  <a:cxn ang="0">
                    <a:pos x="T4" y="T5"/>
                  </a:cxn>
                  <a:cxn ang="0">
                    <a:pos x="T6" y="T7"/>
                  </a:cxn>
                </a:cxnLst>
                <a:rect l="0" t="0" r="r" b="b"/>
                <a:pathLst>
                  <a:path w="257" h="340">
                    <a:moveTo>
                      <a:pt x="257" y="0"/>
                    </a:moveTo>
                    <a:lnTo>
                      <a:pt x="0" y="134"/>
                    </a:lnTo>
                    <a:lnTo>
                      <a:pt x="108" y="340"/>
                    </a:lnTo>
                    <a:lnTo>
                      <a:pt x="257" y="0"/>
                    </a:lnTo>
                    <a:close/>
                  </a:path>
                </a:pathLst>
              </a:custGeom>
              <a:solidFill>
                <a:srgbClr val="F4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132"/>
              <p:cNvSpPr>
                <a:spLocks/>
              </p:cNvSpPr>
              <p:nvPr/>
            </p:nvSpPr>
            <p:spPr bwMode="auto">
              <a:xfrm>
                <a:off x="1169988" y="4799013"/>
                <a:ext cx="407988" cy="539750"/>
              </a:xfrm>
              <a:custGeom>
                <a:avLst/>
                <a:gdLst>
                  <a:gd name="T0" fmla="*/ 257 w 257"/>
                  <a:gd name="T1" fmla="*/ 0 h 340"/>
                  <a:gd name="T2" fmla="*/ 0 w 257"/>
                  <a:gd name="T3" fmla="*/ 134 h 340"/>
                  <a:gd name="T4" fmla="*/ 108 w 257"/>
                  <a:gd name="T5" fmla="*/ 340 h 340"/>
                </a:gdLst>
                <a:ahLst/>
                <a:cxnLst>
                  <a:cxn ang="0">
                    <a:pos x="T0" y="T1"/>
                  </a:cxn>
                  <a:cxn ang="0">
                    <a:pos x="T2" y="T3"/>
                  </a:cxn>
                  <a:cxn ang="0">
                    <a:pos x="T4" y="T5"/>
                  </a:cxn>
                </a:cxnLst>
                <a:rect l="0" t="0" r="r" b="b"/>
                <a:pathLst>
                  <a:path w="257" h="340">
                    <a:moveTo>
                      <a:pt x="257" y="0"/>
                    </a:moveTo>
                    <a:lnTo>
                      <a:pt x="0" y="134"/>
                    </a:lnTo>
                    <a:lnTo>
                      <a:pt x="108"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133"/>
              <p:cNvSpPr>
                <a:spLocks/>
              </p:cNvSpPr>
              <p:nvPr/>
            </p:nvSpPr>
            <p:spPr bwMode="auto">
              <a:xfrm>
                <a:off x="1163638" y="4792663"/>
                <a:ext cx="420688" cy="552450"/>
              </a:xfrm>
              <a:custGeom>
                <a:avLst/>
                <a:gdLst>
                  <a:gd name="T0" fmla="*/ 146 w 339"/>
                  <a:gd name="T1" fmla="*/ 444 h 446"/>
                  <a:gd name="T2" fmla="*/ 139 w 339"/>
                  <a:gd name="T3" fmla="*/ 442 h 446"/>
                  <a:gd name="T4" fmla="*/ 2 w 339"/>
                  <a:gd name="T5" fmla="*/ 179 h 446"/>
                  <a:gd name="T6" fmla="*/ 4 w 339"/>
                  <a:gd name="T7" fmla="*/ 173 h 446"/>
                  <a:gd name="T8" fmla="*/ 332 w 339"/>
                  <a:gd name="T9" fmla="*/ 1 h 446"/>
                  <a:gd name="T10" fmla="*/ 338 w 339"/>
                  <a:gd name="T11" fmla="*/ 3 h 446"/>
                  <a:gd name="T12" fmla="*/ 336 w 339"/>
                  <a:gd name="T13" fmla="*/ 9 h 446"/>
                  <a:gd name="T14" fmla="*/ 12 w 339"/>
                  <a:gd name="T15" fmla="*/ 179 h 446"/>
                  <a:gd name="T16" fmla="*/ 148 w 339"/>
                  <a:gd name="T17" fmla="*/ 438 h 446"/>
                  <a:gd name="T18" fmla="*/ 146 w 339"/>
                  <a:gd name="T19" fmla="*/ 44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446">
                    <a:moveTo>
                      <a:pt x="146" y="444"/>
                    </a:moveTo>
                    <a:cubicBezTo>
                      <a:pt x="143" y="446"/>
                      <a:pt x="141" y="445"/>
                      <a:pt x="139" y="442"/>
                    </a:cubicBezTo>
                    <a:cubicBezTo>
                      <a:pt x="2" y="179"/>
                      <a:pt x="2" y="179"/>
                      <a:pt x="2" y="179"/>
                    </a:cubicBezTo>
                    <a:cubicBezTo>
                      <a:pt x="0" y="177"/>
                      <a:pt x="1" y="174"/>
                      <a:pt x="4" y="173"/>
                    </a:cubicBezTo>
                    <a:cubicBezTo>
                      <a:pt x="332" y="1"/>
                      <a:pt x="332" y="1"/>
                      <a:pt x="332" y="1"/>
                    </a:cubicBezTo>
                    <a:cubicBezTo>
                      <a:pt x="334" y="0"/>
                      <a:pt x="337" y="1"/>
                      <a:pt x="338" y="3"/>
                    </a:cubicBezTo>
                    <a:cubicBezTo>
                      <a:pt x="339" y="5"/>
                      <a:pt x="338" y="8"/>
                      <a:pt x="336" y="9"/>
                    </a:cubicBezTo>
                    <a:cubicBezTo>
                      <a:pt x="12" y="179"/>
                      <a:pt x="12" y="179"/>
                      <a:pt x="12" y="179"/>
                    </a:cubicBezTo>
                    <a:cubicBezTo>
                      <a:pt x="148" y="438"/>
                      <a:pt x="148" y="438"/>
                      <a:pt x="148" y="438"/>
                    </a:cubicBezTo>
                    <a:cubicBezTo>
                      <a:pt x="149" y="440"/>
                      <a:pt x="148" y="443"/>
                      <a:pt x="146" y="4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134"/>
              <p:cNvSpPr>
                <a:spLocks/>
              </p:cNvSpPr>
              <p:nvPr/>
            </p:nvSpPr>
            <p:spPr bwMode="auto">
              <a:xfrm>
                <a:off x="1341438" y="4799013"/>
                <a:ext cx="406400" cy="539750"/>
              </a:xfrm>
              <a:custGeom>
                <a:avLst/>
                <a:gdLst>
                  <a:gd name="T0" fmla="*/ 0 w 256"/>
                  <a:gd name="T1" fmla="*/ 340 h 340"/>
                  <a:gd name="T2" fmla="*/ 256 w 256"/>
                  <a:gd name="T3" fmla="*/ 206 h 340"/>
                  <a:gd name="T4" fmla="*/ 149 w 256"/>
                  <a:gd name="T5" fmla="*/ 0 h 340"/>
                  <a:gd name="T6" fmla="*/ 0 w 256"/>
                  <a:gd name="T7" fmla="*/ 340 h 340"/>
                </a:gdLst>
                <a:ahLst/>
                <a:cxnLst>
                  <a:cxn ang="0">
                    <a:pos x="T0" y="T1"/>
                  </a:cxn>
                  <a:cxn ang="0">
                    <a:pos x="T2" y="T3"/>
                  </a:cxn>
                  <a:cxn ang="0">
                    <a:pos x="T4" y="T5"/>
                  </a:cxn>
                  <a:cxn ang="0">
                    <a:pos x="T6" y="T7"/>
                  </a:cxn>
                </a:cxnLst>
                <a:rect l="0" t="0" r="r" b="b"/>
                <a:pathLst>
                  <a:path w="256" h="340">
                    <a:moveTo>
                      <a:pt x="0" y="340"/>
                    </a:moveTo>
                    <a:lnTo>
                      <a:pt x="256" y="206"/>
                    </a:lnTo>
                    <a:lnTo>
                      <a:pt x="149" y="0"/>
                    </a:lnTo>
                    <a:lnTo>
                      <a:pt x="0" y="34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135"/>
              <p:cNvSpPr>
                <a:spLocks noEditPoints="1"/>
              </p:cNvSpPr>
              <p:nvPr/>
            </p:nvSpPr>
            <p:spPr bwMode="auto">
              <a:xfrm>
                <a:off x="1335088" y="4792663"/>
                <a:ext cx="419100" cy="550863"/>
              </a:xfrm>
              <a:custGeom>
                <a:avLst/>
                <a:gdLst>
                  <a:gd name="T0" fmla="*/ 335 w 338"/>
                  <a:gd name="T1" fmla="*/ 272 h 444"/>
                  <a:gd name="T2" fmla="*/ 7 w 338"/>
                  <a:gd name="T3" fmla="*/ 443 h 444"/>
                  <a:gd name="T4" fmla="*/ 1 w 338"/>
                  <a:gd name="T5" fmla="*/ 443 h 444"/>
                  <a:gd name="T6" fmla="*/ 0 w 338"/>
                  <a:gd name="T7" fmla="*/ 437 h 444"/>
                  <a:gd name="T8" fmla="*/ 191 w 338"/>
                  <a:gd name="T9" fmla="*/ 2 h 444"/>
                  <a:gd name="T10" fmla="*/ 195 w 338"/>
                  <a:gd name="T11" fmla="*/ 0 h 444"/>
                  <a:gd name="T12" fmla="*/ 199 w 338"/>
                  <a:gd name="T13" fmla="*/ 2 h 444"/>
                  <a:gd name="T14" fmla="*/ 337 w 338"/>
                  <a:gd name="T15" fmla="*/ 265 h 444"/>
                  <a:gd name="T16" fmla="*/ 335 w 338"/>
                  <a:gd name="T17" fmla="*/ 272 h 444"/>
                  <a:gd name="T18" fmla="*/ 14 w 338"/>
                  <a:gd name="T19" fmla="*/ 429 h 444"/>
                  <a:gd name="T20" fmla="*/ 326 w 338"/>
                  <a:gd name="T21" fmla="*/ 266 h 444"/>
                  <a:gd name="T22" fmla="*/ 195 w 338"/>
                  <a:gd name="T23" fmla="*/ 15 h 444"/>
                  <a:gd name="T24" fmla="*/ 14 w 338"/>
                  <a:gd name="T25" fmla="*/ 42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444">
                    <a:moveTo>
                      <a:pt x="335" y="272"/>
                    </a:moveTo>
                    <a:cubicBezTo>
                      <a:pt x="7" y="443"/>
                      <a:pt x="7" y="443"/>
                      <a:pt x="7" y="443"/>
                    </a:cubicBezTo>
                    <a:cubicBezTo>
                      <a:pt x="5" y="444"/>
                      <a:pt x="3" y="444"/>
                      <a:pt x="1" y="443"/>
                    </a:cubicBezTo>
                    <a:cubicBezTo>
                      <a:pt x="0" y="441"/>
                      <a:pt x="0" y="439"/>
                      <a:pt x="0" y="437"/>
                    </a:cubicBezTo>
                    <a:cubicBezTo>
                      <a:pt x="191" y="2"/>
                      <a:pt x="191" y="2"/>
                      <a:pt x="191" y="2"/>
                    </a:cubicBezTo>
                    <a:cubicBezTo>
                      <a:pt x="191" y="1"/>
                      <a:pt x="193" y="0"/>
                      <a:pt x="195" y="0"/>
                    </a:cubicBezTo>
                    <a:cubicBezTo>
                      <a:pt x="196" y="0"/>
                      <a:pt x="198" y="1"/>
                      <a:pt x="199" y="2"/>
                    </a:cubicBezTo>
                    <a:cubicBezTo>
                      <a:pt x="337" y="265"/>
                      <a:pt x="337" y="265"/>
                      <a:pt x="337" y="265"/>
                    </a:cubicBezTo>
                    <a:cubicBezTo>
                      <a:pt x="338" y="268"/>
                      <a:pt x="337" y="270"/>
                      <a:pt x="335" y="272"/>
                    </a:cubicBezTo>
                    <a:close/>
                    <a:moveTo>
                      <a:pt x="14" y="429"/>
                    </a:moveTo>
                    <a:cubicBezTo>
                      <a:pt x="326" y="266"/>
                      <a:pt x="326" y="266"/>
                      <a:pt x="326" y="266"/>
                    </a:cubicBezTo>
                    <a:cubicBezTo>
                      <a:pt x="195" y="15"/>
                      <a:pt x="195" y="15"/>
                      <a:pt x="195" y="15"/>
                    </a:cubicBezTo>
                    <a:lnTo>
                      <a:pt x="14"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357"/>
              <p:cNvSpPr>
                <a:spLocks/>
              </p:cNvSpPr>
              <p:nvPr/>
            </p:nvSpPr>
            <p:spPr bwMode="auto">
              <a:xfrm>
                <a:off x="1585913" y="4964113"/>
                <a:ext cx="238125" cy="352425"/>
              </a:xfrm>
              <a:custGeom>
                <a:avLst/>
                <a:gdLst>
                  <a:gd name="T0" fmla="*/ 0 w 192"/>
                  <a:gd name="T1" fmla="*/ 273 h 284"/>
                  <a:gd name="T2" fmla="*/ 18 w 192"/>
                  <a:gd name="T3" fmla="*/ 284 h 284"/>
                  <a:gd name="T4" fmla="*/ 192 w 192"/>
                  <a:gd name="T5" fmla="*/ 25 h 284"/>
                  <a:gd name="T6" fmla="*/ 176 w 192"/>
                  <a:gd name="T7" fmla="*/ 15 h 284"/>
                  <a:gd name="T8" fmla="*/ 168 w 192"/>
                  <a:gd name="T9" fmla="*/ 10 h 284"/>
                  <a:gd name="T10" fmla="*/ 152 w 192"/>
                  <a:gd name="T11" fmla="*/ 0 h 284"/>
                  <a:gd name="T12" fmla="*/ 0 w 192"/>
                  <a:gd name="T13" fmla="*/ 273 h 284"/>
                </a:gdLst>
                <a:ahLst/>
                <a:cxnLst>
                  <a:cxn ang="0">
                    <a:pos x="T0" y="T1"/>
                  </a:cxn>
                  <a:cxn ang="0">
                    <a:pos x="T2" y="T3"/>
                  </a:cxn>
                  <a:cxn ang="0">
                    <a:pos x="T4" y="T5"/>
                  </a:cxn>
                  <a:cxn ang="0">
                    <a:pos x="T6" y="T7"/>
                  </a:cxn>
                  <a:cxn ang="0">
                    <a:pos x="T8" y="T9"/>
                  </a:cxn>
                  <a:cxn ang="0">
                    <a:pos x="T10" y="T11"/>
                  </a:cxn>
                  <a:cxn ang="0">
                    <a:pos x="T12" y="T13"/>
                  </a:cxn>
                </a:cxnLst>
                <a:rect l="0" t="0" r="r" b="b"/>
                <a:pathLst>
                  <a:path w="192" h="284">
                    <a:moveTo>
                      <a:pt x="0" y="273"/>
                    </a:moveTo>
                    <a:cubicBezTo>
                      <a:pt x="18" y="284"/>
                      <a:pt x="18" y="284"/>
                      <a:pt x="18" y="284"/>
                    </a:cubicBezTo>
                    <a:cubicBezTo>
                      <a:pt x="18" y="284"/>
                      <a:pt x="93" y="186"/>
                      <a:pt x="192" y="25"/>
                    </a:cubicBezTo>
                    <a:cubicBezTo>
                      <a:pt x="176" y="15"/>
                      <a:pt x="176" y="15"/>
                      <a:pt x="176" y="15"/>
                    </a:cubicBezTo>
                    <a:cubicBezTo>
                      <a:pt x="168" y="10"/>
                      <a:pt x="168" y="10"/>
                      <a:pt x="168" y="10"/>
                    </a:cubicBezTo>
                    <a:cubicBezTo>
                      <a:pt x="152" y="0"/>
                      <a:pt x="152" y="0"/>
                      <a:pt x="152" y="0"/>
                    </a:cubicBezTo>
                    <a:cubicBezTo>
                      <a:pt x="41" y="180"/>
                      <a:pt x="0" y="273"/>
                      <a:pt x="0" y="273"/>
                    </a:cubicBezTo>
                    <a:close/>
                  </a:path>
                </a:pathLst>
              </a:custGeom>
              <a:solidFill>
                <a:srgbClr val="3537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358"/>
              <p:cNvSpPr>
                <a:spLocks/>
              </p:cNvSpPr>
              <p:nvPr/>
            </p:nvSpPr>
            <p:spPr bwMode="auto">
              <a:xfrm>
                <a:off x="1774825" y="4940300"/>
                <a:ext cx="63500" cy="55563"/>
              </a:xfrm>
              <a:custGeom>
                <a:avLst/>
                <a:gdLst>
                  <a:gd name="T0" fmla="*/ 1 w 52"/>
                  <a:gd name="T1" fmla="*/ 16 h 44"/>
                  <a:gd name="T2" fmla="*/ 0 w 52"/>
                  <a:gd name="T3" fmla="*/ 19 h 44"/>
                  <a:gd name="T4" fmla="*/ 16 w 52"/>
                  <a:gd name="T5" fmla="*/ 29 h 44"/>
                  <a:gd name="T6" fmla="*/ 24 w 52"/>
                  <a:gd name="T7" fmla="*/ 34 h 44"/>
                  <a:gd name="T8" fmla="*/ 40 w 52"/>
                  <a:gd name="T9" fmla="*/ 44 h 44"/>
                  <a:gd name="T10" fmla="*/ 42 w 52"/>
                  <a:gd name="T11" fmla="*/ 41 h 44"/>
                  <a:gd name="T12" fmla="*/ 52 w 52"/>
                  <a:gd name="T13" fmla="*/ 25 h 44"/>
                  <a:gd name="T14" fmla="*/ 35 w 52"/>
                  <a:gd name="T15" fmla="*/ 15 h 44"/>
                  <a:gd name="T16" fmla="*/ 28 w 52"/>
                  <a:gd name="T17" fmla="*/ 11 h 44"/>
                  <a:gd name="T18" fmla="*/ 11 w 52"/>
                  <a:gd name="T19" fmla="*/ 0 h 44"/>
                  <a:gd name="T20" fmla="*/ 1 w 52"/>
                  <a:gd name="T21"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 y="16"/>
                    </a:moveTo>
                    <a:cubicBezTo>
                      <a:pt x="1" y="17"/>
                      <a:pt x="0" y="18"/>
                      <a:pt x="0" y="19"/>
                    </a:cubicBezTo>
                    <a:cubicBezTo>
                      <a:pt x="16" y="29"/>
                      <a:pt x="16" y="29"/>
                      <a:pt x="16" y="29"/>
                    </a:cubicBezTo>
                    <a:cubicBezTo>
                      <a:pt x="24" y="34"/>
                      <a:pt x="24" y="34"/>
                      <a:pt x="24" y="34"/>
                    </a:cubicBezTo>
                    <a:cubicBezTo>
                      <a:pt x="40" y="44"/>
                      <a:pt x="40" y="44"/>
                      <a:pt x="40" y="44"/>
                    </a:cubicBezTo>
                    <a:cubicBezTo>
                      <a:pt x="41" y="43"/>
                      <a:pt x="41" y="42"/>
                      <a:pt x="42" y="41"/>
                    </a:cubicBezTo>
                    <a:cubicBezTo>
                      <a:pt x="45" y="36"/>
                      <a:pt x="49" y="31"/>
                      <a:pt x="52" y="25"/>
                    </a:cubicBezTo>
                    <a:cubicBezTo>
                      <a:pt x="35" y="15"/>
                      <a:pt x="35" y="15"/>
                      <a:pt x="35" y="15"/>
                    </a:cubicBezTo>
                    <a:cubicBezTo>
                      <a:pt x="28" y="11"/>
                      <a:pt x="28" y="11"/>
                      <a:pt x="28" y="11"/>
                    </a:cubicBezTo>
                    <a:cubicBezTo>
                      <a:pt x="11" y="0"/>
                      <a:pt x="11" y="0"/>
                      <a:pt x="11" y="0"/>
                    </a:cubicBezTo>
                    <a:cubicBezTo>
                      <a:pt x="8" y="6"/>
                      <a:pt x="5" y="11"/>
                      <a:pt x="1" y="16"/>
                    </a:cubicBezTo>
                    <a:close/>
                  </a:path>
                </a:pathLst>
              </a:custGeom>
              <a:solidFill>
                <a:srgbClr val="8D9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359"/>
              <p:cNvSpPr>
                <a:spLocks/>
              </p:cNvSpPr>
              <p:nvPr/>
            </p:nvSpPr>
            <p:spPr bwMode="auto">
              <a:xfrm>
                <a:off x="1971675" y="4610100"/>
                <a:ext cx="58738" cy="80963"/>
              </a:xfrm>
              <a:custGeom>
                <a:avLst/>
                <a:gdLst>
                  <a:gd name="T0" fmla="*/ 27 w 37"/>
                  <a:gd name="T1" fmla="*/ 0 h 51"/>
                  <a:gd name="T2" fmla="*/ 0 w 37"/>
                  <a:gd name="T3" fmla="*/ 45 h 51"/>
                  <a:gd name="T4" fmla="*/ 9 w 37"/>
                  <a:gd name="T5" fmla="*/ 51 h 51"/>
                  <a:gd name="T6" fmla="*/ 37 w 37"/>
                  <a:gd name="T7" fmla="*/ 6 h 51"/>
                  <a:gd name="T8" fmla="*/ 27 w 37"/>
                  <a:gd name="T9" fmla="*/ 0 h 51"/>
                </a:gdLst>
                <a:ahLst/>
                <a:cxnLst>
                  <a:cxn ang="0">
                    <a:pos x="T0" y="T1"/>
                  </a:cxn>
                  <a:cxn ang="0">
                    <a:pos x="T2" y="T3"/>
                  </a:cxn>
                  <a:cxn ang="0">
                    <a:pos x="T4" y="T5"/>
                  </a:cxn>
                  <a:cxn ang="0">
                    <a:pos x="T6" y="T7"/>
                  </a:cxn>
                  <a:cxn ang="0">
                    <a:pos x="T8" y="T9"/>
                  </a:cxn>
                </a:cxnLst>
                <a:rect l="0" t="0" r="r" b="b"/>
                <a:pathLst>
                  <a:path w="37" h="51">
                    <a:moveTo>
                      <a:pt x="27" y="0"/>
                    </a:moveTo>
                    <a:lnTo>
                      <a:pt x="0" y="45"/>
                    </a:lnTo>
                    <a:lnTo>
                      <a:pt x="9" y="51"/>
                    </a:lnTo>
                    <a:lnTo>
                      <a:pt x="37" y="6"/>
                    </a:lnTo>
                    <a:lnTo>
                      <a:pt x="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360"/>
              <p:cNvSpPr>
                <a:spLocks/>
              </p:cNvSpPr>
              <p:nvPr/>
            </p:nvSpPr>
            <p:spPr bwMode="auto">
              <a:xfrm>
                <a:off x="1787525" y="4637088"/>
                <a:ext cx="228600" cy="334963"/>
              </a:xfrm>
              <a:custGeom>
                <a:avLst/>
                <a:gdLst>
                  <a:gd name="T0" fmla="*/ 0 w 184"/>
                  <a:gd name="T1" fmla="*/ 245 h 270"/>
                  <a:gd name="T2" fmla="*/ 17 w 184"/>
                  <a:gd name="T3" fmla="*/ 256 h 270"/>
                  <a:gd name="T4" fmla="*/ 24 w 184"/>
                  <a:gd name="T5" fmla="*/ 260 h 270"/>
                  <a:gd name="T6" fmla="*/ 41 w 184"/>
                  <a:gd name="T7" fmla="*/ 270 h 270"/>
                  <a:gd name="T8" fmla="*/ 184 w 184"/>
                  <a:gd name="T9" fmla="*/ 10 h 270"/>
                  <a:gd name="T10" fmla="*/ 178 w 184"/>
                  <a:gd name="T11" fmla="*/ 7 h 270"/>
                  <a:gd name="T12" fmla="*/ 173 w 184"/>
                  <a:gd name="T13" fmla="*/ 4 h 270"/>
                  <a:gd name="T14" fmla="*/ 168 w 184"/>
                  <a:gd name="T15" fmla="*/ 0 h 270"/>
                  <a:gd name="T16" fmla="*/ 0 w 184"/>
                  <a:gd name="T17" fmla="*/ 2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70">
                    <a:moveTo>
                      <a:pt x="0" y="245"/>
                    </a:moveTo>
                    <a:cubicBezTo>
                      <a:pt x="17" y="256"/>
                      <a:pt x="17" y="256"/>
                      <a:pt x="17" y="256"/>
                    </a:cubicBezTo>
                    <a:cubicBezTo>
                      <a:pt x="24" y="260"/>
                      <a:pt x="24" y="260"/>
                      <a:pt x="24" y="260"/>
                    </a:cubicBezTo>
                    <a:cubicBezTo>
                      <a:pt x="41" y="270"/>
                      <a:pt x="41" y="270"/>
                      <a:pt x="41" y="270"/>
                    </a:cubicBezTo>
                    <a:cubicBezTo>
                      <a:pt x="113" y="152"/>
                      <a:pt x="184" y="10"/>
                      <a:pt x="184" y="10"/>
                    </a:cubicBezTo>
                    <a:cubicBezTo>
                      <a:pt x="178" y="7"/>
                      <a:pt x="178" y="7"/>
                      <a:pt x="178" y="7"/>
                    </a:cubicBezTo>
                    <a:cubicBezTo>
                      <a:pt x="173" y="4"/>
                      <a:pt x="173" y="4"/>
                      <a:pt x="173" y="4"/>
                    </a:cubicBezTo>
                    <a:cubicBezTo>
                      <a:pt x="168" y="0"/>
                      <a:pt x="168" y="0"/>
                      <a:pt x="168" y="0"/>
                    </a:cubicBezTo>
                    <a:cubicBezTo>
                      <a:pt x="168" y="0"/>
                      <a:pt x="73" y="128"/>
                      <a:pt x="0" y="245"/>
                    </a:cubicBezTo>
                    <a:close/>
                  </a:path>
                </a:pathLst>
              </a:custGeom>
              <a:solidFill>
                <a:srgbClr val="3537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361"/>
              <p:cNvSpPr>
                <a:spLocks/>
              </p:cNvSpPr>
              <p:nvPr/>
            </p:nvSpPr>
            <p:spPr bwMode="auto">
              <a:xfrm>
                <a:off x="1855788" y="4702175"/>
                <a:ext cx="120650" cy="187325"/>
              </a:xfrm>
              <a:custGeom>
                <a:avLst/>
                <a:gdLst>
                  <a:gd name="T0" fmla="*/ 70 w 76"/>
                  <a:gd name="T1" fmla="*/ 0 h 118"/>
                  <a:gd name="T2" fmla="*/ 0 w 76"/>
                  <a:gd name="T3" fmla="*/ 113 h 118"/>
                  <a:gd name="T4" fmla="*/ 9 w 76"/>
                  <a:gd name="T5" fmla="*/ 118 h 118"/>
                  <a:gd name="T6" fmla="*/ 21 w 76"/>
                  <a:gd name="T7" fmla="*/ 99 h 118"/>
                  <a:gd name="T8" fmla="*/ 19 w 76"/>
                  <a:gd name="T9" fmla="*/ 92 h 118"/>
                  <a:gd name="T10" fmla="*/ 76 w 76"/>
                  <a:gd name="T11" fmla="*/ 4 h 118"/>
                  <a:gd name="T12" fmla="*/ 70 w 76"/>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76" h="118">
                    <a:moveTo>
                      <a:pt x="70" y="0"/>
                    </a:moveTo>
                    <a:lnTo>
                      <a:pt x="0" y="113"/>
                    </a:lnTo>
                    <a:lnTo>
                      <a:pt x="9" y="118"/>
                    </a:lnTo>
                    <a:lnTo>
                      <a:pt x="21" y="99"/>
                    </a:lnTo>
                    <a:lnTo>
                      <a:pt x="19" y="92"/>
                    </a:lnTo>
                    <a:lnTo>
                      <a:pt x="76" y="4"/>
                    </a:lnTo>
                    <a:lnTo>
                      <a:pt x="70" y="0"/>
                    </a:lnTo>
                    <a:close/>
                  </a:path>
                </a:pathLst>
              </a:custGeom>
              <a:solidFill>
                <a:srgbClr val="8D9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362"/>
              <p:cNvSpPr>
                <a:spLocks/>
              </p:cNvSpPr>
              <p:nvPr/>
            </p:nvSpPr>
            <p:spPr bwMode="auto">
              <a:xfrm>
                <a:off x="1577975" y="5303838"/>
                <a:ext cx="30163" cy="28575"/>
              </a:xfrm>
              <a:custGeom>
                <a:avLst/>
                <a:gdLst>
                  <a:gd name="T0" fmla="*/ 6 w 24"/>
                  <a:gd name="T1" fmla="*/ 0 h 24"/>
                  <a:gd name="T2" fmla="*/ 0 w 24"/>
                  <a:gd name="T3" fmla="*/ 16 h 24"/>
                  <a:gd name="T4" fmla="*/ 13 w 24"/>
                  <a:gd name="T5" fmla="*/ 24 h 24"/>
                  <a:gd name="T6" fmla="*/ 24 w 24"/>
                  <a:gd name="T7" fmla="*/ 11 h 24"/>
                  <a:gd name="T8" fmla="*/ 6 w 24"/>
                  <a:gd name="T9" fmla="*/ 0 h 24"/>
                </a:gdLst>
                <a:ahLst/>
                <a:cxnLst>
                  <a:cxn ang="0">
                    <a:pos x="T0" y="T1"/>
                  </a:cxn>
                  <a:cxn ang="0">
                    <a:pos x="T2" y="T3"/>
                  </a:cxn>
                  <a:cxn ang="0">
                    <a:pos x="T4" y="T5"/>
                  </a:cxn>
                  <a:cxn ang="0">
                    <a:pos x="T6" y="T7"/>
                  </a:cxn>
                  <a:cxn ang="0">
                    <a:pos x="T8" y="T9"/>
                  </a:cxn>
                </a:cxnLst>
                <a:rect l="0" t="0" r="r" b="b"/>
                <a:pathLst>
                  <a:path w="24" h="24">
                    <a:moveTo>
                      <a:pt x="6" y="0"/>
                    </a:moveTo>
                    <a:cubicBezTo>
                      <a:pt x="6" y="0"/>
                      <a:pt x="2" y="8"/>
                      <a:pt x="0" y="16"/>
                    </a:cubicBezTo>
                    <a:cubicBezTo>
                      <a:pt x="13" y="24"/>
                      <a:pt x="13" y="24"/>
                      <a:pt x="13" y="24"/>
                    </a:cubicBezTo>
                    <a:cubicBezTo>
                      <a:pt x="16" y="20"/>
                      <a:pt x="20" y="16"/>
                      <a:pt x="24" y="11"/>
                    </a:cubicBezTo>
                    <a:lnTo>
                      <a:pt x="6" y="0"/>
                    </a:lnTo>
                    <a:close/>
                  </a:path>
                </a:pathLst>
              </a:custGeom>
              <a:solidFill>
                <a:srgbClr val="D0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363"/>
              <p:cNvSpPr>
                <a:spLocks/>
              </p:cNvSpPr>
              <p:nvPr/>
            </p:nvSpPr>
            <p:spPr bwMode="auto">
              <a:xfrm>
                <a:off x="1571625" y="5322888"/>
                <a:ext cx="23813" cy="34925"/>
              </a:xfrm>
              <a:custGeom>
                <a:avLst/>
                <a:gdLst>
                  <a:gd name="T0" fmla="*/ 19 w 19"/>
                  <a:gd name="T1" fmla="*/ 8 h 28"/>
                  <a:gd name="T2" fmla="*/ 6 w 19"/>
                  <a:gd name="T3" fmla="*/ 0 h 28"/>
                  <a:gd name="T4" fmla="*/ 19 w 19"/>
                  <a:gd name="T5" fmla="*/ 8 h 28"/>
                </a:gdLst>
                <a:ahLst/>
                <a:cxnLst>
                  <a:cxn ang="0">
                    <a:pos x="T0" y="T1"/>
                  </a:cxn>
                  <a:cxn ang="0">
                    <a:pos x="T2" y="T3"/>
                  </a:cxn>
                  <a:cxn ang="0">
                    <a:pos x="T4" y="T5"/>
                  </a:cxn>
                </a:cxnLst>
                <a:rect l="0" t="0" r="r" b="b"/>
                <a:pathLst>
                  <a:path w="19" h="28">
                    <a:moveTo>
                      <a:pt x="19" y="8"/>
                    </a:moveTo>
                    <a:cubicBezTo>
                      <a:pt x="6" y="0"/>
                      <a:pt x="6" y="0"/>
                      <a:pt x="6" y="0"/>
                    </a:cubicBezTo>
                    <a:cubicBezTo>
                      <a:pt x="2" y="13"/>
                      <a:pt x="0" y="28"/>
                      <a:pt x="19" y="8"/>
                    </a:cubicBezTo>
                    <a:close/>
                  </a:path>
                </a:pathLst>
              </a:custGeom>
              <a:solidFill>
                <a:srgbClr val="56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236" name="Rectangle 3235"/>
          <p:cNvSpPr/>
          <p:nvPr/>
        </p:nvSpPr>
        <p:spPr>
          <a:xfrm>
            <a:off x="4305300" y="6858000"/>
            <a:ext cx="533400" cy="533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2" name="Elbow Connector 2981"/>
          <p:cNvCxnSpPr>
            <a:endCxn id="3236" idx="0"/>
          </p:cNvCxnSpPr>
          <p:nvPr/>
        </p:nvCxnSpPr>
        <p:spPr>
          <a:xfrm>
            <a:off x="1151311" y="5993370"/>
            <a:ext cx="3420689" cy="864630"/>
          </a:xfrm>
          <a:prstGeom prst="bentConnector2">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83" name="Elbow Connector 2982"/>
          <p:cNvCxnSpPr>
            <a:endCxn id="3236" idx="0"/>
          </p:cNvCxnSpPr>
          <p:nvPr/>
        </p:nvCxnSpPr>
        <p:spPr>
          <a:xfrm>
            <a:off x="3392304" y="5993370"/>
            <a:ext cx="1179696" cy="864630"/>
          </a:xfrm>
          <a:prstGeom prst="bentConnector2">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84" name="Elbow Connector 2983"/>
          <p:cNvCxnSpPr>
            <a:endCxn id="3236" idx="0"/>
          </p:cNvCxnSpPr>
          <p:nvPr/>
        </p:nvCxnSpPr>
        <p:spPr>
          <a:xfrm rot="10800000" flipV="1">
            <a:off x="4572000" y="5993370"/>
            <a:ext cx="1104326" cy="864630"/>
          </a:xfrm>
          <a:prstGeom prst="bentConnector2">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85" name="Elbow Connector 2984"/>
          <p:cNvCxnSpPr>
            <a:endCxn id="3236" idx="0"/>
          </p:cNvCxnSpPr>
          <p:nvPr/>
        </p:nvCxnSpPr>
        <p:spPr>
          <a:xfrm rot="10800000" flipV="1">
            <a:off x="4572000" y="5993370"/>
            <a:ext cx="3366836" cy="864630"/>
          </a:xfrm>
          <a:prstGeom prst="bentConnector2">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22" name="Group 2921"/>
          <p:cNvGrpSpPr/>
          <p:nvPr/>
        </p:nvGrpSpPr>
        <p:grpSpPr>
          <a:xfrm>
            <a:off x="3200400" y="2209799"/>
            <a:ext cx="835603" cy="707724"/>
            <a:chOff x="1840656" y="3036605"/>
            <a:chExt cx="835603" cy="707724"/>
          </a:xfrm>
        </p:grpSpPr>
        <p:grpSp>
          <p:nvGrpSpPr>
            <p:cNvPr id="2921" name="Group 2920"/>
            <p:cNvGrpSpPr/>
            <p:nvPr/>
          </p:nvGrpSpPr>
          <p:grpSpPr>
            <a:xfrm>
              <a:off x="1859422" y="3036605"/>
              <a:ext cx="816837" cy="702152"/>
              <a:chOff x="1993056" y="3194577"/>
              <a:chExt cx="816837" cy="702152"/>
            </a:xfrm>
            <a:solidFill>
              <a:schemeClr val="tx1">
                <a:lumMod val="75000"/>
                <a:lumOff val="25000"/>
              </a:schemeClr>
            </a:solidFill>
          </p:grpSpPr>
          <p:sp>
            <p:nvSpPr>
              <p:cNvPr id="2919" name="Freeform 106"/>
              <p:cNvSpPr>
                <a:spLocks/>
              </p:cNvSpPr>
              <p:nvPr/>
            </p:nvSpPr>
            <p:spPr bwMode="auto">
              <a:xfrm rot="10867662">
                <a:off x="2315915" y="3321297"/>
                <a:ext cx="493978" cy="575432"/>
              </a:xfrm>
              <a:custGeom>
                <a:avLst/>
                <a:gdLst>
                  <a:gd name="T0" fmla="*/ 839 w 1296"/>
                  <a:gd name="T1" fmla="*/ 1506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3 w 1296"/>
                  <a:gd name="T13" fmla="*/ 332 h 1509"/>
                  <a:gd name="T14" fmla="*/ 862 w 1296"/>
                  <a:gd name="T15" fmla="*/ 1495 h 1509"/>
                  <a:gd name="T16" fmla="*/ 839 w 1296"/>
                  <a:gd name="T17" fmla="*/ 1506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6"/>
                    </a:moveTo>
                    <a:cubicBezTo>
                      <a:pt x="14" y="1200"/>
                      <a:pt x="14" y="1200"/>
                      <a:pt x="14" y="1200"/>
                    </a:cubicBezTo>
                    <a:cubicBezTo>
                      <a:pt x="5" y="1197"/>
                      <a:pt x="0" y="1186"/>
                      <a:pt x="4" y="1177"/>
                    </a:cubicBezTo>
                    <a:cubicBezTo>
                      <a:pt x="434" y="14"/>
                      <a:pt x="434" y="14"/>
                      <a:pt x="434" y="14"/>
                    </a:cubicBezTo>
                    <a:cubicBezTo>
                      <a:pt x="438" y="5"/>
                      <a:pt x="448" y="0"/>
                      <a:pt x="457" y="4"/>
                    </a:cubicBezTo>
                    <a:cubicBezTo>
                      <a:pt x="1282" y="309"/>
                      <a:pt x="1282" y="309"/>
                      <a:pt x="1282" y="309"/>
                    </a:cubicBezTo>
                    <a:cubicBezTo>
                      <a:pt x="1291" y="312"/>
                      <a:pt x="1296" y="323"/>
                      <a:pt x="1293" y="332"/>
                    </a:cubicBezTo>
                    <a:cubicBezTo>
                      <a:pt x="862" y="1495"/>
                      <a:pt x="862" y="1495"/>
                      <a:pt x="862" y="1495"/>
                    </a:cubicBezTo>
                    <a:cubicBezTo>
                      <a:pt x="859" y="1504"/>
                      <a:pt x="848" y="1509"/>
                      <a:pt x="839" y="15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0" name="Freeform 107"/>
              <p:cNvSpPr>
                <a:spLocks/>
              </p:cNvSpPr>
              <p:nvPr/>
            </p:nvSpPr>
            <p:spPr bwMode="auto">
              <a:xfrm rot="10867662">
                <a:off x="1993056" y="3194577"/>
                <a:ext cx="493978" cy="575432"/>
              </a:xfrm>
              <a:custGeom>
                <a:avLst/>
                <a:gdLst>
                  <a:gd name="T0" fmla="*/ 839 w 1296"/>
                  <a:gd name="T1" fmla="*/ 1505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2 w 1296"/>
                  <a:gd name="T13" fmla="*/ 332 h 1509"/>
                  <a:gd name="T14" fmla="*/ 862 w 1296"/>
                  <a:gd name="T15" fmla="*/ 1495 h 1509"/>
                  <a:gd name="T16" fmla="*/ 839 w 1296"/>
                  <a:gd name="T17" fmla="*/ 150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5"/>
                    </a:moveTo>
                    <a:cubicBezTo>
                      <a:pt x="14" y="1200"/>
                      <a:pt x="14" y="1200"/>
                      <a:pt x="14" y="1200"/>
                    </a:cubicBezTo>
                    <a:cubicBezTo>
                      <a:pt x="5" y="1197"/>
                      <a:pt x="0" y="1186"/>
                      <a:pt x="4" y="1177"/>
                    </a:cubicBezTo>
                    <a:cubicBezTo>
                      <a:pt x="434" y="14"/>
                      <a:pt x="434" y="14"/>
                      <a:pt x="434" y="14"/>
                    </a:cubicBezTo>
                    <a:cubicBezTo>
                      <a:pt x="437" y="5"/>
                      <a:pt x="448" y="0"/>
                      <a:pt x="457" y="4"/>
                    </a:cubicBezTo>
                    <a:cubicBezTo>
                      <a:pt x="1282" y="309"/>
                      <a:pt x="1282" y="309"/>
                      <a:pt x="1282" y="309"/>
                    </a:cubicBezTo>
                    <a:cubicBezTo>
                      <a:pt x="1291" y="312"/>
                      <a:pt x="1296" y="323"/>
                      <a:pt x="1292" y="332"/>
                    </a:cubicBezTo>
                    <a:cubicBezTo>
                      <a:pt x="862" y="1495"/>
                      <a:pt x="862" y="1495"/>
                      <a:pt x="862" y="1495"/>
                    </a:cubicBezTo>
                    <a:cubicBezTo>
                      <a:pt x="858" y="1504"/>
                      <a:pt x="848" y="1509"/>
                      <a:pt x="839" y="15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83" name="Freeform 106"/>
            <p:cNvSpPr>
              <a:spLocks/>
            </p:cNvSpPr>
            <p:nvPr/>
          </p:nvSpPr>
          <p:spPr bwMode="auto">
            <a:xfrm rot="10867662">
              <a:off x="2163515" y="3168897"/>
              <a:ext cx="493978" cy="575432"/>
            </a:xfrm>
            <a:custGeom>
              <a:avLst/>
              <a:gdLst>
                <a:gd name="T0" fmla="*/ 839 w 1296"/>
                <a:gd name="T1" fmla="*/ 1506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3 w 1296"/>
                <a:gd name="T13" fmla="*/ 332 h 1509"/>
                <a:gd name="T14" fmla="*/ 862 w 1296"/>
                <a:gd name="T15" fmla="*/ 1495 h 1509"/>
                <a:gd name="T16" fmla="*/ 839 w 1296"/>
                <a:gd name="T17" fmla="*/ 1506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6"/>
                  </a:moveTo>
                  <a:cubicBezTo>
                    <a:pt x="14" y="1200"/>
                    <a:pt x="14" y="1200"/>
                    <a:pt x="14" y="1200"/>
                  </a:cubicBezTo>
                  <a:cubicBezTo>
                    <a:pt x="5" y="1197"/>
                    <a:pt x="0" y="1186"/>
                    <a:pt x="4" y="1177"/>
                  </a:cubicBezTo>
                  <a:cubicBezTo>
                    <a:pt x="434" y="14"/>
                    <a:pt x="434" y="14"/>
                    <a:pt x="434" y="14"/>
                  </a:cubicBezTo>
                  <a:cubicBezTo>
                    <a:pt x="438" y="5"/>
                    <a:pt x="448" y="0"/>
                    <a:pt x="457" y="4"/>
                  </a:cubicBezTo>
                  <a:cubicBezTo>
                    <a:pt x="1282" y="309"/>
                    <a:pt x="1282" y="309"/>
                    <a:pt x="1282" y="309"/>
                  </a:cubicBezTo>
                  <a:cubicBezTo>
                    <a:pt x="1291" y="312"/>
                    <a:pt x="1296" y="323"/>
                    <a:pt x="1293" y="332"/>
                  </a:cubicBezTo>
                  <a:cubicBezTo>
                    <a:pt x="862" y="1495"/>
                    <a:pt x="862" y="1495"/>
                    <a:pt x="862" y="1495"/>
                  </a:cubicBezTo>
                  <a:cubicBezTo>
                    <a:pt x="859" y="1504"/>
                    <a:pt x="848" y="1509"/>
                    <a:pt x="839" y="1506"/>
                  </a:cubicBezTo>
                  <a:close/>
                </a:path>
              </a:pathLst>
            </a:custGeom>
            <a:solidFill>
              <a:srgbClr val="2F3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4" name="Freeform 107"/>
            <p:cNvSpPr>
              <a:spLocks/>
            </p:cNvSpPr>
            <p:nvPr/>
          </p:nvSpPr>
          <p:spPr bwMode="auto">
            <a:xfrm rot="10867662">
              <a:off x="1840656" y="3042177"/>
              <a:ext cx="493978" cy="575432"/>
            </a:xfrm>
            <a:custGeom>
              <a:avLst/>
              <a:gdLst>
                <a:gd name="T0" fmla="*/ 839 w 1296"/>
                <a:gd name="T1" fmla="*/ 1505 h 1509"/>
                <a:gd name="T2" fmla="*/ 14 w 1296"/>
                <a:gd name="T3" fmla="*/ 1200 h 1509"/>
                <a:gd name="T4" fmla="*/ 4 w 1296"/>
                <a:gd name="T5" fmla="*/ 1177 h 1509"/>
                <a:gd name="T6" fmla="*/ 434 w 1296"/>
                <a:gd name="T7" fmla="*/ 14 h 1509"/>
                <a:gd name="T8" fmla="*/ 457 w 1296"/>
                <a:gd name="T9" fmla="*/ 4 h 1509"/>
                <a:gd name="T10" fmla="*/ 1282 w 1296"/>
                <a:gd name="T11" fmla="*/ 309 h 1509"/>
                <a:gd name="T12" fmla="*/ 1292 w 1296"/>
                <a:gd name="T13" fmla="*/ 332 h 1509"/>
                <a:gd name="T14" fmla="*/ 862 w 1296"/>
                <a:gd name="T15" fmla="*/ 1495 h 1509"/>
                <a:gd name="T16" fmla="*/ 839 w 1296"/>
                <a:gd name="T17" fmla="*/ 150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1509">
                  <a:moveTo>
                    <a:pt x="839" y="1505"/>
                  </a:moveTo>
                  <a:cubicBezTo>
                    <a:pt x="14" y="1200"/>
                    <a:pt x="14" y="1200"/>
                    <a:pt x="14" y="1200"/>
                  </a:cubicBezTo>
                  <a:cubicBezTo>
                    <a:pt x="5" y="1197"/>
                    <a:pt x="0" y="1186"/>
                    <a:pt x="4" y="1177"/>
                  </a:cubicBezTo>
                  <a:cubicBezTo>
                    <a:pt x="434" y="14"/>
                    <a:pt x="434" y="14"/>
                    <a:pt x="434" y="14"/>
                  </a:cubicBezTo>
                  <a:cubicBezTo>
                    <a:pt x="437" y="5"/>
                    <a:pt x="448" y="0"/>
                    <a:pt x="457" y="4"/>
                  </a:cubicBezTo>
                  <a:cubicBezTo>
                    <a:pt x="1282" y="309"/>
                    <a:pt x="1282" y="309"/>
                    <a:pt x="1282" y="309"/>
                  </a:cubicBezTo>
                  <a:cubicBezTo>
                    <a:pt x="1291" y="312"/>
                    <a:pt x="1296" y="323"/>
                    <a:pt x="1292" y="332"/>
                  </a:cubicBezTo>
                  <a:cubicBezTo>
                    <a:pt x="862" y="1495"/>
                    <a:pt x="862" y="1495"/>
                    <a:pt x="862" y="1495"/>
                  </a:cubicBezTo>
                  <a:cubicBezTo>
                    <a:pt x="858" y="1504"/>
                    <a:pt x="848" y="1509"/>
                    <a:pt x="839" y="1505"/>
                  </a:cubicBezTo>
                  <a:close/>
                </a:path>
              </a:pathLst>
            </a:custGeom>
            <a:solidFill>
              <a:srgbClr val="222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5" name="Freeform 125"/>
            <p:cNvSpPr>
              <a:spLocks/>
            </p:cNvSpPr>
            <p:nvPr/>
          </p:nvSpPr>
          <p:spPr bwMode="auto">
            <a:xfrm rot="10867662">
              <a:off x="1876133" y="3069078"/>
              <a:ext cx="433545" cy="494504"/>
            </a:xfrm>
            <a:custGeom>
              <a:avLst/>
              <a:gdLst>
                <a:gd name="T0" fmla="*/ 0 w 825"/>
                <a:gd name="T1" fmla="*/ 737 h 941"/>
                <a:gd name="T2" fmla="*/ 552 w 825"/>
                <a:gd name="T3" fmla="*/ 941 h 941"/>
                <a:gd name="T4" fmla="*/ 825 w 825"/>
                <a:gd name="T5" fmla="*/ 204 h 941"/>
                <a:gd name="T6" fmla="*/ 273 w 825"/>
                <a:gd name="T7" fmla="*/ 0 h 941"/>
                <a:gd name="T8" fmla="*/ 0 w 825"/>
                <a:gd name="T9" fmla="*/ 737 h 941"/>
              </a:gdLst>
              <a:ahLst/>
              <a:cxnLst>
                <a:cxn ang="0">
                  <a:pos x="T0" y="T1"/>
                </a:cxn>
                <a:cxn ang="0">
                  <a:pos x="T2" y="T3"/>
                </a:cxn>
                <a:cxn ang="0">
                  <a:pos x="T4" y="T5"/>
                </a:cxn>
                <a:cxn ang="0">
                  <a:pos x="T6" y="T7"/>
                </a:cxn>
                <a:cxn ang="0">
                  <a:pos x="T8" y="T9"/>
                </a:cxn>
              </a:cxnLst>
              <a:rect l="0" t="0" r="r" b="b"/>
              <a:pathLst>
                <a:path w="825" h="941">
                  <a:moveTo>
                    <a:pt x="0" y="737"/>
                  </a:moveTo>
                  <a:lnTo>
                    <a:pt x="552" y="941"/>
                  </a:lnTo>
                  <a:lnTo>
                    <a:pt x="825" y="204"/>
                  </a:lnTo>
                  <a:lnTo>
                    <a:pt x="273" y="0"/>
                  </a:lnTo>
                  <a:lnTo>
                    <a:pt x="0" y="737"/>
                  </a:lnTo>
                  <a:close/>
                </a:path>
              </a:pathLst>
            </a:custGeom>
            <a:solidFill>
              <a:srgbClr val="EFEB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6" name="Freeform 126"/>
            <p:cNvSpPr>
              <a:spLocks/>
            </p:cNvSpPr>
            <p:nvPr/>
          </p:nvSpPr>
          <p:spPr bwMode="auto">
            <a:xfrm rot="10867662">
              <a:off x="1877188" y="3069089"/>
              <a:ext cx="433545" cy="387300"/>
            </a:xfrm>
            <a:custGeom>
              <a:avLst/>
              <a:gdLst>
                <a:gd name="T0" fmla="*/ 0 w 825"/>
                <a:gd name="T1" fmla="*/ 533 h 737"/>
                <a:gd name="T2" fmla="*/ 552 w 825"/>
                <a:gd name="T3" fmla="*/ 737 h 737"/>
                <a:gd name="T4" fmla="*/ 825 w 825"/>
                <a:gd name="T5" fmla="*/ 0 h 737"/>
                <a:gd name="T6" fmla="*/ 0 w 825"/>
                <a:gd name="T7" fmla="*/ 533 h 737"/>
              </a:gdLst>
              <a:ahLst/>
              <a:cxnLst>
                <a:cxn ang="0">
                  <a:pos x="T0" y="T1"/>
                </a:cxn>
                <a:cxn ang="0">
                  <a:pos x="T2" y="T3"/>
                </a:cxn>
                <a:cxn ang="0">
                  <a:pos x="T4" y="T5"/>
                </a:cxn>
                <a:cxn ang="0">
                  <a:pos x="T6" y="T7"/>
                </a:cxn>
              </a:cxnLst>
              <a:rect l="0" t="0" r="r" b="b"/>
              <a:pathLst>
                <a:path w="825" h="737">
                  <a:moveTo>
                    <a:pt x="0" y="533"/>
                  </a:moveTo>
                  <a:lnTo>
                    <a:pt x="552" y="737"/>
                  </a:lnTo>
                  <a:lnTo>
                    <a:pt x="825" y="0"/>
                  </a:lnTo>
                  <a:lnTo>
                    <a:pt x="0" y="533"/>
                  </a:lnTo>
                  <a:close/>
                </a:path>
              </a:pathLst>
            </a:custGeom>
            <a:solidFill>
              <a:srgbClr val="E9E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7" name="Freeform 127"/>
            <p:cNvSpPr>
              <a:spLocks/>
            </p:cNvSpPr>
            <p:nvPr/>
          </p:nvSpPr>
          <p:spPr bwMode="auto">
            <a:xfrm rot="10867662">
              <a:off x="1862083" y="3454829"/>
              <a:ext cx="300066" cy="134530"/>
            </a:xfrm>
            <a:custGeom>
              <a:avLst/>
              <a:gdLst>
                <a:gd name="T0" fmla="*/ 19 w 571"/>
                <a:gd name="T1" fmla="*/ 0 h 256"/>
                <a:gd name="T2" fmla="*/ 0 w 571"/>
                <a:gd name="T3" fmla="*/ 52 h 256"/>
                <a:gd name="T4" fmla="*/ 552 w 571"/>
                <a:gd name="T5" fmla="*/ 256 h 256"/>
                <a:gd name="T6" fmla="*/ 571 w 571"/>
                <a:gd name="T7" fmla="*/ 205 h 256"/>
                <a:gd name="T8" fmla="*/ 19 w 571"/>
                <a:gd name="T9" fmla="*/ 0 h 256"/>
              </a:gdLst>
              <a:ahLst/>
              <a:cxnLst>
                <a:cxn ang="0">
                  <a:pos x="T0" y="T1"/>
                </a:cxn>
                <a:cxn ang="0">
                  <a:pos x="T2" y="T3"/>
                </a:cxn>
                <a:cxn ang="0">
                  <a:pos x="T4" y="T5"/>
                </a:cxn>
                <a:cxn ang="0">
                  <a:pos x="T6" y="T7"/>
                </a:cxn>
                <a:cxn ang="0">
                  <a:pos x="T8" y="T9"/>
                </a:cxn>
              </a:cxnLst>
              <a:rect l="0" t="0" r="r" b="b"/>
              <a:pathLst>
                <a:path w="571" h="256">
                  <a:moveTo>
                    <a:pt x="19" y="0"/>
                  </a:moveTo>
                  <a:lnTo>
                    <a:pt x="0" y="52"/>
                  </a:lnTo>
                  <a:lnTo>
                    <a:pt x="552" y="256"/>
                  </a:lnTo>
                  <a:lnTo>
                    <a:pt x="571" y="205"/>
                  </a:lnTo>
                  <a:lnTo>
                    <a:pt x="19" y="0"/>
                  </a:lnTo>
                  <a:close/>
                </a:path>
              </a:pathLst>
            </a:custGeom>
            <a:solidFill>
              <a:srgbClr val="CFCD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88" name="Group 2887"/>
            <p:cNvGrpSpPr/>
            <p:nvPr/>
          </p:nvGrpSpPr>
          <p:grpSpPr>
            <a:xfrm rot="10867662">
              <a:off x="2181856" y="3192013"/>
              <a:ext cx="456667" cy="534443"/>
              <a:chOff x="1795463" y="1800226"/>
              <a:chExt cx="1379538" cy="1614488"/>
            </a:xfrm>
          </p:grpSpPr>
          <p:sp>
            <p:nvSpPr>
              <p:cNvPr id="2889" name="Freeform 108"/>
              <p:cNvSpPr>
                <a:spLocks/>
              </p:cNvSpPr>
              <p:nvPr/>
            </p:nvSpPr>
            <p:spPr bwMode="auto">
              <a:xfrm>
                <a:off x="1795463" y="1800226"/>
                <a:ext cx="1379538" cy="1614488"/>
              </a:xfrm>
              <a:custGeom>
                <a:avLst/>
                <a:gdLst>
                  <a:gd name="T0" fmla="*/ 1099 w 1198"/>
                  <a:gd name="T1" fmla="*/ 238 h 1401"/>
                  <a:gd name="T2" fmla="*/ 520 w 1198"/>
                  <a:gd name="T3" fmla="*/ 24 h 1401"/>
                  <a:gd name="T4" fmla="*/ 358 w 1198"/>
                  <a:gd name="T5" fmla="*/ 99 h 1401"/>
                  <a:gd name="T6" fmla="*/ 24 w 1198"/>
                  <a:gd name="T7" fmla="*/ 1000 h 1401"/>
                  <a:gd name="T8" fmla="*/ 99 w 1198"/>
                  <a:gd name="T9" fmla="*/ 1163 h 1401"/>
                  <a:gd name="T10" fmla="*/ 678 w 1198"/>
                  <a:gd name="T11" fmla="*/ 1377 h 1401"/>
                  <a:gd name="T12" fmla="*/ 840 w 1198"/>
                  <a:gd name="T13" fmla="*/ 1302 h 1401"/>
                  <a:gd name="T14" fmla="*/ 1174 w 1198"/>
                  <a:gd name="T15" fmla="*/ 401 h 1401"/>
                  <a:gd name="T16" fmla="*/ 1099 w 1198"/>
                  <a:gd name="T17" fmla="*/ 238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8" h="1401">
                    <a:moveTo>
                      <a:pt x="1099" y="238"/>
                    </a:moveTo>
                    <a:cubicBezTo>
                      <a:pt x="520" y="24"/>
                      <a:pt x="520" y="24"/>
                      <a:pt x="520" y="24"/>
                    </a:cubicBezTo>
                    <a:cubicBezTo>
                      <a:pt x="455" y="0"/>
                      <a:pt x="382" y="33"/>
                      <a:pt x="358" y="99"/>
                    </a:cubicBezTo>
                    <a:cubicBezTo>
                      <a:pt x="24" y="1000"/>
                      <a:pt x="24" y="1000"/>
                      <a:pt x="24" y="1000"/>
                    </a:cubicBezTo>
                    <a:cubicBezTo>
                      <a:pt x="0" y="1065"/>
                      <a:pt x="34" y="1139"/>
                      <a:pt x="99" y="1163"/>
                    </a:cubicBezTo>
                    <a:cubicBezTo>
                      <a:pt x="678" y="1377"/>
                      <a:pt x="678" y="1377"/>
                      <a:pt x="678" y="1377"/>
                    </a:cubicBezTo>
                    <a:cubicBezTo>
                      <a:pt x="743" y="1401"/>
                      <a:pt x="816" y="1368"/>
                      <a:pt x="840" y="1302"/>
                    </a:cubicBezTo>
                    <a:cubicBezTo>
                      <a:pt x="1174" y="401"/>
                      <a:pt x="1174" y="401"/>
                      <a:pt x="1174" y="401"/>
                    </a:cubicBezTo>
                    <a:cubicBezTo>
                      <a:pt x="1198" y="336"/>
                      <a:pt x="1165" y="263"/>
                      <a:pt x="1099" y="238"/>
                    </a:cubicBezTo>
                    <a:close/>
                  </a:path>
                </a:pathLst>
              </a:custGeom>
              <a:solidFill>
                <a:srgbClr val="242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0" name="Freeform 109"/>
              <p:cNvSpPr>
                <a:spLocks/>
              </p:cNvSpPr>
              <p:nvPr/>
            </p:nvSpPr>
            <p:spPr bwMode="auto">
              <a:xfrm>
                <a:off x="1804988" y="1809751"/>
                <a:ext cx="1360488" cy="1595438"/>
              </a:xfrm>
              <a:custGeom>
                <a:avLst/>
                <a:gdLst>
                  <a:gd name="T0" fmla="*/ 93 w 1182"/>
                  <a:gd name="T1" fmla="*/ 1148 h 1385"/>
                  <a:gd name="T2" fmla="*/ 23 w 1182"/>
                  <a:gd name="T3" fmla="*/ 995 h 1385"/>
                  <a:gd name="T4" fmla="*/ 357 w 1182"/>
                  <a:gd name="T5" fmla="*/ 93 h 1385"/>
                  <a:gd name="T6" fmla="*/ 510 w 1182"/>
                  <a:gd name="T7" fmla="*/ 23 h 1385"/>
                  <a:gd name="T8" fmla="*/ 1089 w 1182"/>
                  <a:gd name="T9" fmla="*/ 237 h 1385"/>
                  <a:gd name="T10" fmla="*/ 1159 w 1182"/>
                  <a:gd name="T11" fmla="*/ 390 h 1385"/>
                  <a:gd name="T12" fmla="*/ 825 w 1182"/>
                  <a:gd name="T13" fmla="*/ 1292 h 1385"/>
                  <a:gd name="T14" fmla="*/ 672 w 1182"/>
                  <a:gd name="T15" fmla="*/ 1362 h 1385"/>
                  <a:gd name="T16" fmla="*/ 93 w 1182"/>
                  <a:gd name="T17" fmla="*/ 1148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2" h="1385">
                    <a:moveTo>
                      <a:pt x="93" y="1148"/>
                    </a:moveTo>
                    <a:cubicBezTo>
                      <a:pt x="32" y="1125"/>
                      <a:pt x="0" y="1056"/>
                      <a:pt x="23" y="995"/>
                    </a:cubicBezTo>
                    <a:cubicBezTo>
                      <a:pt x="357" y="93"/>
                      <a:pt x="357" y="93"/>
                      <a:pt x="357" y="93"/>
                    </a:cubicBezTo>
                    <a:cubicBezTo>
                      <a:pt x="379" y="32"/>
                      <a:pt x="448" y="0"/>
                      <a:pt x="510" y="23"/>
                    </a:cubicBezTo>
                    <a:cubicBezTo>
                      <a:pt x="1089" y="237"/>
                      <a:pt x="1089" y="237"/>
                      <a:pt x="1089" y="237"/>
                    </a:cubicBezTo>
                    <a:cubicBezTo>
                      <a:pt x="1150" y="260"/>
                      <a:pt x="1182" y="329"/>
                      <a:pt x="1159" y="390"/>
                    </a:cubicBezTo>
                    <a:cubicBezTo>
                      <a:pt x="825" y="1292"/>
                      <a:pt x="825" y="1292"/>
                      <a:pt x="825" y="1292"/>
                    </a:cubicBezTo>
                    <a:cubicBezTo>
                      <a:pt x="803" y="1353"/>
                      <a:pt x="734" y="1385"/>
                      <a:pt x="672" y="1362"/>
                    </a:cubicBezTo>
                    <a:lnTo>
                      <a:pt x="93" y="1148"/>
                    </a:ln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1" name="Freeform 110"/>
              <p:cNvSpPr>
                <a:spLocks/>
              </p:cNvSpPr>
              <p:nvPr/>
            </p:nvSpPr>
            <p:spPr bwMode="auto">
              <a:xfrm>
                <a:off x="1820863" y="1825626"/>
                <a:ext cx="1328738" cy="1563688"/>
              </a:xfrm>
              <a:custGeom>
                <a:avLst/>
                <a:gdLst>
                  <a:gd name="T0" fmla="*/ 84 w 1154"/>
                  <a:gd name="T1" fmla="*/ 1122 h 1357"/>
                  <a:gd name="T2" fmla="*/ 21 w 1154"/>
                  <a:gd name="T3" fmla="*/ 985 h 1357"/>
                  <a:gd name="T4" fmla="*/ 355 w 1154"/>
                  <a:gd name="T5" fmla="*/ 84 h 1357"/>
                  <a:gd name="T6" fmla="*/ 491 w 1154"/>
                  <a:gd name="T7" fmla="*/ 21 h 1357"/>
                  <a:gd name="T8" fmla="*/ 1070 w 1154"/>
                  <a:gd name="T9" fmla="*/ 235 h 1357"/>
                  <a:gd name="T10" fmla="*/ 1133 w 1154"/>
                  <a:gd name="T11" fmla="*/ 372 h 1357"/>
                  <a:gd name="T12" fmla="*/ 800 w 1154"/>
                  <a:gd name="T13" fmla="*/ 1273 h 1357"/>
                  <a:gd name="T14" fmla="*/ 663 w 1154"/>
                  <a:gd name="T15" fmla="*/ 1336 h 1357"/>
                  <a:gd name="T16" fmla="*/ 84 w 1154"/>
                  <a:gd name="T17" fmla="*/ 1122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4" h="1357">
                    <a:moveTo>
                      <a:pt x="84" y="1122"/>
                    </a:moveTo>
                    <a:cubicBezTo>
                      <a:pt x="29" y="1102"/>
                      <a:pt x="0" y="1040"/>
                      <a:pt x="21" y="985"/>
                    </a:cubicBezTo>
                    <a:cubicBezTo>
                      <a:pt x="355" y="84"/>
                      <a:pt x="355" y="84"/>
                      <a:pt x="355" y="84"/>
                    </a:cubicBezTo>
                    <a:cubicBezTo>
                      <a:pt x="375" y="29"/>
                      <a:pt x="436" y="0"/>
                      <a:pt x="491" y="21"/>
                    </a:cubicBezTo>
                    <a:cubicBezTo>
                      <a:pt x="1070" y="235"/>
                      <a:pt x="1070" y="235"/>
                      <a:pt x="1070" y="235"/>
                    </a:cubicBezTo>
                    <a:cubicBezTo>
                      <a:pt x="1125" y="255"/>
                      <a:pt x="1154" y="317"/>
                      <a:pt x="1133" y="372"/>
                    </a:cubicBezTo>
                    <a:cubicBezTo>
                      <a:pt x="800" y="1273"/>
                      <a:pt x="800" y="1273"/>
                      <a:pt x="800" y="1273"/>
                    </a:cubicBezTo>
                    <a:cubicBezTo>
                      <a:pt x="779" y="1328"/>
                      <a:pt x="718" y="1357"/>
                      <a:pt x="663" y="1336"/>
                    </a:cubicBezTo>
                    <a:lnTo>
                      <a:pt x="84" y="1122"/>
                    </a:lnTo>
                    <a:close/>
                  </a:path>
                </a:pathLst>
              </a:custGeom>
              <a:solidFill>
                <a:srgbClr val="495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2" name="Freeform 111"/>
              <p:cNvSpPr>
                <a:spLocks/>
              </p:cNvSpPr>
              <p:nvPr/>
            </p:nvSpPr>
            <p:spPr bwMode="auto">
              <a:xfrm>
                <a:off x="1928813" y="1951038"/>
                <a:ext cx="1112838" cy="1312863"/>
              </a:xfrm>
              <a:custGeom>
                <a:avLst/>
                <a:gdLst>
                  <a:gd name="T0" fmla="*/ 701 w 701"/>
                  <a:gd name="T1" fmla="*/ 170 h 827"/>
                  <a:gd name="T2" fmla="*/ 243 w 701"/>
                  <a:gd name="T3" fmla="*/ 0 h 827"/>
                  <a:gd name="T4" fmla="*/ 0 w 701"/>
                  <a:gd name="T5" fmla="*/ 657 h 827"/>
                  <a:gd name="T6" fmla="*/ 458 w 701"/>
                  <a:gd name="T7" fmla="*/ 827 h 827"/>
                  <a:gd name="T8" fmla="*/ 701 w 701"/>
                  <a:gd name="T9" fmla="*/ 170 h 827"/>
                </a:gdLst>
                <a:ahLst/>
                <a:cxnLst>
                  <a:cxn ang="0">
                    <a:pos x="T0" y="T1"/>
                  </a:cxn>
                  <a:cxn ang="0">
                    <a:pos x="T2" y="T3"/>
                  </a:cxn>
                  <a:cxn ang="0">
                    <a:pos x="T4" y="T5"/>
                  </a:cxn>
                  <a:cxn ang="0">
                    <a:pos x="T6" y="T7"/>
                  </a:cxn>
                  <a:cxn ang="0">
                    <a:pos x="T8" y="T9"/>
                  </a:cxn>
                </a:cxnLst>
                <a:rect l="0" t="0" r="r" b="b"/>
                <a:pathLst>
                  <a:path w="701" h="827">
                    <a:moveTo>
                      <a:pt x="701" y="170"/>
                    </a:moveTo>
                    <a:lnTo>
                      <a:pt x="243" y="0"/>
                    </a:lnTo>
                    <a:lnTo>
                      <a:pt x="0" y="657"/>
                    </a:lnTo>
                    <a:lnTo>
                      <a:pt x="458" y="827"/>
                    </a:lnTo>
                    <a:lnTo>
                      <a:pt x="701" y="170"/>
                    </a:lnTo>
                    <a:close/>
                  </a:path>
                </a:pathLst>
              </a:custGeom>
              <a:solidFill>
                <a:srgbClr val="8AD1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3" name="Freeform 112"/>
              <p:cNvSpPr>
                <a:spLocks/>
              </p:cNvSpPr>
              <p:nvPr/>
            </p:nvSpPr>
            <p:spPr bwMode="auto">
              <a:xfrm>
                <a:off x="1928813" y="2220913"/>
                <a:ext cx="1112838" cy="1042988"/>
              </a:xfrm>
              <a:custGeom>
                <a:avLst/>
                <a:gdLst>
                  <a:gd name="T0" fmla="*/ 0 w 701"/>
                  <a:gd name="T1" fmla="*/ 487 h 657"/>
                  <a:gd name="T2" fmla="*/ 458 w 701"/>
                  <a:gd name="T3" fmla="*/ 657 h 657"/>
                  <a:gd name="T4" fmla="*/ 701 w 701"/>
                  <a:gd name="T5" fmla="*/ 0 h 657"/>
                  <a:gd name="T6" fmla="*/ 0 w 701"/>
                  <a:gd name="T7" fmla="*/ 487 h 657"/>
                </a:gdLst>
                <a:ahLst/>
                <a:cxnLst>
                  <a:cxn ang="0">
                    <a:pos x="T0" y="T1"/>
                  </a:cxn>
                  <a:cxn ang="0">
                    <a:pos x="T2" y="T3"/>
                  </a:cxn>
                  <a:cxn ang="0">
                    <a:pos x="T4" y="T5"/>
                  </a:cxn>
                  <a:cxn ang="0">
                    <a:pos x="T6" y="T7"/>
                  </a:cxn>
                </a:cxnLst>
                <a:rect l="0" t="0" r="r" b="b"/>
                <a:pathLst>
                  <a:path w="701" h="657">
                    <a:moveTo>
                      <a:pt x="0" y="487"/>
                    </a:moveTo>
                    <a:lnTo>
                      <a:pt x="458" y="657"/>
                    </a:lnTo>
                    <a:lnTo>
                      <a:pt x="701" y="0"/>
                    </a:lnTo>
                    <a:lnTo>
                      <a:pt x="0" y="487"/>
                    </a:lnTo>
                    <a:close/>
                  </a:path>
                </a:pathLst>
              </a:custGeom>
              <a:solidFill>
                <a:srgbClr val="7BBA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4" name="Freeform 113"/>
              <p:cNvSpPr>
                <a:spLocks/>
              </p:cNvSpPr>
              <p:nvPr/>
            </p:nvSpPr>
            <p:spPr bwMode="auto">
              <a:xfrm>
                <a:off x="2216151" y="3136901"/>
                <a:ext cx="106363" cy="106363"/>
              </a:xfrm>
              <a:custGeom>
                <a:avLst/>
                <a:gdLst>
                  <a:gd name="T0" fmla="*/ 86 w 93"/>
                  <a:gd name="T1" fmla="*/ 61 h 93"/>
                  <a:gd name="T2" fmla="*/ 61 w 93"/>
                  <a:gd name="T3" fmla="*/ 8 h 93"/>
                  <a:gd name="T4" fmla="*/ 8 w 93"/>
                  <a:gd name="T5" fmla="*/ 32 h 93"/>
                  <a:gd name="T6" fmla="*/ 32 w 93"/>
                  <a:gd name="T7" fmla="*/ 85 h 93"/>
                  <a:gd name="T8" fmla="*/ 86 w 93"/>
                  <a:gd name="T9" fmla="*/ 61 h 93"/>
                </a:gdLst>
                <a:ahLst/>
                <a:cxnLst>
                  <a:cxn ang="0">
                    <a:pos x="T0" y="T1"/>
                  </a:cxn>
                  <a:cxn ang="0">
                    <a:pos x="T2" y="T3"/>
                  </a:cxn>
                  <a:cxn ang="0">
                    <a:pos x="T4" y="T5"/>
                  </a:cxn>
                  <a:cxn ang="0">
                    <a:pos x="T6" y="T7"/>
                  </a:cxn>
                  <a:cxn ang="0">
                    <a:pos x="T8" y="T9"/>
                  </a:cxn>
                </a:cxnLst>
                <a:rect l="0" t="0" r="r" b="b"/>
                <a:pathLst>
                  <a:path w="93" h="93">
                    <a:moveTo>
                      <a:pt x="86" y="61"/>
                    </a:moveTo>
                    <a:cubicBezTo>
                      <a:pt x="93" y="39"/>
                      <a:pt x="83" y="16"/>
                      <a:pt x="61" y="8"/>
                    </a:cubicBezTo>
                    <a:cubicBezTo>
                      <a:pt x="40" y="0"/>
                      <a:pt x="16" y="11"/>
                      <a:pt x="8" y="32"/>
                    </a:cubicBezTo>
                    <a:cubicBezTo>
                      <a:pt x="0" y="53"/>
                      <a:pt x="11" y="77"/>
                      <a:pt x="32" y="85"/>
                    </a:cubicBezTo>
                    <a:cubicBezTo>
                      <a:pt x="54" y="93"/>
                      <a:pt x="78" y="82"/>
                      <a:pt x="86" y="6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5" name="Freeform 114"/>
              <p:cNvSpPr>
                <a:spLocks/>
              </p:cNvSpPr>
              <p:nvPr/>
            </p:nvSpPr>
            <p:spPr bwMode="auto">
              <a:xfrm>
                <a:off x="2225676" y="3146426"/>
                <a:ext cx="88900" cy="87313"/>
              </a:xfrm>
              <a:custGeom>
                <a:avLst/>
                <a:gdLst>
                  <a:gd name="T0" fmla="*/ 69 w 76"/>
                  <a:gd name="T1" fmla="*/ 49 h 75"/>
                  <a:gd name="T2" fmla="*/ 49 w 76"/>
                  <a:gd name="T3" fmla="*/ 6 h 75"/>
                  <a:gd name="T4" fmla="*/ 6 w 76"/>
                  <a:gd name="T5" fmla="*/ 26 h 75"/>
                  <a:gd name="T6" fmla="*/ 26 w 76"/>
                  <a:gd name="T7" fmla="*/ 69 h 75"/>
                  <a:gd name="T8" fmla="*/ 69 w 76"/>
                  <a:gd name="T9" fmla="*/ 49 h 75"/>
                </a:gdLst>
                <a:ahLst/>
                <a:cxnLst>
                  <a:cxn ang="0">
                    <a:pos x="T0" y="T1"/>
                  </a:cxn>
                  <a:cxn ang="0">
                    <a:pos x="T2" y="T3"/>
                  </a:cxn>
                  <a:cxn ang="0">
                    <a:pos x="T4" y="T5"/>
                  </a:cxn>
                  <a:cxn ang="0">
                    <a:pos x="T6" y="T7"/>
                  </a:cxn>
                  <a:cxn ang="0">
                    <a:pos x="T8" y="T9"/>
                  </a:cxn>
                </a:cxnLst>
                <a:rect l="0" t="0" r="r" b="b"/>
                <a:pathLst>
                  <a:path w="76" h="75">
                    <a:moveTo>
                      <a:pt x="69" y="49"/>
                    </a:moveTo>
                    <a:cubicBezTo>
                      <a:pt x="76" y="32"/>
                      <a:pt x="67" y="12"/>
                      <a:pt x="49" y="6"/>
                    </a:cubicBezTo>
                    <a:cubicBezTo>
                      <a:pt x="32" y="0"/>
                      <a:pt x="13" y="8"/>
                      <a:pt x="6" y="26"/>
                    </a:cubicBezTo>
                    <a:cubicBezTo>
                      <a:pt x="0" y="43"/>
                      <a:pt x="9" y="62"/>
                      <a:pt x="26" y="69"/>
                    </a:cubicBezTo>
                    <a:cubicBezTo>
                      <a:pt x="44" y="75"/>
                      <a:pt x="63" y="66"/>
                      <a:pt x="69" y="49"/>
                    </a:cubicBezTo>
                    <a:close/>
                  </a:path>
                </a:pathLst>
              </a:custGeom>
              <a:solidFill>
                <a:srgbClr val="6F8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6" name="Freeform 115"/>
              <p:cNvSpPr>
                <a:spLocks/>
              </p:cNvSpPr>
              <p:nvPr/>
            </p:nvSpPr>
            <p:spPr bwMode="auto">
              <a:xfrm>
                <a:off x="1955801" y="3065463"/>
                <a:ext cx="42863" cy="82550"/>
              </a:xfrm>
              <a:custGeom>
                <a:avLst/>
                <a:gdLst>
                  <a:gd name="T0" fmla="*/ 32 w 38"/>
                  <a:gd name="T1" fmla="*/ 2 h 72"/>
                  <a:gd name="T2" fmla="*/ 32 w 38"/>
                  <a:gd name="T3" fmla="*/ 2 h 72"/>
                  <a:gd name="T4" fmla="*/ 21 w 38"/>
                  <a:gd name="T5" fmla="*/ 7 h 72"/>
                  <a:gd name="T6" fmla="*/ 1 w 38"/>
                  <a:gd name="T7" fmla="*/ 59 h 72"/>
                  <a:gd name="T8" fmla="*/ 6 w 38"/>
                  <a:gd name="T9" fmla="*/ 70 h 72"/>
                  <a:gd name="T10" fmla="*/ 17 w 38"/>
                  <a:gd name="T11" fmla="*/ 65 h 72"/>
                  <a:gd name="T12" fmla="*/ 37 w 38"/>
                  <a:gd name="T13" fmla="*/ 13 h 72"/>
                  <a:gd name="T14" fmla="*/ 32 w 38"/>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2">
                    <a:moveTo>
                      <a:pt x="32" y="2"/>
                    </a:moveTo>
                    <a:cubicBezTo>
                      <a:pt x="32" y="2"/>
                      <a:pt x="32" y="2"/>
                      <a:pt x="32" y="2"/>
                    </a:cubicBezTo>
                    <a:cubicBezTo>
                      <a:pt x="27" y="0"/>
                      <a:pt x="22" y="2"/>
                      <a:pt x="21" y="7"/>
                    </a:cubicBezTo>
                    <a:cubicBezTo>
                      <a:pt x="1" y="59"/>
                      <a:pt x="1" y="59"/>
                      <a:pt x="1" y="59"/>
                    </a:cubicBezTo>
                    <a:cubicBezTo>
                      <a:pt x="0" y="64"/>
                      <a:pt x="2" y="69"/>
                      <a:pt x="6" y="70"/>
                    </a:cubicBezTo>
                    <a:cubicBezTo>
                      <a:pt x="11" y="72"/>
                      <a:pt x="16" y="70"/>
                      <a:pt x="17" y="65"/>
                    </a:cubicBezTo>
                    <a:cubicBezTo>
                      <a:pt x="37" y="13"/>
                      <a:pt x="37" y="13"/>
                      <a:pt x="37" y="13"/>
                    </a:cubicBezTo>
                    <a:cubicBezTo>
                      <a:pt x="38" y="8"/>
                      <a:pt x="36" y="3"/>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7" name="Freeform 116"/>
              <p:cNvSpPr>
                <a:spLocks/>
              </p:cNvSpPr>
              <p:nvPr/>
            </p:nvSpPr>
            <p:spPr bwMode="auto">
              <a:xfrm>
                <a:off x="1985963" y="3076576"/>
                <a:ext cx="44450" cy="82550"/>
              </a:xfrm>
              <a:custGeom>
                <a:avLst/>
                <a:gdLst>
                  <a:gd name="T0" fmla="*/ 32 w 39"/>
                  <a:gd name="T1" fmla="*/ 1 h 71"/>
                  <a:gd name="T2" fmla="*/ 32 w 39"/>
                  <a:gd name="T3" fmla="*/ 1 h 71"/>
                  <a:gd name="T4" fmla="*/ 21 w 39"/>
                  <a:gd name="T5" fmla="*/ 6 h 71"/>
                  <a:gd name="T6" fmla="*/ 1 w 39"/>
                  <a:gd name="T7" fmla="*/ 59 h 71"/>
                  <a:gd name="T8" fmla="*/ 6 w 39"/>
                  <a:gd name="T9" fmla="*/ 70 h 71"/>
                  <a:gd name="T10" fmla="*/ 17 w 39"/>
                  <a:gd name="T11" fmla="*/ 65 h 71"/>
                  <a:gd name="T12" fmla="*/ 37 w 39"/>
                  <a:gd name="T13" fmla="*/ 12 h 71"/>
                  <a:gd name="T14" fmla="*/ 32 w 39"/>
                  <a:gd name="T15" fmla="*/ 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1">
                    <a:moveTo>
                      <a:pt x="32" y="1"/>
                    </a:moveTo>
                    <a:cubicBezTo>
                      <a:pt x="32" y="1"/>
                      <a:pt x="32" y="1"/>
                      <a:pt x="32" y="1"/>
                    </a:cubicBezTo>
                    <a:cubicBezTo>
                      <a:pt x="27" y="0"/>
                      <a:pt x="23" y="2"/>
                      <a:pt x="21" y="6"/>
                    </a:cubicBezTo>
                    <a:cubicBezTo>
                      <a:pt x="1" y="59"/>
                      <a:pt x="1" y="59"/>
                      <a:pt x="1" y="59"/>
                    </a:cubicBezTo>
                    <a:cubicBezTo>
                      <a:pt x="0" y="63"/>
                      <a:pt x="2" y="68"/>
                      <a:pt x="6" y="70"/>
                    </a:cubicBezTo>
                    <a:cubicBezTo>
                      <a:pt x="11" y="71"/>
                      <a:pt x="16" y="69"/>
                      <a:pt x="17" y="65"/>
                    </a:cubicBezTo>
                    <a:cubicBezTo>
                      <a:pt x="37" y="12"/>
                      <a:pt x="37" y="12"/>
                      <a:pt x="37" y="12"/>
                    </a:cubicBezTo>
                    <a:cubicBezTo>
                      <a:pt x="39" y="8"/>
                      <a:pt x="36" y="3"/>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8" name="Freeform 117"/>
              <p:cNvSpPr>
                <a:spLocks/>
              </p:cNvSpPr>
              <p:nvPr/>
            </p:nvSpPr>
            <p:spPr bwMode="auto">
              <a:xfrm>
                <a:off x="2016126" y="3087688"/>
                <a:ext cx="44450" cy="82550"/>
              </a:xfrm>
              <a:custGeom>
                <a:avLst/>
                <a:gdLst>
                  <a:gd name="T0" fmla="*/ 32 w 39"/>
                  <a:gd name="T1" fmla="*/ 2 h 72"/>
                  <a:gd name="T2" fmla="*/ 32 w 39"/>
                  <a:gd name="T3" fmla="*/ 2 h 72"/>
                  <a:gd name="T4" fmla="*/ 21 w 39"/>
                  <a:gd name="T5" fmla="*/ 7 h 72"/>
                  <a:gd name="T6" fmla="*/ 2 w 39"/>
                  <a:gd name="T7" fmla="*/ 60 h 72"/>
                  <a:gd name="T8" fmla="*/ 7 w 39"/>
                  <a:gd name="T9" fmla="*/ 71 h 72"/>
                  <a:gd name="T10" fmla="*/ 18 w 39"/>
                  <a:gd name="T11" fmla="*/ 66 h 72"/>
                  <a:gd name="T12" fmla="*/ 37 w 39"/>
                  <a:gd name="T13" fmla="*/ 13 h 72"/>
                  <a:gd name="T14" fmla="*/ 32 w 39"/>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2"/>
                    </a:moveTo>
                    <a:cubicBezTo>
                      <a:pt x="32" y="2"/>
                      <a:pt x="32" y="2"/>
                      <a:pt x="32" y="2"/>
                    </a:cubicBezTo>
                    <a:cubicBezTo>
                      <a:pt x="28" y="0"/>
                      <a:pt x="23" y="3"/>
                      <a:pt x="21" y="7"/>
                    </a:cubicBezTo>
                    <a:cubicBezTo>
                      <a:pt x="2" y="60"/>
                      <a:pt x="2" y="60"/>
                      <a:pt x="2" y="60"/>
                    </a:cubicBezTo>
                    <a:cubicBezTo>
                      <a:pt x="0" y="64"/>
                      <a:pt x="2" y="69"/>
                      <a:pt x="7" y="71"/>
                    </a:cubicBezTo>
                    <a:cubicBezTo>
                      <a:pt x="11" y="72"/>
                      <a:pt x="16" y="70"/>
                      <a:pt x="18" y="66"/>
                    </a:cubicBezTo>
                    <a:cubicBezTo>
                      <a:pt x="37" y="13"/>
                      <a:pt x="37" y="13"/>
                      <a:pt x="37" y="13"/>
                    </a:cubicBezTo>
                    <a:cubicBezTo>
                      <a:pt x="39" y="9"/>
                      <a:pt x="37" y="4"/>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9" name="Freeform 118"/>
              <p:cNvSpPr>
                <a:spLocks/>
              </p:cNvSpPr>
              <p:nvPr/>
            </p:nvSpPr>
            <p:spPr bwMode="auto">
              <a:xfrm>
                <a:off x="2046288" y="3098801"/>
                <a:ext cx="44450" cy="82550"/>
              </a:xfrm>
              <a:custGeom>
                <a:avLst/>
                <a:gdLst>
                  <a:gd name="T0" fmla="*/ 32 w 39"/>
                  <a:gd name="T1" fmla="*/ 2 h 72"/>
                  <a:gd name="T2" fmla="*/ 32 w 39"/>
                  <a:gd name="T3" fmla="*/ 2 h 72"/>
                  <a:gd name="T4" fmla="*/ 21 w 39"/>
                  <a:gd name="T5" fmla="*/ 7 h 72"/>
                  <a:gd name="T6" fmla="*/ 2 w 39"/>
                  <a:gd name="T7" fmla="*/ 59 h 72"/>
                  <a:gd name="T8" fmla="*/ 7 w 39"/>
                  <a:gd name="T9" fmla="*/ 70 h 72"/>
                  <a:gd name="T10" fmla="*/ 18 w 39"/>
                  <a:gd name="T11" fmla="*/ 65 h 72"/>
                  <a:gd name="T12" fmla="*/ 37 w 39"/>
                  <a:gd name="T13" fmla="*/ 13 h 72"/>
                  <a:gd name="T14" fmla="*/ 32 w 39"/>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2"/>
                    </a:moveTo>
                    <a:cubicBezTo>
                      <a:pt x="32" y="2"/>
                      <a:pt x="32" y="2"/>
                      <a:pt x="32" y="2"/>
                    </a:cubicBezTo>
                    <a:cubicBezTo>
                      <a:pt x="28" y="0"/>
                      <a:pt x="23" y="2"/>
                      <a:pt x="21" y="7"/>
                    </a:cubicBezTo>
                    <a:cubicBezTo>
                      <a:pt x="2" y="59"/>
                      <a:pt x="2" y="59"/>
                      <a:pt x="2" y="59"/>
                    </a:cubicBezTo>
                    <a:cubicBezTo>
                      <a:pt x="0" y="64"/>
                      <a:pt x="3" y="69"/>
                      <a:pt x="7" y="70"/>
                    </a:cubicBezTo>
                    <a:cubicBezTo>
                      <a:pt x="11" y="72"/>
                      <a:pt x="16" y="70"/>
                      <a:pt x="18" y="65"/>
                    </a:cubicBezTo>
                    <a:cubicBezTo>
                      <a:pt x="37" y="13"/>
                      <a:pt x="37" y="13"/>
                      <a:pt x="37" y="13"/>
                    </a:cubicBezTo>
                    <a:cubicBezTo>
                      <a:pt x="39" y="8"/>
                      <a:pt x="37" y="3"/>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0" name="Freeform 119"/>
              <p:cNvSpPr>
                <a:spLocks/>
              </p:cNvSpPr>
              <p:nvPr/>
            </p:nvSpPr>
            <p:spPr bwMode="auto">
              <a:xfrm>
                <a:off x="2076451" y="3109913"/>
                <a:ext cx="44450" cy="82550"/>
              </a:xfrm>
              <a:custGeom>
                <a:avLst/>
                <a:gdLst>
                  <a:gd name="T0" fmla="*/ 32 w 38"/>
                  <a:gd name="T1" fmla="*/ 1 h 72"/>
                  <a:gd name="T2" fmla="*/ 32 w 38"/>
                  <a:gd name="T3" fmla="*/ 1 h 72"/>
                  <a:gd name="T4" fmla="*/ 21 w 38"/>
                  <a:gd name="T5" fmla="*/ 7 h 72"/>
                  <a:gd name="T6" fmla="*/ 1 w 38"/>
                  <a:gd name="T7" fmla="*/ 59 h 72"/>
                  <a:gd name="T8" fmla="*/ 6 w 38"/>
                  <a:gd name="T9" fmla="*/ 70 h 72"/>
                  <a:gd name="T10" fmla="*/ 17 w 38"/>
                  <a:gd name="T11" fmla="*/ 65 h 72"/>
                  <a:gd name="T12" fmla="*/ 37 w 38"/>
                  <a:gd name="T13" fmla="*/ 12 h 72"/>
                  <a:gd name="T14" fmla="*/ 32 w 38"/>
                  <a:gd name="T15" fmla="*/ 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2">
                    <a:moveTo>
                      <a:pt x="32" y="1"/>
                    </a:moveTo>
                    <a:cubicBezTo>
                      <a:pt x="32" y="1"/>
                      <a:pt x="32" y="1"/>
                      <a:pt x="32" y="1"/>
                    </a:cubicBezTo>
                    <a:cubicBezTo>
                      <a:pt x="27" y="0"/>
                      <a:pt x="22" y="2"/>
                      <a:pt x="21" y="7"/>
                    </a:cubicBezTo>
                    <a:cubicBezTo>
                      <a:pt x="1" y="59"/>
                      <a:pt x="1" y="59"/>
                      <a:pt x="1" y="59"/>
                    </a:cubicBezTo>
                    <a:cubicBezTo>
                      <a:pt x="0" y="64"/>
                      <a:pt x="2" y="68"/>
                      <a:pt x="6" y="70"/>
                    </a:cubicBezTo>
                    <a:cubicBezTo>
                      <a:pt x="11" y="72"/>
                      <a:pt x="16" y="69"/>
                      <a:pt x="17" y="65"/>
                    </a:cubicBezTo>
                    <a:cubicBezTo>
                      <a:pt x="37" y="12"/>
                      <a:pt x="37" y="12"/>
                      <a:pt x="37" y="12"/>
                    </a:cubicBezTo>
                    <a:cubicBezTo>
                      <a:pt x="38" y="8"/>
                      <a:pt x="36" y="3"/>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1" name="Freeform 120"/>
              <p:cNvSpPr>
                <a:spLocks/>
              </p:cNvSpPr>
              <p:nvPr/>
            </p:nvSpPr>
            <p:spPr bwMode="auto">
              <a:xfrm>
                <a:off x="2524126" y="3276601"/>
                <a:ext cx="44450" cy="82550"/>
              </a:xfrm>
              <a:custGeom>
                <a:avLst/>
                <a:gdLst>
                  <a:gd name="T0" fmla="*/ 32 w 39"/>
                  <a:gd name="T1" fmla="*/ 1 h 72"/>
                  <a:gd name="T2" fmla="*/ 32 w 39"/>
                  <a:gd name="T3" fmla="*/ 1 h 72"/>
                  <a:gd name="T4" fmla="*/ 37 w 39"/>
                  <a:gd name="T5" fmla="*/ 12 h 72"/>
                  <a:gd name="T6" fmla="*/ 18 w 39"/>
                  <a:gd name="T7" fmla="*/ 65 h 72"/>
                  <a:gd name="T8" fmla="*/ 7 w 39"/>
                  <a:gd name="T9" fmla="*/ 70 h 72"/>
                  <a:gd name="T10" fmla="*/ 2 w 39"/>
                  <a:gd name="T11" fmla="*/ 59 h 72"/>
                  <a:gd name="T12" fmla="*/ 21 w 39"/>
                  <a:gd name="T13" fmla="*/ 6 h 72"/>
                  <a:gd name="T14" fmla="*/ 32 w 39"/>
                  <a:gd name="T15" fmla="*/ 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1"/>
                    </a:moveTo>
                    <a:cubicBezTo>
                      <a:pt x="32" y="1"/>
                      <a:pt x="32" y="1"/>
                      <a:pt x="32" y="1"/>
                    </a:cubicBezTo>
                    <a:cubicBezTo>
                      <a:pt x="37" y="3"/>
                      <a:pt x="39" y="8"/>
                      <a:pt x="37" y="12"/>
                    </a:cubicBezTo>
                    <a:cubicBezTo>
                      <a:pt x="18" y="65"/>
                      <a:pt x="18" y="65"/>
                      <a:pt x="18" y="65"/>
                    </a:cubicBezTo>
                    <a:cubicBezTo>
                      <a:pt x="16" y="69"/>
                      <a:pt x="11" y="72"/>
                      <a:pt x="7" y="70"/>
                    </a:cubicBezTo>
                    <a:cubicBezTo>
                      <a:pt x="3" y="68"/>
                      <a:pt x="0" y="63"/>
                      <a:pt x="2" y="59"/>
                    </a:cubicBezTo>
                    <a:cubicBezTo>
                      <a:pt x="21" y="6"/>
                      <a:pt x="21" y="6"/>
                      <a:pt x="21" y="6"/>
                    </a:cubicBezTo>
                    <a:cubicBezTo>
                      <a:pt x="23" y="2"/>
                      <a:pt x="28" y="0"/>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2" name="Freeform 121"/>
              <p:cNvSpPr>
                <a:spLocks/>
              </p:cNvSpPr>
              <p:nvPr/>
            </p:nvSpPr>
            <p:spPr bwMode="auto">
              <a:xfrm>
                <a:off x="2493963" y="3263901"/>
                <a:ext cx="44450" cy="82550"/>
              </a:xfrm>
              <a:custGeom>
                <a:avLst/>
                <a:gdLst>
                  <a:gd name="T0" fmla="*/ 32 w 39"/>
                  <a:gd name="T1" fmla="*/ 2 h 72"/>
                  <a:gd name="T2" fmla="*/ 32 w 39"/>
                  <a:gd name="T3" fmla="*/ 2 h 72"/>
                  <a:gd name="T4" fmla="*/ 37 w 39"/>
                  <a:gd name="T5" fmla="*/ 13 h 72"/>
                  <a:gd name="T6" fmla="*/ 18 w 39"/>
                  <a:gd name="T7" fmla="*/ 65 h 72"/>
                  <a:gd name="T8" fmla="*/ 7 w 39"/>
                  <a:gd name="T9" fmla="*/ 70 h 72"/>
                  <a:gd name="T10" fmla="*/ 2 w 39"/>
                  <a:gd name="T11" fmla="*/ 59 h 72"/>
                  <a:gd name="T12" fmla="*/ 21 w 39"/>
                  <a:gd name="T13" fmla="*/ 7 h 72"/>
                  <a:gd name="T14" fmla="*/ 32 w 39"/>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2"/>
                    </a:moveTo>
                    <a:cubicBezTo>
                      <a:pt x="32" y="2"/>
                      <a:pt x="32" y="2"/>
                      <a:pt x="32" y="2"/>
                    </a:cubicBezTo>
                    <a:cubicBezTo>
                      <a:pt x="37" y="3"/>
                      <a:pt x="39" y="8"/>
                      <a:pt x="37" y="13"/>
                    </a:cubicBezTo>
                    <a:cubicBezTo>
                      <a:pt x="18" y="65"/>
                      <a:pt x="18" y="65"/>
                      <a:pt x="18" y="65"/>
                    </a:cubicBezTo>
                    <a:cubicBezTo>
                      <a:pt x="16" y="70"/>
                      <a:pt x="11" y="72"/>
                      <a:pt x="7" y="70"/>
                    </a:cubicBezTo>
                    <a:cubicBezTo>
                      <a:pt x="2" y="69"/>
                      <a:pt x="0" y="64"/>
                      <a:pt x="2" y="59"/>
                    </a:cubicBezTo>
                    <a:cubicBezTo>
                      <a:pt x="21" y="7"/>
                      <a:pt x="21" y="7"/>
                      <a:pt x="21" y="7"/>
                    </a:cubicBezTo>
                    <a:cubicBezTo>
                      <a:pt x="23" y="2"/>
                      <a:pt x="28" y="0"/>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3" name="Freeform 122"/>
              <p:cNvSpPr>
                <a:spLocks/>
              </p:cNvSpPr>
              <p:nvPr/>
            </p:nvSpPr>
            <p:spPr bwMode="auto">
              <a:xfrm>
                <a:off x="2463801" y="3252788"/>
                <a:ext cx="44450" cy="82550"/>
              </a:xfrm>
              <a:custGeom>
                <a:avLst/>
                <a:gdLst>
                  <a:gd name="T0" fmla="*/ 32 w 39"/>
                  <a:gd name="T1" fmla="*/ 2 h 72"/>
                  <a:gd name="T2" fmla="*/ 32 w 39"/>
                  <a:gd name="T3" fmla="*/ 2 h 72"/>
                  <a:gd name="T4" fmla="*/ 37 w 39"/>
                  <a:gd name="T5" fmla="*/ 13 h 72"/>
                  <a:gd name="T6" fmla="*/ 17 w 39"/>
                  <a:gd name="T7" fmla="*/ 65 h 72"/>
                  <a:gd name="T8" fmla="*/ 6 w 39"/>
                  <a:gd name="T9" fmla="*/ 70 h 72"/>
                  <a:gd name="T10" fmla="*/ 6 w 39"/>
                  <a:gd name="T11" fmla="*/ 70 h 72"/>
                  <a:gd name="T12" fmla="*/ 1 w 39"/>
                  <a:gd name="T13" fmla="*/ 59 h 72"/>
                  <a:gd name="T14" fmla="*/ 21 w 39"/>
                  <a:gd name="T15" fmla="*/ 7 h 72"/>
                  <a:gd name="T16" fmla="*/ 32 w 39"/>
                  <a:gd name="T17"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2">
                    <a:moveTo>
                      <a:pt x="32" y="2"/>
                    </a:moveTo>
                    <a:cubicBezTo>
                      <a:pt x="32" y="2"/>
                      <a:pt x="32" y="2"/>
                      <a:pt x="32" y="2"/>
                    </a:cubicBezTo>
                    <a:cubicBezTo>
                      <a:pt x="36" y="3"/>
                      <a:pt x="39" y="8"/>
                      <a:pt x="37" y="13"/>
                    </a:cubicBezTo>
                    <a:cubicBezTo>
                      <a:pt x="17" y="65"/>
                      <a:pt x="17" y="65"/>
                      <a:pt x="17" y="65"/>
                    </a:cubicBezTo>
                    <a:cubicBezTo>
                      <a:pt x="16" y="70"/>
                      <a:pt x="11" y="72"/>
                      <a:pt x="6" y="70"/>
                    </a:cubicBezTo>
                    <a:cubicBezTo>
                      <a:pt x="6" y="70"/>
                      <a:pt x="6" y="70"/>
                      <a:pt x="6" y="70"/>
                    </a:cubicBezTo>
                    <a:cubicBezTo>
                      <a:pt x="2" y="69"/>
                      <a:pt x="0" y="64"/>
                      <a:pt x="1" y="59"/>
                    </a:cubicBezTo>
                    <a:cubicBezTo>
                      <a:pt x="21" y="7"/>
                      <a:pt x="21" y="7"/>
                      <a:pt x="21" y="7"/>
                    </a:cubicBezTo>
                    <a:cubicBezTo>
                      <a:pt x="23" y="2"/>
                      <a:pt x="27" y="0"/>
                      <a:pt x="32" y="2"/>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4" name="Freeform 123"/>
              <p:cNvSpPr>
                <a:spLocks/>
              </p:cNvSpPr>
              <p:nvPr/>
            </p:nvSpPr>
            <p:spPr bwMode="auto">
              <a:xfrm>
                <a:off x="2432051" y="3241676"/>
                <a:ext cx="46038" cy="82550"/>
              </a:xfrm>
              <a:custGeom>
                <a:avLst/>
                <a:gdLst>
                  <a:gd name="T0" fmla="*/ 33 w 39"/>
                  <a:gd name="T1" fmla="*/ 1 h 71"/>
                  <a:gd name="T2" fmla="*/ 33 w 39"/>
                  <a:gd name="T3" fmla="*/ 1 h 71"/>
                  <a:gd name="T4" fmla="*/ 38 w 39"/>
                  <a:gd name="T5" fmla="*/ 12 h 71"/>
                  <a:gd name="T6" fmla="*/ 18 w 39"/>
                  <a:gd name="T7" fmla="*/ 65 h 71"/>
                  <a:gd name="T8" fmla="*/ 7 w 39"/>
                  <a:gd name="T9" fmla="*/ 70 h 71"/>
                  <a:gd name="T10" fmla="*/ 2 w 39"/>
                  <a:gd name="T11" fmla="*/ 59 h 71"/>
                  <a:gd name="T12" fmla="*/ 22 w 39"/>
                  <a:gd name="T13" fmla="*/ 6 h 71"/>
                  <a:gd name="T14" fmla="*/ 33 w 39"/>
                  <a:gd name="T15" fmla="*/ 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1">
                    <a:moveTo>
                      <a:pt x="33" y="1"/>
                    </a:moveTo>
                    <a:cubicBezTo>
                      <a:pt x="33" y="1"/>
                      <a:pt x="33" y="1"/>
                      <a:pt x="33" y="1"/>
                    </a:cubicBezTo>
                    <a:cubicBezTo>
                      <a:pt x="37" y="3"/>
                      <a:pt x="39" y="8"/>
                      <a:pt x="38" y="12"/>
                    </a:cubicBezTo>
                    <a:cubicBezTo>
                      <a:pt x="18" y="65"/>
                      <a:pt x="18" y="65"/>
                      <a:pt x="18" y="65"/>
                    </a:cubicBezTo>
                    <a:cubicBezTo>
                      <a:pt x="16" y="69"/>
                      <a:pt x="12" y="71"/>
                      <a:pt x="7" y="70"/>
                    </a:cubicBezTo>
                    <a:cubicBezTo>
                      <a:pt x="3" y="68"/>
                      <a:pt x="0" y="63"/>
                      <a:pt x="2" y="59"/>
                    </a:cubicBezTo>
                    <a:cubicBezTo>
                      <a:pt x="22" y="6"/>
                      <a:pt x="22" y="6"/>
                      <a:pt x="22" y="6"/>
                    </a:cubicBezTo>
                    <a:cubicBezTo>
                      <a:pt x="23" y="2"/>
                      <a:pt x="28" y="0"/>
                      <a:pt x="33"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5" name="Freeform 124"/>
              <p:cNvSpPr>
                <a:spLocks/>
              </p:cNvSpPr>
              <p:nvPr/>
            </p:nvSpPr>
            <p:spPr bwMode="auto">
              <a:xfrm>
                <a:off x="2401888" y="3230563"/>
                <a:ext cx="46038" cy="82550"/>
              </a:xfrm>
              <a:custGeom>
                <a:avLst/>
                <a:gdLst>
                  <a:gd name="T0" fmla="*/ 32 w 39"/>
                  <a:gd name="T1" fmla="*/ 1 h 72"/>
                  <a:gd name="T2" fmla="*/ 32 w 39"/>
                  <a:gd name="T3" fmla="*/ 1 h 72"/>
                  <a:gd name="T4" fmla="*/ 37 w 39"/>
                  <a:gd name="T5" fmla="*/ 12 h 72"/>
                  <a:gd name="T6" fmla="*/ 18 w 39"/>
                  <a:gd name="T7" fmla="*/ 65 h 72"/>
                  <a:gd name="T8" fmla="*/ 7 w 39"/>
                  <a:gd name="T9" fmla="*/ 70 h 72"/>
                  <a:gd name="T10" fmla="*/ 2 w 39"/>
                  <a:gd name="T11" fmla="*/ 59 h 72"/>
                  <a:gd name="T12" fmla="*/ 21 w 39"/>
                  <a:gd name="T13" fmla="*/ 6 h 72"/>
                  <a:gd name="T14" fmla="*/ 32 w 39"/>
                  <a:gd name="T15" fmla="*/ 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2">
                    <a:moveTo>
                      <a:pt x="32" y="1"/>
                    </a:moveTo>
                    <a:cubicBezTo>
                      <a:pt x="32" y="1"/>
                      <a:pt x="32" y="1"/>
                      <a:pt x="32" y="1"/>
                    </a:cubicBezTo>
                    <a:cubicBezTo>
                      <a:pt x="37" y="3"/>
                      <a:pt x="39" y="8"/>
                      <a:pt x="37" y="12"/>
                    </a:cubicBezTo>
                    <a:cubicBezTo>
                      <a:pt x="18" y="65"/>
                      <a:pt x="18" y="65"/>
                      <a:pt x="18" y="65"/>
                    </a:cubicBezTo>
                    <a:cubicBezTo>
                      <a:pt x="16" y="69"/>
                      <a:pt x="11" y="72"/>
                      <a:pt x="7" y="70"/>
                    </a:cubicBezTo>
                    <a:cubicBezTo>
                      <a:pt x="2" y="68"/>
                      <a:pt x="0" y="63"/>
                      <a:pt x="2" y="59"/>
                    </a:cubicBezTo>
                    <a:cubicBezTo>
                      <a:pt x="21" y="6"/>
                      <a:pt x="21" y="6"/>
                      <a:pt x="21" y="6"/>
                    </a:cubicBezTo>
                    <a:cubicBezTo>
                      <a:pt x="23" y="2"/>
                      <a:pt x="28" y="0"/>
                      <a:pt x="32" y="1"/>
                    </a:cubicBezTo>
                    <a:close/>
                  </a:path>
                </a:pathLst>
              </a:custGeom>
              <a:solidFill>
                <a:srgbClr val="3A44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6" name="Freeform 149"/>
              <p:cNvSpPr>
                <a:spLocks noEditPoints="1"/>
              </p:cNvSpPr>
              <p:nvPr/>
            </p:nvSpPr>
            <p:spPr bwMode="auto">
              <a:xfrm>
                <a:off x="2306638" y="2028826"/>
                <a:ext cx="88900" cy="88900"/>
              </a:xfrm>
              <a:custGeom>
                <a:avLst/>
                <a:gdLst>
                  <a:gd name="T0" fmla="*/ 41 w 56"/>
                  <a:gd name="T1" fmla="*/ 56 h 56"/>
                  <a:gd name="T2" fmla="*/ 0 w 56"/>
                  <a:gd name="T3" fmla="*/ 40 h 56"/>
                  <a:gd name="T4" fmla="*/ 15 w 56"/>
                  <a:gd name="T5" fmla="*/ 0 h 56"/>
                  <a:gd name="T6" fmla="*/ 56 w 56"/>
                  <a:gd name="T7" fmla="*/ 15 h 56"/>
                  <a:gd name="T8" fmla="*/ 41 w 56"/>
                  <a:gd name="T9" fmla="*/ 56 h 56"/>
                  <a:gd name="T10" fmla="*/ 10 w 56"/>
                  <a:gd name="T11" fmla="*/ 36 h 56"/>
                  <a:gd name="T12" fmla="*/ 36 w 56"/>
                  <a:gd name="T13" fmla="*/ 46 h 56"/>
                  <a:gd name="T14" fmla="*/ 46 w 56"/>
                  <a:gd name="T15" fmla="*/ 19 h 56"/>
                  <a:gd name="T16" fmla="*/ 20 w 56"/>
                  <a:gd name="T17" fmla="*/ 9 h 56"/>
                  <a:gd name="T18" fmla="*/ 10 w 56"/>
                  <a:gd name="T1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41" y="56"/>
                    </a:moveTo>
                    <a:lnTo>
                      <a:pt x="0" y="40"/>
                    </a:lnTo>
                    <a:lnTo>
                      <a:pt x="15" y="0"/>
                    </a:lnTo>
                    <a:lnTo>
                      <a:pt x="56" y="15"/>
                    </a:lnTo>
                    <a:lnTo>
                      <a:pt x="41" y="56"/>
                    </a:lnTo>
                    <a:close/>
                    <a:moveTo>
                      <a:pt x="10" y="36"/>
                    </a:moveTo>
                    <a:lnTo>
                      <a:pt x="36" y="46"/>
                    </a:lnTo>
                    <a:lnTo>
                      <a:pt x="46" y="19"/>
                    </a:lnTo>
                    <a:lnTo>
                      <a:pt x="20" y="9"/>
                    </a:lnTo>
                    <a:lnTo>
                      <a:pt x="10"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7" name="Freeform 150"/>
              <p:cNvSpPr>
                <a:spLocks/>
              </p:cNvSpPr>
              <p:nvPr/>
            </p:nvSpPr>
            <p:spPr bwMode="auto">
              <a:xfrm>
                <a:off x="2408238" y="2097088"/>
                <a:ext cx="387350" cy="153988"/>
              </a:xfrm>
              <a:custGeom>
                <a:avLst/>
                <a:gdLst>
                  <a:gd name="T0" fmla="*/ 242 w 244"/>
                  <a:gd name="T1" fmla="*/ 97 h 97"/>
                  <a:gd name="T2" fmla="*/ 0 w 244"/>
                  <a:gd name="T3" fmla="*/ 7 h 97"/>
                  <a:gd name="T4" fmla="*/ 3 w 244"/>
                  <a:gd name="T5" fmla="*/ 0 h 97"/>
                  <a:gd name="T6" fmla="*/ 244 w 244"/>
                  <a:gd name="T7" fmla="*/ 90 h 97"/>
                  <a:gd name="T8" fmla="*/ 242 w 244"/>
                  <a:gd name="T9" fmla="*/ 97 h 97"/>
                </a:gdLst>
                <a:ahLst/>
                <a:cxnLst>
                  <a:cxn ang="0">
                    <a:pos x="T0" y="T1"/>
                  </a:cxn>
                  <a:cxn ang="0">
                    <a:pos x="T2" y="T3"/>
                  </a:cxn>
                  <a:cxn ang="0">
                    <a:pos x="T4" y="T5"/>
                  </a:cxn>
                  <a:cxn ang="0">
                    <a:pos x="T6" y="T7"/>
                  </a:cxn>
                  <a:cxn ang="0">
                    <a:pos x="T8" y="T9"/>
                  </a:cxn>
                </a:cxnLst>
                <a:rect l="0" t="0" r="r" b="b"/>
                <a:pathLst>
                  <a:path w="244" h="97">
                    <a:moveTo>
                      <a:pt x="242" y="97"/>
                    </a:moveTo>
                    <a:lnTo>
                      <a:pt x="0" y="7"/>
                    </a:lnTo>
                    <a:lnTo>
                      <a:pt x="3" y="0"/>
                    </a:lnTo>
                    <a:lnTo>
                      <a:pt x="244" y="90"/>
                    </a:lnTo>
                    <a:lnTo>
                      <a:pt x="242" y="9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8" name="Freeform 151"/>
              <p:cNvSpPr>
                <a:spLocks noEditPoints="1"/>
              </p:cNvSpPr>
              <p:nvPr/>
            </p:nvSpPr>
            <p:spPr bwMode="auto">
              <a:xfrm>
                <a:off x="2252663" y="2173288"/>
                <a:ext cx="88900" cy="88900"/>
              </a:xfrm>
              <a:custGeom>
                <a:avLst/>
                <a:gdLst>
                  <a:gd name="T0" fmla="*/ 41 w 56"/>
                  <a:gd name="T1" fmla="*/ 56 h 56"/>
                  <a:gd name="T2" fmla="*/ 0 w 56"/>
                  <a:gd name="T3" fmla="*/ 41 h 56"/>
                  <a:gd name="T4" fmla="*/ 15 w 56"/>
                  <a:gd name="T5" fmla="*/ 0 h 56"/>
                  <a:gd name="T6" fmla="*/ 56 w 56"/>
                  <a:gd name="T7" fmla="*/ 15 h 56"/>
                  <a:gd name="T8" fmla="*/ 41 w 56"/>
                  <a:gd name="T9" fmla="*/ 56 h 56"/>
                  <a:gd name="T10" fmla="*/ 10 w 56"/>
                  <a:gd name="T11" fmla="*/ 37 h 56"/>
                  <a:gd name="T12" fmla="*/ 36 w 56"/>
                  <a:gd name="T13" fmla="*/ 47 h 56"/>
                  <a:gd name="T14" fmla="*/ 47 w 56"/>
                  <a:gd name="T15" fmla="*/ 20 h 56"/>
                  <a:gd name="T16" fmla="*/ 20 w 56"/>
                  <a:gd name="T17" fmla="*/ 10 h 56"/>
                  <a:gd name="T18" fmla="*/ 10 w 56"/>
                  <a:gd name="T19"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41" y="56"/>
                    </a:moveTo>
                    <a:lnTo>
                      <a:pt x="0" y="41"/>
                    </a:lnTo>
                    <a:lnTo>
                      <a:pt x="15" y="0"/>
                    </a:lnTo>
                    <a:lnTo>
                      <a:pt x="56" y="15"/>
                    </a:lnTo>
                    <a:lnTo>
                      <a:pt x="41" y="56"/>
                    </a:lnTo>
                    <a:close/>
                    <a:moveTo>
                      <a:pt x="10" y="37"/>
                    </a:moveTo>
                    <a:lnTo>
                      <a:pt x="36" y="47"/>
                    </a:lnTo>
                    <a:lnTo>
                      <a:pt x="47" y="20"/>
                    </a:lnTo>
                    <a:lnTo>
                      <a:pt x="20" y="10"/>
                    </a:lnTo>
                    <a:lnTo>
                      <a:pt x="10" y="3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9" name="Freeform 152"/>
              <p:cNvSpPr>
                <a:spLocks/>
              </p:cNvSpPr>
              <p:nvPr/>
            </p:nvSpPr>
            <p:spPr bwMode="auto">
              <a:xfrm>
                <a:off x="2354263" y="2243138"/>
                <a:ext cx="387350" cy="152400"/>
              </a:xfrm>
              <a:custGeom>
                <a:avLst/>
                <a:gdLst>
                  <a:gd name="T0" fmla="*/ 242 w 244"/>
                  <a:gd name="T1" fmla="*/ 96 h 96"/>
                  <a:gd name="T2" fmla="*/ 0 w 244"/>
                  <a:gd name="T3" fmla="*/ 7 h 96"/>
                  <a:gd name="T4" fmla="*/ 3 w 244"/>
                  <a:gd name="T5" fmla="*/ 0 h 96"/>
                  <a:gd name="T6" fmla="*/ 244 w 244"/>
                  <a:gd name="T7" fmla="*/ 89 h 96"/>
                  <a:gd name="T8" fmla="*/ 242 w 244"/>
                  <a:gd name="T9" fmla="*/ 96 h 96"/>
                </a:gdLst>
                <a:ahLst/>
                <a:cxnLst>
                  <a:cxn ang="0">
                    <a:pos x="T0" y="T1"/>
                  </a:cxn>
                  <a:cxn ang="0">
                    <a:pos x="T2" y="T3"/>
                  </a:cxn>
                  <a:cxn ang="0">
                    <a:pos x="T4" y="T5"/>
                  </a:cxn>
                  <a:cxn ang="0">
                    <a:pos x="T6" y="T7"/>
                  </a:cxn>
                  <a:cxn ang="0">
                    <a:pos x="T8" y="T9"/>
                  </a:cxn>
                </a:cxnLst>
                <a:rect l="0" t="0" r="r" b="b"/>
                <a:pathLst>
                  <a:path w="244" h="96">
                    <a:moveTo>
                      <a:pt x="242" y="96"/>
                    </a:moveTo>
                    <a:lnTo>
                      <a:pt x="0" y="7"/>
                    </a:lnTo>
                    <a:lnTo>
                      <a:pt x="3" y="0"/>
                    </a:lnTo>
                    <a:lnTo>
                      <a:pt x="244" y="89"/>
                    </a:lnTo>
                    <a:lnTo>
                      <a:pt x="242" y="9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0" name="Freeform 153"/>
              <p:cNvSpPr>
                <a:spLocks noEditPoints="1"/>
              </p:cNvSpPr>
              <p:nvPr/>
            </p:nvSpPr>
            <p:spPr bwMode="auto">
              <a:xfrm>
                <a:off x="2198688" y="2319338"/>
                <a:ext cx="90488" cy="88900"/>
              </a:xfrm>
              <a:custGeom>
                <a:avLst/>
                <a:gdLst>
                  <a:gd name="T0" fmla="*/ 41 w 57"/>
                  <a:gd name="T1" fmla="*/ 56 h 56"/>
                  <a:gd name="T2" fmla="*/ 0 w 57"/>
                  <a:gd name="T3" fmla="*/ 40 h 56"/>
                  <a:gd name="T4" fmla="*/ 15 w 57"/>
                  <a:gd name="T5" fmla="*/ 0 h 56"/>
                  <a:gd name="T6" fmla="*/ 57 w 57"/>
                  <a:gd name="T7" fmla="*/ 15 h 56"/>
                  <a:gd name="T8" fmla="*/ 41 w 57"/>
                  <a:gd name="T9" fmla="*/ 56 h 56"/>
                  <a:gd name="T10" fmla="*/ 10 w 57"/>
                  <a:gd name="T11" fmla="*/ 36 h 56"/>
                  <a:gd name="T12" fmla="*/ 37 w 57"/>
                  <a:gd name="T13" fmla="*/ 46 h 56"/>
                  <a:gd name="T14" fmla="*/ 46 w 57"/>
                  <a:gd name="T15" fmla="*/ 19 h 56"/>
                  <a:gd name="T16" fmla="*/ 20 w 57"/>
                  <a:gd name="T17" fmla="*/ 10 h 56"/>
                  <a:gd name="T18" fmla="*/ 10 w 57"/>
                  <a:gd name="T1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41" y="56"/>
                    </a:moveTo>
                    <a:lnTo>
                      <a:pt x="0" y="40"/>
                    </a:lnTo>
                    <a:lnTo>
                      <a:pt x="15" y="0"/>
                    </a:lnTo>
                    <a:lnTo>
                      <a:pt x="57" y="15"/>
                    </a:lnTo>
                    <a:lnTo>
                      <a:pt x="41" y="56"/>
                    </a:lnTo>
                    <a:close/>
                    <a:moveTo>
                      <a:pt x="10" y="36"/>
                    </a:moveTo>
                    <a:lnTo>
                      <a:pt x="37" y="46"/>
                    </a:lnTo>
                    <a:lnTo>
                      <a:pt x="46" y="19"/>
                    </a:lnTo>
                    <a:lnTo>
                      <a:pt x="20" y="10"/>
                    </a:lnTo>
                    <a:lnTo>
                      <a:pt x="10"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1" name="Freeform 154"/>
              <p:cNvSpPr>
                <a:spLocks/>
              </p:cNvSpPr>
              <p:nvPr/>
            </p:nvSpPr>
            <p:spPr bwMode="auto">
              <a:xfrm>
                <a:off x="2301876" y="2387601"/>
                <a:ext cx="387350" cy="153988"/>
              </a:xfrm>
              <a:custGeom>
                <a:avLst/>
                <a:gdLst>
                  <a:gd name="T0" fmla="*/ 241 w 244"/>
                  <a:gd name="T1" fmla="*/ 97 h 97"/>
                  <a:gd name="T2" fmla="*/ 0 w 244"/>
                  <a:gd name="T3" fmla="*/ 7 h 97"/>
                  <a:gd name="T4" fmla="*/ 2 w 244"/>
                  <a:gd name="T5" fmla="*/ 0 h 97"/>
                  <a:gd name="T6" fmla="*/ 244 w 244"/>
                  <a:gd name="T7" fmla="*/ 89 h 97"/>
                  <a:gd name="T8" fmla="*/ 241 w 244"/>
                  <a:gd name="T9" fmla="*/ 97 h 97"/>
                </a:gdLst>
                <a:ahLst/>
                <a:cxnLst>
                  <a:cxn ang="0">
                    <a:pos x="T0" y="T1"/>
                  </a:cxn>
                  <a:cxn ang="0">
                    <a:pos x="T2" y="T3"/>
                  </a:cxn>
                  <a:cxn ang="0">
                    <a:pos x="T4" y="T5"/>
                  </a:cxn>
                  <a:cxn ang="0">
                    <a:pos x="T6" y="T7"/>
                  </a:cxn>
                  <a:cxn ang="0">
                    <a:pos x="T8" y="T9"/>
                  </a:cxn>
                </a:cxnLst>
                <a:rect l="0" t="0" r="r" b="b"/>
                <a:pathLst>
                  <a:path w="244" h="97">
                    <a:moveTo>
                      <a:pt x="241" y="97"/>
                    </a:moveTo>
                    <a:lnTo>
                      <a:pt x="0" y="7"/>
                    </a:lnTo>
                    <a:lnTo>
                      <a:pt x="2" y="0"/>
                    </a:lnTo>
                    <a:lnTo>
                      <a:pt x="244" y="89"/>
                    </a:lnTo>
                    <a:lnTo>
                      <a:pt x="241" y="9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2" name="Freeform 155"/>
              <p:cNvSpPr>
                <a:spLocks noEditPoints="1"/>
              </p:cNvSpPr>
              <p:nvPr/>
            </p:nvSpPr>
            <p:spPr bwMode="auto">
              <a:xfrm>
                <a:off x="2146301" y="2463801"/>
                <a:ext cx="87313" cy="88900"/>
              </a:xfrm>
              <a:custGeom>
                <a:avLst/>
                <a:gdLst>
                  <a:gd name="T0" fmla="*/ 40 w 55"/>
                  <a:gd name="T1" fmla="*/ 56 h 56"/>
                  <a:gd name="T2" fmla="*/ 0 w 55"/>
                  <a:gd name="T3" fmla="*/ 41 h 56"/>
                  <a:gd name="T4" fmla="*/ 15 w 55"/>
                  <a:gd name="T5" fmla="*/ 0 h 56"/>
                  <a:gd name="T6" fmla="*/ 55 w 55"/>
                  <a:gd name="T7" fmla="*/ 15 h 56"/>
                  <a:gd name="T8" fmla="*/ 40 w 55"/>
                  <a:gd name="T9" fmla="*/ 56 h 56"/>
                  <a:gd name="T10" fmla="*/ 9 w 55"/>
                  <a:gd name="T11" fmla="*/ 36 h 56"/>
                  <a:gd name="T12" fmla="*/ 36 w 55"/>
                  <a:gd name="T13" fmla="*/ 46 h 56"/>
                  <a:gd name="T14" fmla="*/ 45 w 55"/>
                  <a:gd name="T15" fmla="*/ 20 h 56"/>
                  <a:gd name="T16" fmla="*/ 19 w 55"/>
                  <a:gd name="T17" fmla="*/ 10 h 56"/>
                  <a:gd name="T18" fmla="*/ 9 w 55"/>
                  <a:gd name="T19"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6">
                    <a:moveTo>
                      <a:pt x="40" y="56"/>
                    </a:moveTo>
                    <a:lnTo>
                      <a:pt x="0" y="41"/>
                    </a:lnTo>
                    <a:lnTo>
                      <a:pt x="15" y="0"/>
                    </a:lnTo>
                    <a:lnTo>
                      <a:pt x="55" y="15"/>
                    </a:lnTo>
                    <a:lnTo>
                      <a:pt x="40" y="56"/>
                    </a:lnTo>
                    <a:close/>
                    <a:moveTo>
                      <a:pt x="9" y="36"/>
                    </a:moveTo>
                    <a:lnTo>
                      <a:pt x="36" y="46"/>
                    </a:lnTo>
                    <a:lnTo>
                      <a:pt x="45" y="20"/>
                    </a:lnTo>
                    <a:lnTo>
                      <a:pt x="19" y="10"/>
                    </a:lnTo>
                    <a:lnTo>
                      <a:pt x="9"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3" name="Freeform 156"/>
              <p:cNvSpPr>
                <a:spLocks/>
              </p:cNvSpPr>
              <p:nvPr/>
            </p:nvSpPr>
            <p:spPr bwMode="auto">
              <a:xfrm>
                <a:off x="2246313" y="2533651"/>
                <a:ext cx="388938" cy="152400"/>
              </a:xfrm>
              <a:custGeom>
                <a:avLst/>
                <a:gdLst>
                  <a:gd name="T0" fmla="*/ 242 w 245"/>
                  <a:gd name="T1" fmla="*/ 96 h 96"/>
                  <a:gd name="T2" fmla="*/ 0 w 245"/>
                  <a:gd name="T3" fmla="*/ 7 h 96"/>
                  <a:gd name="T4" fmla="*/ 3 w 245"/>
                  <a:gd name="T5" fmla="*/ 0 h 96"/>
                  <a:gd name="T6" fmla="*/ 245 w 245"/>
                  <a:gd name="T7" fmla="*/ 89 h 96"/>
                  <a:gd name="T8" fmla="*/ 242 w 245"/>
                  <a:gd name="T9" fmla="*/ 96 h 96"/>
                </a:gdLst>
                <a:ahLst/>
                <a:cxnLst>
                  <a:cxn ang="0">
                    <a:pos x="T0" y="T1"/>
                  </a:cxn>
                  <a:cxn ang="0">
                    <a:pos x="T2" y="T3"/>
                  </a:cxn>
                  <a:cxn ang="0">
                    <a:pos x="T4" y="T5"/>
                  </a:cxn>
                  <a:cxn ang="0">
                    <a:pos x="T6" y="T7"/>
                  </a:cxn>
                  <a:cxn ang="0">
                    <a:pos x="T8" y="T9"/>
                  </a:cxn>
                </a:cxnLst>
                <a:rect l="0" t="0" r="r" b="b"/>
                <a:pathLst>
                  <a:path w="245" h="96">
                    <a:moveTo>
                      <a:pt x="242" y="96"/>
                    </a:moveTo>
                    <a:lnTo>
                      <a:pt x="0" y="7"/>
                    </a:lnTo>
                    <a:lnTo>
                      <a:pt x="3" y="0"/>
                    </a:lnTo>
                    <a:lnTo>
                      <a:pt x="245" y="89"/>
                    </a:lnTo>
                    <a:lnTo>
                      <a:pt x="242" y="9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4" name="Freeform 157"/>
              <p:cNvSpPr>
                <a:spLocks noEditPoints="1"/>
              </p:cNvSpPr>
              <p:nvPr/>
            </p:nvSpPr>
            <p:spPr bwMode="auto">
              <a:xfrm>
                <a:off x="2092326" y="2608263"/>
                <a:ext cx="87313" cy="90488"/>
              </a:xfrm>
              <a:custGeom>
                <a:avLst/>
                <a:gdLst>
                  <a:gd name="T0" fmla="*/ 40 w 55"/>
                  <a:gd name="T1" fmla="*/ 57 h 57"/>
                  <a:gd name="T2" fmla="*/ 0 w 55"/>
                  <a:gd name="T3" fmla="*/ 42 h 57"/>
                  <a:gd name="T4" fmla="*/ 15 w 55"/>
                  <a:gd name="T5" fmla="*/ 0 h 57"/>
                  <a:gd name="T6" fmla="*/ 55 w 55"/>
                  <a:gd name="T7" fmla="*/ 16 h 57"/>
                  <a:gd name="T8" fmla="*/ 40 w 55"/>
                  <a:gd name="T9" fmla="*/ 57 h 57"/>
                  <a:gd name="T10" fmla="*/ 9 w 55"/>
                  <a:gd name="T11" fmla="*/ 37 h 57"/>
                  <a:gd name="T12" fmla="*/ 36 w 55"/>
                  <a:gd name="T13" fmla="*/ 47 h 57"/>
                  <a:gd name="T14" fmla="*/ 46 w 55"/>
                  <a:gd name="T15" fmla="*/ 20 h 57"/>
                  <a:gd name="T16" fmla="*/ 19 w 55"/>
                  <a:gd name="T17" fmla="*/ 11 h 57"/>
                  <a:gd name="T18" fmla="*/ 9 w 55"/>
                  <a:gd name="T19"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7">
                    <a:moveTo>
                      <a:pt x="40" y="57"/>
                    </a:moveTo>
                    <a:lnTo>
                      <a:pt x="0" y="42"/>
                    </a:lnTo>
                    <a:lnTo>
                      <a:pt x="15" y="0"/>
                    </a:lnTo>
                    <a:lnTo>
                      <a:pt x="55" y="16"/>
                    </a:lnTo>
                    <a:lnTo>
                      <a:pt x="40" y="57"/>
                    </a:lnTo>
                    <a:close/>
                    <a:moveTo>
                      <a:pt x="9" y="37"/>
                    </a:moveTo>
                    <a:lnTo>
                      <a:pt x="36" y="47"/>
                    </a:lnTo>
                    <a:lnTo>
                      <a:pt x="46" y="20"/>
                    </a:lnTo>
                    <a:lnTo>
                      <a:pt x="19" y="11"/>
                    </a:lnTo>
                    <a:lnTo>
                      <a:pt x="9" y="3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5" name="Freeform 158"/>
              <p:cNvSpPr>
                <a:spLocks/>
              </p:cNvSpPr>
              <p:nvPr/>
            </p:nvSpPr>
            <p:spPr bwMode="auto">
              <a:xfrm>
                <a:off x="2192338" y="2678113"/>
                <a:ext cx="388938" cy="152400"/>
              </a:xfrm>
              <a:custGeom>
                <a:avLst/>
                <a:gdLst>
                  <a:gd name="T0" fmla="*/ 243 w 245"/>
                  <a:gd name="T1" fmla="*/ 96 h 96"/>
                  <a:gd name="T2" fmla="*/ 0 w 245"/>
                  <a:gd name="T3" fmla="*/ 7 h 96"/>
                  <a:gd name="T4" fmla="*/ 3 w 245"/>
                  <a:gd name="T5" fmla="*/ 0 h 96"/>
                  <a:gd name="T6" fmla="*/ 245 w 245"/>
                  <a:gd name="T7" fmla="*/ 90 h 96"/>
                  <a:gd name="T8" fmla="*/ 243 w 245"/>
                  <a:gd name="T9" fmla="*/ 96 h 96"/>
                </a:gdLst>
                <a:ahLst/>
                <a:cxnLst>
                  <a:cxn ang="0">
                    <a:pos x="T0" y="T1"/>
                  </a:cxn>
                  <a:cxn ang="0">
                    <a:pos x="T2" y="T3"/>
                  </a:cxn>
                  <a:cxn ang="0">
                    <a:pos x="T4" y="T5"/>
                  </a:cxn>
                  <a:cxn ang="0">
                    <a:pos x="T6" y="T7"/>
                  </a:cxn>
                  <a:cxn ang="0">
                    <a:pos x="T8" y="T9"/>
                  </a:cxn>
                </a:cxnLst>
                <a:rect l="0" t="0" r="r" b="b"/>
                <a:pathLst>
                  <a:path w="245" h="96">
                    <a:moveTo>
                      <a:pt x="243" y="96"/>
                    </a:moveTo>
                    <a:lnTo>
                      <a:pt x="0" y="7"/>
                    </a:lnTo>
                    <a:lnTo>
                      <a:pt x="3" y="0"/>
                    </a:lnTo>
                    <a:lnTo>
                      <a:pt x="245" y="90"/>
                    </a:lnTo>
                    <a:lnTo>
                      <a:pt x="243" y="9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6" name="Freeform 159"/>
              <p:cNvSpPr>
                <a:spLocks noEditPoints="1"/>
              </p:cNvSpPr>
              <p:nvPr/>
            </p:nvSpPr>
            <p:spPr bwMode="auto">
              <a:xfrm>
                <a:off x="2036763" y="2755901"/>
                <a:ext cx="88900" cy="87313"/>
              </a:xfrm>
              <a:custGeom>
                <a:avLst/>
                <a:gdLst>
                  <a:gd name="T0" fmla="*/ 42 w 56"/>
                  <a:gd name="T1" fmla="*/ 55 h 55"/>
                  <a:gd name="T2" fmla="*/ 0 w 56"/>
                  <a:gd name="T3" fmla="*/ 40 h 55"/>
                  <a:gd name="T4" fmla="*/ 16 w 56"/>
                  <a:gd name="T5" fmla="*/ 0 h 55"/>
                  <a:gd name="T6" fmla="*/ 56 w 56"/>
                  <a:gd name="T7" fmla="*/ 14 h 55"/>
                  <a:gd name="T8" fmla="*/ 42 w 56"/>
                  <a:gd name="T9" fmla="*/ 55 h 55"/>
                  <a:gd name="T10" fmla="*/ 11 w 56"/>
                  <a:gd name="T11" fmla="*/ 36 h 55"/>
                  <a:gd name="T12" fmla="*/ 37 w 56"/>
                  <a:gd name="T13" fmla="*/ 45 h 55"/>
                  <a:gd name="T14" fmla="*/ 47 w 56"/>
                  <a:gd name="T15" fmla="*/ 19 h 55"/>
                  <a:gd name="T16" fmla="*/ 20 w 56"/>
                  <a:gd name="T17" fmla="*/ 9 h 55"/>
                  <a:gd name="T18" fmla="*/ 11 w 56"/>
                  <a:gd name="T19"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5">
                    <a:moveTo>
                      <a:pt x="42" y="55"/>
                    </a:moveTo>
                    <a:lnTo>
                      <a:pt x="0" y="40"/>
                    </a:lnTo>
                    <a:lnTo>
                      <a:pt x="16" y="0"/>
                    </a:lnTo>
                    <a:lnTo>
                      <a:pt x="56" y="14"/>
                    </a:lnTo>
                    <a:lnTo>
                      <a:pt x="42" y="55"/>
                    </a:lnTo>
                    <a:close/>
                    <a:moveTo>
                      <a:pt x="11" y="36"/>
                    </a:moveTo>
                    <a:lnTo>
                      <a:pt x="37" y="45"/>
                    </a:lnTo>
                    <a:lnTo>
                      <a:pt x="47" y="19"/>
                    </a:lnTo>
                    <a:lnTo>
                      <a:pt x="20" y="9"/>
                    </a:lnTo>
                    <a:lnTo>
                      <a:pt x="11" y="36"/>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7" name="Freeform 160"/>
              <p:cNvSpPr>
                <a:spLocks/>
              </p:cNvSpPr>
              <p:nvPr/>
            </p:nvSpPr>
            <p:spPr bwMode="auto">
              <a:xfrm>
                <a:off x="2139951" y="2822576"/>
                <a:ext cx="387350" cy="153988"/>
              </a:xfrm>
              <a:custGeom>
                <a:avLst/>
                <a:gdLst>
                  <a:gd name="T0" fmla="*/ 242 w 244"/>
                  <a:gd name="T1" fmla="*/ 97 h 97"/>
                  <a:gd name="T2" fmla="*/ 0 w 244"/>
                  <a:gd name="T3" fmla="*/ 8 h 97"/>
                  <a:gd name="T4" fmla="*/ 2 w 244"/>
                  <a:gd name="T5" fmla="*/ 0 h 97"/>
                  <a:gd name="T6" fmla="*/ 244 w 244"/>
                  <a:gd name="T7" fmla="*/ 90 h 97"/>
                  <a:gd name="T8" fmla="*/ 242 w 244"/>
                  <a:gd name="T9" fmla="*/ 97 h 97"/>
                </a:gdLst>
                <a:ahLst/>
                <a:cxnLst>
                  <a:cxn ang="0">
                    <a:pos x="T0" y="T1"/>
                  </a:cxn>
                  <a:cxn ang="0">
                    <a:pos x="T2" y="T3"/>
                  </a:cxn>
                  <a:cxn ang="0">
                    <a:pos x="T4" y="T5"/>
                  </a:cxn>
                  <a:cxn ang="0">
                    <a:pos x="T6" y="T7"/>
                  </a:cxn>
                  <a:cxn ang="0">
                    <a:pos x="T8" y="T9"/>
                  </a:cxn>
                </a:cxnLst>
                <a:rect l="0" t="0" r="r" b="b"/>
                <a:pathLst>
                  <a:path w="244" h="97">
                    <a:moveTo>
                      <a:pt x="242" y="97"/>
                    </a:moveTo>
                    <a:lnTo>
                      <a:pt x="0" y="8"/>
                    </a:lnTo>
                    <a:lnTo>
                      <a:pt x="2" y="0"/>
                    </a:lnTo>
                    <a:lnTo>
                      <a:pt x="244" y="90"/>
                    </a:lnTo>
                    <a:lnTo>
                      <a:pt x="242" y="97"/>
                    </a:lnTo>
                    <a:close/>
                  </a:path>
                </a:pathLst>
              </a:custGeom>
              <a:solidFill>
                <a:srgbClr val="E8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81" name="Freeform 128"/>
            <p:cNvSpPr>
              <a:spLocks/>
            </p:cNvSpPr>
            <p:nvPr/>
          </p:nvSpPr>
          <p:spPr bwMode="auto">
            <a:xfrm rot="10867662">
              <a:off x="1856715" y="3457409"/>
              <a:ext cx="305846" cy="140836"/>
            </a:xfrm>
            <a:custGeom>
              <a:avLst/>
              <a:gdLst>
                <a:gd name="T0" fmla="*/ 582 w 582"/>
                <a:gd name="T1" fmla="*/ 209 h 268"/>
                <a:gd name="T2" fmla="*/ 21 w 582"/>
                <a:gd name="T3" fmla="*/ 0 h 268"/>
                <a:gd name="T4" fmla="*/ 0 w 582"/>
                <a:gd name="T5" fmla="*/ 60 h 268"/>
                <a:gd name="T6" fmla="*/ 560 w 582"/>
                <a:gd name="T7" fmla="*/ 268 h 268"/>
                <a:gd name="T8" fmla="*/ 582 w 582"/>
                <a:gd name="T9" fmla="*/ 209 h 268"/>
              </a:gdLst>
              <a:ahLst/>
              <a:cxnLst>
                <a:cxn ang="0">
                  <a:pos x="T0" y="T1"/>
                </a:cxn>
                <a:cxn ang="0">
                  <a:pos x="T2" y="T3"/>
                </a:cxn>
                <a:cxn ang="0">
                  <a:pos x="T4" y="T5"/>
                </a:cxn>
                <a:cxn ang="0">
                  <a:pos x="T6" y="T7"/>
                </a:cxn>
                <a:cxn ang="0">
                  <a:pos x="T8" y="T9"/>
                </a:cxn>
              </a:cxnLst>
              <a:rect l="0" t="0" r="r" b="b"/>
              <a:pathLst>
                <a:path w="582" h="268">
                  <a:moveTo>
                    <a:pt x="582" y="209"/>
                  </a:moveTo>
                  <a:lnTo>
                    <a:pt x="21" y="0"/>
                  </a:lnTo>
                  <a:lnTo>
                    <a:pt x="0" y="60"/>
                  </a:lnTo>
                  <a:lnTo>
                    <a:pt x="560" y="268"/>
                  </a:lnTo>
                  <a:lnTo>
                    <a:pt x="582" y="209"/>
                  </a:lnTo>
                  <a:close/>
                </a:path>
              </a:pathLst>
            </a:custGeom>
            <a:solidFill>
              <a:srgbClr val="CDCF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2" name="Freeform 129"/>
            <p:cNvSpPr>
              <a:spLocks/>
            </p:cNvSpPr>
            <p:nvPr/>
          </p:nvSpPr>
          <p:spPr bwMode="auto">
            <a:xfrm rot="10867662">
              <a:off x="1866432" y="3457504"/>
              <a:ext cx="296387" cy="114561"/>
            </a:xfrm>
            <a:custGeom>
              <a:avLst/>
              <a:gdLst>
                <a:gd name="T0" fmla="*/ 564 w 564"/>
                <a:gd name="T1" fmla="*/ 207 h 218"/>
                <a:gd name="T2" fmla="*/ 3 w 564"/>
                <a:gd name="T3" fmla="*/ 0 h 218"/>
                <a:gd name="T4" fmla="*/ 0 w 564"/>
                <a:gd name="T5" fmla="*/ 10 h 218"/>
                <a:gd name="T6" fmla="*/ 560 w 564"/>
                <a:gd name="T7" fmla="*/ 218 h 218"/>
                <a:gd name="T8" fmla="*/ 564 w 564"/>
                <a:gd name="T9" fmla="*/ 207 h 218"/>
              </a:gdLst>
              <a:ahLst/>
              <a:cxnLst>
                <a:cxn ang="0">
                  <a:pos x="T0" y="T1"/>
                </a:cxn>
                <a:cxn ang="0">
                  <a:pos x="T2" y="T3"/>
                </a:cxn>
                <a:cxn ang="0">
                  <a:pos x="T4" y="T5"/>
                </a:cxn>
                <a:cxn ang="0">
                  <a:pos x="T6" y="T7"/>
                </a:cxn>
                <a:cxn ang="0">
                  <a:pos x="T8" y="T9"/>
                </a:cxn>
              </a:cxnLst>
              <a:rect l="0" t="0" r="r" b="b"/>
              <a:pathLst>
                <a:path w="564" h="218">
                  <a:moveTo>
                    <a:pt x="564" y="207"/>
                  </a:moveTo>
                  <a:lnTo>
                    <a:pt x="3" y="0"/>
                  </a:lnTo>
                  <a:lnTo>
                    <a:pt x="0" y="10"/>
                  </a:lnTo>
                  <a:lnTo>
                    <a:pt x="560" y="218"/>
                  </a:lnTo>
                  <a:lnTo>
                    <a:pt x="564" y="207"/>
                  </a:lnTo>
                  <a:close/>
                </a:path>
              </a:pathLst>
            </a:custGeom>
            <a:solidFill>
              <a:srgbClr val="EF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91" name="TextBox 2990"/>
          <p:cNvSpPr txBox="1"/>
          <p:nvPr/>
        </p:nvSpPr>
        <p:spPr>
          <a:xfrm>
            <a:off x="1295400" y="2895600"/>
            <a:ext cx="1066800" cy="923330"/>
          </a:xfrm>
          <a:prstGeom prst="rect">
            <a:avLst/>
          </a:prstGeom>
          <a:noFill/>
          <a:ln w="3175">
            <a:solidFill>
              <a:schemeClr val="tx1"/>
            </a:solidFill>
          </a:ln>
        </p:spPr>
        <p:txBody>
          <a:bodyPr wrap="square" rtlCol="0">
            <a:normAutofit/>
          </a:bodyPr>
          <a:lstStyle/>
          <a:p>
            <a:r>
              <a:rPr lang="en-US" dirty="0"/>
              <a:t>1.) IRB Approval </a:t>
            </a:r>
          </a:p>
        </p:txBody>
      </p:sp>
      <p:cxnSp>
        <p:nvCxnSpPr>
          <p:cNvPr id="2993" name="Elbow Connector 2992"/>
          <p:cNvCxnSpPr/>
          <p:nvPr/>
        </p:nvCxnSpPr>
        <p:spPr>
          <a:xfrm>
            <a:off x="1676400" y="1981200"/>
            <a:ext cx="1905495" cy="422070"/>
          </a:xfrm>
          <a:prstGeom prst="bentConnector3">
            <a:avLst>
              <a:gd name="adj1" fmla="val 50000"/>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000" name="Rectangle 2999">
            <a:hlinkClick r:id="rId2" action="ppaction://hlinksldjump"/>
          </p:cNvPr>
          <p:cNvSpPr/>
          <p:nvPr/>
        </p:nvSpPr>
        <p:spPr>
          <a:xfrm rot="1098923">
            <a:off x="3259814" y="2328991"/>
            <a:ext cx="671291" cy="43254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1" name="Title 3000"/>
          <p:cNvSpPr>
            <a:spLocks noGrp="1"/>
          </p:cNvSpPr>
          <p:nvPr>
            <p:ph type="ctrTitle"/>
          </p:nvPr>
        </p:nvSpPr>
        <p:spPr>
          <a:xfrm>
            <a:off x="-76200" y="6400799"/>
            <a:ext cx="4876800" cy="228601"/>
          </a:xfrm>
        </p:spPr>
        <p:txBody>
          <a:bodyPr/>
          <a:lstStyle/>
          <a:p>
            <a:r>
              <a:rPr lang="en-US" sz="1800" dirty="0"/>
              <a:t>*Puzzle pieces and blue arrowheads are buttons!</a:t>
            </a:r>
          </a:p>
        </p:txBody>
      </p:sp>
      <p:cxnSp>
        <p:nvCxnSpPr>
          <p:cNvPr id="810" name="Straight Arrow Connector 809"/>
          <p:cNvCxnSpPr/>
          <p:nvPr/>
        </p:nvCxnSpPr>
        <p:spPr>
          <a:xfrm>
            <a:off x="4572000" y="1066799"/>
            <a:ext cx="0" cy="304800"/>
          </a:xfrm>
          <a:prstGeom prst="straightConnector1">
            <a:avLst/>
          </a:prstGeom>
          <a:ln w="317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11" name="Freeform 33"/>
          <p:cNvSpPr>
            <a:spLocks noEditPoints="1"/>
          </p:cNvSpPr>
          <p:nvPr/>
        </p:nvSpPr>
        <p:spPr bwMode="auto">
          <a:xfrm>
            <a:off x="4280208" y="228599"/>
            <a:ext cx="584177" cy="774613"/>
          </a:xfrm>
          <a:custGeom>
            <a:avLst/>
            <a:gdLst>
              <a:gd name="T0" fmla="*/ 106 w 211"/>
              <a:gd name="T1" fmla="*/ 0 h 280"/>
              <a:gd name="T2" fmla="*/ 99 w 211"/>
              <a:gd name="T3" fmla="*/ 0 h 280"/>
              <a:gd name="T4" fmla="*/ 2 w 211"/>
              <a:gd name="T5" fmla="*/ 97 h 280"/>
              <a:gd name="T6" fmla="*/ 25 w 211"/>
              <a:gd name="T7" fmla="*/ 171 h 280"/>
              <a:gd name="T8" fmla="*/ 31 w 211"/>
              <a:gd name="T9" fmla="*/ 189 h 280"/>
              <a:gd name="T10" fmla="*/ 31 w 211"/>
              <a:gd name="T11" fmla="*/ 203 h 280"/>
              <a:gd name="T12" fmla="*/ 37 w 211"/>
              <a:gd name="T13" fmla="*/ 220 h 280"/>
              <a:gd name="T14" fmla="*/ 37 w 211"/>
              <a:gd name="T15" fmla="*/ 253 h 280"/>
              <a:gd name="T16" fmla="*/ 52 w 211"/>
              <a:gd name="T17" fmla="*/ 268 h 280"/>
              <a:gd name="T18" fmla="*/ 74 w 211"/>
              <a:gd name="T19" fmla="*/ 268 h 280"/>
              <a:gd name="T20" fmla="*/ 89 w 211"/>
              <a:gd name="T21" fmla="*/ 280 h 280"/>
              <a:gd name="T22" fmla="*/ 124 w 211"/>
              <a:gd name="T23" fmla="*/ 280 h 280"/>
              <a:gd name="T24" fmla="*/ 138 w 211"/>
              <a:gd name="T25" fmla="*/ 268 h 280"/>
              <a:gd name="T26" fmla="*/ 161 w 211"/>
              <a:gd name="T27" fmla="*/ 268 h 280"/>
              <a:gd name="T28" fmla="*/ 176 w 211"/>
              <a:gd name="T29" fmla="*/ 253 h 280"/>
              <a:gd name="T30" fmla="*/ 176 w 211"/>
              <a:gd name="T31" fmla="*/ 220 h 280"/>
              <a:gd name="T32" fmla="*/ 181 w 211"/>
              <a:gd name="T33" fmla="*/ 203 h 280"/>
              <a:gd name="T34" fmla="*/ 181 w 211"/>
              <a:gd name="T35" fmla="*/ 189 h 280"/>
              <a:gd name="T36" fmla="*/ 188 w 211"/>
              <a:gd name="T37" fmla="*/ 171 h 280"/>
              <a:gd name="T38" fmla="*/ 211 w 211"/>
              <a:gd name="T39" fmla="*/ 105 h 280"/>
              <a:gd name="T40" fmla="*/ 106 w 211"/>
              <a:gd name="T41" fmla="*/ 0 h 280"/>
              <a:gd name="T42" fmla="*/ 114 w 211"/>
              <a:gd name="T43" fmla="*/ 203 h 280"/>
              <a:gd name="T44" fmla="*/ 99 w 211"/>
              <a:gd name="T45" fmla="*/ 203 h 280"/>
              <a:gd name="T46" fmla="*/ 99 w 211"/>
              <a:gd name="T47" fmla="*/ 158 h 280"/>
              <a:gd name="T48" fmla="*/ 114 w 211"/>
              <a:gd name="T49" fmla="*/ 158 h 280"/>
              <a:gd name="T50" fmla="*/ 114 w 211"/>
              <a:gd name="T51" fmla="*/ 203 h 280"/>
              <a:gd name="T52" fmla="*/ 164 w 211"/>
              <a:gd name="T53" fmla="*/ 152 h 280"/>
              <a:gd name="T54" fmla="*/ 151 w 211"/>
              <a:gd name="T55" fmla="*/ 189 h 280"/>
              <a:gd name="T56" fmla="*/ 151 w 211"/>
              <a:gd name="T57" fmla="*/ 203 h 280"/>
              <a:gd name="T58" fmla="*/ 129 w 211"/>
              <a:gd name="T59" fmla="*/ 203 h 280"/>
              <a:gd name="T60" fmla="*/ 129 w 211"/>
              <a:gd name="T61" fmla="*/ 158 h 280"/>
              <a:gd name="T62" fmla="*/ 149 w 211"/>
              <a:gd name="T63" fmla="*/ 131 h 280"/>
              <a:gd name="T64" fmla="*/ 146 w 211"/>
              <a:gd name="T65" fmla="*/ 111 h 280"/>
              <a:gd name="T66" fmla="*/ 132 w 211"/>
              <a:gd name="T67" fmla="*/ 105 h 280"/>
              <a:gd name="T68" fmla="*/ 121 w 211"/>
              <a:gd name="T69" fmla="*/ 110 h 280"/>
              <a:gd name="T70" fmla="*/ 113 w 211"/>
              <a:gd name="T71" fmla="*/ 143 h 280"/>
              <a:gd name="T72" fmla="*/ 99 w 211"/>
              <a:gd name="T73" fmla="*/ 143 h 280"/>
              <a:gd name="T74" fmla="*/ 92 w 211"/>
              <a:gd name="T75" fmla="*/ 110 h 280"/>
              <a:gd name="T76" fmla="*/ 81 w 211"/>
              <a:gd name="T77" fmla="*/ 105 h 280"/>
              <a:gd name="T78" fmla="*/ 67 w 211"/>
              <a:gd name="T79" fmla="*/ 111 h 280"/>
              <a:gd name="T80" fmla="*/ 63 w 211"/>
              <a:gd name="T81" fmla="*/ 131 h 280"/>
              <a:gd name="T82" fmla="*/ 84 w 211"/>
              <a:gd name="T83" fmla="*/ 158 h 280"/>
              <a:gd name="T84" fmla="*/ 84 w 211"/>
              <a:gd name="T85" fmla="*/ 203 h 280"/>
              <a:gd name="T86" fmla="*/ 61 w 211"/>
              <a:gd name="T87" fmla="*/ 203 h 280"/>
              <a:gd name="T88" fmla="*/ 61 w 211"/>
              <a:gd name="T89" fmla="*/ 189 h 280"/>
              <a:gd name="T90" fmla="*/ 48 w 211"/>
              <a:gd name="T91" fmla="*/ 152 h 280"/>
              <a:gd name="T92" fmla="*/ 32 w 211"/>
              <a:gd name="T93" fmla="*/ 99 h 280"/>
              <a:gd name="T94" fmla="*/ 101 w 211"/>
              <a:gd name="T95" fmla="*/ 30 h 280"/>
              <a:gd name="T96" fmla="*/ 106 w 211"/>
              <a:gd name="T97" fmla="*/ 30 h 280"/>
              <a:gd name="T98" fmla="*/ 181 w 211"/>
              <a:gd name="T99" fmla="*/ 105 h 280"/>
              <a:gd name="T100" fmla="*/ 164 w 211"/>
              <a:gd name="T101" fmla="*/ 152 h 280"/>
              <a:gd name="T102" fmla="*/ 128 w 211"/>
              <a:gd name="T103" fmla="*/ 142 h 280"/>
              <a:gd name="T104" fmla="*/ 132 w 211"/>
              <a:gd name="T105" fmla="*/ 120 h 280"/>
              <a:gd name="T106" fmla="*/ 134 w 211"/>
              <a:gd name="T107" fmla="*/ 120 h 280"/>
              <a:gd name="T108" fmla="*/ 135 w 211"/>
              <a:gd name="T109" fmla="*/ 128 h 280"/>
              <a:gd name="T110" fmla="*/ 128 w 211"/>
              <a:gd name="T111" fmla="*/ 142 h 280"/>
              <a:gd name="T112" fmla="*/ 84 w 211"/>
              <a:gd name="T113" fmla="*/ 142 h 280"/>
              <a:gd name="T114" fmla="*/ 78 w 211"/>
              <a:gd name="T115" fmla="*/ 128 h 280"/>
              <a:gd name="T116" fmla="*/ 79 w 211"/>
              <a:gd name="T117" fmla="*/ 120 h 280"/>
              <a:gd name="T118" fmla="*/ 81 w 211"/>
              <a:gd name="T119" fmla="*/ 120 h 280"/>
              <a:gd name="T120" fmla="*/ 84 w 211"/>
              <a:gd name="T121" fmla="*/ 14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 h="280">
                <a:moveTo>
                  <a:pt x="106" y="0"/>
                </a:moveTo>
                <a:cubicBezTo>
                  <a:pt x="104" y="0"/>
                  <a:pt x="101" y="0"/>
                  <a:pt x="99" y="0"/>
                </a:cubicBezTo>
                <a:cubicBezTo>
                  <a:pt x="47" y="4"/>
                  <a:pt x="5" y="46"/>
                  <a:pt x="2" y="97"/>
                </a:cubicBezTo>
                <a:cubicBezTo>
                  <a:pt x="0" y="125"/>
                  <a:pt x="9" y="151"/>
                  <a:pt x="25" y="171"/>
                </a:cubicBezTo>
                <a:cubicBezTo>
                  <a:pt x="29" y="176"/>
                  <a:pt x="31" y="183"/>
                  <a:pt x="31" y="189"/>
                </a:cubicBezTo>
                <a:cubicBezTo>
                  <a:pt x="31" y="203"/>
                  <a:pt x="31" y="203"/>
                  <a:pt x="31" y="203"/>
                </a:cubicBezTo>
                <a:cubicBezTo>
                  <a:pt x="31" y="210"/>
                  <a:pt x="33" y="216"/>
                  <a:pt x="37" y="220"/>
                </a:cubicBezTo>
                <a:cubicBezTo>
                  <a:pt x="37" y="253"/>
                  <a:pt x="37" y="253"/>
                  <a:pt x="37" y="253"/>
                </a:cubicBezTo>
                <a:cubicBezTo>
                  <a:pt x="37" y="261"/>
                  <a:pt x="43" y="268"/>
                  <a:pt x="52" y="268"/>
                </a:cubicBezTo>
                <a:cubicBezTo>
                  <a:pt x="74" y="268"/>
                  <a:pt x="74" y="268"/>
                  <a:pt x="74" y="268"/>
                </a:cubicBezTo>
                <a:cubicBezTo>
                  <a:pt x="76" y="275"/>
                  <a:pt x="82" y="280"/>
                  <a:pt x="89" y="280"/>
                </a:cubicBezTo>
                <a:cubicBezTo>
                  <a:pt x="124" y="280"/>
                  <a:pt x="124" y="280"/>
                  <a:pt x="124" y="280"/>
                </a:cubicBezTo>
                <a:cubicBezTo>
                  <a:pt x="131" y="280"/>
                  <a:pt x="137" y="275"/>
                  <a:pt x="138" y="268"/>
                </a:cubicBezTo>
                <a:cubicBezTo>
                  <a:pt x="161" y="268"/>
                  <a:pt x="161" y="268"/>
                  <a:pt x="161" y="268"/>
                </a:cubicBezTo>
                <a:cubicBezTo>
                  <a:pt x="169" y="268"/>
                  <a:pt x="176" y="261"/>
                  <a:pt x="176" y="253"/>
                </a:cubicBezTo>
                <a:cubicBezTo>
                  <a:pt x="176" y="220"/>
                  <a:pt x="176" y="220"/>
                  <a:pt x="176" y="220"/>
                </a:cubicBezTo>
                <a:cubicBezTo>
                  <a:pt x="179" y="216"/>
                  <a:pt x="181" y="210"/>
                  <a:pt x="181" y="203"/>
                </a:cubicBezTo>
                <a:cubicBezTo>
                  <a:pt x="181" y="189"/>
                  <a:pt x="181" y="189"/>
                  <a:pt x="181" y="189"/>
                </a:cubicBezTo>
                <a:cubicBezTo>
                  <a:pt x="181" y="183"/>
                  <a:pt x="183" y="176"/>
                  <a:pt x="188" y="171"/>
                </a:cubicBezTo>
                <a:cubicBezTo>
                  <a:pt x="202" y="153"/>
                  <a:pt x="211" y="130"/>
                  <a:pt x="211" y="105"/>
                </a:cubicBezTo>
                <a:cubicBezTo>
                  <a:pt x="211" y="47"/>
                  <a:pt x="164" y="0"/>
                  <a:pt x="106" y="0"/>
                </a:cubicBezTo>
                <a:close/>
                <a:moveTo>
                  <a:pt x="114" y="203"/>
                </a:moveTo>
                <a:cubicBezTo>
                  <a:pt x="99" y="203"/>
                  <a:pt x="99" y="203"/>
                  <a:pt x="99" y="203"/>
                </a:cubicBezTo>
                <a:cubicBezTo>
                  <a:pt x="99" y="158"/>
                  <a:pt x="99" y="158"/>
                  <a:pt x="99" y="158"/>
                </a:cubicBezTo>
                <a:cubicBezTo>
                  <a:pt x="114" y="158"/>
                  <a:pt x="114" y="158"/>
                  <a:pt x="114" y="158"/>
                </a:cubicBezTo>
                <a:lnTo>
                  <a:pt x="114" y="203"/>
                </a:lnTo>
                <a:close/>
                <a:moveTo>
                  <a:pt x="164" y="152"/>
                </a:moveTo>
                <a:cubicBezTo>
                  <a:pt x="156" y="162"/>
                  <a:pt x="151" y="176"/>
                  <a:pt x="151" y="189"/>
                </a:cubicBezTo>
                <a:cubicBezTo>
                  <a:pt x="151" y="203"/>
                  <a:pt x="151" y="203"/>
                  <a:pt x="151" y="203"/>
                </a:cubicBezTo>
                <a:cubicBezTo>
                  <a:pt x="129" y="203"/>
                  <a:pt x="129" y="203"/>
                  <a:pt x="129" y="203"/>
                </a:cubicBezTo>
                <a:cubicBezTo>
                  <a:pt x="129" y="158"/>
                  <a:pt x="129" y="158"/>
                  <a:pt x="129" y="158"/>
                </a:cubicBezTo>
                <a:cubicBezTo>
                  <a:pt x="143" y="155"/>
                  <a:pt x="148" y="136"/>
                  <a:pt x="149" y="131"/>
                </a:cubicBezTo>
                <a:cubicBezTo>
                  <a:pt x="149" y="130"/>
                  <a:pt x="152" y="119"/>
                  <a:pt x="146" y="111"/>
                </a:cubicBezTo>
                <a:cubicBezTo>
                  <a:pt x="144" y="108"/>
                  <a:pt x="139" y="105"/>
                  <a:pt x="132" y="105"/>
                </a:cubicBezTo>
                <a:cubicBezTo>
                  <a:pt x="127" y="105"/>
                  <a:pt x="124" y="106"/>
                  <a:pt x="121" y="110"/>
                </a:cubicBezTo>
                <a:cubicBezTo>
                  <a:pt x="114" y="117"/>
                  <a:pt x="113" y="131"/>
                  <a:pt x="113" y="143"/>
                </a:cubicBezTo>
                <a:cubicBezTo>
                  <a:pt x="99" y="143"/>
                  <a:pt x="99" y="143"/>
                  <a:pt x="99" y="143"/>
                </a:cubicBezTo>
                <a:cubicBezTo>
                  <a:pt x="100" y="131"/>
                  <a:pt x="98" y="117"/>
                  <a:pt x="92" y="110"/>
                </a:cubicBezTo>
                <a:cubicBezTo>
                  <a:pt x="89" y="106"/>
                  <a:pt x="85" y="105"/>
                  <a:pt x="81" y="105"/>
                </a:cubicBezTo>
                <a:cubicBezTo>
                  <a:pt x="73" y="105"/>
                  <a:pt x="69" y="108"/>
                  <a:pt x="67" y="111"/>
                </a:cubicBezTo>
                <a:cubicBezTo>
                  <a:pt x="61" y="119"/>
                  <a:pt x="63" y="130"/>
                  <a:pt x="63" y="131"/>
                </a:cubicBezTo>
                <a:cubicBezTo>
                  <a:pt x="64" y="135"/>
                  <a:pt x="70" y="155"/>
                  <a:pt x="84" y="158"/>
                </a:cubicBezTo>
                <a:cubicBezTo>
                  <a:pt x="84" y="203"/>
                  <a:pt x="84" y="203"/>
                  <a:pt x="84" y="203"/>
                </a:cubicBezTo>
                <a:cubicBezTo>
                  <a:pt x="61" y="203"/>
                  <a:pt x="61" y="203"/>
                  <a:pt x="61" y="203"/>
                </a:cubicBezTo>
                <a:cubicBezTo>
                  <a:pt x="61" y="189"/>
                  <a:pt x="61" y="189"/>
                  <a:pt x="61" y="189"/>
                </a:cubicBezTo>
                <a:cubicBezTo>
                  <a:pt x="61" y="176"/>
                  <a:pt x="57" y="162"/>
                  <a:pt x="48" y="152"/>
                </a:cubicBezTo>
                <a:cubicBezTo>
                  <a:pt x="36" y="137"/>
                  <a:pt x="30" y="118"/>
                  <a:pt x="32" y="99"/>
                </a:cubicBezTo>
                <a:cubicBezTo>
                  <a:pt x="34" y="62"/>
                  <a:pt x="64" y="32"/>
                  <a:pt x="101" y="30"/>
                </a:cubicBezTo>
                <a:cubicBezTo>
                  <a:pt x="103" y="30"/>
                  <a:pt x="105" y="30"/>
                  <a:pt x="106" y="30"/>
                </a:cubicBezTo>
                <a:cubicBezTo>
                  <a:pt x="148" y="30"/>
                  <a:pt x="181" y="63"/>
                  <a:pt x="181" y="105"/>
                </a:cubicBezTo>
                <a:cubicBezTo>
                  <a:pt x="181" y="122"/>
                  <a:pt x="175" y="138"/>
                  <a:pt x="164" y="152"/>
                </a:cubicBezTo>
                <a:close/>
                <a:moveTo>
                  <a:pt x="128" y="142"/>
                </a:moveTo>
                <a:cubicBezTo>
                  <a:pt x="128" y="131"/>
                  <a:pt x="130" y="122"/>
                  <a:pt x="132" y="120"/>
                </a:cubicBezTo>
                <a:cubicBezTo>
                  <a:pt x="133" y="120"/>
                  <a:pt x="134" y="120"/>
                  <a:pt x="134" y="120"/>
                </a:cubicBezTo>
                <a:cubicBezTo>
                  <a:pt x="135" y="122"/>
                  <a:pt x="135" y="126"/>
                  <a:pt x="135" y="128"/>
                </a:cubicBezTo>
                <a:cubicBezTo>
                  <a:pt x="133" y="134"/>
                  <a:pt x="130" y="139"/>
                  <a:pt x="128" y="142"/>
                </a:cubicBezTo>
                <a:close/>
                <a:moveTo>
                  <a:pt x="84" y="142"/>
                </a:moveTo>
                <a:cubicBezTo>
                  <a:pt x="82" y="139"/>
                  <a:pt x="79" y="134"/>
                  <a:pt x="78" y="128"/>
                </a:cubicBezTo>
                <a:cubicBezTo>
                  <a:pt x="78" y="126"/>
                  <a:pt x="77" y="122"/>
                  <a:pt x="79" y="120"/>
                </a:cubicBezTo>
                <a:cubicBezTo>
                  <a:pt x="79" y="120"/>
                  <a:pt x="80" y="120"/>
                  <a:pt x="81" y="120"/>
                </a:cubicBezTo>
                <a:cubicBezTo>
                  <a:pt x="83" y="122"/>
                  <a:pt x="84" y="131"/>
                  <a:pt x="84" y="142"/>
                </a:cubicBezTo>
                <a:close/>
              </a:path>
            </a:pathLst>
          </a:custGeom>
          <a:solidFill>
            <a:schemeClr val="tx1">
              <a:lumMod val="65000"/>
              <a:lumOff val="35000"/>
            </a:schemeClr>
          </a:solidFill>
          <a:ln w="22225">
            <a:noFill/>
          </a:ln>
        </p:spPr>
        <p:txBody>
          <a:bodyPr vert="horz" wrap="square" lIns="91440" tIns="45720" rIns="91440" bIns="45720" numCol="1" anchor="t" anchorCtr="0" compatLnSpc="1">
            <a:prstTxWarp prst="textNoShape">
              <a:avLst/>
            </a:prstTxWarp>
          </a:bodyPr>
          <a:lstStyle/>
          <a:p>
            <a:endParaRPr lang="en-US"/>
          </a:p>
        </p:txBody>
      </p:sp>
      <p:cxnSp>
        <p:nvCxnSpPr>
          <p:cNvPr id="813" name="Straight Arrow Connector 812"/>
          <p:cNvCxnSpPr/>
          <p:nvPr/>
        </p:nvCxnSpPr>
        <p:spPr>
          <a:xfrm>
            <a:off x="4572000" y="-152401"/>
            <a:ext cx="0" cy="304800"/>
          </a:xfrm>
          <a:prstGeom prst="straightConnector1">
            <a:avLst/>
          </a:prstGeom>
          <a:ln w="317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819" name="Freeform 818">
            <a:hlinkClick r:id="rId3" action="ppaction://hlinksldjump"/>
          </p:cNvPr>
          <p:cNvSpPr>
            <a:spLocks/>
          </p:cNvSpPr>
          <p:nvPr/>
        </p:nvSpPr>
        <p:spPr bwMode="auto">
          <a:xfrm rot="16200000">
            <a:off x="860692" y="5708263"/>
            <a:ext cx="576316" cy="42342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2">
              <a:lumMod val="75000"/>
            </a:schemeClr>
          </a:solidFill>
          <a:ln>
            <a:solidFill>
              <a:schemeClr val="bg1">
                <a:lumMod val="8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22" name="Freeform 821">
            <a:hlinkClick r:id="rId4" action="ppaction://hlinksldjump"/>
          </p:cNvPr>
          <p:cNvSpPr>
            <a:spLocks/>
          </p:cNvSpPr>
          <p:nvPr/>
        </p:nvSpPr>
        <p:spPr bwMode="auto">
          <a:xfrm rot="16200000">
            <a:off x="7662133" y="5740099"/>
            <a:ext cx="576316" cy="423422"/>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6">
              <a:lumMod val="75000"/>
            </a:schemeClr>
          </a:solidFill>
          <a:ln>
            <a:solidFill>
              <a:schemeClr val="bg1">
                <a:lumMod val="8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25" name="Freeform 824">
            <a:hlinkClick r:id="rId5" action="ppaction://hlinksldjump"/>
          </p:cNvPr>
          <p:cNvSpPr>
            <a:spLocks/>
          </p:cNvSpPr>
          <p:nvPr/>
        </p:nvSpPr>
        <p:spPr bwMode="auto">
          <a:xfrm rot="16200000">
            <a:off x="3123954" y="5714349"/>
            <a:ext cx="576319" cy="423424"/>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4">
              <a:lumMod val="75000"/>
            </a:schemeClr>
          </a:solidFill>
          <a:ln>
            <a:solidFill>
              <a:schemeClr val="bg1">
                <a:lumMod val="8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28" name="Freeform 827">
            <a:hlinkClick r:id="rId6" action="ppaction://hlinksldjump"/>
          </p:cNvPr>
          <p:cNvSpPr>
            <a:spLocks/>
          </p:cNvSpPr>
          <p:nvPr/>
        </p:nvSpPr>
        <p:spPr bwMode="auto">
          <a:xfrm rot="16200000">
            <a:off x="5399385" y="5714160"/>
            <a:ext cx="576316" cy="445316"/>
          </a:xfrm>
          <a:custGeom>
            <a:avLst/>
            <a:gdLst>
              <a:gd name="T0" fmla="*/ 8 w 841"/>
              <a:gd name="T1" fmla="*/ 0 h 617"/>
              <a:gd name="T2" fmla="*/ 594 w 841"/>
              <a:gd name="T3" fmla="*/ 0 h 617"/>
              <a:gd name="T4" fmla="*/ 584 w 841"/>
              <a:gd name="T5" fmla="*/ 121 h 617"/>
              <a:gd name="T6" fmla="*/ 609 w 841"/>
              <a:gd name="T7" fmla="*/ 225 h 617"/>
              <a:gd name="T8" fmla="*/ 659 w 841"/>
              <a:gd name="T9" fmla="*/ 194 h 617"/>
              <a:gd name="T10" fmla="*/ 776 w 841"/>
              <a:gd name="T11" fmla="*/ 188 h 617"/>
              <a:gd name="T12" fmla="*/ 728 w 841"/>
              <a:gd name="T13" fmla="*/ 398 h 617"/>
              <a:gd name="T14" fmla="*/ 651 w 841"/>
              <a:gd name="T15" fmla="*/ 365 h 617"/>
              <a:gd name="T16" fmla="*/ 613 w 841"/>
              <a:gd name="T17" fmla="*/ 342 h 617"/>
              <a:gd name="T18" fmla="*/ 590 w 841"/>
              <a:gd name="T19" fmla="*/ 463 h 617"/>
              <a:gd name="T20" fmla="*/ 599 w 841"/>
              <a:gd name="T21" fmla="*/ 597 h 617"/>
              <a:gd name="T22" fmla="*/ 463 w 841"/>
              <a:gd name="T23" fmla="*/ 607 h 617"/>
              <a:gd name="T24" fmla="*/ 344 w 841"/>
              <a:gd name="T25" fmla="*/ 582 h 617"/>
              <a:gd name="T26" fmla="*/ 396 w 841"/>
              <a:gd name="T27" fmla="*/ 490 h 617"/>
              <a:gd name="T28" fmla="*/ 173 w 841"/>
              <a:gd name="T29" fmla="*/ 480 h 617"/>
              <a:gd name="T30" fmla="*/ 200 w 841"/>
              <a:gd name="T31" fmla="*/ 530 h 617"/>
              <a:gd name="T32" fmla="*/ 227 w 841"/>
              <a:gd name="T33" fmla="*/ 580 h 617"/>
              <a:gd name="T34" fmla="*/ 133 w 841"/>
              <a:gd name="T35" fmla="*/ 617 h 617"/>
              <a:gd name="T36" fmla="*/ 4 w 841"/>
              <a:gd name="T37" fmla="*/ 601 h 617"/>
              <a:gd name="T38" fmla="*/ 2 w 841"/>
              <a:gd name="T39" fmla="*/ 6 h 617"/>
              <a:gd name="T40" fmla="*/ 8 w 841"/>
              <a:gd name="T4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1" h="617">
                <a:moveTo>
                  <a:pt x="8" y="0"/>
                </a:moveTo>
                <a:cubicBezTo>
                  <a:pt x="204" y="0"/>
                  <a:pt x="405" y="0"/>
                  <a:pt x="594" y="0"/>
                </a:cubicBezTo>
                <a:cubicBezTo>
                  <a:pt x="591" y="35"/>
                  <a:pt x="585" y="77"/>
                  <a:pt x="584" y="121"/>
                </a:cubicBezTo>
                <a:cubicBezTo>
                  <a:pt x="584" y="157"/>
                  <a:pt x="585" y="221"/>
                  <a:pt x="609" y="225"/>
                </a:cubicBezTo>
                <a:cubicBezTo>
                  <a:pt x="624" y="228"/>
                  <a:pt x="647" y="203"/>
                  <a:pt x="659" y="194"/>
                </a:cubicBezTo>
                <a:cubicBezTo>
                  <a:pt x="692" y="170"/>
                  <a:pt x="739" y="159"/>
                  <a:pt x="776" y="188"/>
                </a:cubicBezTo>
                <a:cubicBezTo>
                  <a:pt x="841" y="241"/>
                  <a:pt x="832" y="394"/>
                  <a:pt x="728" y="398"/>
                </a:cubicBezTo>
                <a:cubicBezTo>
                  <a:pt x="694" y="399"/>
                  <a:pt x="674" y="382"/>
                  <a:pt x="651" y="365"/>
                </a:cubicBezTo>
                <a:cubicBezTo>
                  <a:pt x="644" y="360"/>
                  <a:pt x="625" y="341"/>
                  <a:pt x="613" y="342"/>
                </a:cubicBezTo>
                <a:cubicBezTo>
                  <a:pt x="581" y="345"/>
                  <a:pt x="588" y="428"/>
                  <a:pt x="590" y="463"/>
                </a:cubicBezTo>
                <a:cubicBezTo>
                  <a:pt x="592" y="512"/>
                  <a:pt x="604" y="553"/>
                  <a:pt x="599" y="597"/>
                </a:cubicBezTo>
                <a:cubicBezTo>
                  <a:pt x="557" y="600"/>
                  <a:pt x="511" y="605"/>
                  <a:pt x="463" y="607"/>
                </a:cubicBezTo>
                <a:cubicBezTo>
                  <a:pt x="422" y="609"/>
                  <a:pt x="350" y="614"/>
                  <a:pt x="344" y="582"/>
                </a:cubicBezTo>
                <a:cubicBezTo>
                  <a:pt x="338" y="551"/>
                  <a:pt x="389" y="520"/>
                  <a:pt x="396" y="490"/>
                </a:cubicBezTo>
                <a:cubicBezTo>
                  <a:pt x="428" y="352"/>
                  <a:pt x="158" y="344"/>
                  <a:pt x="173" y="480"/>
                </a:cubicBezTo>
                <a:cubicBezTo>
                  <a:pt x="175" y="500"/>
                  <a:pt x="189" y="517"/>
                  <a:pt x="200" y="530"/>
                </a:cubicBezTo>
                <a:cubicBezTo>
                  <a:pt x="209" y="541"/>
                  <a:pt x="228" y="559"/>
                  <a:pt x="227" y="580"/>
                </a:cubicBezTo>
                <a:cubicBezTo>
                  <a:pt x="225" y="615"/>
                  <a:pt x="175" y="616"/>
                  <a:pt x="133" y="617"/>
                </a:cubicBezTo>
                <a:cubicBezTo>
                  <a:pt x="83" y="617"/>
                  <a:pt x="38" y="612"/>
                  <a:pt x="4" y="601"/>
                </a:cubicBezTo>
                <a:cubicBezTo>
                  <a:pt x="0" y="407"/>
                  <a:pt x="4" y="204"/>
                  <a:pt x="2" y="6"/>
                </a:cubicBezTo>
                <a:cubicBezTo>
                  <a:pt x="3" y="3"/>
                  <a:pt x="5" y="1"/>
                  <a:pt x="8" y="0"/>
                </a:cubicBezTo>
                <a:close/>
              </a:path>
            </a:pathLst>
          </a:custGeom>
          <a:solidFill>
            <a:schemeClr val="accent5">
              <a:lumMod val="75000"/>
            </a:schemeClr>
          </a:solidFill>
          <a:ln>
            <a:solidFill>
              <a:schemeClr val="bg1">
                <a:lumMod val="8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sp>
        <p:nvSpPr>
          <p:cNvPr id="845" name="Flowchart: Alternate Process 844"/>
          <p:cNvSpPr/>
          <p:nvPr/>
        </p:nvSpPr>
        <p:spPr>
          <a:xfrm>
            <a:off x="6553200" y="990600"/>
            <a:ext cx="2067005" cy="1447800"/>
          </a:xfrm>
          <a:prstGeom prst="flowChartAlternateProcess">
            <a:avLst/>
          </a:prstGeom>
          <a:solidFill>
            <a:schemeClr val="bg1">
              <a:lumMod val="95000"/>
            </a:schemeClr>
          </a:solidFill>
          <a:ln>
            <a:gradFill>
              <a:gsLst>
                <a:gs pos="0">
                  <a:schemeClr val="bg1">
                    <a:lumMod val="65000"/>
                  </a:schemeClr>
                </a:gs>
                <a:gs pos="50000">
                  <a:schemeClr val="bg1">
                    <a:lumMod val="75000"/>
                  </a:schemeClr>
                </a:gs>
                <a:gs pos="100000">
                  <a:schemeClr val="bg1">
                    <a:lumMod val="85000"/>
                  </a:schemeClr>
                </a:gs>
              </a:gsLst>
              <a:lin ang="5400000" scaled="0"/>
            </a:gradFill>
          </a:ln>
          <a:effectLst>
            <a:outerShdw dist="38100" dir="18900000" algn="b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lumMod val="95000"/>
                    <a:lumOff val="5000"/>
                  </a:schemeClr>
                </a:solidFill>
              </a:rPr>
              <a:t>CLESF </a:t>
            </a:r>
            <a:r>
              <a:rPr lang="en-US" dirty="0" err="1">
                <a:solidFill>
                  <a:schemeClr val="tx1">
                    <a:lumMod val="95000"/>
                    <a:lumOff val="5000"/>
                  </a:schemeClr>
                </a:solidFill>
              </a:rPr>
              <a:t>REDCap</a:t>
            </a:r>
            <a:r>
              <a:rPr lang="en-US" dirty="0">
                <a:solidFill>
                  <a:schemeClr val="tx1">
                    <a:lumMod val="95000"/>
                    <a:lumOff val="5000"/>
                  </a:schemeClr>
                </a:solidFill>
              </a:rPr>
              <a:t> Patient Database Pipeline</a:t>
            </a:r>
          </a:p>
        </p:txBody>
      </p:sp>
      <p:cxnSp>
        <p:nvCxnSpPr>
          <p:cNvPr id="846" name="Straight Connector 845"/>
          <p:cNvCxnSpPr/>
          <p:nvPr/>
        </p:nvCxnSpPr>
        <p:spPr>
          <a:xfrm>
            <a:off x="5105400" y="1752600"/>
            <a:ext cx="1329627" cy="0"/>
          </a:xfrm>
          <a:prstGeom prst="line">
            <a:avLst/>
          </a:prstGeom>
          <a:ln w="1905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18" name="Flowchart: Alternate Process 817"/>
          <p:cNvSpPr/>
          <p:nvPr/>
        </p:nvSpPr>
        <p:spPr>
          <a:xfrm>
            <a:off x="533400" y="1295400"/>
            <a:ext cx="1143000" cy="990600"/>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Functionality of </a:t>
            </a:r>
            <a:r>
              <a:rPr lang="en-US" sz="1100" dirty="0" err="1"/>
              <a:t>REDCap</a:t>
            </a:r>
            <a:r>
              <a:rPr lang="en-US" sz="1100" dirty="0"/>
              <a:t> Database</a:t>
            </a:r>
          </a:p>
        </p:txBody>
      </p:sp>
      <p:sp>
        <p:nvSpPr>
          <p:cNvPr id="824" name="TextBox 823"/>
          <p:cNvSpPr txBox="1"/>
          <p:nvPr/>
        </p:nvSpPr>
        <p:spPr>
          <a:xfrm>
            <a:off x="3733800" y="3200400"/>
            <a:ext cx="1066800" cy="923330"/>
          </a:xfrm>
          <a:prstGeom prst="rect">
            <a:avLst/>
          </a:prstGeom>
          <a:noFill/>
          <a:ln w="3175">
            <a:solidFill>
              <a:schemeClr val="tx1"/>
            </a:solidFill>
          </a:ln>
        </p:spPr>
        <p:txBody>
          <a:bodyPr wrap="square" rtlCol="0">
            <a:normAutofit/>
          </a:bodyPr>
          <a:lstStyle/>
          <a:p>
            <a:r>
              <a:rPr lang="en-US" dirty="0"/>
              <a:t>2.) Web-Hosting Service</a:t>
            </a:r>
          </a:p>
        </p:txBody>
      </p:sp>
      <p:sp>
        <p:nvSpPr>
          <p:cNvPr id="826" name="TextBox 825"/>
          <p:cNvSpPr txBox="1"/>
          <p:nvPr/>
        </p:nvSpPr>
        <p:spPr>
          <a:xfrm>
            <a:off x="6248400" y="3124200"/>
            <a:ext cx="1066800" cy="923330"/>
          </a:xfrm>
          <a:prstGeom prst="rect">
            <a:avLst/>
          </a:prstGeom>
          <a:noFill/>
          <a:ln w="3175">
            <a:solidFill>
              <a:schemeClr val="tx1"/>
            </a:solidFill>
          </a:ln>
        </p:spPr>
        <p:txBody>
          <a:bodyPr wrap="square" rtlCol="0">
            <a:normAutofit/>
          </a:bodyPr>
          <a:lstStyle/>
          <a:p>
            <a:r>
              <a:rPr lang="en-US" dirty="0"/>
              <a:t>3.) </a:t>
            </a:r>
            <a:r>
              <a:rPr lang="en-US" dirty="0" err="1"/>
              <a:t>REDCap</a:t>
            </a:r>
            <a:endParaRPr lang="en-US" dirty="0"/>
          </a:p>
          <a:p>
            <a:r>
              <a:rPr lang="en-US" dirty="0"/>
              <a:t>Design</a:t>
            </a:r>
          </a:p>
        </p:txBody>
      </p:sp>
      <p:sp>
        <p:nvSpPr>
          <p:cNvPr id="827" name="TextBox 826"/>
          <p:cNvSpPr txBox="1"/>
          <p:nvPr/>
        </p:nvSpPr>
        <p:spPr>
          <a:xfrm>
            <a:off x="7924800" y="2819400"/>
            <a:ext cx="1219200" cy="923330"/>
          </a:xfrm>
          <a:prstGeom prst="rect">
            <a:avLst/>
          </a:prstGeom>
          <a:noFill/>
          <a:ln w="3175">
            <a:solidFill>
              <a:schemeClr val="tx1"/>
            </a:solidFill>
          </a:ln>
        </p:spPr>
        <p:txBody>
          <a:bodyPr wrap="square" rtlCol="0">
            <a:normAutofit/>
          </a:bodyPr>
          <a:lstStyle/>
          <a:p>
            <a:r>
              <a:rPr lang="en-US" dirty="0"/>
              <a:t>1.) Data Integration &amp; Analysis</a:t>
            </a:r>
          </a:p>
        </p:txBody>
      </p:sp>
    </p:spTree>
    <p:extLst>
      <p:ext uri="{BB962C8B-B14F-4D97-AF65-F5344CB8AC3E}">
        <p14:creationId xmlns:p14="http://schemas.microsoft.com/office/powerpoint/2010/main" val="1874536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animEffect transition="in" filter="fade">
                                      <p:cBhvr>
                                        <p:cTn id="7" dur="500"/>
                                        <p:tgtEl>
                                          <p:spTgt spid="8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1"/>
                                        </p:tgtEl>
                                        <p:attrNameLst>
                                          <p:attrName>style.visibility</p:attrName>
                                        </p:attrNameLst>
                                      </p:cBhvr>
                                      <p:to>
                                        <p:strVal val="visible"/>
                                      </p:to>
                                    </p:set>
                                    <p:animEffect transition="in" filter="fade">
                                      <p:cBhvr>
                                        <p:cTn id="11" dur="500"/>
                                        <p:tgtEl>
                                          <p:spTgt spid="8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0"/>
                                        </p:tgtEl>
                                        <p:attrNameLst>
                                          <p:attrName>style.visibility</p:attrName>
                                        </p:attrNameLst>
                                      </p:cBhvr>
                                      <p:to>
                                        <p:strVal val="visible"/>
                                      </p:to>
                                    </p:set>
                                    <p:animEffect transition="in" filter="fade">
                                      <p:cBhvr>
                                        <p:cTn id="15" dur="500"/>
                                        <p:tgtEl>
                                          <p:spTgt spid="810"/>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3255"/>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3000"/>
                                        </p:tgtEl>
                                        <p:attrNameLst>
                                          <p:attrName>style.visibility</p:attrName>
                                        </p:attrNameLst>
                                      </p:cBhvr>
                                      <p:to>
                                        <p:strVal val="visible"/>
                                      </p:to>
                                    </p:set>
                                    <p:animEffect transition="in" filter="fade">
                                      <p:cBhvr>
                                        <p:cTn id="21" dur="500"/>
                                        <p:tgtEl>
                                          <p:spTgt spid="3000"/>
                                        </p:tgtEl>
                                      </p:cBhvr>
                                    </p:animEffect>
                                  </p:childTnLst>
                                </p:cTn>
                              </p:par>
                              <p:par>
                                <p:cTn id="22" presetID="10" presetClass="entr" presetSubtype="0" fill="hold" nodeType="withEffect">
                                  <p:stCondLst>
                                    <p:cond delay="1300"/>
                                  </p:stCondLst>
                                  <p:childTnLst>
                                    <p:set>
                                      <p:cBhvr>
                                        <p:cTn id="23" dur="1" fill="hold">
                                          <p:stCondLst>
                                            <p:cond delay="0"/>
                                          </p:stCondLst>
                                        </p:cTn>
                                        <p:tgtEl>
                                          <p:spTgt spid="846"/>
                                        </p:tgtEl>
                                        <p:attrNameLst>
                                          <p:attrName>style.visibility</p:attrName>
                                        </p:attrNameLst>
                                      </p:cBhvr>
                                      <p:to>
                                        <p:strVal val="visible"/>
                                      </p:to>
                                    </p:set>
                                    <p:animEffect transition="in" filter="fade">
                                      <p:cBhvr>
                                        <p:cTn id="24" dur="1000"/>
                                        <p:tgtEl>
                                          <p:spTgt spid="846"/>
                                        </p:tgtEl>
                                      </p:cBhvr>
                                    </p:animEffect>
                                  </p:childTnLst>
                                </p:cTn>
                              </p:par>
                              <p:par>
                                <p:cTn id="25" presetID="10" presetClass="entr" presetSubtype="0" fill="hold" grpId="0" nodeType="withEffect">
                                  <p:stCondLst>
                                    <p:cond delay="2300"/>
                                  </p:stCondLst>
                                  <p:childTnLst>
                                    <p:set>
                                      <p:cBhvr>
                                        <p:cTn id="26" dur="1" fill="hold">
                                          <p:stCondLst>
                                            <p:cond delay="0"/>
                                          </p:stCondLst>
                                        </p:cTn>
                                        <p:tgtEl>
                                          <p:spTgt spid="845"/>
                                        </p:tgtEl>
                                        <p:attrNameLst>
                                          <p:attrName>style.visibility</p:attrName>
                                        </p:attrNameLst>
                                      </p:cBhvr>
                                      <p:to>
                                        <p:strVal val="visible"/>
                                      </p:to>
                                    </p:set>
                                    <p:animEffect transition="in" filter="fade">
                                      <p:cBhvr>
                                        <p:cTn id="27" dur="1000"/>
                                        <p:tgtEl>
                                          <p:spTgt spid="845"/>
                                        </p:tgtEl>
                                      </p:cBhvr>
                                    </p:animEffect>
                                  </p:childTnLst>
                                </p:cTn>
                              </p:par>
                              <p:par>
                                <p:cTn id="28" presetID="10" presetClass="entr" presetSubtype="0" fill="hold" nodeType="withEffect">
                                  <p:stCondLst>
                                    <p:cond delay="0"/>
                                  </p:stCondLst>
                                  <p:childTnLst>
                                    <p:set>
                                      <p:cBhvr>
                                        <p:cTn id="29" dur="1" fill="hold">
                                          <p:stCondLst>
                                            <p:cond delay="0"/>
                                          </p:stCondLst>
                                        </p:cTn>
                                        <p:tgtEl>
                                          <p:spTgt spid="2922"/>
                                        </p:tgtEl>
                                        <p:attrNameLst>
                                          <p:attrName>style.visibility</p:attrName>
                                        </p:attrNameLst>
                                      </p:cBhvr>
                                      <p:to>
                                        <p:strVal val="visible"/>
                                      </p:to>
                                    </p:set>
                                    <p:animEffect transition="in" filter="fade">
                                      <p:cBhvr>
                                        <p:cTn id="30" dur="500"/>
                                        <p:tgtEl>
                                          <p:spTgt spid="2922"/>
                                        </p:tgtEl>
                                      </p:cBhvr>
                                    </p:animEffect>
                                  </p:childTnLst>
                                </p:cTn>
                              </p:par>
                              <p:par>
                                <p:cTn id="31" presetID="10" presetClass="entr" presetSubtype="0" fill="hold" nodeType="withEffect">
                                  <p:stCondLst>
                                    <p:cond delay="400"/>
                                  </p:stCondLst>
                                  <p:childTnLst>
                                    <p:set>
                                      <p:cBhvr>
                                        <p:cTn id="32" dur="1" fill="hold">
                                          <p:stCondLst>
                                            <p:cond delay="0"/>
                                          </p:stCondLst>
                                        </p:cTn>
                                        <p:tgtEl>
                                          <p:spTgt spid="2993"/>
                                        </p:tgtEl>
                                        <p:attrNameLst>
                                          <p:attrName>style.visibility</p:attrName>
                                        </p:attrNameLst>
                                      </p:cBhvr>
                                      <p:to>
                                        <p:strVal val="visible"/>
                                      </p:to>
                                    </p:set>
                                    <p:animEffect transition="in" filter="fade">
                                      <p:cBhvr>
                                        <p:cTn id="33" dur="500"/>
                                        <p:tgtEl>
                                          <p:spTgt spid="29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846"/>
                                        </p:tgtEl>
                                      </p:cBhvr>
                                    </p:animEffect>
                                    <p:set>
                                      <p:cBhvr>
                                        <p:cTn id="38" dur="1" fill="hold">
                                          <p:stCondLst>
                                            <p:cond delay="499"/>
                                          </p:stCondLst>
                                        </p:cTn>
                                        <p:tgtEl>
                                          <p:spTgt spid="84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45"/>
                                        </p:tgtEl>
                                      </p:cBhvr>
                                    </p:animEffect>
                                    <p:set>
                                      <p:cBhvr>
                                        <p:cTn id="41" dur="1" fill="hold">
                                          <p:stCondLst>
                                            <p:cond delay="499"/>
                                          </p:stCondLst>
                                        </p:cTn>
                                        <p:tgtEl>
                                          <p:spTgt spid="845"/>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2936"/>
                                        </p:tgtEl>
                                        <p:attrNameLst>
                                          <p:attrName>style.visibility</p:attrName>
                                        </p:attrNameLst>
                                      </p:cBhvr>
                                      <p:to>
                                        <p:strVal val="visible"/>
                                      </p:to>
                                    </p:set>
                                    <p:animEffect transition="in" filter="fade">
                                      <p:cBhvr>
                                        <p:cTn id="44" dur="500"/>
                                        <p:tgtEl>
                                          <p:spTgt spid="2936"/>
                                        </p:tgtEl>
                                      </p:cBhvr>
                                    </p:animEffect>
                                  </p:childTnLst>
                                </p:cTn>
                              </p:par>
                              <p:par>
                                <p:cTn id="45" presetID="10" presetClass="entr" presetSubtype="0" fill="hold" nodeType="withEffect">
                                  <p:stCondLst>
                                    <p:cond delay="0"/>
                                  </p:stCondLst>
                                  <p:childTnLst>
                                    <p:set>
                                      <p:cBhvr>
                                        <p:cTn id="46" dur="1" fill="hold">
                                          <p:stCondLst>
                                            <p:cond delay="0"/>
                                          </p:stCondLst>
                                        </p:cTn>
                                        <p:tgtEl>
                                          <p:spTgt spid="2939"/>
                                        </p:tgtEl>
                                        <p:attrNameLst>
                                          <p:attrName>style.visibility</p:attrName>
                                        </p:attrNameLst>
                                      </p:cBhvr>
                                      <p:to>
                                        <p:strVal val="visible"/>
                                      </p:to>
                                    </p:set>
                                    <p:animEffect transition="in" filter="fade">
                                      <p:cBhvr>
                                        <p:cTn id="47" dur="500"/>
                                        <p:tgtEl>
                                          <p:spTgt spid="2939"/>
                                        </p:tgtEl>
                                      </p:cBhvr>
                                    </p:animEffect>
                                  </p:childTnLst>
                                </p:cTn>
                              </p:par>
                              <p:par>
                                <p:cTn id="48" presetID="10" presetClass="entr" presetSubtype="0" fill="hold" nodeType="withEffect">
                                  <p:stCondLst>
                                    <p:cond delay="0"/>
                                  </p:stCondLst>
                                  <p:childTnLst>
                                    <p:set>
                                      <p:cBhvr>
                                        <p:cTn id="49" dur="1" fill="hold">
                                          <p:stCondLst>
                                            <p:cond delay="0"/>
                                          </p:stCondLst>
                                        </p:cTn>
                                        <p:tgtEl>
                                          <p:spTgt spid="2942"/>
                                        </p:tgtEl>
                                        <p:attrNameLst>
                                          <p:attrName>style.visibility</p:attrName>
                                        </p:attrNameLst>
                                      </p:cBhvr>
                                      <p:to>
                                        <p:strVal val="visible"/>
                                      </p:to>
                                    </p:set>
                                    <p:animEffect transition="in" filter="fade">
                                      <p:cBhvr>
                                        <p:cTn id="50" dur="500"/>
                                        <p:tgtEl>
                                          <p:spTgt spid="2942"/>
                                        </p:tgtEl>
                                      </p:cBhvr>
                                    </p:animEffect>
                                  </p:childTnLst>
                                </p:cTn>
                              </p:par>
                              <p:par>
                                <p:cTn id="51" presetID="10" presetClass="entr" presetSubtype="0" fill="hold" nodeType="withEffect">
                                  <p:stCondLst>
                                    <p:cond delay="0"/>
                                  </p:stCondLst>
                                  <p:childTnLst>
                                    <p:set>
                                      <p:cBhvr>
                                        <p:cTn id="52" dur="1" fill="hold">
                                          <p:stCondLst>
                                            <p:cond delay="0"/>
                                          </p:stCondLst>
                                        </p:cTn>
                                        <p:tgtEl>
                                          <p:spTgt spid="2933"/>
                                        </p:tgtEl>
                                        <p:attrNameLst>
                                          <p:attrName>style.visibility</p:attrName>
                                        </p:attrNameLst>
                                      </p:cBhvr>
                                      <p:to>
                                        <p:strVal val="visible"/>
                                      </p:to>
                                    </p:set>
                                    <p:animEffect transition="in" filter="fade">
                                      <p:cBhvr>
                                        <p:cTn id="53" dur="500"/>
                                        <p:tgtEl>
                                          <p:spTgt spid="2933"/>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991"/>
                                        </p:tgtEl>
                                        <p:attrNameLst>
                                          <p:attrName>style.visibility</p:attrName>
                                        </p:attrNameLst>
                                      </p:cBhvr>
                                      <p:to>
                                        <p:strVal val="visible"/>
                                      </p:to>
                                    </p:set>
                                    <p:animEffect transition="in" filter="fade">
                                      <p:cBhvr>
                                        <p:cTn id="57" dur="500"/>
                                        <p:tgtEl>
                                          <p:spTgt spid="2991"/>
                                        </p:tgtEl>
                                      </p:cBhvr>
                                    </p:animEffect>
                                  </p:childTnLst>
                                </p:cTn>
                              </p:par>
                              <p:par>
                                <p:cTn id="58" presetID="10" presetClass="entr" presetSubtype="0" fill="hold" nodeType="with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nodeType="withEffect">
                                  <p:stCondLst>
                                    <p:cond delay="250"/>
                                  </p:stCondLst>
                                  <p:childTnLst>
                                    <p:set>
                                      <p:cBhvr>
                                        <p:cTn id="62" dur="1" fill="hold">
                                          <p:stCondLst>
                                            <p:cond delay="0"/>
                                          </p:stCondLst>
                                        </p:cTn>
                                        <p:tgtEl>
                                          <p:spTgt spid="2314"/>
                                        </p:tgtEl>
                                        <p:attrNameLst>
                                          <p:attrName>style.visibility</p:attrName>
                                        </p:attrNameLst>
                                      </p:cBhvr>
                                      <p:to>
                                        <p:strVal val="visible"/>
                                      </p:to>
                                    </p:set>
                                    <p:animEffect transition="in" filter="fade">
                                      <p:cBhvr>
                                        <p:cTn id="63" dur="500"/>
                                        <p:tgtEl>
                                          <p:spTgt spid="2314"/>
                                        </p:tgtEl>
                                      </p:cBhvr>
                                    </p:animEffect>
                                  </p:childTnLst>
                                </p:cTn>
                              </p:par>
                              <p:par>
                                <p:cTn id="64" presetID="10" presetClass="entr" presetSubtype="0" fill="hold" nodeType="withEffect">
                                  <p:stCondLst>
                                    <p:cond delay="250"/>
                                  </p:stCondLst>
                                  <p:childTnLst>
                                    <p:set>
                                      <p:cBhvr>
                                        <p:cTn id="65" dur="1" fill="hold">
                                          <p:stCondLst>
                                            <p:cond delay="0"/>
                                          </p:stCondLst>
                                        </p:cTn>
                                        <p:tgtEl>
                                          <p:spTgt spid="2455"/>
                                        </p:tgtEl>
                                        <p:attrNameLst>
                                          <p:attrName>style.visibility</p:attrName>
                                        </p:attrNameLst>
                                      </p:cBhvr>
                                      <p:to>
                                        <p:strVal val="visible"/>
                                      </p:to>
                                    </p:set>
                                    <p:animEffect transition="in" filter="fade">
                                      <p:cBhvr>
                                        <p:cTn id="66" dur="500"/>
                                        <p:tgtEl>
                                          <p:spTgt spid="2455"/>
                                        </p:tgtEl>
                                      </p:cBhvr>
                                    </p:animEffect>
                                  </p:childTnLst>
                                </p:cTn>
                              </p:par>
                              <p:par>
                                <p:cTn id="67" presetID="10" presetClass="entr" presetSubtype="0" fill="hold" nodeType="withEffect">
                                  <p:stCondLst>
                                    <p:cond delay="250"/>
                                  </p:stCondLst>
                                  <p:childTnLst>
                                    <p:set>
                                      <p:cBhvr>
                                        <p:cTn id="68" dur="1" fill="hold">
                                          <p:stCondLst>
                                            <p:cond delay="0"/>
                                          </p:stCondLst>
                                        </p:cTn>
                                        <p:tgtEl>
                                          <p:spTgt spid="2596"/>
                                        </p:tgtEl>
                                        <p:attrNameLst>
                                          <p:attrName>style.visibility</p:attrName>
                                        </p:attrNameLst>
                                      </p:cBhvr>
                                      <p:to>
                                        <p:strVal val="visible"/>
                                      </p:to>
                                    </p:set>
                                    <p:animEffect transition="in" filter="fade">
                                      <p:cBhvr>
                                        <p:cTn id="69" dur="500"/>
                                        <p:tgtEl>
                                          <p:spTgt spid="2596"/>
                                        </p:tgtEl>
                                      </p:cBhvr>
                                    </p:animEffect>
                                  </p:childTnLst>
                                </p:cTn>
                              </p:par>
                              <p:par>
                                <p:cTn id="70" presetID="47" presetClass="entr" presetSubtype="0" fill="hold" grpId="0" nodeType="withEffect">
                                  <p:stCondLst>
                                    <p:cond delay="1500"/>
                                  </p:stCondLst>
                                  <p:childTnLst>
                                    <p:set>
                                      <p:cBhvr>
                                        <p:cTn id="71" dur="1" fill="hold">
                                          <p:stCondLst>
                                            <p:cond delay="0"/>
                                          </p:stCondLst>
                                        </p:cTn>
                                        <p:tgtEl>
                                          <p:spTgt spid="819"/>
                                        </p:tgtEl>
                                        <p:attrNameLst>
                                          <p:attrName>style.visibility</p:attrName>
                                        </p:attrNameLst>
                                      </p:cBhvr>
                                      <p:to>
                                        <p:strVal val="visible"/>
                                      </p:to>
                                    </p:set>
                                    <p:animEffect transition="in" filter="fade">
                                      <p:cBhvr>
                                        <p:cTn id="72" dur="1000"/>
                                        <p:tgtEl>
                                          <p:spTgt spid="819"/>
                                        </p:tgtEl>
                                      </p:cBhvr>
                                    </p:animEffect>
                                    <p:anim calcmode="lin" valueType="num">
                                      <p:cBhvr>
                                        <p:cTn id="73" dur="1000" fill="hold"/>
                                        <p:tgtEl>
                                          <p:spTgt spid="819"/>
                                        </p:tgtEl>
                                        <p:attrNameLst>
                                          <p:attrName>ppt_x</p:attrName>
                                        </p:attrNameLst>
                                      </p:cBhvr>
                                      <p:tavLst>
                                        <p:tav tm="0">
                                          <p:val>
                                            <p:strVal val="#ppt_x"/>
                                          </p:val>
                                        </p:tav>
                                        <p:tav tm="100000">
                                          <p:val>
                                            <p:strVal val="#ppt_x"/>
                                          </p:val>
                                        </p:tav>
                                      </p:tavLst>
                                    </p:anim>
                                    <p:anim calcmode="lin" valueType="num">
                                      <p:cBhvr>
                                        <p:cTn id="74" dur="1000" fill="hold"/>
                                        <p:tgtEl>
                                          <p:spTgt spid="81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1500"/>
                                  </p:stCondLst>
                                  <p:childTnLst>
                                    <p:set>
                                      <p:cBhvr>
                                        <p:cTn id="76" dur="1" fill="hold">
                                          <p:stCondLst>
                                            <p:cond delay="0"/>
                                          </p:stCondLst>
                                        </p:cTn>
                                        <p:tgtEl>
                                          <p:spTgt spid="822"/>
                                        </p:tgtEl>
                                        <p:attrNameLst>
                                          <p:attrName>style.visibility</p:attrName>
                                        </p:attrNameLst>
                                      </p:cBhvr>
                                      <p:to>
                                        <p:strVal val="visible"/>
                                      </p:to>
                                    </p:set>
                                    <p:animEffect transition="in" filter="fade">
                                      <p:cBhvr>
                                        <p:cTn id="77" dur="1000"/>
                                        <p:tgtEl>
                                          <p:spTgt spid="822"/>
                                        </p:tgtEl>
                                      </p:cBhvr>
                                    </p:animEffect>
                                    <p:anim calcmode="lin" valueType="num">
                                      <p:cBhvr>
                                        <p:cTn id="78" dur="1000" fill="hold"/>
                                        <p:tgtEl>
                                          <p:spTgt spid="822"/>
                                        </p:tgtEl>
                                        <p:attrNameLst>
                                          <p:attrName>ppt_x</p:attrName>
                                        </p:attrNameLst>
                                      </p:cBhvr>
                                      <p:tavLst>
                                        <p:tav tm="0">
                                          <p:val>
                                            <p:strVal val="#ppt_x"/>
                                          </p:val>
                                        </p:tav>
                                        <p:tav tm="100000">
                                          <p:val>
                                            <p:strVal val="#ppt_x"/>
                                          </p:val>
                                        </p:tav>
                                      </p:tavLst>
                                    </p:anim>
                                    <p:anim calcmode="lin" valueType="num">
                                      <p:cBhvr>
                                        <p:cTn id="79" dur="1000" fill="hold"/>
                                        <p:tgtEl>
                                          <p:spTgt spid="822"/>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1500"/>
                                  </p:stCondLst>
                                  <p:childTnLst>
                                    <p:set>
                                      <p:cBhvr>
                                        <p:cTn id="81" dur="1" fill="hold">
                                          <p:stCondLst>
                                            <p:cond delay="0"/>
                                          </p:stCondLst>
                                        </p:cTn>
                                        <p:tgtEl>
                                          <p:spTgt spid="825"/>
                                        </p:tgtEl>
                                        <p:attrNameLst>
                                          <p:attrName>style.visibility</p:attrName>
                                        </p:attrNameLst>
                                      </p:cBhvr>
                                      <p:to>
                                        <p:strVal val="visible"/>
                                      </p:to>
                                    </p:set>
                                    <p:animEffect transition="in" filter="fade">
                                      <p:cBhvr>
                                        <p:cTn id="82" dur="1000"/>
                                        <p:tgtEl>
                                          <p:spTgt spid="825"/>
                                        </p:tgtEl>
                                      </p:cBhvr>
                                    </p:animEffect>
                                    <p:anim calcmode="lin" valueType="num">
                                      <p:cBhvr>
                                        <p:cTn id="83" dur="1000" fill="hold"/>
                                        <p:tgtEl>
                                          <p:spTgt spid="825"/>
                                        </p:tgtEl>
                                        <p:attrNameLst>
                                          <p:attrName>ppt_x</p:attrName>
                                        </p:attrNameLst>
                                      </p:cBhvr>
                                      <p:tavLst>
                                        <p:tav tm="0">
                                          <p:val>
                                            <p:strVal val="#ppt_x"/>
                                          </p:val>
                                        </p:tav>
                                        <p:tav tm="100000">
                                          <p:val>
                                            <p:strVal val="#ppt_x"/>
                                          </p:val>
                                        </p:tav>
                                      </p:tavLst>
                                    </p:anim>
                                    <p:anim calcmode="lin" valueType="num">
                                      <p:cBhvr>
                                        <p:cTn id="84" dur="1000" fill="hold"/>
                                        <p:tgtEl>
                                          <p:spTgt spid="825"/>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1500"/>
                                  </p:stCondLst>
                                  <p:childTnLst>
                                    <p:set>
                                      <p:cBhvr>
                                        <p:cTn id="86" dur="1" fill="hold">
                                          <p:stCondLst>
                                            <p:cond delay="0"/>
                                          </p:stCondLst>
                                        </p:cTn>
                                        <p:tgtEl>
                                          <p:spTgt spid="828"/>
                                        </p:tgtEl>
                                        <p:attrNameLst>
                                          <p:attrName>style.visibility</p:attrName>
                                        </p:attrNameLst>
                                      </p:cBhvr>
                                      <p:to>
                                        <p:strVal val="visible"/>
                                      </p:to>
                                    </p:set>
                                    <p:animEffect transition="in" filter="fade">
                                      <p:cBhvr>
                                        <p:cTn id="87" dur="1000"/>
                                        <p:tgtEl>
                                          <p:spTgt spid="828"/>
                                        </p:tgtEl>
                                      </p:cBhvr>
                                    </p:animEffect>
                                    <p:anim calcmode="lin" valueType="num">
                                      <p:cBhvr>
                                        <p:cTn id="88" dur="1000" fill="hold"/>
                                        <p:tgtEl>
                                          <p:spTgt spid="828"/>
                                        </p:tgtEl>
                                        <p:attrNameLst>
                                          <p:attrName>ppt_x</p:attrName>
                                        </p:attrNameLst>
                                      </p:cBhvr>
                                      <p:tavLst>
                                        <p:tav tm="0">
                                          <p:val>
                                            <p:strVal val="#ppt_x"/>
                                          </p:val>
                                        </p:tav>
                                        <p:tav tm="100000">
                                          <p:val>
                                            <p:strVal val="#ppt_x"/>
                                          </p:val>
                                        </p:tav>
                                      </p:tavLst>
                                    </p:anim>
                                    <p:anim calcmode="lin" valueType="num">
                                      <p:cBhvr>
                                        <p:cTn id="89" dur="1000" fill="hold"/>
                                        <p:tgtEl>
                                          <p:spTgt spid="828"/>
                                        </p:tgtEl>
                                        <p:attrNameLst>
                                          <p:attrName>ppt_y</p:attrName>
                                        </p:attrNameLst>
                                      </p:cBhvr>
                                      <p:tavLst>
                                        <p:tav tm="0">
                                          <p:val>
                                            <p:strVal val="#ppt_y-.1"/>
                                          </p:val>
                                        </p:tav>
                                        <p:tav tm="100000">
                                          <p:val>
                                            <p:strVal val="#ppt_y"/>
                                          </p:val>
                                        </p:tav>
                                      </p:tavLst>
                                    </p:anim>
                                  </p:childTnLst>
                                </p:cTn>
                              </p:par>
                              <p:par>
                                <p:cTn id="90" presetID="10" presetClass="entr" presetSubtype="0" fill="hold" nodeType="withEffect">
                                  <p:stCondLst>
                                    <p:cond delay="3250"/>
                                  </p:stCondLst>
                                  <p:childTnLst>
                                    <p:set>
                                      <p:cBhvr>
                                        <p:cTn id="91" dur="1" fill="hold">
                                          <p:stCondLst>
                                            <p:cond delay="0"/>
                                          </p:stCondLst>
                                        </p:cTn>
                                        <p:tgtEl>
                                          <p:spTgt spid="2982"/>
                                        </p:tgtEl>
                                        <p:attrNameLst>
                                          <p:attrName>style.visibility</p:attrName>
                                        </p:attrNameLst>
                                      </p:cBhvr>
                                      <p:to>
                                        <p:strVal val="visible"/>
                                      </p:to>
                                    </p:set>
                                    <p:animEffect transition="in" filter="fade">
                                      <p:cBhvr>
                                        <p:cTn id="92" dur="500"/>
                                        <p:tgtEl>
                                          <p:spTgt spid="2982"/>
                                        </p:tgtEl>
                                      </p:cBhvr>
                                    </p:animEffect>
                                  </p:childTnLst>
                                </p:cTn>
                              </p:par>
                              <p:par>
                                <p:cTn id="93" presetID="10" presetClass="entr" presetSubtype="0" fill="hold" nodeType="withEffect">
                                  <p:stCondLst>
                                    <p:cond delay="3250"/>
                                  </p:stCondLst>
                                  <p:childTnLst>
                                    <p:set>
                                      <p:cBhvr>
                                        <p:cTn id="94" dur="1" fill="hold">
                                          <p:stCondLst>
                                            <p:cond delay="0"/>
                                          </p:stCondLst>
                                        </p:cTn>
                                        <p:tgtEl>
                                          <p:spTgt spid="2985"/>
                                        </p:tgtEl>
                                        <p:attrNameLst>
                                          <p:attrName>style.visibility</p:attrName>
                                        </p:attrNameLst>
                                      </p:cBhvr>
                                      <p:to>
                                        <p:strVal val="visible"/>
                                      </p:to>
                                    </p:set>
                                    <p:animEffect transition="in" filter="fade">
                                      <p:cBhvr>
                                        <p:cTn id="95" dur="500"/>
                                        <p:tgtEl>
                                          <p:spTgt spid="2985"/>
                                        </p:tgtEl>
                                      </p:cBhvr>
                                    </p:animEffect>
                                  </p:childTnLst>
                                </p:cTn>
                              </p:par>
                              <p:par>
                                <p:cTn id="96" presetID="10" presetClass="entr" presetSubtype="0" fill="hold" nodeType="withEffect">
                                  <p:stCondLst>
                                    <p:cond delay="3250"/>
                                  </p:stCondLst>
                                  <p:childTnLst>
                                    <p:set>
                                      <p:cBhvr>
                                        <p:cTn id="97" dur="1" fill="hold">
                                          <p:stCondLst>
                                            <p:cond delay="0"/>
                                          </p:stCondLst>
                                        </p:cTn>
                                        <p:tgtEl>
                                          <p:spTgt spid="2983"/>
                                        </p:tgtEl>
                                        <p:attrNameLst>
                                          <p:attrName>style.visibility</p:attrName>
                                        </p:attrNameLst>
                                      </p:cBhvr>
                                      <p:to>
                                        <p:strVal val="visible"/>
                                      </p:to>
                                    </p:set>
                                    <p:animEffect transition="in" filter="fade">
                                      <p:cBhvr>
                                        <p:cTn id="98" dur="500"/>
                                        <p:tgtEl>
                                          <p:spTgt spid="2983"/>
                                        </p:tgtEl>
                                      </p:cBhvr>
                                    </p:animEffect>
                                  </p:childTnLst>
                                </p:cTn>
                              </p:par>
                              <p:par>
                                <p:cTn id="99" presetID="10" presetClass="entr" presetSubtype="0" fill="hold" nodeType="withEffect">
                                  <p:stCondLst>
                                    <p:cond delay="3250"/>
                                  </p:stCondLst>
                                  <p:childTnLst>
                                    <p:set>
                                      <p:cBhvr>
                                        <p:cTn id="100" dur="1" fill="hold">
                                          <p:stCondLst>
                                            <p:cond delay="0"/>
                                          </p:stCondLst>
                                        </p:cTn>
                                        <p:tgtEl>
                                          <p:spTgt spid="2984"/>
                                        </p:tgtEl>
                                        <p:attrNameLst>
                                          <p:attrName>style.visibility</p:attrName>
                                        </p:attrNameLst>
                                      </p:cBhvr>
                                      <p:to>
                                        <p:strVal val="visible"/>
                                      </p:to>
                                    </p:set>
                                    <p:animEffect transition="in" filter="fade">
                                      <p:cBhvr>
                                        <p:cTn id="101" dur="500"/>
                                        <p:tgtEl>
                                          <p:spTgt spid="2984"/>
                                        </p:tgtEl>
                                      </p:cBhvr>
                                    </p:animEffect>
                                  </p:childTnLst>
                                </p:cTn>
                              </p:par>
                              <p:par>
                                <p:cTn id="102" presetID="10" presetClass="entr" presetSubtype="0" fill="hold" grpId="0" nodeType="withEffect">
                                  <p:stCondLst>
                                    <p:cond delay="800"/>
                                  </p:stCondLst>
                                  <p:childTnLst>
                                    <p:set>
                                      <p:cBhvr>
                                        <p:cTn id="103" dur="1" fill="hold">
                                          <p:stCondLst>
                                            <p:cond delay="0"/>
                                          </p:stCondLst>
                                        </p:cTn>
                                        <p:tgtEl>
                                          <p:spTgt spid="818"/>
                                        </p:tgtEl>
                                        <p:attrNameLst>
                                          <p:attrName>style.visibility</p:attrName>
                                        </p:attrNameLst>
                                      </p:cBhvr>
                                      <p:to>
                                        <p:strVal val="visible"/>
                                      </p:to>
                                    </p:set>
                                    <p:animEffect transition="in" filter="fade">
                                      <p:cBhvr>
                                        <p:cTn id="104" dur="500"/>
                                        <p:tgtEl>
                                          <p:spTgt spid="818"/>
                                        </p:tgtEl>
                                      </p:cBhvr>
                                    </p:animEffect>
                                  </p:childTnLst>
                                </p:cTn>
                              </p:par>
                            </p:childTnLst>
                          </p:cTn>
                        </p:par>
                        <p:par>
                          <p:cTn id="105" fill="hold">
                            <p:stCondLst>
                              <p:cond delay="4250"/>
                            </p:stCondLst>
                            <p:childTnLst>
                              <p:par>
                                <p:cTn id="106" presetID="10" presetClass="entr" presetSubtype="0" fill="hold" grpId="0" nodeType="afterEffect">
                                  <p:stCondLst>
                                    <p:cond delay="0"/>
                                  </p:stCondLst>
                                  <p:childTnLst>
                                    <p:set>
                                      <p:cBhvr>
                                        <p:cTn id="107" dur="1" fill="hold">
                                          <p:stCondLst>
                                            <p:cond delay="0"/>
                                          </p:stCondLst>
                                        </p:cTn>
                                        <p:tgtEl>
                                          <p:spTgt spid="824"/>
                                        </p:tgtEl>
                                        <p:attrNameLst>
                                          <p:attrName>style.visibility</p:attrName>
                                        </p:attrNameLst>
                                      </p:cBhvr>
                                      <p:to>
                                        <p:strVal val="visible"/>
                                      </p:to>
                                    </p:set>
                                    <p:animEffect transition="in" filter="fade">
                                      <p:cBhvr>
                                        <p:cTn id="108" dur="500"/>
                                        <p:tgtEl>
                                          <p:spTgt spid="824"/>
                                        </p:tgtEl>
                                      </p:cBhvr>
                                    </p:animEffect>
                                  </p:childTnLst>
                                </p:cTn>
                              </p:par>
                            </p:childTnLst>
                          </p:cTn>
                        </p:par>
                        <p:par>
                          <p:cTn id="109" fill="hold">
                            <p:stCondLst>
                              <p:cond delay="4750"/>
                            </p:stCondLst>
                            <p:childTnLst>
                              <p:par>
                                <p:cTn id="110" presetID="10" presetClass="entr" presetSubtype="0" fill="hold" grpId="0" nodeType="afterEffect">
                                  <p:stCondLst>
                                    <p:cond delay="0"/>
                                  </p:stCondLst>
                                  <p:childTnLst>
                                    <p:set>
                                      <p:cBhvr>
                                        <p:cTn id="111" dur="1" fill="hold">
                                          <p:stCondLst>
                                            <p:cond delay="0"/>
                                          </p:stCondLst>
                                        </p:cTn>
                                        <p:tgtEl>
                                          <p:spTgt spid="826"/>
                                        </p:tgtEl>
                                        <p:attrNameLst>
                                          <p:attrName>style.visibility</p:attrName>
                                        </p:attrNameLst>
                                      </p:cBhvr>
                                      <p:to>
                                        <p:strVal val="visible"/>
                                      </p:to>
                                    </p:set>
                                    <p:animEffect transition="in" filter="fade">
                                      <p:cBhvr>
                                        <p:cTn id="112" dur="500"/>
                                        <p:tgtEl>
                                          <p:spTgt spid="826"/>
                                        </p:tgtEl>
                                      </p:cBhvr>
                                    </p:animEffect>
                                  </p:childTnLst>
                                </p:cTn>
                              </p:par>
                            </p:childTnLst>
                          </p:cTn>
                        </p:par>
                        <p:par>
                          <p:cTn id="113" fill="hold">
                            <p:stCondLst>
                              <p:cond delay="5250"/>
                            </p:stCondLst>
                            <p:childTnLst>
                              <p:par>
                                <p:cTn id="114" presetID="10" presetClass="entr" presetSubtype="0" fill="hold" grpId="0" nodeType="afterEffect">
                                  <p:stCondLst>
                                    <p:cond delay="0"/>
                                  </p:stCondLst>
                                  <p:childTnLst>
                                    <p:set>
                                      <p:cBhvr>
                                        <p:cTn id="115" dur="1" fill="hold">
                                          <p:stCondLst>
                                            <p:cond delay="0"/>
                                          </p:stCondLst>
                                        </p:cTn>
                                        <p:tgtEl>
                                          <p:spTgt spid="827"/>
                                        </p:tgtEl>
                                        <p:attrNameLst>
                                          <p:attrName>style.visibility</p:attrName>
                                        </p:attrNameLst>
                                      </p:cBhvr>
                                      <p:to>
                                        <p:strVal val="visible"/>
                                      </p:to>
                                    </p:set>
                                    <p:animEffect transition="in" filter="fade">
                                      <p:cBhvr>
                                        <p:cTn id="116" dur="500"/>
                                        <p:tgtEl>
                                          <p:spTgt spid="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1" grpId="0" animBg="1"/>
      <p:bldP spid="3000" grpId="0" animBg="1"/>
      <p:bldP spid="811" grpId="0" animBg="1"/>
      <p:bldP spid="819" grpId="0" animBg="1"/>
      <p:bldP spid="822" grpId="0" animBg="1"/>
      <p:bldP spid="825" grpId="0" animBg="1"/>
      <p:bldP spid="828" grpId="0" animBg="1"/>
      <p:bldP spid="845" grpId="0" animBg="1"/>
      <p:bldP spid="845" grpId="1" animBg="1"/>
      <p:bldP spid="818" grpId="0" animBg="1"/>
      <p:bldP spid="824" grpId="0" animBg="1"/>
      <p:bldP spid="826" grpId="0" animBg="1"/>
      <p:bldP spid="8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4793</TotalTime>
  <Words>2080</Words>
  <Application>Microsoft Office PowerPoint</Application>
  <PresentationFormat>On-screen Show (4:3)</PresentationFormat>
  <Paragraphs>267</Paragraphs>
  <Slides>28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Lato Light</vt:lpstr>
      <vt:lpstr>Office Theme</vt:lpstr>
      <vt:lpstr>Capstone Project: Online Registry for Chicago Lower Extremity Surgical Foundation (CLESF)</vt:lpstr>
      <vt:lpstr>Product Piece 1 – Do not delete this text box - used for hyperlinks</vt:lpstr>
      <vt:lpstr>Product Piece 1 – Do not delete this text box - used for hyperlinks</vt:lpstr>
      <vt:lpstr>Product Piece 1 – Do not delete this text box - used for hyperlinks</vt:lpstr>
      <vt:lpstr>PowerPoint Presentation</vt:lpstr>
      <vt:lpstr>PowerPoint Presentation</vt:lpstr>
      <vt:lpstr>PowerPoint Presentation</vt:lpstr>
      <vt:lpstr>The Meeting</vt:lpstr>
      <vt:lpstr>*Puzzle pieces and blue arrowheads are buttons!</vt:lpstr>
      <vt:lpstr>PowerPoint Presentation</vt:lpstr>
      <vt:lpstr>PowerPoint Presentation</vt:lpstr>
      <vt:lpstr>PowerPoint Presentation</vt:lpstr>
      <vt:lpstr>Product Piece 1 – Do not delete this text box - used for hyperlinks</vt:lpstr>
      <vt:lpstr>Product Piece 1 – Do not delete this text box - used for hyperlinks</vt:lpstr>
      <vt:lpstr>Figure 1 – REDCap Project Management</vt:lpstr>
      <vt:lpstr>Figure 2 – REDCap CLESF Registry</vt:lpstr>
      <vt:lpstr>Figure 3 – Digital Consent Form</vt:lpstr>
      <vt:lpstr>Figure 4 – Demographics &amp; Diagnosis</vt:lpstr>
      <vt:lpstr>Figure 5 – Surgical Treatment</vt:lpstr>
      <vt:lpstr>Product Piece 1 – Do not delete this text box - used for hyperlinks</vt:lpstr>
      <vt:lpstr>Workbook / Tablet Close up Page – Do not delete this text box – used for hyperlinks</vt:lpstr>
      <vt:lpstr>Meeting Notes #1 – do not delete this text box - used for hyperlinks</vt:lpstr>
      <vt:lpstr>Meeting Notes #2 – Do not delete this text box - used for hyperlinks</vt:lpstr>
      <vt:lpstr>Meeting Notes #3 – Do not delete this text box - used for hyperlinks</vt:lpstr>
      <vt:lpstr>Product Piece 1 – Do not delete this text box - used for hyperlinks</vt:lpstr>
      <vt:lpstr>Product Piece 2 – Do not delete this text box - used for hyperlinks</vt:lpstr>
      <vt:lpstr>Product Piece 3 – Do not delete this text box - used for hyperlinks</vt:lpstr>
      <vt:lpstr>Product Piece 4 – Do not delete this text box  - used for hyperlinks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Judd</dc:creator>
  <cp:lastModifiedBy>Paul</cp:lastModifiedBy>
  <cp:revision>81</cp:revision>
  <dcterms:created xsi:type="dcterms:W3CDTF">2016-06-15T18:16:33Z</dcterms:created>
  <dcterms:modified xsi:type="dcterms:W3CDTF">2018-04-29T15:49:31Z</dcterms:modified>
</cp:coreProperties>
</file>