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57" r:id="rId3"/>
    <p:sldId id="271" r:id="rId4"/>
    <p:sldId id="272" r:id="rId5"/>
    <p:sldId id="273" r:id="rId6"/>
    <p:sldId id="262" r:id="rId7"/>
    <p:sldId id="274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>
        <p:scale>
          <a:sx n="75" d="100"/>
          <a:sy n="75" d="100"/>
        </p:scale>
        <p:origin x="324" y="-4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8B800-9B94-4443-B4A4-68D7A84D942B}" type="datetime1">
              <a:rPr lang="el-GR" smtClean="0"/>
              <a:t>13/2/2023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EB575F-073D-4B72-9B93-74EB79A372BF}" type="datetime1">
              <a:rPr lang="el-GR" smtClean="0"/>
              <a:t>13/2/2023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/>
              <a:t>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49283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36980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45435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53298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5883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57992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9766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5470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7390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4150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17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66264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4882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5469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Ευθεία γραμμή σύνδεσης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Ευθεία γραμμή σύνδεσης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Ομάδα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Ευθεία γραμμή σύνδεσης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Ευθεία γραμμή σύνδεσης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Ομάδα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Ευθεία γραμμή σύνδεσης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Ευθεία γραμμή σύνδεσης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Ευθεία γραμμή σύνδεσης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Ευθεία γραμμή σύνδεσης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Ομάδα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Ευθεία γραμμή σύνδεσης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Ευθεία γραμμή σύνδεσης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Ομάδα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Ευθεία γραμμή σύνδεσης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Ευθεία γραμμή σύνδεσης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Ευθεία γραμμή σύνδεσης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</a:p>
        </p:txBody>
      </p:sp>
      <p:cxnSp>
        <p:nvCxnSpPr>
          <p:cNvPr id="58" name="Ευθεία γραμμή σύνδεσης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9605DC-8E97-4700-8BB4-6BF2D5C3D2D2}" type="datetime1">
              <a:rPr lang="el-GR" smtClean="0"/>
              <a:t>13/2/2023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88804F-EC94-4EB7-A72E-4390969D5503}" type="datetime1">
              <a:rPr lang="el-GR" smtClean="0"/>
              <a:t>13/2/2023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A2533-B78C-4319-9668-E8781A1B6EA1}" type="datetime1">
              <a:rPr lang="el-GR" smtClean="0"/>
              <a:t>13/2/2023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Ομάδα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Ευθεία γραμμή σύνδεσης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Ομάδα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Ευθεία γραμμή σύνδεσης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Ομάδα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Ευθεία γραμμή σύνδεσης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Ευθεία γραμμή σύνδεσης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Ομάδα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Ευθεία γραμμή σύνδεσης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Ομάδα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Ευθεία γραμμή σύνδεσης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Ευθεία γραμμή σύνδεσης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cxnSp>
        <p:nvCxnSpPr>
          <p:cNvPr id="58" name="Ευθεία γραμμή σύνδεσης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5A5E0-1A0E-4CAC-A5F3-B68AA6966061}" type="datetime1">
              <a:rPr lang="el-GR" smtClean="0"/>
              <a:t>13/2/2023</a:t>
            </a:fld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74989-93D9-4BE5-98E5-F0832F15830C}" type="datetime1">
              <a:rPr lang="el-GR" smtClean="0"/>
              <a:t>13/2/2023</a:t>
            </a:fld>
            <a:endParaRPr lang="el-GR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7E94CE-FC02-466C-8703-0695B282E26C}" type="datetime1">
              <a:rPr lang="el-GR" smtClean="0"/>
              <a:t>13/2/2023</a:t>
            </a:fld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Ομάδα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Ευθεία γραμμή σύνδεσης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Ευθεία γραμμή σύνδεσης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Ευθεία γραμμή σύνδεσης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Ευθεία γραμμή σύνδεσης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Ευθεία γραμμή σύνδεσης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Ευθεία γραμμή σύνδεσης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Ευθεία γραμμή σύνδεσης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Ευθεία γραμμή σύνδεσης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Ευθεία γραμμή σύνδεσης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Ευθεία γραμμή σύνδεσης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Ευθεία γραμμή σύνδεσης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Ευθεία γραμμή σύνδεσης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Ευθεία γραμμή σύνδεσης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Ευθεία γραμμή σύνδεσης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Ευθεία γραμμή σύνδεσης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Ευθεία γραμμή σύνδεσης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Ομάδα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Ευθεία γραμμή σύνδεσης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Ευθεία γραμμή σύνδεσης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Ευθεία γραμμή σύνδεσης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Ευθεία γραμμή σύνδεσης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Ευθεία γραμμή σύνδεσης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Ομάδα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Ευθεία γραμμή σύνδεσης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Ευθεία γραμμή σύνδεσης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Ευθεία γραμμή σύνδεσης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Ευθεία γραμμή σύνδεσης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Ευθεία γραμμή σύνδεσης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Ευθεία γραμμή σύνδεσης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Ευθεία γραμμή σύνδεσης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Ευθεία γραμμή σύνδεσης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Ευθεία γραμμή σύνδεσης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Ευθεία γραμμή σύνδεσης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Ομάδα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Ευθεία γραμμή σύνδεσης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Ευθεία γραμμή σύνδεσης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Ευθεία γραμμή σύνδεσης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Ευθεία γραμμή σύνδεσης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Ευθεία γραμμή σύνδεσης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Ομάδα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Ευθεία γραμμή σύνδεσης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Ευθεία γραμμή σύνδεσης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Ευθεία γραμμή σύνδεσης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Ευθεία γραμμή σύνδεσης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Ευθεία γραμμή σύνδεσης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Ευθεία γραμμή σύνδεσης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Ευθεία γραμμή σύνδεσης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Ευθεία γραμμή σύνδεσης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Ευθεία γραμμή σύνδεσης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Ευθεία γραμμή σύνδεσης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Θέση υποσέλιδου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212" name="Θέση ημερομηνίας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F72B0-28A3-4A40-B61E-EDF16353235B}" type="datetime1">
              <a:rPr lang="el-GR" smtClean="0"/>
              <a:t>13/2/2023</a:t>
            </a:fld>
            <a:endParaRPr lang="el-GR" dirty="0"/>
          </a:p>
        </p:txBody>
      </p:sp>
      <p:sp>
        <p:nvSpPr>
          <p:cNvPr id="214" name="Θέση αριθμού διαφάνειας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Ομάδα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Ευθεία γραμμή σύνδεσης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Ομάδα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Ευθεία γραμμή σύνδεσης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Ευθεία γραμμή σύνδεσης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Ομάδα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Ευθεία γραμμή σύνδεσης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Ευθεία γραμμή σύνδεσης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Ευθεία γραμμή σύνδεσης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Ομάδα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Ομάδα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Ευθεία γραμμή σύνδεσης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Ευθεία γραμμή σύνδεσης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Ευθεία γραμμή σύνδεσης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Ευθεία γραμμή σύνδεσης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Ορθογώνιο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cxnSp>
        <p:nvCxnSpPr>
          <p:cNvPr id="60" name="Ευθεία γραμμή σύνδεσης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0C3B3A4-D53F-421B-9BAB-9DD5DF8FC9D0}" type="datetime1">
              <a:rPr lang="el-GR" smtClean="0"/>
              <a:t>13/2/2023</a:t>
            </a:fld>
            <a:endParaRPr lang="el-GR" dirty="0"/>
          </a:p>
        </p:txBody>
      </p:sp>
      <p:sp>
        <p:nvSpPr>
          <p:cNvPr id="8" name="Σύμβολο κράτησης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Ομάδα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Ομάδα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Ευθεία γραμμή σύνδεσης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Ομάδα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Ευθεία γραμμή σύνδεσης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Ομάδα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Ομάδα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Ευθεία γραμμή σύνδεσης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Ευθεία γραμμή σύνδεσης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Ορθογώνιο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cxnSp>
        <p:nvCxnSpPr>
          <p:cNvPr id="59" name="Ευθεία γραμμή σύνδεσης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Ομάδα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Ευθεία γραμμή σύνδεσης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Ευθεία γραμμή σύνδεσης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Ευθεία γραμμή σύνδεσης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Ευθεία γραμμή σύνδεσης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Ευθεία γραμμή σύνδεσης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Ευθεία γραμμή σύνδεσης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Ευθεία γραμμή σύνδεσης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Ευθεία γραμμή σύνδεσης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Ευθεία γραμμή σύνδεσης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Ευθεία γραμμή σύνδεσης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Ευθεία γραμμή σύνδεσης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Ευθεία γραμμή σύνδεσης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Ευθεία γραμμή σύνδεσης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Ευθεία γραμμή σύνδεσης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Ευθεία γραμμή σύνδεσης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Ευθεία γραμμή σύνδεσης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Ομάδα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Ευθεία γραμμή σύνδεσης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Ευθεία γραμμή σύνδεσης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Ευθεία γραμμή σύνδεσης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Ευθεία γραμμή σύνδεσης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Ευθεία γραμμή σύνδεσης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Ομάδα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Ευθεία γραμμή σύνδεσης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Ευθεία γραμμή σύνδεσης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Ευθεία γραμμή σύνδεσης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Ευθεία γραμμή σύνδεσης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Ευθεία γραμμή σύνδεσης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Ευθεία γραμμή σύνδεσης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Ευθεία γραμμή σύνδεσης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Ευθεία γραμμή σύνδεσης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Ευθεία γραμμή σύνδεσης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Ευθεία γραμμή σύνδεσης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Ομάδα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Ευθεία γραμμή σύνδεσης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Ευθεία γραμμή σύνδεσης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Ευθεία γραμμή σύνδεσης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Ευθεία γραμμή σύνδεσης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Ευθεία γραμμή σύνδεσης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Ομάδα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Ευθεία γραμμή σύνδεσης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Ευθεία γραμμή σύνδεσης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Ευθεία γραμμή σύνδεσης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Ευθεία γραμμή σύνδεσης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Ευθεία γραμμή σύνδεσης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Ευθεία γραμμή σύνδεσης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Ευθεία γραμμή σύνδεσης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Ευθεία γραμμή σύνδεσης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Ευθεία γραμμή σύνδεσης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Ευθεία γραμμή σύνδεσης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/>
              <a:t>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</a:p>
        </p:txBody>
      </p:sp>
      <p:cxnSp>
        <p:nvCxnSpPr>
          <p:cNvPr id="148" name="Ευθεία γραμμή σύνδεσης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B46EC52-5824-4DE4-A8EE-A139C795D6DB}" type="datetime1">
              <a:rPr lang="el-GR" smtClean="0"/>
              <a:t>13/2/2023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Painting Classification 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l-GR" dirty="0"/>
              <a:t>Εργασία για το μάθημα μηχανικής μάθησης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>
            <a:extLst>
              <a:ext uri="{FF2B5EF4-FFF2-40B4-BE49-F238E27FC236}">
                <a16:creationId xmlns:a16="http://schemas.microsoft.com/office/drawing/2014/main" id="{17440A9A-DC71-6358-1898-B80B8BE6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077" y="1785904"/>
            <a:ext cx="6667500" cy="4762500"/>
          </a:xfrm>
          <a:prstGeom prst="rect">
            <a:avLst/>
          </a:prstGeom>
        </p:spPr>
      </p:pic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Classifiers</a:t>
            </a:r>
            <a:endParaRPr lang="el-GR" dirty="0"/>
          </a:p>
        </p:txBody>
      </p:sp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A12F9B61-67AC-4E38-A684-4F5E2862C143}"/>
              </a:ext>
            </a:extLst>
          </p:cNvPr>
          <p:cNvSpPr txBox="1">
            <a:spLocks/>
          </p:cNvSpPr>
          <p:nvPr/>
        </p:nvSpPr>
        <p:spPr>
          <a:xfrm>
            <a:off x="1371598" y="873186"/>
            <a:ext cx="9762067" cy="1150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dirty="0"/>
          </a:p>
          <a:p>
            <a:r>
              <a:rPr lang="el-GR" dirty="0"/>
              <a:t>Η καλύτερη κατά μέσο όρο ακρίβεια επιτεύχθηκε για τον </a:t>
            </a:r>
            <a:r>
              <a:rPr lang="en-US" dirty="0"/>
              <a:t>Random Forest Classifier</a:t>
            </a:r>
          </a:p>
          <a:p>
            <a:endParaRPr lang="el-GR" dirty="0"/>
          </a:p>
          <a:p>
            <a:endParaRPr lang="el-GR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EE26EB8-A730-0C36-1807-F28A88573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78" y="2344421"/>
            <a:ext cx="5276088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9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Classifiers</a:t>
            </a:r>
            <a:endParaRPr lang="el-GR" dirty="0"/>
          </a:p>
        </p:txBody>
      </p:sp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A12F9B61-67AC-4E38-A684-4F5E2862C143}"/>
              </a:ext>
            </a:extLst>
          </p:cNvPr>
          <p:cNvSpPr txBox="1">
            <a:spLocks/>
          </p:cNvSpPr>
          <p:nvPr/>
        </p:nvSpPr>
        <p:spPr>
          <a:xfrm>
            <a:off x="1371598" y="873186"/>
            <a:ext cx="9762067" cy="1150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dirty="0"/>
          </a:p>
          <a:p>
            <a:r>
              <a:rPr lang="el-GR" dirty="0"/>
              <a:t>Η καλύτερη κατά μέσο όρο ακρίβεια επιτεύχθηκε για τον </a:t>
            </a:r>
            <a:r>
              <a:rPr lang="en-US" dirty="0"/>
              <a:t>Random Forest Classifier</a:t>
            </a:r>
          </a:p>
          <a:p>
            <a:endParaRPr lang="el-GR" dirty="0"/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9253386-DFDB-9EDE-8C89-68398398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904"/>
            <a:ext cx="6667500" cy="476250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022D504B-AD72-4F66-FDB3-820CFC12A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583" y="1785904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Classifiers</a:t>
            </a:r>
            <a:endParaRPr lang="el-GR" dirty="0"/>
          </a:p>
        </p:txBody>
      </p:sp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A12F9B61-67AC-4E38-A684-4F5E2862C143}"/>
              </a:ext>
            </a:extLst>
          </p:cNvPr>
          <p:cNvSpPr txBox="1">
            <a:spLocks/>
          </p:cNvSpPr>
          <p:nvPr/>
        </p:nvSpPr>
        <p:spPr>
          <a:xfrm>
            <a:off x="1371598" y="873186"/>
            <a:ext cx="9762067" cy="1150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dirty="0"/>
          </a:p>
          <a:p>
            <a:r>
              <a:rPr lang="el-GR" dirty="0"/>
              <a:t>Ο </a:t>
            </a:r>
            <a:r>
              <a:rPr lang="en-US" dirty="0"/>
              <a:t>Random Forest </a:t>
            </a:r>
            <a:r>
              <a:rPr lang="el-GR" dirty="0"/>
              <a:t>αποδείχτηκε καλύτερος και όσο αφορά του χρόνους εκμάθησης / εξαγωγής αποτελέσματος</a:t>
            </a:r>
          </a:p>
          <a:p>
            <a:endParaRPr lang="en-US" dirty="0"/>
          </a:p>
          <a:p>
            <a:endParaRPr lang="el-GR" dirty="0"/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32DBE1E-79F6-FD98-23DE-3167A10A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1" y="2463275"/>
            <a:ext cx="6824132" cy="1677452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4EEB6C7D-6A8A-B3AE-8B06-2BD0E8F61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134" y="2463275"/>
            <a:ext cx="6891866" cy="941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B1404D-ABEE-A8E1-745E-597178F80527}"/>
              </a:ext>
            </a:extLst>
          </p:cNvPr>
          <p:cNvSpPr txBox="1"/>
          <p:nvPr/>
        </p:nvSpPr>
        <p:spPr>
          <a:xfrm>
            <a:off x="1371598" y="2093943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Forest</a:t>
            </a:r>
            <a:endParaRPr lang="el-G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D49B6-6223-A843-187D-EF36D3C3722B}"/>
              </a:ext>
            </a:extLst>
          </p:cNvPr>
          <p:cNvSpPr txBox="1"/>
          <p:nvPr/>
        </p:nvSpPr>
        <p:spPr>
          <a:xfrm>
            <a:off x="6761424" y="3692882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KNN</a:t>
            </a:r>
            <a:endParaRPr lang="el-GR" sz="1400" dirty="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912E220-4CB8-91B3-794A-6C1E1F1E7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134" y="4141505"/>
            <a:ext cx="6425750" cy="8779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D7B0D-33CB-F7CD-C1FB-367C478E3F9C}"/>
              </a:ext>
            </a:extLst>
          </p:cNvPr>
          <p:cNvSpPr txBox="1"/>
          <p:nvPr/>
        </p:nvSpPr>
        <p:spPr>
          <a:xfrm>
            <a:off x="6761424" y="219286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SVM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87100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Classifiers</a:t>
            </a:r>
            <a:endParaRPr lang="el-GR" dirty="0"/>
          </a:p>
        </p:txBody>
      </p:sp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A12F9B61-67AC-4E38-A684-4F5E2862C143}"/>
              </a:ext>
            </a:extLst>
          </p:cNvPr>
          <p:cNvSpPr txBox="1">
            <a:spLocks/>
          </p:cNvSpPr>
          <p:nvPr/>
        </p:nvSpPr>
        <p:spPr>
          <a:xfrm>
            <a:off x="1371598" y="873186"/>
            <a:ext cx="9762067" cy="1150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dirty="0"/>
          </a:p>
          <a:p>
            <a:r>
              <a:rPr lang="en-US" dirty="0"/>
              <a:t> </a:t>
            </a:r>
            <a:r>
              <a:rPr lang="el-GR" dirty="0"/>
              <a:t>Όταν δοκιμάσαμε ανάλυση στα δεδομένα </a:t>
            </a:r>
            <a:r>
              <a:rPr lang="en-US" dirty="0"/>
              <a:t>Demo</a:t>
            </a:r>
            <a:r>
              <a:rPr lang="el-GR" dirty="0"/>
              <a:t>, τα οποία δεν τα είχε δει ποτέ, η ακρίβεια αρκετά κοντά με αυτή που υπολογίσαμε στο </a:t>
            </a:r>
            <a:r>
              <a:rPr lang="en-US" dirty="0"/>
              <a:t>training…</a:t>
            </a:r>
            <a:endParaRPr lang="el-GR" dirty="0"/>
          </a:p>
          <a:p>
            <a:endParaRPr lang="en-US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1404D-ABEE-A8E1-745E-597178F80527}"/>
              </a:ext>
            </a:extLst>
          </p:cNvPr>
          <p:cNvSpPr txBox="1"/>
          <p:nvPr/>
        </p:nvSpPr>
        <p:spPr>
          <a:xfrm>
            <a:off x="2582331" y="217577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testing</a:t>
            </a:r>
            <a:endParaRPr lang="el-GR" sz="1400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D0A6AC2A-2772-198A-D162-AFA3C32EE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65" y="2559747"/>
            <a:ext cx="6947938" cy="1896534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B0DFA2D0-D0C2-A6EB-1B87-1527829E9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8" y="2559747"/>
            <a:ext cx="6947938" cy="1896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B88C56-CB62-FCF7-BD26-4F6E3570DF56}"/>
              </a:ext>
            </a:extLst>
          </p:cNvPr>
          <p:cNvSpPr txBox="1"/>
          <p:nvPr/>
        </p:nvSpPr>
        <p:spPr>
          <a:xfrm>
            <a:off x="8452623" y="225197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Demo data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41899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dirty="0"/>
              <a:t>Τελικές Παρατηρήσεις</a:t>
            </a:r>
          </a:p>
        </p:txBody>
      </p:sp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A12F9B61-67AC-4E38-A684-4F5E2862C143}"/>
              </a:ext>
            </a:extLst>
          </p:cNvPr>
          <p:cNvSpPr txBox="1">
            <a:spLocks/>
          </p:cNvSpPr>
          <p:nvPr/>
        </p:nvSpPr>
        <p:spPr>
          <a:xfrm>
            <a:off x="1371598" y="873185"/>
            <a:ext cx="9762067" cy="381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dirty="0"/>
          </a:p>
          <a:p>
            <a:r>
              <a:rPr lang="en-US" dirty="0"/>
              <a:t> </a:t>
            </a:r>
            <a:r>
              <a:rPr lang="el-GR" dirty="0"/>
              <a:t>Η ακρίβεια που πετύχαμε είναι αρκετά καλή αν αναλογιστούμε τα εξής:</a:t>
            </a:r>
          </a:p>
          <a:p>
            <a:pPr marL="685800" lvl="1" indent="-457200">
              <a:buFont typeface="+mj-lt"/>
              <a:buAutoNum type="arabicPeriod"/>
            </a:pPr>
            <a:r>
              <a:rPr lang="el-GR" dirty="0"/>
              <a:t>Τα </a:t>
            </a:r>
            <a:r>
              <a:rPr lang="en-US" dirty="0"/>
              <a:t>dataset </a:t>
            </a:r>
            <a:r>
              <a:rPr lang="el-GR" dirty="0"/>
              <a:t>που κάναμε </a:t>
            </a:r>
            <a:r>
              <a:rPr lang="en-US" dirty="0"/>
              <a:t>compile </a:t>
            </a:r>
            <a:r>
              <a:rPr lang="el-GR" dirty="0"/>
              <a:t>από το </a:t>
            </a:r>
            <a:r>
              <a:rPr lang="en-US" dirty="0"/>
              <a:t>internet </a:t>
            </a:r>
            <a:r>
              <a:rPr lang="el-GR" dirty="0"/>
              <a:t>δεν ήταν τα ιδανικά: δηλαδή, θα μπορούσαν να «καθαριστούν» ώστε να είναι προσφιλέστερα για ανάλυση.</a:t>
            </a:r>
          </a:p>
          <a:p>
            <a:pPr marL="685800" lvl="1" indent="-457200">
              <a:buFont typeface="+mj-lt"/>
              <a:buAutoNum type="arabicPeriod"/>
            </a:pPr>
            <a:r>
              <a:rPr lang="el-GR" dirty="0"/>
              <a:t>Δοκιμάσαμε μικρές αναλύσεις στην εικόνα, αν είχαμε χρησιμοποιήσει μεγαλύτερη ανάλυση θα είχαμε σίγουρα καλύτερα αποτελέσματα.</a:t>
            </a:r>
          </a:p>
          <a:p>
            <a:pPr marL="685800" lvl="1" indent="-457200">
              <a:buFont typeface="+mj-lt"/>
              <a:buAutoNum type="arabicPeriod"/>
            </a:pPr>
            <a:r>
              <a:rPr lang="el-GR" dirty="0"/>
              <a:t>Ένα πιο εξαντλητικό </a:t>
            </a:r>
            <a:r>
              <a:rPr lang="en-US" dirty="0"/>
              <a:t>optimization </a:t>
            </a:r>
            <a:r>
              <a:rPr lang="el-GR" dirty="0"/>
              <a:t>(π.χ. </a:t>
            </a:r>
            <a:r>
              <a:rPr lang="en-US" dirty="0"/>
              <a:t>Randomized search CV + grid Search </a:t>
            </a:r>
            <a:r>
              <a:rPr lang="en-US" dirty="0" err="1"/>
              <a:t>Cv</a:t>
            </a:r>
            <a:r>
              <a:rPr lang="en-US" dirty="0"/>
              <a:t>, Bayesian Optimization </a:t>
            </a:r>
            <a:r>
              <a:rPr lang="en-US" dirty="0" err="1"/>
              <a:t>etc</a:t>
            </a:r>
            <a:r>
              <a:rPr lang="en-US" dirty="0"/>
              <a:t>)</a:t>
            </a:r>
            <a:r>
              <a:rPr lang="el-GR" dirty="0"/>
              <a:t>, θα είχε δώσει ενδεχομένως ακόμα καλύτερους </a:t>
            </a:r>
            <a:r>
              <a:rPr lang="en-US" dirty="0"/>
              <a:t>classifiers.</a:t>
            </a:r>
          </a:p>
          <a:p>
            <a:pPr marL="685800" lvl="1" indent="-457200">
              <a:buFont typeface="+mj-lt"/>
              <a:buAutoNum type="arabicPeriod"/>
            </a:pPr>
            <a:r>
              <a:rPr lang="el-GR" dirty="0"/>
              <a:t>Ένα </a:t>
            </a:r>
            <a:r>
              <a:rPr lang="en-US" dirty="0"/>
              <a:t>feature selection </a:t>
            </a:r>
            <a:r>
              <a:rPr lang="el-GR" dirty="0"/>
              <a:t>διαφορετικό</a:t>
            </a:r>
            <a:r>
              <a:rPr lang="en-US" dirty="0"/>
              <a:t> </a:t>
            </a:r>
            <a:r>
              <a:rPr lang="el-GR" dirty="0"/>
              <a:t>όπως για παράδειγμα </a:t>
            </a:r>
            <a:r>
              <a:rPr lang="en-US" dirty="0"/>
              <a:t>features </a:t>
            </a:r>
            <a:r>
              <a:rPr lang="el-GR" dirty="0"/>
              <a:t>με μεγαλύτερη έμφαση σε </a:t>
            </a:r>
            <a:r>
              <a:rPr lang="en-US" dirty="0"/>
              <a:t>pixel values </a:t>
            </a:r>
            <a:r>
              <a:rPr lang="el-GR" dirty="0"/>
              <a:t>και χρώματα, πιθανώς να ταίριαζε περισσότερο στην περίπτωση των ζωγραφικών πινάκων σε σύγκριση με ότι χρησιμοποιήσαμε εμείς.</a:t>
            </a:r>
            <a:endParaRPr lang="en-US" dirty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4260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dirty="0"/>
              <a:t>Τέλος</a:t>
            </a:r>
          </a:p>
        </p:txBody>
      </p:sp>
      <p:pic>
        <p:nvPicPr>
          <p:cNvPr id="5" name="Εικόνα 4" descr="Εικόνα που περιέχει κείμενο, γκράφιτι&#10;&#10;Περιγραφή που δημιουργήθηκε αυτόματα">
            <a:extLst>
              <a:ext uri="{FF2B5EF4-FFF2-40B4-BE49-F238E27FC236}">
                <a16:creationId xmlns:a16="http://schemas.microsoft.com/office/drawing/2014/main" id="{D0EC8F94-74A5-325D-FCB2-95D00A3F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33" y="1364443"/>
            <a:ext cx="7027334" cy="526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Περιγραφή της εργασίας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l-GR" dirty="0"/>
          </a:p>
          <a:p>
            <a:pPr rtl="0"/>
            <a:r>
              <a:rPr lang="el-GR" dirty="0"/>
              <a:t>Σε αυτήν την εργασία ασχοληθήκαμε με ένα πρόβλημα </a:t>
            </a:r>
            <a:r>
              <a:rPr lang="en-US" dirty="0"/>
              <a:t>computer vision:</a:t>
            </a:r>
            <a:r>
              <a:rPr lang="el-GR" dirty="0"/>
              <a:t> Προσπαθήσαμε να εκπαιδεύσουμε ένα μοντέλο ώστε να μάθει να αναγνωρίζει τον καλλιτέχνη που δημιούργησε έναν πίνακα, απλώς και μόνο κοιτώντας τον πίνακα.</a:t>
            </a:r>
          </a:p>
          <a:p>
            <a:pPr rtl="0"/>
            <a:r>
              <a:rPr lang="el-GR" dirty="0"/>
              <a:t>Το υλικό που χρειαστήκαμε για την εκπαίδευση του μοντέλου συλλέχθηκε από το </a:t>
            </a:r>
            <a:r>
              <a:rPr lang="el-GR" dirty="0" err="1"/>
              <a:t>ιντερνετ</a:t>
            </a:r>
            <a:r>
              <a:rPr lang="el-GR" dirty="0"/>
              <a:t>, και πιο συγκεκριμένα</a:t>
            </a:r>
            <a:r>
              <a:rPr lang="en-US" dirty="0"/>
              <a:t>:</a:t>
            </a:r>
            <a:endParaRPr lang="el-GR" dirty="0"/>
          </a:p>
          <a:p>
            <a:pPr rtl="0"/>
            <a:r>
              <a:rPr lang="el-GR" dirty="0"/>
              <a:t>Εστιάσαμε σε 4 ζωγράφους: </a:t>
            </a:r>
            <a:r>
              <a:rPr lang="en-US" dirty="0"/>
              <a:t>Pablo Picasso, Claude Monet, H. Rembrandt, Salvador Dali</a:t>
            </a:r>
          </a:p>
          <a:p>
            <a:pPr marL="0" indent="0" rtl="0">
              <a:buNone/>
            </a:pPr>
            <a:endParaRPr lang="el-GR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l-GR" dirty="0"/>
          </a:p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94108" y="309596"/>
            <a:ext cx="9601200" cy="563589"/>
          </a:xfrm>
        </p:spPr>
        <p:txBody>
          <a:bodyPr rtlCol="0"/>
          <a:lstStyle/>
          <a:p>
            <a:pPr algn="ctr" rtl="0"/>
            <a:r>
              <a:rPr lang="el-GR" dirty="0"/>
              <a:t>Περιγραφή της εργασίας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A4E61-DD15-1D8A-F90A-69810CB2BA29}"/>
              </a:ext>
            </a:extLst>
          </p:cNvPr>
          <p:cNvSpPr txBox="1"/>
          <p:nvPr/>
        </p:nvSpPr>
        <p:spPr>
          <a:xfrm>
            <a:off x="1158240" y="1764087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Pablo Picasso</a:t>
            </a:r>
          </a:p>
          <a:p>
            <a:r>
              <a:rPr lang="el-GR" dirty="0"/>
              <a:t>1881 - 1973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CF27F-991B-B26D-27C1-87F9925316DC}"/>
              </a:ext>
            </a:extLst>
          </p:cNvPr>
          <p:cNvSpPr txBox="1"/>
          <p:nvPr/>
        </p:nvSpPr>
        <p:spPr>
          <a:xfrm>
            <a:off x="4093795" y="2085501"/>
            <a:ext cx="171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Claude Monet 1840 - 1926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EC1A6-D636-9EC6-723A-5479ED3025C2}"/>
              </a:ext>
            </a:extLst>
          </p:cNvPr>
          <p:cNvSpPr txBox="1"/>
          <p:nvPr/>
        </p:nvSpPr>
        <p:spPr>
          <a:xfrm>
            <a:off x="7192594" y="1318636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H. Rembrandt</a:t>
            </a:r>
          </a:p>
          <a:p>
            <a:r>
              <a:rPr lang="el-GR" dirty="0"/>
              <a:t>1606 - 1669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CCF64-4B8F-BB19-621E-15C7F681B0CC}"/>
              </a:ext>
            </a:extLst>
          </p:cNvPr>
          <p:cNvSpPr txBox="1"/>
          <p:nvPr/>
        </p:nvSpPr>
        <p:spPr>
          <a:xfrm>
            <a:off x="9847763" y="1964967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Salvador Dali</a:t>
            </a:r>
          </a:p>
          <a:p>
            <a:r>
              <a:rPr lang="el-GR" dirty="0"/>
              <a:t>1904 - 1989</a:t>
            </a:r>
          </a:p>
        </p:txBody>
      </p:sp>
      <p:pic>
        <p:nvPicPr>
          <p:cNvPr id="19" name="Εικόνα 18" descr="Εικόνα που περιέχει χλόη, δέντρο, υπαίθριος, βοσκή&#10;&#10;Περιγραφή που δημιουργήθηκε αυτόματα">
            <a:extLst>
              <a:ext uri="{FF2B5EF4-FFF2-40B4-BE49-F238E27FC236}">
                <a16:creationId xmlns:a16="http://schemas.microsoft.com/office/drawing/2014/main" id="{02123976-7E49-D1B4-2267-3E965E94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06" y="3012231"/>
            <a:ext cx="2864987" cy="2864987"/>
          </a:xfrm>
          <a:prstGeom prst="rect">
            <a:avLst/>
          </a:prstGeom>
        </p:spPr>
      </p:pic>
      <p:pic>
        <p:nvPicPr>
          <p:cNvPr id="25" name="Εικόνα 2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31055B9B-3673-0071-2282-6FB46BD0C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48" y="2133419"/>
            <a:ext cx="2352468" cy="3309750"/>
          </a:xfrm>
          <a:prstGeom prst="rect">
            <a:avLst/>
          </a:prstGeom>
        </p:spPr>
      </p:pic>
      <p:pic>
        <p:nvPicPr>
          <p:cNvPr id="27" name="Εικόνα 26" descr="Εικόνα που περιέχει κείμενο, ζωγραφική&#10;&#10;Περιγραφή που δημιουργήθηκε αυτόματα">
            <a:extLst>
              <a:ext uri="{FF2B5EF4-FFF2-40B4-BE49-F238E27FC236}">
                <a16:creationId xmlns:a16="http://schemas.microsoft.com/office/drawing/2014/main" id="{20F5D187-B93F-6808-EA52-9894D16AD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215" y="2731832"/>
            <a:ext cx="2533933" cy="3230880"/>
          </a:xfrm>
          <a:prstGeom prst="rect">
            <a:avLst/>
          </a:prstGeom>
        </p:spPr>
      </p:pic>
      <p:pic>
        <p:nvPicPr>
          <p:cNvPr id="29" name="Εικόνα 28" descr="Εικόνα που περιέχει κείμενο, μπλε&#10;&#10;Περιγραφή που δημιουργήθηκε αυτόματα">
            <a:extLst>
              <a:ext uri="{FF2B5EF4-FFF2-40B4-BE49-F238E27FC236}">
                <a16:creationId xmlns:a16="http://schemas.microsoft.com/office/drawing/2014/main" id="{3B6D185F-7FB6-E745-D4FC-C02FC3B63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61" y="2408666"/>
            <a:ext cx="3363528" cy="33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1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295400" y="1046481"/>
            <a:ext cx="4516120" cy="3809999"/>
          </a:xfrm>
        </p:spPr>
        <p:txBody>
          <a:bodyPr rtlCol="0"/>
          <a:lstStyle/>
          <a:p>
            <a:pPr rtl="0"/>
            <a:endParaRPr lang="el-GR" dirty="0"/>
          </a:p>
          <a:p>
            <a:r>
              <a:rPr lang="el-GR" dirty="0"/>
              <a:t>Για κάθε ζωγράφο συλλέξαμε περίπου 600 πίνακες.</a:t>
            </a:r>
          </a:p>
          <a:p>
            <a:r>
              <a:rPr lang="el-GR" dirty="0"/>
              <a:t>Από αυτούς χρησιμοποιήσαμε τους 500 για </a:t>
            </a:r>
            <a:r>
              <a:rPr lang="en-US" dirty="0"/>
              <a:t>training/testing &amp; validation </a:t>
            </a:r>
            <a:endParaRPr lang="el-GR" dirty="0"/>
          </a:p>
          <a:p>
            <a:r>
              <a:rPr lang="el-GR" dirty="0"/>
              <a:t>Οι υπόλοιποι 100 χρησιμοποιήθηκαν για τους σκοπούς του </a:t>
            </a:r>
            <a:r>
              <a:rPr lang="en-US" dirty="0"/>
              <a:t>Demo (</a:t>
            </a:r>
            <a:r>
              <a:rPr lang="el-GR" dirty="0"/>
              <a:t>και για ένα έμμεσο </a:t>
            </a:r>
            <a:r>
              <a:rPr lang="en-US" dirty="0"/>
              <a:t>validation)</a:t>
            </a:r>
            <a:endParaRPr lang="el-GR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l-GR" dirty="0"/>
          </a:p>
          <a:p>
            <a:pPr rtl="0"/>
            <a:endParaRPr lang="el-GR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/>
              <a:t>Περιγραφή της εργασίας</a:t>
            </a:r>
            <a:endParaRPr lang="el-GR" dirty="0"/>
          </a:p>
        </p:txBody>
      </p:sp>
      <p:pic>
        <p:nvPicPr>
          <p:cNvPr id="8" name="Εικόνα 7" descr="Εικόνα που περιέχει κείμενο, γυαλί&#10;&#10;Περιγραφή που δημιουργήθηκε αυτόματα">
            <a:extLst>
              <a:ext uri="{FF2B5EF4-FFF2-40B4-BE49-F238E27FC236}">
                <a16:creationId xmlns:a16="http://schemas.microsoft.com/office/drawing/2014/main" id="{F9C59437-925A-AD93-85EE-EBFBC88D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48" y="1248087"/>
            <a:ext cx="2041271" cy="49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295400" y="1046481"/>
            <a:ext cx="4516120" cy="3809999"/>
          </a:xfrm>
        </p:spPr>
        <p:txBody>
          <a:bodyPr rtlCol="0">
            <a:normAutofit fontScale="92500" lnSpcReduction="10000"/>
          </a:bodyPr>
          <a:lstStyle/>
          <a:p>
            <a:pPr rtl="0"/>
            <a:endParaRPr lang="el-GR" dirty="0"/>
          </a:p>
          <a:p>
            <a:r>
              <a:rPr lang="el-GR" dirty="0"/>
              <a:t>Όλοι οι πίνακες μετασχηματίστηκαν σε διαστάσεις 64</a:t>
            </a:r>
            <a:r>
              <a:rPr lang="en-US" dirty="0"/>
              <a:t>x64 pixel</a:t>
            </a:r>
            <a:r>
              <a:rPr lang="el-GR" dirty="0"/>
              <a:t> και τα </a:t>
            </a:r>
            <a:r>
              <a:rPr lang="en-US" dirty="0"/>
              <a:t>pixel values </a:t>
            </a:r>
            <a:r>
              <a:rPr lang="el-GR" dirty="0"/>
              <a:t>τους </a:t>
            </a:r>
            <a:r>
              <a:rPr lang="el-GR" dirty="0" err="1"/>
              <a:t>νορμαλοποιήθηκαν</a:t>
            </a:r>
            <a:r>
              <a:rPr lang="el-GR" dirty="0"/>
              <a:t>.</a:t>
            </a:r>
            <a:endParaRPr lang="en-US" dirty="0"/>
          </a:p>
          <a:p>
            <a:r>
              <a:rPr lang="el-GR" dirty="0"/>
              <a:t>Επιλέξαμε να μετατρέψουμε το χρώμα σε κλίμακα του γκρι.</a:t>
            </a:r>
          </a:p>
          <a:p>
            <a:r>
              <a:rPr lang="el-GR" dirty="0"/>
              <a:t>Επιλέξαμε να εξάγουμε ως </a:t>
            </a:r>
            <a:r>
              <a:rPr lang="en-US" dirty="0"/>
              <a:t>features </a:t>
            </a:r>
            <a:r>
              <a:rPr lang="el-GR" dirty="0"/>
              <a:t>τα εξής: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Pixel Values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Gabor Filters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Hog features	</a:t>
            </a:r>
            <a:endParaRPr lang="el-GR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l-GR" dirty="0"/>
          </a:p>
          <a:p>
            <a:pPr rtl="0"/>
            <a:endParaRPr lang="el-GR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/>
              <a:t>Περιγραφή της εργασίας</a:t>
            </a:r>
            <a:endParaRPr lang="el-GR" dirty="0"/>
          </a:p>
        </p:txBody>
      </p:sp>
      <p:pic>
        <p:nvPicPr>
          <p:cNvPr id="7" name="Εικόνα 6" descr="Εικόνα που περιέχει δέντρο, υπαίθριος, φυτό&#10;&#10;Περιγραφή που δημιουργήθηκε αυτόματα">
            <a:extLst>
              <a:ext uri="{FF2B5EF4-FFF2-40B4-BE49-F238E27FC236}">
                <a16:creationId xmlns:a16="http://schemas.microsoft.com/office/drawing/2014/main" id="{EEB0CB78-A198-418D-3383-0A7C0942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82" y="1259840"/>
            <a:ext cx="354461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0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74707"/>
          </a:xfrm>
        </p:spPr>
        <p:txBody>
          <a:bodyPr rtlCol="0"/>
          <a:lstStyle/>
          <a:p>
            <a:pPr rtl="0"/>
            <a:r>
              <a:rPr lang="el-GR" dirty="0"/>
              <a:t>Τι είναι τα </a:t>
            </a:r>
            <a:r>
              <a:rPr lang="en-US" dirty="0"/>
              <a:t>Gabor Filters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733A4D4-0156-8DCA-778A-333964D4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24001"/>
            <a:ext cx="9601200" cy="1534160"/>
          </a:xfrm>
        </p:spPr>
        <p:txBody>
          <a:bodyPr/>
          <a:lstStyle/>
          <a:p>
            <a:r>
              <a:rPr lang="el-GR" dirty="0"/>
              <a:t>Είναι ένα γραμμικό φίλτρο που χρησιμοποιείται για </a:t>
            </a:r>
            <a:r>
              <a:rPr lang="en-US" dirty="0"/>
              <a:t>texture analysis</a:t>
            </a:r>
          </a:p>
          <a:p>
            <a:r>
              <a:rPr lang="el-GR" dirty="0"/>
              <a:t>Μαθηματικά περιγράφεται ως εξής:</a:t>
            </a:r>
          </a:p>
          <a:p>
            <a:r>
              <a:rPr lang="el-GR" dirty="0"/>
              <a:t>Παράδειγμα:</a:t>
            </a:r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CC785187-06DB-EE9A-C98E-FBCA0C78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" y="3418840"/>
            <a:ext cx="2702560" cy="2702560"/>
          </a:xfrm>
          <a:prstGeom prst="rect">
            <a:avLst/>
          </a:prstGeom>
        </p:spPr>
      </p:pic>
      <p:pic>
        <p:nvPicPr>
          <p:cNvPr id="9" name="Εικόνα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33A1E8FA-A7BF-D5C1-4186-AE1EBF16C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560" y="3408680"/>
            <a:ext cx="2722880" cy="2722880"/>
          </a:xfrm>
          <a:prstGeom prst="rect">
            <a:avLst/>
          </a:prstGeom>
        </p:spPr>
      </p:pic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ECABD394-7595-0399-1368-8F107E3A47F2}"/>
              </a:ext>
            </a:extLst>
          </p:cNvPr>
          <p:cNvCxnSpPr/>
          <p:nvPr/>
        </p:nvCxnSpPr>
        <p:spPr>
          <a:xfrm>
            <a:off x="4145280" y="4653280"/>
            <a:ext cx="156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D25886-3038-864A-1050-0299551E7E4D}"/>
                  </a:ext>
                </a:extLst>
              </p:cNvPr>
              <p:cNvSpPr txBox="1"/>
              <p:nvPr/>
            </p:nvSpPr>
            <p:spPr>
              <a:xfrm>
                <a:off x="5709920" y="1922642"/>
                <a:ext cx="5832109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D25886-3038-864A-1050-0299551E7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20" y="1922642"/>
                <a:ext cx="5832109" cy="5558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74707"/>
          </a:xfrm>
        </p:spPr>
        <p:txBody>
          <a:bodyPr rtlCol="0"/>
          <a:lstStyle/>
          <a:p>
            <a:pPr rtl="0"/>
            <a:r>
              <a:rPr lang="el-GR" dirty="0"/>
              <a:t>Τι είναι το </a:t>
            </a:r>
            <a:r>
              <a:rPr lang="en-US" dirty="0"/>
              <a:t>Hog Descriptor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733A4D4-0156-8DCA-778A-333964D4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24001"/>
            <a:ext cx="9601200" cy="1534160"/>
          </a:xfrm>
        </p:spPr>
        <p:txBody>
          <a:bodyPr>
            <a:normAutofit/>
          </a:bodyPr>
          <a:lstStyle/>
          <a:p>
            <a:r>
              <a:rPr lang="el-GR" dirty="0"/>
              <a:t>Είναι ένα </a:t>
            </a:r>
            <a:r>
              <a:rPr lang="en-US" dirty="0"/>
              <a:t>feature descriptor </a:t>
            </a:r>
            <a:r>
              <a:rPr lang="el-GR" dirty="0"/>
              <a:t>που χρησιμοποιείται στο </a:t>
            </a:r>
            <a:r>
              <a:rPr lang="en-US" dirty="0"/>
              <a:t>computer vision </a:t>
            </a:r>
            <a:r>
              <a:rPr lang="el-GR" dirty="0"/>
              <a:t>για αναγνώριση – εντοπισμό αντικειμένων.</a:t>
            </a:r>
            <a:endParaRPr lang="en-US" dirty="0"/>
          </a:p>
          <a:p>
            <a:r>
              <a:rPr lang="el-GR" dirty="0"/>
              <a:t>Παράδειγμα:</a:t>
            </a:r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ECABD394-7595-0399-1368-8F107E3A47F2}"/>
              </a:ext>
            </a:extLst>
          </p:cNvPr>
          <p:cNvCxnSpPr>
            <a:cxnSpLocks/>
          </p:cNvCxnSpPr>
          <p:nvPr/>
        </p:nvCxnSpPr>
        <p:spPr>
          <a:xfrm>
            <a:off x="4145280" y="4653280"/>
            <a:ext cx="690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919A19DB-EF02-68F7-36F3-661C55666080}"/>
              </a:ext>
            </a:extLst>
          </p:cNvPr>
          <p:cNvCxnSpPr>
            <a:cxnSpLocks/>
          </p:cNvCxnSpPr>
          <p:nvPr/>
        </p:nvCxnSpPr>
        <p:spPr>
          <a:xfrm>
            <a:off x="7183120" y="4643120"/>
            <a:ext cx="690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Εικόνα 16" descr="Εικόνα που περιέχει κείμενο, άτομο&#10;&#10;Περιγραφή που δημιουργήθηκε αυτόματα">
            <a:extLst>
              <a:ext uri="{FF2B5EF4-FFF2-40B4-BE49-F238E27FC236}">
                <a16:creationId xmlns:a16="http://schemas.microsoft.com/office/drawing/2014/main" id="{58C72D28-29CC-FC88-2AA7-96CA94517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06" y="2651132"/>
            <a:ext cx="1763388" cy="3526776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19709D9-092B-9D62-B5EA-6F9B49DF6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917" y="2225377"/>
            <a:ext cx="2109134" cy="4218266"/>
          </a:xfrm>
          <a:prstGeom prst="rect">
            <a:avLst/>
          </a:prstGeom>
        </p:spPr>
      </p:pic>
      <p:pic>
        <p:nvPicPr>
          <p:cNvPr id="21" name="Εικόνα 20" descr="Εικόνα που περιέχει κείμενο, άτομο, εσωτερ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83C0091B-7091-D947-282A-E45C8812B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23" y="2796996"/>
            <a:ext cx="2543608" cy="33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7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295399" y="1046481"/>
            <a:ext cx="9762067" cy="4033519"/>
          </a:xfrm>
        </p:spPr>
        <p:txBody>
          <a:bodyPr rtlCol="0">
            <a:normAutofit/>
          </a:bodyPr>
          <a:lstStyle/>
          <a:p>
            <a:pPr rtl="0"/>
            <a:endParaRPr lang="el-GR" dirty="0"/>
          </a:p>
          <a:p>
            <a:r>
              <a:rPr lang="el-GR" dirty="0"/>
              <a:t>Όλα τα </a:t>
            </a:r>
            <a:r>
              <a:rPr lang="en-US" dirty="0"/>
              <a:t>features </a:t>
            </a:r>
            <a:r>
              <a:rPr lang="el-GR" dirty="0"/>
              <a:t>ομαδοποιήθηκαν σε ένα </a:t>
            </a:r>
            <a:r>
              <a:rPr lang="en-US" dirty="0"/>
              <a:t>feature vector </a:t>
            </a:r>
            <a:r>
              <a:rPr lang="el-GR" dirty="0"/>
              <a:t>με διάσταση 64</a:t>
            </a:r>
            <a:r>
              <a:rPr lang="en-US" dirty="0"/>
              <a:t>x64 x 5 + 3800 = 24280 </a:t>
            </a:r>
            <a:r>
              <a:rPr lang="el-GR" dirty="0"/>
              <a:t>στήλες</a:t>
            </a:r>
            <a:r>
              <a:rPr lang="en-US" dirty="0"/>
              <a:t>	</a:t>
            </a:r>
            <a:endParaRPr lang="el-GR" dirty="0"/>
          </a:p>
          <a:p>
            <a:pPr rtl="0"/>
            <a:r>
              <a:rPr lang="el-GR" dirty="0"/>
              <a:t>Χρησιμοποιήθηκαν τρεις διαφορετικοί </a:t>
            </a:r>
            <a:r>
              <a:rPr lang="en-US" dirty="0"/>
              <a:t>classifiers </a:t>
            </a:r>
            <a:r>
              <a:rPr lang="el-GR" dirty="0"/>
              <a:t>για την εκμάθηση: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Random Forest Classifier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SVM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KNN</a:t>
            </a:r>
          </a:p>
          <a:p>
            <a:pPr rtl="0"/>
            <a:endParaRPr lang="en-US" dirty="0"/>
          </a:p>
          <a:p>
            <a:pPr rtl="0"/>
            <a:endParaRPr lang="el-GR" dirty="0"/>
          </a:p>
          <a:p>
            <a:pPr rtl="0"/>
            <a:endParaRPr lang="el-GR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Classifiers</a:t>
            </a:r>
            <a:endParaRPr lang="el-GR" dirty="0"/>
          </a:p>
        </p:txBody>
      </p:sp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A12F9B61-67AC-4E38-A684-4F5E2862C143}"/>
              </a:ext>
            </a:extLst>
          </p:cNvPr>
          <p:cNvSpPr txBox="1">
            <a:spLocks/>
          </p:cNvSpPr>
          <p:nvPr/>
        </p:nvSpPr>
        <p:spPr>
          <a:xfrm>
            <a:off x="1295398" y="3671147"/>
            <a:ext cx="9762067" cy="403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  <a:p>
            <a:r>
              <a:rPr lang="el-GR" dirty="0"/>
              <a:t>Για το </a:t>
            </a:r>
            <a:r>
              <a:rPr lang="en-US" dirty="0"/>
              <a:t>optimization </a:t>
            </a:r>
            <a:r>
              <a:rPr lang="el-GR" dirty="0"/>
              <a:t>χρησιμοποιήσαμε την τεχνική του </a:t>
            </a:r>
            <a:r>
              <a:rPr lang="en-US" dirty="0"/>
              <a:t>Randomized Search CV	</a:t>
            </a:r>
            <a:endParaRPr lang="el-GR" dirty="0"/>
          </a:p>
          <a:p>
            <a:r>
              <a:rPr lang="el-GR" dirty="0"/>
              <a:t>Η καλύτερη κατά μέσο όρο ακρίβεια επιτεύχθηκε για τον </a:t>
            </a:r>
            <a:r>
              <a:rPr lang="en-US" dirty="0"/>
              <a:t>Random Forest Classifier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071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74707"/>
          </a:xfrm>
        </p:spPr>
        <p:txBody>
          <a:bodyPr rtlCol="0"/>
          <a:lstStyle/>
          <a:p>
            <a:pPr rtl="0"/>
            <a:r>
              <a:rPr lang="el-GR" dirty="0" err="1"/>
              <a:t>Οπτικοποίηση</a:t>
            </a:r>
            <a:r>
              <a:rPr lang="el-GR" dirty="0"/>
              <a:t> του </a:t>
            </a:r>
            <a:r>
              <a:rPr lang="en-US" dirty="0"/>
              <a:t>dataset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733A4D4-0156-8DCA-778A-333964D4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24001"/>
            <a:ext cx="9601200" cy="674703"/>
          </a:xfrm>
        </p:spPr>
        <p:txBody>
          <a:bodyPr/>
          <a:lstStyle/>
          <a:p>
            <a:r>
              <a:rPr lang="el-GR" dirty="0"/>
              <a:t>Χρησιμοποιήσαμε την τεχνική </a:t>
            </a:r>
            <a:r>
              <a:rPr lang="en-US" dirty="0"/>
              <a:t>PCA </a:t>
            </a:r>
            <a:r>
              <a:rPr lang="el-GR" dirty="0"/>
              <a:t>για να μειώσουμε τις διαστάσεις του </a:t>
            </a:r>
            <a:r>
              <a:rPr lang="en-US" dirty="0"/>
              <a:t>dataset </a:t>
            </a:r>
            <a:r>
              <a:rPr lang="el-GR" dirty="0"/>
              <a:t>σε 3</a:t>
            </a:r>
            <a:r>
              <a:rPr lang="en-US" dirty="0"/>
              <a:t> </a:t>
            </a:r>
            <a:r>
              <a:rPr lang="el-GR" dirty="0"/>
              <a:t>και να πάρουμε μία εικόνα: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DCC4542-3B03-F0F4-7B0C-BBFC27D9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2357967"/>
            <a:ext cx="8934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Πλέγμα ρόμβου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9_TF03031015" id="{C2674361-441A-4E47-BEAD-6B32B3CE88A5}" vid="{C0FB237C-F5F3-4D80-8DB3-2553A167F948}"/>
    </a:ext>
  </a:extLst>
</a:theme>
</file>

<file path=ppt/theme/theme2.xml><?xml version="1.0" encoding="utf-8"?>
<a:theme xmlns:a="http://schemas.openxmlformats.org/drawingml/2006/main" name="Θέμα του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Επιχειρηματική παρουσίαση πλέγματος ρόμβου (ευρεία οθόνη)</Template>
  <TotalTime>143</TotalTime>
  <Words>543</Words>
  <Application>Microsoft Office PowerPoint</Application>
  <PresentationFormat>Ευρεία οθόνη</PresentationFormat>
  <Paragraphs>98</Paragraphs>
  <Slides>15</Slides>
  <Notes>15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8" baseType="lpstr">
      <vt:lpstr>Arial</vt:lpstr>
      <vt:lpstr>Cambria Math</vt:lpstr>
      <vt:lpstr>Πλέγμα ρόμβου 16x9</vt:lpstr>
      <vt:lpstr>Painting Classification </vt:lpstr>
      <vt:lpstr>Περιγραφή της εργασίας</vt:lpstr>
      <vt:lpstr>Περιγραφή της εργασίας</vt:lpstr>
      <vt:lpstr>Παρουσίαση του PowerPoint</vt:lpstr>
      <vt:lpstr>Παρουσίαση του PowerPoint</vt:lpstr>
      <vt:lpstr>Τι είναι τα Gabor Filters</vt:lpstr>
      <vt:lpstr>Τι είναι το Hog Descriptor</vt:lpstr>
      <vt:lpstr>Παρουσίαση του PowerPoint</vt:lpstr>
      <vt:lpstr>Οπτικοποίηση του dataset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 Classification </dc:title>
  <dc:creator>Petros Kafkas</dc:creator>
  <cp:lastModifiedBy>Petros Kafkas</cp:lastModifiedBy>
  <cp:revision>15</cp:revision>
  <dcterms:created xsi:type="dcterms:W3CDTF">2023-02-13T18:20:21Z</dcterms:created>
  <dcterms:modified xsi:type="dcterms:W3CDTF">2023-02-13T20:44:06Z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