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70" r:id="rId11"/>
    <p:sldMasterId id="2147483672" r:id="rId12"/>
    <p:sldMasterId id="2147483674" r:id="rId13"/>
    <p:sldMasterId id="2147483676" r:id="rId14"/>
    <p:sldMasterId id="2147483678" r:id="rId15"/>
    <p:sldMasterId id="2147483680" r:id="rId16"/>
    <p:sldMasterId id="2147483682" r:id="rId17"/>
    <p:sldMasterId id="2147483684" r:id="rId18"/>
    <p:sldMasterId id="2147483686" r:id="rId19"/>
    <p:sldMasterId id="2147483688" r:id="rId20"/>
    <p:sldMasterId id="2147483690" r:id="rId21"/>
    <p:sldMasterId id="2147483692" r:id="rId22"/>
    <p:sldMasterId id="2147483694" r:id="rId23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8" r:id="rId30"/>
    <p:sldId id="269" r:id="rId31"/>
    <p:sldId id="263" r:id="rId32"/>
    <p:sldId id="270" r:id="rId33"/>
    <p:sldId id="265" r:id="rId34"/>
    <p:sldId id="271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3.xml"/><Relationship Id="rId39" Type="http://schemas.openxmlformats.org/officeDocument/2006/relationships/tableStyles" Target="tableStyles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5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slide" Target="slides/slide12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562080" cy="98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562080" cy="98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562080" cy="98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562080" cy="98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body"/>
          </p:nvPr>
        </p:nvSpPr>
        <p:spPr>
          <a:xfrm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228600" y="428400"/>
            <a:ext cx="6222600" cy="98496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FFFFFF">
                <a:alpha val="5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47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body"/>
          </p:nvPr>
        </p:nvSpPr>
        <p:spPr>
          <a:xfrm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2" name="PlaceHolder 2"/>
          <p:cNvSpPr>
            <a:spLocks noGrp="1"/>
          </p:cNvSpPr>
          <p:nvPr>
            <p:ph type="title"/>
          </p:nvPr>
        </p:nvSpPr>
        <p:spPr>
          <a:xfrm>
            <a:off x="228600" y="477000"/>
            <a:ext cx="5447520" cy="87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500" b="1" strike="noStrike" spc="-1">
                <a:solidFill>
                  <a:schemeClr val="dk1"/>
                </a:solidFill>
                <a:latin typeface="Sora"/>
                <a:ea typeface="Sora"/>
              </a:rPr>
              <a:t>xx%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title"/>
          </p:nvPr>
        </p:nvSpPr>
        <p:spPr>
          <a:xfrm>
            <a:off x="228600" y="2593440"/>
            <a:ext cx="5447520" cy="87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500" b="1" strike="noStrike" spc="-1">
                <a:solidFill>
                  <a:schemeClr val="dk1"/>
                </a:solidFill>
                <a:latin typeface="Sora"/>
                <a:ea typeface="Sora"/>
              </a:rPr>
              <a:t>xx%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1248840" y="380880"/>
            <a:ext cx="5471640" cy="79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228600" y="421920"/>
            <a:ext cx="1019880" cy="718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400" b="1" strike="noStrike" spc="-1">
                <a:solidFill>
                  <a:schemeClr val="dk1"/>
                </a:solidFill>
                <a:latin typeface="Sora"/>
                <a:ea typeface="Sora"/>
              </a:rPr>
              <a:t>xx%</a:t>
            </a:r>
            <a:endParaRPr lang="fr-FR" sz="44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116;p21"/>
          <p:cNvPicPr/>
          <p:nvPr/>
        </p:nvPicPr>
        <p:blipFill>
          <a:blip r:embed="rId3"/>
          <a:srcRect t="5214" b="5202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18;p22"/>
          <p:cNvPicPr/>
          <p:nvPr/>
        </p:nvPicPr>
        <p:blipFill>
          <a:blip r:embed="rId3"/>
          <a:srcRect t="5214" b="5202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17;p4"/>
          <p:cNvPicPr/>
          <p:nvPr/>
        </p:nvPicPr>
        <p:blipFill>
          <a:blip r:embed="rId3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228600" y="3999600"/>
            <a:ext cx="2020320" cy="73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21;p5"/>
          <p:cNvPicPr/>
          <p:nvPr/>
        </p:nvPicPr>
        <p:blipFill>
          <a:blip r:embed="rId3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217480" y="228600"/>
            <a:ext cx="4231080" cy="468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29;p6"/>
          <p:cNvPicPr/>
          <p:nvPr/>
        </p:nvPicPr>
        <p:blipFill>
          <a:blip r:embed="rId3"/>
          <a:stretch/>
        </p:blipFill>
        <p:spPr>
          <a:xfrm rot="10800000" flipH="1"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32;p7"/>
          <p:cNvPicPr/>
          <p:nvPr/>
        </p:nvPicPr>
        <p:blipFill>
          <a:blip r:embed="rId3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3998160" cy="1445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609560" y="2066040"/>
            <a:ext cx="3823920" cy="2532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715720" y="0"/>
            <a:ext cx="342792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3333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37;p8"/>
          <p:cNvPicPr/>
          <p:nvPr/>
        </p:nvPicPr>
        <p:blipFill>
          <a:blip r:embed="rId3"/>
          <a:stretch/>
        </p:blipFill>
        <p:spPr>
          <a:xfrm rot="10800000" flipH="1"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388160" y="1307160"/>
            <a:ext cx="63673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40;p9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8;p11"/>
          <p:cNvPicPr/>
          <p:nvPr/>
        </p:nvPicPr>
        <p:blipFill>
          <a:blip r:embed="rId3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84120" y="1953000"/>
            <a:ext cx="6575760" cy="799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dk1"/>
                </a:solidFill>
                <a:latin typeface="Sora"/>
                <a:ea typeface="Sora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6" name="PlaceHolder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2669400" cy="33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1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124;p25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127;p26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1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53;p13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851360" y="228600"/>
            <a:ext cx="4143960" cy="984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4683960" y="1914120"/>
            <a:ext cx="849240" cy="420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1" strike="noStrike" spc="-1">
                <a:solidFill>
                  <a:schemeClr val="dk1"/>
                </a:solidFill>
                <a:latin typeface="Sora"/>
                <a:ea typeface="Sora"/>
              </a:rPr>
              <a:t>xx%</a:t>
            </a:r>
            <a:endParaRPr lang="fr-FR" sz="2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title"/>
          </p:nvPr>
        </p:nvSpPr>
        <p:spPr>
          <a:xfrm>
            <a:off x="4683960" y="2540160"/>
            <a:ext cx="849240" cy="420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1" strike="noStrike" spc="-1">
                <a:solidFill>
                  <a:schemeClr val="dk1"/>
                </a:solidFill>
                <a:latin typeface="Sora"/>
                <a:ea typeface="Sora"/>
              </a:rPr>
              <a:t>xx%</a:t>
            </a:r>
            <a:endParaRPr lang="fr-FR" sz="2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title"/>
          </p:nvPr>
        </p:nvSpPr>
        <p:spPr>
          <a:xfrm>
            <a:off x="4683960" y="3166200"/>
            <a:ext cx="849240" cy="420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1" strike="noStrike" spc="-1">
                <a:solidFill>
                  <a:schemeClr val="dk1"/>
                </a:solidFill>
                <a:latin typeface="Sora"/>
                <a:ea typeface="Sora"/>
              </a:rPr>
              <a:t>xx%</a:t>
            </a:r>
            <a:endParaRPr lang="fr-FR" sz="2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title"/>
          </p:nvPr>
        </p:nvSpPr>
        <p:spPr>
          <a:xfrm>
            <a:off x="4683960" y="1290240"/>
            <a:ext cx="849240" cy="418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1" strike="noStrike" spc="-1">
                <a:solidFill>
                  <a:schemeClr val="dk1"/>
                </a:solidFill>
                <a:latin typeface="Sora"/>
                <a:ea typeface="Sora"/>
              </a:rPr>
              <a:t>xx%</a:t>
            </a:r>
            <a:endParaRPr lang="fr-FR" sz="2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" name="PlaceHolder 6"/>
          <p:cNvSpPr>
            <a:spLocks noGrp="1"/>
          </p:cNvSpPr>
          <p:nvPr>
            <p:ph type="title"/>
          </p:nvPr>
        </p:nvSpPr>
        <p:spPr>
          <a:xfrm>
            <a:off x="4683960" y="3792240"/>
            <a:ext cx="849240" cy="420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1" strike="noStrike" spc="-1">
                <a:solidFill>
                  <a:schemeClr val="dk1"/>
                </a:solidFill>
                <a:latin typeface="Sora"/>
                <a:ea typeface="Sora"/>
              </a:rPr>
              <a:t>xx%</a:t>
            </a:r>
            <a:endParaRPr lang="fr-FR" sz="2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" name="PlaceHolder 7"/>
          <p:cNvSpPr>
            <a:spLocks noGrp="1"/>
          </p:cNvSpPr>
          <p:nvPr>
            <p:ph type="title"/>
          </p:nvPr>
        </p:nvSpPr>
        <p:spPr>
          <a:xfrm>
            <a:off x="4683960" y="4418280"/>
            <a:ext cx="849240" cy="420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1" strike="noStrike" spc="-1">
                <a:solidFill>
                  <a:schemeClr val="dk1"/>
                </a:solidFill>
                <a:latin typeface="Sora"/>
                <a:ea typeface="Sora"/>
              </a:rPr>
              <a:t>xx%</a:t>
            </a:r>
            <a:endParaRPr lang="fr-FR" sz="2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" name="PlaceHolder 8"/>
          <p:cNvSpPr>
            <a:spLocks noGrp="1"/>
          </p:cNvSpPr>
          <p:nvPr>
            <p:ph type="body"/>
          </p:nvPr>
        </p:nvSpPr>
        <p:spPr>
          <a:xfrm>
            <a:off x="-304920" y="228600"/>
            <a:ext cx="4231080" cy="468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69;p14"/>
          <p:cNvPicPr/>
          <p:nvPr/>
        </p:nvPicPr>
        <p:blipFill>
          <a:blip r:embed="rId3"/>
          <a:stretch/>
        </p:blipFill>
        <p:spPr>
          <a:xfrm rot="10800000" flipH="1"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75120" cy="1311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73;p15"/>
          <p:cNvPicPr/>
          <p:nvPr/>
        </p:nvPicPr>
        <p:blipFill>
          <a:blip r:embed="rId3"/>
          <a:stretch/>
        </p:blipFill>
        <p:spPr>
          <a:xfrm rot="10800000">
            <a:off x="36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835520" cy="174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28600" y="1969920"/>
            <a:ext cx="4835520" cy="2442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217480" y="228600"/>
            <a:ext cx="3926520" cy="468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78;p16"/>
          <p:cNvPicPr/>
          <p:nvPr/>
        </p:nvPicPr>
        <p:blipFill>
          <a:blip r:embed="rId3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81;p17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301200" y="1910880"/>
            <a:ext cx="678600" cy="49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000" b="1" strike="noStrike" spc="-1">
                <a:solidFill>
                  <a:schemeClr val="dk1"/>
                </a:solidFill>
                <a:latin typeface="Sora"/>
                <a:ea typeface="Sora"/>
              </a:rPr>
              <a:t>xx%</a:t>
            </a:r>
            <a:endParaRPr lang="fr-FR" sz="2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title"/>
          </p:nvPr>
        </p:nvSpPr>
        <p:spPr>
          <a:xfrm>
            <a:off x="228600" y="1911240"/>
            <a:ext cx="677520" cy="49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000" b="1" strike="noStrike" spc="-1">
                <a:solidFill>
                  <a:schemeClr val="dk1"/>
                </a:solidFill>
                <a:latin typeface="Sora"/>
                <a:ea typeface="Sora"/>
              </a:rPr>
              <a:t>xx%</a:t>
            </a:r>
            <a:endParaRPr lang="fr-FR" sz="2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title"/>
          </p:nvPr>
        </p:nvSpPr>
        <p:spPr>
          <a:xfrm>
            <a:off x="6375240" y="1911240"/>
            <a:ext cx="678600" cy="49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000" b="1" strike="noStrike" spc="-1">
                <a:solidFill>
                  <a:schemeClr val="dk1"/>
                </a:solidFill>
                <a:latin typeface="Sora"/>
                <a:ea typeface="Sora"/>
              </a:rPr>
              <a:t>xx%</a:t>
            </a:r>
            <a:endParaRPr lang="fr-FR" sz="2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90;p18"/>
          <p:cNvPicPr/>
          <p:nvPr/>
        </p:nvPicPr>
        <p:blipFill>
          <a:blip r:embed="rId3"/>
          <a:stretch/>
        </p:blipFill>
        <p:spPr>
          <a:xfrm rot="10800000">
            <a:off x="36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621278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ixabay.com/ko/vectors/%ED%99%94%EC%82%B4-%EC%82%AC%EC%97%85-%EA%B8%88%EC%9C%B5-%EA%B7%B8%EB%9E%98%ED%94%84-1295953/" TargetMode="Externa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researchleap.com/product/data-analysis/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jpeg"/><Relationship Id="rId5" Type="http://schemas.openxmlformats.org/officeDocument/2006/relationships/hyperlink" Target="https://mtoyokura.github.io/python-koza/closing/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135;p27"/>
          <p:cNvGrpSpPr/>
          <p:nvPr/>
        </p:nvGrpSpPr>
        <p:grpSpPr>
          <a:xfrm>
            <a:off x="228600" y="270720"/>
            <a:ext cx="8686800" cy="1300320"/>
            <a:chOff x="-553320" y="270720"/>
            <a:chExt cx="9278280" cy="1300320"/>
          </a:xfrm>
        </p:grpSpPr>
        <p:sp>
          <p:nvSpPr>
            <p:cNvPr id="74" name="Google Shape;136;p27"/>
            <p:cNvSpPr/>
            <p:nvPr/>
          </p:nvSpPr>
          <p:spPr>
            <a:xfrm>
              <a:off x="-553320" y="270720"/>
              <a:ext cx="9278280" cy="1300320"/>
            </a:xfrm>
            <a:prstGeom prst="roundRect">
              <a:avLst>
                <a:gd name="adj" fmla="val 43641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5" name="Google Shape;137;p27"/>
            <p:cNvSpPr/>
            <p:nvPr/>
          </p:nvSpPr>
          <p:spPr>
            <a:xfrm>
              <a:off x="-343800" y="465480"/>
              <a:ext cx="207720" cy="2077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3440" bIns="73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5800" y="430560"/>
            <a:ext cx="7822406" cy="98064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FFFFFF">
                <a:alpha val="5000"/>
              </a:srgbClr>
            </a:outerShdw>
          </a:effectLst>
        </p:spPr>
        <p:txBody>
          <a:bodyPr lIns="91440" tIns="91440" rIns="91440" bIns="91440" anchor="ctr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700" b="1" strike="noStrike" spc="-1" dirty="0">
                <a:solidFill>
                  <a:schemeClr val="dk1"/>
                </a:solidFill>
                <a:latin typeface="Sora"/>
                <a:ea typeface="Sora"/>
              </a:rPr>
              <a:t>Supermarket Sales Trend Analysis</a:t>
            </a:r>
            <a:endParaRPr lang="fr-FR" sz="47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3386136" y="1704451"/>
            <a:ext cx="1928813" cy="369332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000000">
                <a:alpha val="50000"/>
              </a:srgbClr>
            </a:outerShdw>
          </a:effectLst>
        </p:spPr>
        <p:txBody>
          <a:bodyPr lIns="91440" tIns="91440" rIns="91440" bIns="91440" anchor="t">
            <a:normAutofit fontScale="85000" lnSpcReduction="2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Public Sans"/>
                <a:ea typeface="Public Sans"/>
              </a:rPr>
              <a:t>BDM Capstone Project</a:t>
            </a:r>
            <a:endParaRPr lang="en-US" sz="16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pic>
        <p:nvPicPr>
          <p:cNvPr id="2" name="Google Shape;93;p19">
            <a:extLst>
              <a:ext uri="{FF2B5EF4-FFF2-40B4-BE49-F238E27FC236}">
                <a16:creationId xmlns:a16="http://schemas.microsoft.com/office/drawing/2014/main" id="{6C4C8C93-D92C-42F5-F9EC-F612A148044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75470" y="2146197"/>
            <a:ext cx="1150144" cy="115803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EC150E-DAFD-2BA5-3662-D867EF823C3D}"/>
              </a:ext>
            </a:extLst>
          </p:cNvPr>
          <p:cNvSpPr txBox="1"/>
          <p:nvPr/>
        </p:nvSpPr>
        <p:spPr>
          <a:xfrm>
            <a:off x="3196827" y="3387795"/>
            <a:ext cx="2493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Tahoma"/>
                <a:ea typeface="Tahoma"/>
                <a:cs typeface="Tahoma"/>
                <a:sym typeface="Tahoma"/>
              </a:rPr>
              <a:t>IIT Madras, BS degree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087CBE-6B45-4B5E-5C96-E7FDAF61418C}"/>
              </a:ext>
            </a:extLst>
          </p:cNvPr>
          <p:cNvSpPr/>
          <p:nvPr/>
        </p:nvSpPr>
        <p:spPr>
          <a:xfrm>
            <a:off x="7057614" y="4001378"/>
            <a:ext cx="15295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-Pratyush Kala</a:t>
            </a:r>
          </a:p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23f1002374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D6E74-9935-1720-C4E1-C96534945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>
            <a:extLst>
              <a:ext uri="{FF2B5EF4-FFF2-40B4-BE49-F238E27FC236}">
                <a16:creationId xmlns:a16="http://schemas.microsoft.com/office/drawing/2014/main" id="{B7D1E760-29B3-C81B-F3C1-4C2B4DB3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476920" cy="1314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1"/>
                </a:solidFill>
                <a:latin typeface="Sora"/>
                <a:ea typeface="Sora"/>
              </a:rPr>
              <a:t>SARIMA forecasting 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00" name="PlaceHolder 2">
            <a:extLst>
              <a:ext uri="{FF2B5EF4-FFF2-40B4-BE49-F238E27FC236}">
                <a16:creationId xmlns:a16="http://schemas.microsoft.com/office/drawing/2014/main" id="{981390FE-4F45-86CC-6A83-CB5FD44BF5E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75946" y="3350221"/>
            <a:ext cx="8029574" cy="148115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0" indent="0">
              <a:buNone/>
            </a:pPr>
            <a:r>
              <a:rPr lang="en-IN" sz="1400" b="1" dirty="0"/>
              <a:t>Interpretations:</a:t>
            </a:r>
          </a:p>
          <a:p>
            <a:r>
              <a:rPr lang="en-US" sz="1400" dirty="0"/>
              <a:t>Displays a repeating weekly wave-like pattern, suggesting the model learned the weekly seasonality from March; The line is smoother than actual sales, as SARIMA focuses on underlying patterns and ignores random noise.</a:t>
            </a:r>
          </a:p>
          <a:p>
            <a:r>
              <a:rPr lang="en-US" sz="1400" dirty="0"/>
              <a:t>Shaded Region (confidence interval) is wide suggesting uncertainty, possibly due to volatility in the training data.</a:t>
            </a:r>
            <a:endParaRPr lang="en-IN" sz="1400" dirty="0"/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25E2D4-519C-D8F2-21D6-AE80AD18E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831" y="793967"/>
            <a:ext cx="5154771" cy="255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910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664994" cy="96440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1" strike="noStrike" spc="-1" dirty="0">
                <a:solidFill>
                  <a:schemeClr val="dk1"/>
                </a:solidFill>
                <a:latin typeface="Sora"/>
                <a:ea typeface="Sora"/>
              </a:rPr>
              <a:t>Strategic Summary Recommendations</a:t>
            </a:r>
            <a:endParaRPr lang="fr-FR" sz="26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DB722B-B6B3-FBE0-DD7E-A1F89993112D}"/>
              </a:ext>
            </a:extLst>
          </p:cNvPr>
          <p:cNvSpPr/>
          <p:nvPr/>
        </p:nvSpPr>
        <p:spPr>
          <a:xfrm>
            <a:off x="543175" y="938510"/>
            <a:ext cx="782905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b="1" dirty="0"/>
              <a:t>1. Balanced Revenue Distribution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Maintain consistent quality &amp; stock across all categories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Avoid relying on select products/customers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Use purchase history for personalized promotions</a:t>
            </a:r>
          </a:p>
          <a:p>
            <a:r>
              <a:rPr lang="en-US" sz="1200" b="1" dirty="0"/>
              <a:t>2. Feedback-Driven Improvement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Improve Home &amp; Lifestyle (layout, product variety, staff training)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Apply Food &amp; Beverages strategies across departments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Use feedback to refine product mix and customer experience</a:t>
            </a:r>
          </a:p>
          <a:p>
            <a:r>
              <a:rPr lang="en-US" sz="1200" b="1" dirty="0"/>
              <a:t>3. Demand Forecasting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Align inventory &amp; staffing with monthly/daily sales trends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Focus marketing around mid-month peaks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Adopt flexible staffing based on forecasted demand</a:t>
            </a:r>
          </a:p>
          <a:p>
            <a:r>
              <a:rPr lang="en-US" sz="1200" b="1" dirty="0"/>
              <a:t>4. Enhanced Data Collection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Upgrade POS &amp; launch loyalty programs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Store long-term sales/customer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Promote digital receipts for deeper insights</a:t>
            </a:r>
          </a:p>
          <a:p>
            <a:r>
              <a:rPr lang="en-US" sz="1200" b="1" dirty="0"/>
              <a:t>5. Profit Margin Optimization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Review pricing &amp; supplier contracts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Introduce high-margin/private-label products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Use margin data to guide product placement &amp; offers</a:t>
            </a:r>
          </a:p>
          <a:p>
            <a:endParaRPr lang="en-US" sz="1200" dirty="0"/>
          </a:p>
          <a:p>
            <a:pPr algn="ctr"/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6981B31-6236-798E-B31D-106362F83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40040" y="838200"/>
            <a:ext cx="2718197" cy="181213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6411637-CDC3-F399-B755-61A1DE1F52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572800" y="2978944"/>
            <a:ext cx="3114000" cy="16478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Free Thanks PowerPoint, Canva, and Google Slides Templates">
            <a:extLst>
              <a:ext uri="{FF2B5EF4-FFF2-40B4-BE49-F238E27FC236}">
                <a16:creationId xmlns:a16="http://schemas.microsoft.com/office/drawing/2014/main" id="{83819BFF-2079-A96C-F380-0DC9DA731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55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21493" y="392907"/>
            <a:ext cx="8476920" cy="86439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2800" dirty="0"/>
              <a:t>Business Overview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4324" y="1704960"/>
            <a:ext cx="4872039" cy="264558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000000"/>
                </a:solidFill>
                <a:latin typeface="OpenSymbol"/>
              </a:rPr>
              <a:t>The dataset I used for this project is from Kaggle.com by the author </a:t>
            </a:r>
            <a:r>
              <a:rPr lang="en-IN" sz="1400" dirty="0"/>
              <a:t>Aung Pyae. 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dirty="0"/>
              <a:t>The organization that I am analyzing for this project is a supermarket chain based in Myanmar. The supermarket operates across three branches located in different cities (</a:t>
            </a:r>
            <a:r>
              <a:rPr lang="en-IN" sz="1400" dirty="0"/>
              <a:t>Yangon, Naypyitaw, Mandalay</a:t>
            </a:r>
            <a:r>
              <a:rPr lang="en-US" sz="1400" dirty="0"/>
              <a:t>). We will be analyzing s</a:t>
            </a:r>
            <a:r>
              <a:rPr lang="en-IN" sz="1400" dirty="0"/>
              <a:t>ales data of these branches from January to March 2019</a:t>
            </a: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pic>
        <p:nvPicPr>
          <p:cNvPr id="1026" name="Picture 2" descr="Unlock the Power of Kaggle: How to Call Datasets Directly with Python and  Rule the Data Science World! | by Dr. Ernesto Lee | Medium">
            <a:extLst>
              <a:ext uri="{FF2B5EF4-FFF2-40B4-BE49-F238E27FC236}">
                <a16:creationId xmlns:a16="http://schemas.microsoft.com/office/drawing/2014/main" id="{B8C52460-406D-6E3D-A986-AD028207F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12" y="3485555"/>
            <a:ext cx="2012951" cy="112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upermarket Sales Analysis">
            <a:extLst>
              <a:ext uri="{FF2B5EF4-FFF2-40B4-BE49-F238E27FC236}">
                <a16:creationId xmlns:a16="http://schemas.microsoft.com/office/drawing/2014/main" id="{F0AF5A8C-9EBC-0D81-662A-1BE47F2BB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21" y="825104"/>
            <a:ext cx="3270174" cy="209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20BB56-95E2-DE57-7A06-3DE63D55FC5E}"/>
              </a:ext>
            </a:extLst>
          </p:cNvPr>
          <p:cNvSpPr txBox="1"/>
          <p:nvPr/>
        </p:nvSpPr>
        <p:spPr>
          <a:xfrm>
            <a:off x="492919" y="272534"/>
            <a:ext cx="51577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Data Cleaning &amp; Preparation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546FD-FFE1-B914-D404-24CB9855C5F7}"/>
              </a:ext>
            </a:extLst>
          </p:cNvPr>
          <p:cNvSpPr txBox="1"/>
          <p:nvPr/>
        </p:nvSpPr>
        <p:spPr>
          <a:xfrm>
            <a:off x="492919" y="971312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400" b="1" dirty="0"/>
              <a:t>Preprocessing Steps</a:t>
            </a:r>
            <a:r>
              <a:rPr lang="en-IN" sz="1400" dirty="0"/>
              <a:t>:</a:t>
            </a:r>
          </a:p>
          <a:p>
            <a:pPr marL="285750" indent="-2857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-IN" sz="1400" dirty="0"/>
              <a:t>Handled inconsistent date formats (using python)</a:t>
            </a:r>
          </a:p>
          <a:p>
            <a:pPr marL="285750" indent="-2857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-IN" sz="1400" dirty="0"/>
              <a:t>Derived new columns like Month-Year (using python)</a:t>
            </a:r>
            <a:endParaRPr lang="en-US" sz="1400" spc="-1" dirty="0">
              <a:solidFill>
                <a:srgbClr val="000000"/>
              </a:solidFill>
              <a:latin typeface="OpenSymbol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-US" sz="1400" spc="-1" dirty="0">
                <a:solidFill>
                  <a:srgbClr val="000000"/>
                </a:solidFill>
                <a:latin typeface="OpenSymbol"/>
              </a:rPr>
              <a:t>Removed Duplicates and validated data integrity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spc="-1" dirty="0">
              <a:solidFill>
                <a:srgbClr val="000000"/>
              </a:solidFill>
              <a:latin typeface="OpenSymbo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1" spc="-1" dirty="0">
                <a:solidFill>
                  <a:srgbClr val="000000"/>
                </a:solidFill>
                <a:latin typeface="OpenSymbol"/>
              </a:rPr>
              <a:t>Tools Used</a:t>
            </a:r>
            <a:r>
              <a:rPr lang="en-US" sz="1400" spc="-1" dirty="0">
                <a:solidFill>
                  <a:srgbClr val="000000"/>
                </a:solidFill>
                <a:latin typeface="OpenSymbol"/>
              </a:rPr>
              <a:t>: Excel, Python, </a:t>
            </a:r>
            <a:r>
              <a:rPr lang="en-US" sz="1400" spc="-1" dirty="0" err="1">
                <a:solidFill>
                  <a:srgbClr val="000000"/>
                </a:solidFill>
                <a:latin typeface="OpenSymbol"/>
              </a:rPr>
              <a:t>VSCode</a:t>
            </a:r>
            <a:r>
              <a:rPr lang="en-US" sz="1400" spc="-1" dirty="0">
                <a:solidFill>
                  <a:srgbClr val="000000"/>
                </a:solidFill>
                <a:latin typeface="OpenSymbol"/>
              </a:rPr>
              <a:t>, Google </a:t>
            </a:r>
            <a:r>
              <a:rPr lang="en-US" sz="1400" spc="-1" dirty="0" err="1">
                <a:solidFill>
                  <a:srgbClr val="000000"/>
                </a:solidFill>
                <a:latin typeface="OpenSymbol"/>
              </a:rPr>
              <a:t>Colab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D6FC34-516D-7A83-CFDA-EFF58FA4A5BC}"/>
              </a:ext>
            </a:extLst>
          </p:cNvPr>
          <p:cNvSpPr txBox="1"/>
          <p:nvPr/>
        </p:nvSpPr>
        <p:spPr>
          <a:xfrm>
            <a:off x="492919" y="2865360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Methods Applied</a:t>
            </a:r>
            <a:r>
              <a:rPr lang="en-US" sz="1400" dirty="0"/>
              <a:t>:</a:t>
            </a:r>
          </a:p>
          <a:p>
            <a:r>
              <a:rPr lang="en-US" sz="1400" dirty="0"/>
              <a:t>- Pareto Analysis for top products/customers</a:t>
            </a:r>
          </a:p>
          <a:p>
            <a:r>
              <a:rPr lang="en-US" sz="1400" dirty="0"/>
              <a:t>- Customer Feedback Evaluation</a:t>
            </a:r>
          </a:p>
          <a:p>
            <a:r>
              <a:rPr lang="en-US" sz="1400" dirty="0"/>
              <a:t>- Time Series Trend Analysis</a:t>
            </a:r>
          </a:p>
          <a:p>
            <a:r>
              <a:rPr lang="en-US" sz="1400" dirty="0"/>
              <a:t>- Demand Forecasting (ARIMA, SARIMA)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7A6424-7437-EC2F-6810-DC88938270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03439" y="2444406"/>
            <a:ext cx="3261942" cy="23551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FA0D28-6F0D-0CDE-FC75-ABA07B45BB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648454" y="860674"/>
            <a:ext cx="675619" cy="682375"/>
          </a:xfrm>
          <a:prstGeom prst="rect">
            <a:avLst/>
          </a:prstGeom>
        </p:spPr>
      </p:pic>
      <p:pic>
        <p:nvPicPr>
          <p:cNvPr id="2054" name="Picture 6" descr="Visual Studio Code icon SVG Vector &amp; PNG Free Download | UXWing">
            <a:extLst>
              <a:ext uri="{FF2B5EF4-FFF2-40B4-BE49-F238E27FC236}">
                <a16:creationId xmlns:a16="http://schemas.microsoft.com/office/drawing/2014/main" id="{0B5C0D9C-000B-DCF3-3A94-8C3F62A5F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717" y="471698"/>
            <a:ext cx="777952" cy="77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s Excel PNGs for Free Download">
            <a:extLst>
              <a:ext uri="{FF2B5EF4-FFF2-40B4-BE49-F238E27FC236}">
                <a16:creationId xmlns:a16="http://schemas.microsoft.com/office/drawing/2014/main" id="{6715F797-CFE3-1B70-5B54-36EE55A5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229" y="1290131"/>
            <a:ext cx="903546" cy="82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F7F2A3B9-7583-72D2-5D78-D2F2EC4D1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815" y="1514213"/>
            <a:ext cx="1260475" cy="77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71500" y="228600"/>
            <a:ext cx="4838400" cy="61436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1" strike="noStrike" spc="-1" dirty="0">
                <a:solidFill>
                  <a:schemeClr val="dk1"/>
                </a:solidFill>
                <a:latin typeface="Sora"/>
                <a:ea typeface="Sora"/>
              </a:rPr>
              <a:t>Pareto Analysis</a:t>
            </a:r>
            <a:endParaRPr lang="fr-FR" sz="26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D52D93-2AF5-6E73-5ADF-DF6434ECA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808" y="228600"/>
            <a:ext cx="3624934" cy="20504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111D48-B061-76DC-2FBC-9B4028482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566" y="2471737"/>
            <a:ext cx="3983418" cy="2443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4F2900-EF87-40C6-370F-3BF9004480E9}"/>
              </a:ext>
            </a:extLst>
          </p:cNvPr>
          <p:cNvSpPr txBox="1"/>
          <p:nvPr/>
        </p:nvSpPr>
        <p:spPr>
          <a:xfrm>
            <a:off x="571500" y="1025187"/>
            <a:ext cx="416006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1400" dirty="0"/>
              <a:t>The 80/20 principle of the Pareto analysis did not hold true in this analysis. This means the revenue is spread pretty evenly between different customers and products.</a:t>
            </a:r>
          </a:p>
          <a:p>
            <a:pPr lvl="0"/>
            <a:endParaRPr lang="en-IN" sz="1400" dirty="0"/>
          </a:p>
          <a:p>
            <a:pPr lvl="0"/>
            <a:r>
              <a:rPr lang="en-IN" sz="1400" dirty="0"/>
              <a:t>Neither a small percentage of products nor of customers was responsible for the majority of purchases/revenue.</a:t>
            </a:r>
          </a:p>
          <a:p>
            <a:pPr lvl="0"/>
            <a:endParaRPr lang="en-IN" sz="1400" dirty="0"/>
          </a:p>
          <a:p>
            <a:pPr lvl="0"/>
            <a:endParaRPr lang="en-IN" sz="1400" dirty="0"/>
          </a:p>
          <a:p>
            <a:pPr lvl="0"/>
            <a:r>
              <a:rPr lang="en-IN" sz="1400" b="1" dirty="0"/>
              <a:t>Interpretation: </a:t>
            </a:r>
            <a:r>
              <a:rPr lang="en-IN" sz="1400" dirty="0"/>
              <a:t>Revenue are spread evenly among the 6 different product lines. It’s also fairly evenly distributed among customers.</a:t>
            </a:r>
            <a:endParaRPr lang="en-IN" sz="1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50069" y="238860"/>
            <a:ext cx="2693194" cy="58981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1" strike="noStrike" spc="-1" dirty="0">
                <a:solidFill>
                  <a:schemeClr val="dk1"/>
                </a:solidFill>
                <a:latin typeface="Sora"/>
                <a:ea typeface="Sora"/>
              </a:rPr>
              <a:t>Feedback Analysis</a:t>
            </a:r>
            <a:endParaRPr lang="fr-FR" sz="26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550070" y="1190609"/>
            <a:ext cx="4271962" cy="357427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6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200" dirty="0">
                <a:effectLst/>
                <a:ea typeface="Calibri" panose="020F0502020204030204" pitchFamily="34" charset="0"/>
              </a:rPr>
              <a:t>The feedback analysis was done using a rating given by the customers on a scale of 1 to 10 and they were compared in consideration to the product line of the customer’s purchase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200" b="1" dirty="0">
                <a:effectLst/>
                <a:ea typeface="Calibri" panose="020F0502020204030204" pitchFamily="34" charset="0"/>
              </a:rPr>
              <a:t>Interpretations:</a:t>
            </a:r>
            <a:endParaRPr lang="en-IN" sz="2200" dirty="0">
              <a:effectLst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200" dirty="0">
                <a:effectLst/>
                <a:ea typeface="Calibri" panose="020F0502020204030204" pitchFamily="34" charset="0"/>
              </a:rPr>
              <a:t>The Home &amp; lifestyle products need some improvement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200" dirty="0">
                <a:effectLst/>
                <a:ea typeface="Calibri" panose="020F0502020204030204" pitchFamily="34" charset="0"/>
              </a:rPr>
              <a:t>The Food &amp; Beverages products need attention as the lead products (better inventory management and stock) as they have the most positive reviews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200" dirty="0">
                <a:effectLst/>
                <a:ea typeface="Calibri" panose="020F0502020204030204" pitchFamily="34" charset="0"/>
              </a:rPr>
              <a:t>Branch B has the harshest reviews so its services need to be reassessed.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8C37F5-A784-1D0A-A251-667AEC0E1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554" y="172193"/>
            <a:ext cx="3355498" cy="22497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AE6F44-D53A-0222-1986-E370A2F0E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287" y="2521744"/>
            <a:ext cx="4047406" cy="24495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57212" y="331503"/>
            <a:ext cx="4464844" cy="55721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1" strike="noStrike" spc="-1" dirty="0">
                <a:solidFill>
                  <a:schemeClr val="dk1"/>
                </a:solidFill>
                <a:latin typeface="Sora"/>
                <a:ea typeface="Sora"/>
              </a:rPr>
              <a:t>Monthly Sales Trend Analysis</a:t>
            </a:r>
            <a:endParaRPr lang="fr-FR" sz="26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57212" y="1490647"/>
            <a:ext cx="4793456" cy="2542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b="1" dirty="0">
                <a:effectLst/>
                <a:ea typeface="Calibri" panose="020F0502020204030204" pitchFamily="34" charset="0"/>
              </a:rPr>
              <a:t>Interpretations:</a:t>
            </a:r>
            <a:endParaRPr lang="en-IN" sz="1400" b="1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ea typeface="Calibri" panose="020F0502020204030204" pitchFamily="34" charset="0"/>
              </a:rPr>
              <a:t>Sales peaked in January indicating a possibility of post-holiday increase in demand.</a:t>
            </a:r>
            <a:endParaRPr lang="en-IN" sz="14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ea typeface="Calibri" panose="020F0502020204030204" pitchFamily="34" charset="0"/>
              </a:rPr>
              <a:t>Sales saw a dip in February indicating seasonal drop followed by a recovery in March.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ea typeface="Calibri" panose="020F0502020204030204" pitchFamily="34" charset="0"/>
              </a:rPr>
              <a:t>All three branches are contributing similarly to overall revenue, but Branch C consistently recorded the highest monthly sales.</a:t>
            </a:r>
            <a:endParaRPr lang="en-IN" sz="1400" dirty="0">
              <a:effectLst/>
              <a:ea typeface="Calibri" panose="020F0502020204030204" pitchFamily="34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94DC2D-E852-A99F-83A4-C683536DA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268" y="192881"/>
            <a:ext cx="3286125" cy="22859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7FEE97-55B3-755F-0415-292C7CF99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268" y="2664621"/>
            <a:ext cx="3286125" cy="22142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E918D6-10B7-B3E9-BEEA-CCE21FF6515A}"/>
              </a:ext>
            </a:extLst>
          </p:cNvPr>
          <p:cNvSpPr txBox="1"/>
          <p:nvPr/>
        </p:nvSpPr>
        <p:spPr>
          <a:xfrm>
            <a:off x="550069" y="365403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600" b="1" spc="-1" dirty="0">
                <a:solidFill>
                  <a:schemeClr val="dk1"/>
                </a:solidFill>
                <a:latin typeface="Sora"/>
                <a:ea typeface="Sora"/>
              </a:rPr>
              <a:t>Daily</a:t>
            </a:r>
            <a:r>
              <a:rPr lang="en" sz="2600" b="1" strike="noStrike" spc="-1" dirty="0">
                <a:solidFill>
                  <a:schemeClr val="dk1"/>
                </a:solidFill>
                <a:latin typeface="Sora"/>
                <a:ea typeface="Sora"/>
              </a:rPr>
              <a:t> Sales Trend Analysis</a:t>
            </a:r>
            <a:endParaRPr lang="en-IN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E3485C-0837-70ED-ED96-99EC0B738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52" y="1012825"/>
            <a:ext cx="3830161" cy="2251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C751A6-6ABD-4816-A47B-E3558EA92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082" y="1012824"/>
            <a:ext cx="3830161" cy="22518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CA3560-A880-DD24-749B-660FD23AF7E1}"/>
              </a:ext>
            </a:extLst>
          </p:cNvPr>
          <p:cNvSpPr txBox="1"/>
          <p:nvPr/>
        </p:nvSpPr>
        <p:spPr>
          <a:xfrm>
            <a:off x="550069" y="3512540"/>
            <a:ext cx="7700962" cy="1100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b="1" dirty="0">
                <a:effectLst/>
                <a:ea typeface="Calibri" panose="020F0502020204030204" pitchFamily="34" charset="0"/>
              </a:rPr>
              <a:t>Interpretations:</a:t>
            </a:r>
            <a:endParaRPr lang="en-IN" sz="1400" dirty="0">
              <a:effectLst/>
              <a:ea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1400" dirty="0">
                <a:effectLst/>
                <a:ea typeface="Calibri" panose="020F0502020204030204" pitchFamily="34" charset="0"/>
              </a:rPr>
              <a:t>Sales peaked mid-month for all the 3 months which suggests that people demand and purchase supplies during the 2</a:t>
            </a:r>
            <a:r>
              <a:rPr lang="en-IN" sz="1400" baseline="30000" dirty="0">
                <a:effectLst/>
                <a:ea typeface="Calibri" panose="020F0502020204030204" pitchFamily="34" charset="0"/>
              </a:rPr>
              <a:t>nd</a:t>
            </a:r>
            <a:r>
              <a:rPr lang="en-IN" sz="1400" dirty="0">
                <a:effectLst/>
                <a:ea typeface="Calibri" panose="020F0502020204030204" pitchFamily="34" charset="0"/>
              </a:rPr>
              <a:t> and 3</a:t>
            </a:r>
            <a:r>
              <a:rPr lang="en-IN" sz="1400" baseline="30000" dirty="0">
                <a:effectLst/>
                <a:ea typeface="Calibri" panose="020F0502020204030204" pitchFamily="34" charset="0"/>
              </a:rPr>
              <a:t>rd</a:t>
            </a:r>
            <a:r>
              <a:rPr lang="en-IN" sz="1400" dirty="0">
                <a:effectLst/>
                <a:ea typeface="Calibri" panose="020F0502020204030204" pitchFamily="34" charset="0"/>
              </a:rPr>
              <a:t> weeks of the month.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1400" dirty="0">
                <a:effectLst/>
                <a:ea typeface="Calibri" panose="020F0502020204030204" pitchFamily="34" charset="0"/>
              </a:rPr>
              <a:t>Supply of goods and inventory management should be planned keeping this in mind.</a:t>
            </a:r>
          </a:p>
        </p:txBody>
      </p:sp>
    </p:spTree>
    <p:extLst>
      <p:ext uri="{BB962C8B-B14F-4D97-AF65-F5344CB8AC3E}">
        <p14:creationId xmlns:p14="http://schemas.microsoft.com/office/powerpoint/2010/main" val="2490922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4DA0D-9B52-D329-46E7-3FE5D57E2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3B3C86-ED1B-1637-4C50-503008A7F9D9}"/>
              </a:ext>
            </a:extLst>
          </p:cNvPr>
          <p:cNvSpPr txBox="1"/>
          <p:nvPr/>
        </p:nvSpPr>
        <p:spPr>
          <a:xfrm>
            <a:off x="550069" y="365403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600" b="1" strike="noStrike" spc="-1" dirty="0">
                <a:solidFill>
                  <a:schemeClr val="dk1"/>
                </a:solidFill>
                <a:latin typeface="Sora"/>
                <a:ea typeface="Sora"/>
              </a:rPr>
              <a:t>Trends in Profit</a:t>
            </a:r>
            <a:endParaRPr lang="en-IN" sz="2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95A59B-DAD1-2DA0-B864-B4C5025906C5}"/>
              </a:ext>
            </a:extLst>
          </p:cNvPr>
          <p:cNvSpPr txBox="1"/>
          <p:nvPr/>
        </p:nvSpPr>
        <p:spPr>
          <a:xfrm>
            <a:off x="550068" y="3512540"/>
            <a:ext cx="8022431" cy="1330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b="1" dirty="0">
                <a:effectLst/>
                <a:ea typeface="Calibri" panose="020F0502020204030204" pitchFamily="34" charset="0"/>
              </a:rPr>
              <a:t>Interpretations:</a:t>
            </a:r>
            <a:endParaRPr lang="en-IN" sz="1400" dirty="0">
              <a:effectLst/>
              <a:ea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400" dirty="0"/>
              <a:t>Profit trends mirror sales trends, implying that costs (e.g., inventory, staffing) are well-managed relative to revenue, but further cost optimization and profit maximization should be explored</a:t>
            </a:r>
            <a:endParaRPr lang="en-IN" sz="1400" dirty="0">
              <a:effectLst/>
              <a:ea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1400" dirty="0">
                <a:effectLst/>
                <a:ea typeface="Calibri" panose="020F0502020204030204" pitchFamily="34" charset="0"/>
              </a:rPr>
              <a:t>Supply of goods and inventory management should be planned keeping this in mind.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8E574F-6756-1835-3C4B-BB2AEA0AE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691" y="1044749"/>
            <a:ext cx="3835717" cy="228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89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76920" cy="1314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1"/>
                </a:solidFill>
                <a:latin typeface="Sora"/>
                <a:ea typeface="Sora"/>
              </a:rPr>
              <a:t>ARIMA forecasting 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707231" y="3433747"/>
            <a:ext cx="7729538" cy="148115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0" indent="0">
              <a:buNone/>
            </a:pPr>
            <a:r>
              <a:rPr lang="en-IN" sz="1400" b="1" dirty="0"/>
              <a:t>Interpretations:</a:t>
            </a:r>
          </a:p>
          <a:p>
            <a:r>
              <a:rPr lang="en-US" sz="1400" dirty="0"/>
              <a:t>The first few days show noticeable fluctuations in forecasted sales.</a:t>
            </a:r>
            <a:endParaRPr lang="en-IN" sz="1400" dirty="0"/>
          </a:p>
          <a:p>
            <a:r>
              <a:rPr lang="en-US" sz="1400" dirty="0"/>
              <a:t>From around April 8 onward, the forecast flattens out, indicating the model expects sales to remain steady; indicating the model did not detect strong seasonal or upward/downward trends beyond the short term</a:t>
            </a:r>
            <a:endParaRPr lang="en-IN" sz="1400" dirty="0"/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EC9A39-8AE9-5909-6E9A-01F96C060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667" y="885600"/>
            <a:ext cx="3994785" cy="24517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85D3F2"/>
      </a:lt1>
      <a:dk2>
        <a:srgbClr val="BBF2ED"/>
      </a:dk2>
      <a:lt2>
        <a:srgbClr val="CDD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85D3F2"/>
      </a:lt1>
      <a:dk2>
        <a:srgbClr val="BBF2ED"/>
      </a:dk2>
      <a:lt2>
        <a:srgbClr val="CDD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85D3F2"/>
      </a:lt1>
      <a:dk2>
        <a:srgbClr val="BBF2ED"/>
      </a:dk2>
      <a:lt2>
        <a:srgbClr val="CDD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85D3F2"/>
      </a:lt1>
      <a:dk2>
        <a:srgbClr val="BBF2ED"/>
      </a:dk2>
      <a:lt2>
        <a:srgbClr val="CDD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85D3F2"/>
      </a:lt1>
      <a:dk2>
        <a:srgbClr val="BBF2ED"/>
      </a:dk2>
      <a:lt2>
        <a:srgbClr val="CDD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85D3F2"/>
      </a:lt1>
      <a:dk2>
        <a:srgbClr val="BBF2ED"/>
      </a:dk2>
      <a:lt2>
        <a:srgbClr val="CDD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85D3F2"/>
      </a:lt1>
      <a:dk2>
        <a:srgbClr val="BBF2ED"/>
      </a:dk2>
      <a:lt2>
        <a:srgbClr val="CDD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85D3F2"/>
      </a:lt1>
      <a:dk2>
        <a:srgbClr val="BBF2ED"/>
      </a:dk2>
      <a:lt2>
        <a:srgbClr val="CDD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85D3F2"/>
      </a:lt1>
      <a:dk2>
        <a:srgbClr val="BBF2ED"/>
      </a:dk2>
      <a:lt2>
        <a:srgbClr val="CDD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85D3F2"/>
      </a:lt1>
      <a:dk2>
        <a:srgbClr val="BBF2ED"/>
      </a:dk2>
      <a:lt2>
        <a:srgbClr val="CDD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85D3F2"/>
      </a:lt1>
      <a:dk2>
        <a:srgbClr val="BBF2ED"/>
      </a:dk2>
      <a:lt2>
        <a:srgbClr val="CDD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85D3F2"/>
      </a:lt1>
      <a:dk2>
        <a:srgbClr val="BBF2ED"/>
      </a:dk2>
      <a:lt2>
        <a:srgbClr val="CDD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85D3F2"/>
      </a:lt1>
      <a:dk2>
        <a:srgbClr val="BBF2ED"/>
      </a:dk2>
      <a:lt2>
        <a:srgbClr val="CDD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85D3F2"/>
      </a:lt1>
      <a:dk2>
        <a:srgbClr val="BBF2ED"/>
      </a:dk2>
      <a:lt2>
        <a:srgbClr val="CDD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85D3F2"/>
      </a:lt1>
      <a:dk2>
        <a:srgbClr val="BBF2ED"/>
      </a:dk2>
      <a:lt2>
        <a:srgbClr val="CDD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85D3F2"/>
      </a:lt1>
      <a:dk2>
        <a:srgbClr val="BBF2ED"/>
      </a:dk2>
      <a:lt2>
        <a:srgbClr val="CDD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85D3F2"/>
      </a:lt1>
      <a:dk2>
        <a:srgbClr val="BBF2ED"/>
      </a:dk2>
      <a:lt2>
        <a:srgbClr val="CDD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85D3F2"/>
      </a:lt1>
      <a:dk2>
        <a:srgbClr val="BBF2ED"/>
      </a:dk2>
      <a:lt2>
        <a:srgbClr val="CDD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85D3F2"/>
      </a:lt1>
      <a:dk2>
        <a:srgbClr val="BBF2ED"/>
      </a:dk2>
      <a:lt2>
        <a:srgbClr val="CDD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85D3F2"/>
      </a:lt1>
      <a:dk2>
        <a:srgbClr val="BBF2ED"/>
      </a:dk2>
      <a:lt2>
        <a:srgbClr val="CDD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710</Words>
  <Application>Microsoft Office PowerPoint</Application>
  <PresentationFormat>On-screen Show (16:9)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23</vt:i4>
      </vt:variant>
      <vt:variant>
        <vt:lpstr>Slide Titles</vt:lpstr>
      </vt:variant>
      <vt:variant>
        <vt:i4>12</vt:i4>
      </vt:variant>
    </vt:vector>
  </HeadingPairs>
  <TitlesOfParts>
    <vt:vector size="43" baseType="lpstr">
      <vt:lpstr>Arial</vt:lpstr>
      <vt:lpstr>Calibri</vt:lpstr>
      <vt:lpstr>OpenSymbol</vt:lpstr>
      <vt:lpstr>Public Sans</vt:lpstr>
      <vt:lpstr>Sora</vt:lpstr>
      <vt:lpstr>Symbol</vt:lpstr>
      <vt:lpstr>Tahoma</vt:lpstr>
      <vt:lpstr>Wingdings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Slidesgo Final Pages</vt:lpstr>
      <vt:lpstr>Slidesgo Final Pages</vt:lpstr>
      <vt:lpstr>Slidesgo Final Pages</vt:lpstr>
      <vt:lpstr>Supermarket Sales Trend Analysis</vt:lpstr>
      <vt:lpstr>Business Overview</vt:lpstr>
      <vt:lpstr>PowerPoint Presentation</vt:lpstr>
      <vt:lpstr>Pareto Analysis</vt:lpstr>
      <vt:lpstr>Feedback Analysis</vt:lpstr>
      <vt:lpstr>Monthly Sales Trend Analysis</vt:lpstr>
      <vt:lpstr>PowerPoint Presentation</vt:lpstr>
      <vt:lpstr>PowerPoint Presentation</vt:lpstr>
      <vt:lpstr>ARIMA forecasting </vt:lpstr>
      <vt:lpstr>SARIMA forecasting </vt:lpstr>
      <vt:lpstr>Strategic Summary Recommendations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Pratyush Kala</cp:lastModifiedBy>
  <cp:revision>1</cp:revision>
  <dcterms:modified xsi:type="dcterms:W3CDTF">2025-06-17T11:24:15Z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2025-06-17T09:48:37Z</dcterms:created>
  <dc:creator>Unknown Creator</dc:creator>
  <dc:description/>
  <dc:language>en-US</dc:language>
  <cp:lastModifiedBy>Unknown Creator</cp:lastModifiedBy>
  <dcterms:modified xsi:type="dcterms:W3CDTF">2025-06-17T09:48:37Z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