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6" r:id="rId1"/>
  </p:sldMasterIdLst>
  <p:sldIdLst>
    <p:sldId id="276" r:id="rId2"/>
    <p:sldId id="284" r:id="rId3"/>
    <p:sldId id="289" r:id="rId4"/>
    <p:sldId id="303" r:id="rId5"/>
    <p:sldId id="291" r:id="rId6"/>
    <p:sldId id="308" r:id="rId7"/>
    <p:sldId id="30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7A61C3-A508-4316-BB5B-37E3E84F5C4A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63B048D-422B-4F2D-9F76-6EDDFFC97D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8606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61C3-A508-4316-BB5B-37E3E84F5C4A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048D-422B-4F2D-9F76-6EDDFFC97D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61C3-A508-4316-BB5B-37E3E84F5C4A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048D-422B-4F2D-9F76-6EDDFFC97D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296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61C3-A508-4316-BB5B-37E3E84F5C4A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048D-422B-4F2D-9F76-6EDDFFC97D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0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37A61C3-A508-4316-BB5B-37E3E84F5C4A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3B048D-422B-4F2D-9F76-6EDDFFC97D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91085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61C3-A508-4316-BB5B-37E3E84F5C4A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048D-422B-4F2D-9F76-6EDDFFC97D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4013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61C3-A508-4316-BB5B-37E3E84F5C4A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048D-422B-4F2D-9F76-6EDDFFC97D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19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61C3-A508-4316-BB5B-37E3E84F5C4A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048D-422B-4F2D-9F76-6EDDFFC97D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54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61C3-A508-4316-BB5B-37E3E84F5C4A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048D-422B-4F2D-9F76-6EDDFFC97D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504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C37A61C3-A508-4316-BB5B-37E3E84F5C4A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363B048D-422B-4F2D-9F76-6EDDFFC97D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4215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C37A61C3-A508-4316-BB5B-37E3E84F5C4A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363B048D-422B-4F2D-9F76-6EDDFFC97D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890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7A61C3-A508-4316-BB5B-37E3E84F5C4A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63B048D-422B-4F2D-9F76-6EDDFFC97D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7663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 descr="https://vignette.wikia.nocookie.net/lotr/images/1/15/Screen_shot_2010-03-14_at_9.33.13_AM.png/revision/latest?cb=2010032217472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00" name="AutoShape 4" descr="https://vignette.wikia.nocookie.net/lotr/images/1/15/Screen_shot_2010-03-14_at_9.33.13_AM.png/revision/latest?cb=2010032217472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03" name="AutoShape 7" descr="https://vignette.wikia.nocookie.net/lotr/images/1/15/Screen_shot_2010-03-14_at_9.33.13_AM.png/revision/latest?cb=2010032217472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" name="Picture 1" descr="D:\desktop data\annual day files\Glentree logo main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381000"/>
            <a:ext cx="1524000" cy="99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/>
          <p:cNvGrpSpPr/>
          <p:nvPr/>
        </p:nvGrpSpPr>
        <p:grpSpPr>
          <a:xfrm>
            <a:off x="152400" y="228600"/>
            <a:ext cx="8839200" cy="6477000"/>
            <a:chOff x="152400" y="228600"/>
            <a:chExt cx="8839200" cy="6477000"/>
          </a:xfrm>
        </p:grpSpPr>
        <p:sp>
          <p:nvSpPr>
            <p:cNvPr id="13" name="Rectangle 12"/>
            <p:cNvSpPr/>
            <p:nvPr/>
          </p:nvSpPr>
          <p:spPr>
            <a:xfrm>
              <a:off x="304800" y="381000"/>
              <a:ext cx="8534400" cy="6172200"/>
            </a:xfrm>
            <a:prstGeom prst="rect">
              <a:avLst/>
            </a:prstGeom>
            <a:noFill/>
            <a:ln>
              <a:solidFill>
                <a:srgbClr val="92D05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8600" y="304800"/>
              <a:ext cx="8686800" cy="6324600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2400" y="228600"/>
              <a:ext cx="8839200" cy="6477000"/>
            </a:xfrm>
            <a:prstGeom prst="rect">
              <a:avLst/>
            </a:prstGeom>
            <a:noFill/>
            <a:ln>
              <a:solidFill>
                <a:srgbClr val="92D05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869577A-94A8-4A50-AE60-1E6A00D7CE6E}"/>
              </a:ext>
            </a:extLst>
          </p:cNvPr>
          <p:cNvSpPr/>
          <p:nvPr/>
        </p:nvSpPr>
        <p:spPr>
          <a:xfrm>
            <a:off x="5334000" y="4165633"/>
            <a:ext cx="3154657" cy="6005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/>
            <a:r>
              <a:rPr lang="hi-IN" sz="3600" dirty="0">
                <a:solidFill>
                  <a:srgbClr val="000000"/>
                </a:solidFill>
                <a:latin typeface="Corbel" panose="020B0503020204020204"/>
              </a:rPr>
              <a:t>संवाद लेखन </a:t>
            </a:r>
            <a:endParaRPr lang="en-IN" sz="3600" dirty="0">
              <a:solidFill>
                <a:srgbClr val="000000"/>
              </a:solidFill>
              <a:latin typeface="Corbel" panose="020B0503020204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11DFF1-4866-6DC1-3757-650AC3B218DD}"/>
              </a:ext>
            </a:extLst>
          </p:cNvPr>
          <p:cNvSpPr txBox="1"/>
          <p:nvPr/>
        </p:nvSpPr>
        <p:spPr>
          <a:xfrm flipH="1">
            <a:off x="1583573" y="1607127"/>
            <a:ext cx="1589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dirty="0"/>
              <a:t>व्याकरण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659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 descr="https://vignette.wikia.nocookie.net/lotr/images/1/15/Screen_shot_2010-03-14_at_9.33.13_AM.png/revision/latest?cb=20100322174727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342900"/>
            <a:endParaRPr lang="en-US" sz="1350" dirty="0">
              <a:solidFill>
                <a:srgbClr val="000000"/>
              </a:solidFill>
              <a:latin typeface="Corbel" panose="020B0503020204020204"/>
            </a:endParaRPr>
          </a:p>
        </p:txBody>
      </p:sp>
      <p:sp>
        <p:nvSpPr>
          <p:cNvPr id="4100" name="AutoShape 4" descr="https://vignette.wikia.nocookie.net/lotr/images/1/15/Screen_shot_2010-03-14_at_9.33.13_AM.png/revision/latest?cb=20100322174727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342900"/>
            <a:endParaRPr lang="en-US" sz="1350" dirty="0">
              <a:solidFill>
                <a:srgbClr val="000000"/>
              </a:solidFill>
              <a:latin typeface="Corbel" panose="020B0503020204020204"/>
            </a:endParaRPr>
          </a:p>
        </p:txBody>
      </p:sp>
      <p:sp>
        <p:nvSpPr>
          <p:cNvPr id="4103" name="AutoShape 7" descr="https://vignette.wikia.nocookie.net/lotr/images/1/15/Screen_shot_2010-03-14_at_9.33.13_AM.png/revision/latest?cb=20100322174727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342900"/>
            <a:endParaRPr lang="en-US" sz="1350" dirty="0">
              <a:solidFill>
                <a:srgbClr val="000000"/>
              </a:solidFill>
              <a:latin typeface="Corbel" panose="020B0503020204020204"/>
            </a:endParaRPr>
          </a:p>
        </p:txBody>
      </p:sp>
      <p:pic>
        <p:nvPicPr>
          <p:cNvPr id="2" name="Picture 1" descr="D:\desktop data\annual day files\Glentree logo main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59742" y="252278"/>
            <a:ext cx="1143000" cy="74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/>
          <p:cNvGrpSpPr/>
          <p:nvPr/>
        </p:nvGrpSpPr>
        <p:grpSpPr>
          <a:xfrm>
            <a:off x="381000" y="314326"/>
            <a:ext cx="8458199" cy="6238874"/>
            <a:chOff x="152400" y="228600"/>
            <a:chExt cx="8839200" cy="6477000"/>
          </a:xfrm>
        </p:grpSpPr>
        <p:sp>
          <p:nvSpPr>
            <p:cNvPr id="13" name="Rectangle 12"/>
            <p:cNvSpPr/>
            <p:nvPr/>
          </p:nvSpPr>
          <p:spPr>
            <a:xfrm>
              <a:off x="304800" y="381000"/>
              <a:ext cx="8534400" cy="6172200"/>
            </a:xfrm>
            <a:prstGeom prst="rect">
              <a:avLst/>
            </a:prstGeom>
            <a:noFill/>
            <a:ln>
              <a:solidFill>
                <a:srgbClr val="92D05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en-US" sz="1350" b="1" dirty="0">
                <a:solidFill>
                  <a:srgbClr val="FFFFFF"/>
                </a:solidFill>
                <a:latin typeface="Corbel" panose="020B0503020204020204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8600" y="304800"/>
              <a:ext cx="8686800" cy="6324600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en-US" sz="1350" b="1" dirty="0">
                <a:solidFill>
                  <a:srgbClr val="FFFFFF"/>
                </a:solidFill>
                <a:latin typeface="Corbel" panose="020B0503020204020204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2400" y="228600"/>
              <a:ext cx="8839200" cy="6477000"/>
            </a:xfrm>
            <a:prstGeom prst="rect">
              <a:avLst/>
            </a:prstGeom>
            <a:noFill/>
            <a:ln>
              <a:solidFill>
                <a:srgbClr val="92D05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en-US" sz="1350" dirty="0">
                <a:solidFill>
                  <a:srgbClr val="FFFFFF"/>
                </a:solidFill>
                <a:latin typeface="Corbel" panose="020B0503020204020204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8CF30CB-6B88-426A-8F09-E78B1131F6A7}"/>
              </a:ext>
            </a:extLst>
          </p:cNvPr>
          <p:cNvSpPr/>
          <p:nvPr/>
        </p:nvSpPr>
        <p:spPr>
          <a:xfrm>
            <a:off x="601345" y="561805"/>
            <a:ext cx="79413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333333"/>
                </a:solidFill>
                <a:latin typeface="Helvetica Neue"/>
              </a:rPr>
              <a:t>          </a:t>
            </a:r>
            <a:r>
              <a:rPr lang="hi-IN" sz="2000" b="1" dirty="0">
                <a:solidFill>
                  <a:srgbClr val="333333"/>
                </a:solidFill>
                <a:latin typeface="Helvetica Neue"/>
              </a:rPr>
              <a:t>संवाद-लेखन की परिभाषा</a:t>
            </a:r>
          </a:p>
          <a:p>
            <a:r>
              <a:rPr lang="hi-IN" sz="2000" dirty="0">
                <a:solidFill>
                  <a:srgbClr val="333333"/>
                </a:solidFill>
                <a:latin typeface="Helvetica Neue"/>
              </a:rPr>
              <a:t>दो या दो से अधिक व्यक्तियों के बीच हुए बातचीत को 'वार्तालाप' अथवा 'संभाषण' अथवा 'संवाद' कहते हैं।</a:t>
            </a:r>
          </a:p>
          <a:p>
            <a:r>
              <a:rPr lang="hi-IN" sz="2000" dirty="0">
                <a:solidFill>
                  <a:srgbClr val="333333"/>
                </a:solidFill>
                <a:latin typeface="Helvetica Neue"/>
              </a:rPr>
              <a:t>इसमें रोचकता, प्रवाह और स्वाभाविकता होनी चाहिए। व्यक्ति, वातावरण और स्थान के अनुसार इसकी भाषा ऐसी होनी चाहिए जो हर तरह से सरल हो।</a:t>
            </a:r>
          </a:p>
          <a:p>
            <a:r>
              <a:rPr lang="hi-IN" sz="2000" dirty="0">
                <a:solidFill>
                  <a:srgbClr val="333333"/>
                </a:solidFill>
                <a:latin typeface="Helvetica Neue"/>
              </a:rPr>
              <a:t>भाषा, </a:t>
            </a:r>
            <a:r>
              <a:rPr lang="hi-IN" sz="2000" dirty="0" err="1">
                <a:solidFill>
                  <a:srgbClr val="333333"/>
                </a:solidFill>
                <a:latin typeface="Helvetica Neue"/>
              </a:rPr>
              <a:t>बोलनेवाले</a:t>
            </a:r>
            <a:r>
              <a:rPr lang="hi-IN" sz="2000" dirty="0">
                <a:solidFill>
                  <a:srgbClr val="333333"/>
                </a:solidFill>
                <a:latin typeface="Helvetica Neue"/>
              </a:rPr>
              <a:t> के अनुसार थोड़ी-थोड़ी भिन्न होती है। उदाहरण के रूप में एक अध्यापक की भाषा छात्र की अपेक्षा ज्यादा संतुलित और सारगर्भित होगी। </a:t>
            </a:r>
            <a:endParaRPr lang="en-IN" sz="2000" dirty="0">
              <a:solidFill>
                <a:srgbClr val="333333"/>
              </a:solidFill>
              <a:latin typeface="Helvetica Neue"/>
            </a:endParaRPr>
          </a:p>
          <a:p>
            <a:r>
              <a:rPr lang="hi-IN" sz="2000" dirty="0">
                <a:solidFill>
                  <a:srgbClr val="333333"/>
                </a:solidFill>
                <a:latin typeface="Helvetica Neue"/>
              </a:rPr>
              <a:t>एक पुलिस अधिकारी की भाषा और अपराधी की भाषा में काफी अन्तर होगा।</a:t>
            </a:r>
            <a:endParaRPr lang="en-IN" sz="2000" dirty="0">
              <a:solidFill>
                <a:srgbClr val="333333"/>
              </a:solidFill>
              <a:latin typeface="Helvetica Neue"/>
            </a:endParaRPr>
          </a:p>
          <a:p>
            <a:r>
              <a:rPr lang="hi-IN" sz="2000" dirty="0">
                <a:solidFill>
                  <a:srgbClr val="333333"/>
                </a:solidFill>
                <a:latin typeface="Helvetica Neue"/>
              </a:rPr>
              <a:t> इसी तरह दो मित्रों या महिलाओं की भाषा कुछ भिन्न प्रकार की होगी। </a:t>
            </a:r>
            <a:endParaRPr lang="en-IN" sz="2000" dirty="0">
              <a:solidFill>
                <a:srgbClr val="333333"/>
              </a:solidFill>
              <a:latin typeface="Helvetica Neue"/>
            </a:endParaRPr>
          </a:p>
          <a:p>
            <a:r>
              <a:rPr lang="hi-IN" sz="2000" dirty="0">
                <a:solidFill>
                  <a:srgbClr val="333333"/>
                </a:solidFill>
                <a:latin typeface="Helvetica Neue"/>
              </a:rPr>
              <a:t>कहने का तात्पर्य यह है कि संवाद-लेखन में पात्रों के लिंग, उम्र, कार्य, स्थिति का ध्यान रखना चाहिए।</a:t>
            </a:r>
          </a:p>
          <a:p>
            <a:r>
              <a:rPr lang="hi-IN" sz="2000" dirty="0">
                <a:solidFill>
                  <a:srgbClr val="333333"/>
                </a:solidFill>
                <a:latin typeface="Helvetica Neue"/>
              </a:rPr>
              <a:t>संवाद-लेखन में इन बातों पर भी ध्यान देना चाहिए कि वाक्य-रचना सजीव हो; शैली सरल और भाषा बोधगम्य हो। उसमें कठिन शब्दों का प्रयोग कम-से-कम हो। संवाद के वाक्य बड़े न हों; संक्षिप्त और प्रभावशाली हों। मुहावरेदार भाषा काफी रोचक होती है। अतएव, यथास्थान उनका प्रयोग हो।</a:t>
            </a:r>
            <a:endParaRPr lang="hi-IN" sz="2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4690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 descr="https://vignette.wikia.nocookie.net/lotr/images/1/15/Screen_shot_2010-03-14_at_9.33.13_AM.png/revision/latest?cb=20100322174727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342900"/>
            <a:endParaRPr lang="en-US" sz="1350" dirty="0">
              <a:solidFill>
                <a:srgbClr val="000000"/>
              </a:solidFill>
              <a:latin typeface="Corbel" panose="020B0503020204020204"/>
            </a:endParaRPr>
          </a:p>
        </p:txBody>
      </p:sp>
      <p:sp>
        <p:nvSpPr>
          <p:cNvPr id="4100" name="AutoShape 4" descr="https://vignette.wikia.nocookie.net/lotr/images/1/15/Screen_shot_2010-03-14_at_9.33.13_AM.png/revision/latest?cb=20100322174727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342900"/>
            <a:endParaRPr lang="en-US" sz="1350" dirty="0">
              <a:solidFill>
                <a:srgbClr val="000000"/>
              </a:solidFill>
              <a:latin typeface="Corbel" panose="020B0503020204020204"/>
            </a:endParaRPr>
          </a:p>
        </p:txBody>
      </p:sp>
      <p:sp>
        <p:nvSpPr>
          <p:cNvPr id="4103" name="AutoShape 7" descr="https://vignette.wikia.nocookie.net/lotr/images/1/15/Screen_shot_2010-03-14_at_9.33.13_AM.png/revision/latest?cb=20100322174727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342900"/>
            <a:endParaRPr lang="en-US" sz="1350" dirty="0">
              <a:solidFill>
                <a:srgbClr val="000000"/>
              </a:solidFill>
              <a:latin typeface="Corbel" panose="020B0503020204020204"/>
            </a:endParaRPr>
          </a:p>
        </p:txBody>
      </p:sp>
      <p:pic>
        <p:nvPicPr>
          <p:cNvPr id="2" name="Picture 1" descr="D:\desktop data\annual day files\Glentree logo main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32657" y="304800"/>
            <a:ext cx="1143000" cy="74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/>
          <p:cNvGrpSpPr/>
          <p:nvPr/>
        </p:nvGrpSpPr>
        <p:grpSpPr>
          <a:xfrm>
            <a:off x="381000" y="314326"/>
            <a:ext cx="8458199" cy="6238874"/>
            <a:chOff x="152400" y="228600"/>
            <a:chExt cx="8839200" cy="6477000"/>
          </a:xfrm>
        </p:grpSpPr>
        <p:sp>
          <p:nvSpPr>
            <p:cNvPr id="13" name="Rectangle 12"/>
            <p:cNvSpPr/>
            <p:nvPr/>
          </p:nvSpPr>
          <p:spPr>
            <a:xfrm>
              <a:off x="304800" y="381000"/>
              <a:ext cx="8534400" cy="6172200"/>
            </a:xfrm>
            <a:prstGeom prst="rect">
              <a:avLst/>
            </a:prstGeom>
            <a:noFill/>
            <a:ln>
              <a:solidFill>
                <a:srgbClr val="92D05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en-US" sz="1350" b="1" dirty="0">
                <a:solidFill>
                  <a:srgbClr val="FFFFFF"/>
                </a:solidFill>
                <a:latin typeface="Corbel" panose="020B0503020204020204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8600" y="304800"/>
              <a:ext cx="8686800" cy="6324600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en-US" sz="1350" b="1" dirty="0">
                <a:solidFill>
                  <a:srgbClr val="FFFFFF"/>
                </a:solidFill>
                <a:latin typeface="Corbel" panose="020B0503020204020204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2400" y="228600"/>
              <a:ext cx="8839200" cy="6477000"/>
            </a:xfrm>
            <a:prstGeom prst="rect">
              <a:avLst/>
            </a:prstGeom>
            <a:noFill/>
            <a:ln>
              <a:solidFill>
                <a:srgbClr val="92D05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en-US" sz="1350" dirty="0">
                <a:solidFill>
                  <a:srgbClr val="FFFFFF"/>
                </a:solidFill>
                <a:latin typeface="Corbel" panose="020B0503020204020204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AE7F161-AB7F-415E-812D-A6BAA552F8B8}"/>
              </a:ext>
            </a:extLst>
          </p:cNvPr>
          <p:cNvSpPr/>
          <p:nvPr/>
        </p:nvSpPr>
        <p:spPr>
          <a:xfrm>
            <a:off x="714374" y="939057"/>
            <a:ext cx="750570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i-IN" sz="2000" b="1" dirty="0">
                <a:solidFill>
                  <a:srgbClr val="333333"/>
                </a:solidFill>
                <a:latin typeface="Helvetica Neue"/>
              </a:rPr>
              <a:t>अच्छी संवाद-रचना के लिए निम्नलिखित बातों का ध्यान रखना चाहिए-</a:t>
            </a:r>
            <a:endParaRPr lang="en-IN" sz="2000" b="1" dirty="0">
              <a:solidFill>
                <a:srgbClr val="333333"/>
              </a:solidFill>
              <a:latin typeface="Helvetica Neue"/>
            </a:endParaRPr>
          </a:p>
          <a:p>
            <a:r>
              <a:rPr lang="en-IN" sz="2000" dirty="0">
                <a:solidFill>
                  <a:srgbClr val="333333"/>
                </a:solidFill>
                <a:latin typeface="Helvetica Neue"/>
              </a:rPr>
              <a:t> </a:t>
            </a:r>
            <a:endParaRPr lang="hi-IN" sz="2000" dirty="0">
              <a:solidFill>
                <a:srgbClr val="333333"/>
              </a:solidFill>
              <a:latin typeface="Helvetica Neue"/>
            </a:endParaRPr>
          </a:p>
          <a:p>
            <a:r>
              <a:rPr lang="en-IN" sz="2000" dirty="0">
                <a:solidFill>
                  <a:srgbClr val="333333"/>
                </a:solidFill>
                <a:latin typeface="Helvetica Neue"/>
              </a:rPr>
              <a:t>(1)  </a:t>
            </a:r>
            <a:r>
              <a:rPr lang="hi-IN" sz="2000" dirty="0">
                <a:solidFill>
                  <a:srgbClr val="333333"/>
                </a:solidFill>
                <a:latin typeface="Helvetica Neue"/>
              </a:rPr>
              <a:t>संवाद छोटे, सहज तथा स्वाभाविक हों</a:t>
            </a:r>
            <a:r>
              <a:rPr lang="en-IN" sz="2000" dirty="0">
                <a:solidFill>
                  <a:srgbClr val="333333"/>
                </a:solidFill>
                <a:latin typeface="Helvetica Neue"/>
              </a:rPr>
              <a:t>,</a:t>
            </a:r>
            <a:r>
              <a:rPr lang="hi-IN" sz="2000" dirty="0">
                <a:solidFill>
                  <a:srgbClr val="333333"/>
                </a:solidFill>
                <a:latin typeface="Helvetica Neue"/>
              </a:rPr>
              <a:t> संवाद में प्रवाह, क्रम और तर्कसम्मत विचार होना चाहिए।</a:t>
            </a:r>
            <a:br>
              <a:rPr lang="hi-IN" sz="2000" dirty="0">
                <a:solidFill>
                  <a:srgbClr val="333333"/>
                </a:solidFill>
                <a:latin typeface="Helvetica Neue"/>
              </a:rPr>
            </a:br>
            <a:r>
              <a:rPr lang="hi-IN" sz="2000" dirty="0">
                <a:solidFill>
                  <a:srgbClr val="333333"/>
                </a:solidFill>
                <a:latin typeface="Helvetica Neue"/>
              </a:rPr>
              <a:t>(2) संवादों में रोचकता एवं सरसता हो।</a:t>
            </a:r>
            <a:br>
              <a:rPr lang="hi-IN" sz="2000" dirty="0">
                <a:solidFill>
                  <a:srgbClr val="333333"/>
                </a:solidFill>
                <a:latin typeface="Helvetica Neue"/>
              </a:rPr>
            </a:br>
            <a:r>
              <a:rPr lang="hi-IN" sz="2000" dirty="0">
                <a:solidFill>
                  <a:srgbClr val="333333"/>
                </a:solidFill>
                <a:latin typeface="Helvetica Neue"/>
              </a:rPr>
              <a:t>(3) इनकी भाषा सरल, स्वाभाविक और बोलचाल के निकट हो। उसमें क्लिष्ट तथा अप्रचलित शब्दों का प्रयोग न हो।</a:t>
            </a:r>
            <a:br>
              <a:rPr lang="hi-IN" sz="2000" dirty="0">
                <a:solidFill>
                  <a:srgbClr val="333333"/>
                </a:solidFill>
                <a:latin typeface="Helvetica Neue"/>
              </a:rPr>
            </a:br>
            <a:r>
              <a:rPr lang="hi-IN" sz="2000" dirty="0">
                <a:solidFill>
                  <a:srgbClr val="333333"/>
                </a:solidFill>
                <a:latin typeface="Helvetica Neue"/>
              </a:rPr>
              <a:t>(4) संवाद देश, काल, व्यक्ति और विषय के अनुसार लिखा होना चाहिए।</a:t>
            </a:r>
            <a:br>
              <a:rPr lang="hi-IN" sz="2000" dirty="0">
                <a:solidFill>
                  <a:srgbClr val="333333"/>
                </a:solidFill>
                <a:latin typeface="Helvetica Neue"/>
              </a:rPr>
            </a:br>
            <a:r>
              <a:rPr lang="hi-IN" sz="2000" dirty="0">
                <a:solidFill>
                  <a:srgbClr val="333333"/>
                </a:solidFill>
                <a:latin typeface="Helvetica Neue"/>
              </a:rPr>
              <a:t>(5) संवाद जिस विषय या स्थिति के सम्बन्ध में हों, उसे क्रमशः स्पष्ट करने वाले हों।</a:t>
            </a:r>
            <a:br>
              <a:rPr lang="hi-IN" sz="2000" dirty="0">
                <a:solidFill>
                  <a:srgbClr val="333333"/>
                </a:solidFill>
                <a:latin typeface="Helvetica Neue"/>
              </a:rPr>
            </a:br>
            <a:r>
              <a:rPr lang="hi-IN" sz="2000" dirty="0">
                <a:solidFill>
                  <a:srgbClr val="333333"/>
                </a:solidFill>
                <a:latin typeface="Helvetica Neue"/>
              </a:rPr>
              <a:t>(6) प्रसंग के अनुसार संवादों में व्यंग्य-विनोद का समावेश होना चाहिए।</a:t>
            </a:r>
            <a:br>
              <a:rPr lang="hi-IN" sz="2000" dirty="0">
                <a:solidFill>
                  <a:srgbClr val="333333"/>
                </a:solidFill>
                <a:latin typeface="Helvetica Neue"/>
              </a:rPr>
            </a:br>
            <a:r>
              <a:rPr lang="hi-IN" sz="2000" dirty="0">
                <a:solidFill>
                  <a:srgbClr val="333333"/>
                </a:solidFill>
                <a:latin typeface="Helvetica Neue"/>
              </a:rPr>
              <a:t>(7) यथास्थान मुहावरों तथा लोकोक्तियों के प्रयोग से संवादों में सजीवता आ जाती है।</a:t>
            </a:r>
            <a:endParaRPr lang="hi-IN" sz="2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6270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 descr="https://vignette.wikia.nocookie.net/lotr/images/1/15/Screen_shot_2010-03-14_at_9.33.13_AM.png/revision/latest?cb=20100322174727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342900"/>
            <a:endParaRPr lang="en-US" sz="1350" dirty="0">
              <a:solidFill>
                <a:srgbClr val="000000"/>
              </a:solidFill>
              <a:latin typeface="Corbel" panose="020B0503020204020204"/>
            </a:endParaRPr>
          </a:p>
        </p:txBody>
      </p:sp>
      <p:sp>
        <p:nvSpPr>
          <p:cNvPr id="4100" name="AutoShape 4" descr="https://vignette.wikia.nocookie.net/lotr/images/1/15/Screen_shot_2010-03-14_at_9.33.13_AM.png/revision/latest?cb=20100322174727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342900"/>
            <a:endParaRPr lang="en-US" sz="1350" dirty="0">
              <a:solidFill>
                <a:srgbClr val="000000"/>
              </a:solidFill>
              <a:latin typeface="Corbel" panose="020B0503020204020204"/>
            </a:endParaRPr>
          </a:p>
        </p:txBody>
      </p:sp>
      <p:sp>
        <p:nvSpPr>
          <p:cNvPr id="4103" name="AutoShape 7" descr="https://vignette.wikia.nocookie.net/lotr/images/1/15/Screen_shot_2010-03-14_at_9.33.13_AM.png/revision/latest?cb=20100322174727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342900"/>
            <a:endParaRPr lang="en-US" sz="1350" dirty="0">
              <a:solidFill>
                <a:srgbClr val="000000"/>
              </a:solidFill>
              <a:latin typeface="Corbel" panose="020B0503020204020204"/>
            </a:endParaRPr>
          </a:p>
        </p:txBody>
      </p:sp>
      <p:pic>
        <p:nvPicPr>
          <p:cNvPr id="2" name="Picture 1" descr="D:\desktop data\annual day files\Glentree logo main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59742" y="378198"/>
            <a:ext cx="1143000" cy="74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/>
          <p:cNvGrpSpPr/>
          <p:nvPr/>
        </p:nvGrpSpPr>
        <p:grpSpPr>
          <a:xfrm>
            <a:off x="381000" y="314326"/>
            <a:ext cx="8458199" cy="6238874"/>
            <a:chOff x="152400" y="228600"/>
            <a:chExt cx="8839200" cy="6477000"/>
          </a:xfrm>
        </p:grpSpPr>
        <p:sp>
          <p:nvSpPr>
            <p:cNvPr id="13" name="Rectangle 12"/>
            <p:cNvSpPr/>
            <p:nvPr/>
          </p:nvSpPr>
          <p:spPr>
            <a:xfrm>
              <a:off x="304800" y="381000"/>
              <a:ext cx="8534400" cy="6172200"/>
            </a:xfrm>
            <a:prstGeom prst="rect">
              <a:avLst/>
            </a:prstGeom>
            <a:noFill/>
            <a:ln>
              <a:solidFill>
                <a:srgbClr val="92D05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en-US" sz="1350" b="1" dirty="0">
                <a:solidFill>
                  <a:srgbClr val="FFFFFF"/>
                </a:solidFill>
                <a:latin typeface="Corbel" panose="020B0503020204020204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8600" y="304800"/>
              <a:ext cx="8686800" cy="6324600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en-US" sz="1350" b="1" dirty="0">
                <a:solidFill>
                  <a:srgbClr val="FFFFFF"/>
                </a:solidFill>
                <a:latin typeface="Corbel" panose="020B0503020204020204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2400" y="228600"/>
              <a:ext cx="8839200" cy="6477000"/>
            </a:xfrm>
            <a:prstGeom prst="rect">
              <a:avLst/>
            </a:prstGeom>
            <a:noFill/>
            <a:ln>
              <a:solidFill>
                <a:srgbClr val="92D05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en-US" sz="1350" dirty="0">
                <a:solidFill>
                  <a:srgbClr val="FFFFFF"/>
                </a:solidFill>
                <a:latin typeface="Corbel" panose="020B0503020204020204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F3C2B19-BE60-47D8-B560-D4CF28B8B76E}"/>
              </a:ext>
            </a:extLst>
          </p:cNvPr>
          <p:cNvSpPr/>
          <p:nvPr/>
        </p:nvSpPr>
        <p:spPr>
          <a:xfrm>
            <a:off x="687277" y="314326"/>
            <a:ext cx="8002807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u="sng" dirty="0">
                <a:solidFill>
                  <a:srgbClr val="333333"/>
                </a:solidFill>
                <a:latin typeface="Helvetica Neue"/>
              </a:rPr>
              <a:t>       </a:t>
            </a:r>
            <a:r>
              <a:rPr lang="hi-IN" sz="2000" b="1" u="sng" dirty="0">
                <a:solidFill>
                  <a:srgbClr val="333333"/>
                </a:solidFill>
                <a:latin typeface="Helvetica Neue"/>
              </a:rPr>
              <a:t>रोगी और वैद्य</a:t>
            </a:r>
            <a:endParaRPr lang="hi-IN" sz="2000" dirty="0">
              <a:solidFill>
                <a:srgbClr val="333333"/>
              </a:solidFill>
              <a:latin typeface="Helvetica Neue"/>
            </a:endParaRPr>
          </a:p>
          <a:p>
            <a:r>
              <a:rPr lang="hi-IN" sz="2000" b="1" dirty="0">
                <a:solidFill>
                  <a:srgbClr val="333333"/>
                </a:solidFill>
                <a:latin typeface="Helvetica Neue"/>
              </a:rPr>
              <a:t>रोगी</a:t>
            </a:r>
            <a:r>
              <a:rPr lang="hi-IN" sz="2000" dirty="0">
                <a:solidFill>
                  <a:srgbClr val="333333"/>
                </a:solidFill>
                <a:latin typeface="Helvetica Neue"/>
              </a:rPr>
              <a:t>- (औषधालय में प्रवेश करते हुए) </a:t>
            </a:r>
            <a:r>
              <a:rPr lang="hi-IN" sz="2000" dirty="0" err="1">
                <a:solidFill>
                  <a:srgbClr val="333333"/>
                </a:solidFill>
                <a:latin typeface="Helvetica Neue"/>
              </a:rPr>
              <a:t>वैद्यजी</a:t>
            </a:r>
            <a:r>
              <a:rPr lang="hi-IN" sz="2000" dirty="0">
                <a:solidFill>
                  <a:srgbClr val="333333"/>
                </a:solidFill>
                <a:latin typeface="Helvetica Neue"/>
              </a:rPr>
              <a:t>, नमस्कार!</a:t>
            </a:r>
          </a:p>
          <a:p>
            <a:r>
              <a:rPr lang="hi-IN" sz="2000" b="1" dirty="0">
                <a:solidFill>
                  <a:srgbClr val="333333"/>
                </a:solidFill>
                <a:latin typeface="Helvetica Neue"/>
              </a:rPr>
              <a:t>वैद्य-</a:t>
            </a:r>
            <a:r>
              <a:rPr lang="hi-IN" sz="2000" dirty="0">
                <a:solidFill>
                  <a:srgbClr val="333333"/>
                </a:solidFill>
                <a:latin typeface="Helvetica Neue"/>
              </a:rPr>
              <a:t> नमस्कार! आइए, पधारिए! कहिए, क्या हाल है ?</a:t>
            </a:r>
          </a:p>
          <a:p>
            <a:r>
              <a:rPr lang="hi-IN" sz="2000" b="1" dirty="0">
                <a:solidFill>
                  <a:srgbClr val="333333"/>
                </a:solidFill>
                <a:latin typeface="Helvetica Neue"/>
              </a:rPr>
              <a:t>रोगी</a:t>
            </a:r>
            <a:r>
              <a:rPr lang="hi-IN" sz="2000" dirty="0">
                <a:solidFill>
                  <a:srgbClr val="333333"/>
                </a:solidFill>
                <a:latin typeface="Helvetica Neue"/>
              </a:rPr>
              <a:t>- पहले से बहुत अच्छा हूँ। बुखार उतर गया है, केवल खाँसी रह गयी है।</a:t>
            </a:r>
          </a:p>
          <a:p>
            <a:r>
              <a:rPr lang="hi-IN" sz="2000" b="1" dirty="0">
                <a:solidFill>
                  <a:srgbClr val="333333"/>
                </a:solidFill>
                <a:latin typeface="Helvetica Neue"/>
              </a:rPr>
              <a:t>वैद्य</a:t>
            </a:r>
            <a:r>
              <a:rPr lang="hi-IN" sz="2000" dirty="0">
                <a:solidFill>
                  <a:srgbClr val="333333"/>
                </a:solidFill>
                <a:latin typeface="Helvetica Neue"/>
              </a:rPr>
              <a:t>- घबराइए नहीं। खाँसी भी दूर हो जायेगी। आज दूसरी दवा देता हूँ। आप जल्द अच्छे हो जायेंगे।</a:t>
            </a:r>
          </a:p>
          <a:p>
            <a:r>
              <a:rPr lang="hi-IN" sz="2000" b="1" dirty="0">
                <a:solidFill>
                  <a:srgbClr val="333333"/>
                </a:solidFill>
                <a:latin typeface="Helvetica Neue"/>
              </a:rPr>
              <a:t>रोगी</a:t>
            </a:r>
            <a:r>
              <a:rPr lang="hi-IN" sz="2000" dirty="0">
                <a:solidFill>
                  <a:srgbClr val="333333"/>
                </a:solidFill>
                <a:latin typeface="Helvetica Neue"/>
              </a:rPr>
              <a:t>- आप ठीक कहते हैं। शरीर दुबला हो गया है। चला भी नहीं जाता और पलंग पर पड़े-पड़े तंग आ गया हूँ।</a:t>
            </a:r>
          </a:p>
          <a:p>
            <a:r>
              <a:rPr lang="hi-IN" sz="2000" b="1" dirty="0">
                <a:solidFill>
                  <a:srgbClr val="333333"/>
                </a:solidFill>
                <a:latin typeface="Helvetica Neue"/>
              </a:rPr>
              <a:t>वैद्य</a:t>
            </a:r>
            <a:r>
              <a:rPr lang="hi-IN" sz="2000" dirty="0">
                <a:solidFill>
                  <a:srgbClr val="333333"/>
                </a:solidFill>
                <a:latin typeface="Helvetica Neue"/>
              </a:rPr>
              <a:t>- चिंता की कोई बात नहीं। सुख-दुःख तो लगे ही रहते हैं। कुछ दिन और आराम कीजिए। सब ठीक हो जायेगा।</a:t>
            </a:r>
          </a:p>
          <a:p>
            <a:r>
              <a:rPr lang="hi-IN" sz="2000" b="1" dirty="0">
                <a:solidFill>
                  <a:srgbClr val="333333"/>
                </a:solidFill>
                <a:latin typeface="Helvetica Neue"/>
              </a:rPr>
              <a:t>रोगी</a:t>
            </a:r>
            <a:r>
              <a:rPr lang="hi-IN" sz="2000" dirty="0">
                <a:solidFill>
                  <a:srgbClr val="333333"/>
                </a:solidFill>
                <a:latin typeface="Helvetica Neue"/>
              </a:rPr>
              <a:t>- कृपया खाने को बतायें। अब तो थोड़ी-थोड़ी भूख भी लगती है।</a:t>
            </a:r>
          </a:p>
          <a:p>
            <a:r>
              <a:rPr lang="hi-IN" sz="2000" b="1" dirty="0">
                <a:solidFill>
                  <a:srgbClr val="333333"/>
                </a:solidFill>
                <a:latin typeface="Helvetica Neue"/>
              </a:rPr>
              <a:t>वैद्य</a:t>
            </a:r>
            <a:r>
              <a:rPr lang="hi-IN" sz="2000" dirty="0">
                <a:solidFill>
                  <a:srgbClr val="333333"/>
                </a:solidFill>
                <a:latin typeface="Helvetica Neue"/>
              </a:rPr>
              <a:t>- फल खूब खाइए। जरा खट्टे फलों से परहेज रखिए, इनसे खाँसी बढ़ जाती है। दूध, खिचड़ी और </a:t>
            </a:r>
            <a:r>
              <a:rPr lang="hi-IN" sz="2000" dirty="0" err="1">
                <a:solidFill>
                  <a:srgbClr val="333333"/>
                </a:solidFill>
                <a:latin typeface="Helvetica Neue"/>
              </a:rPr>
              <a:t>मूँग</a:t>
            </a:r>
            <a:r>
              <a:rPr lang="hi-IN" sz="2000" dirty="0">
                <a:solidFill>
                  <a:srgbClr val="333333"/>
                </a:solidFill>
                <a:latin typeface="Helvetica Neue"/>
              </a:rPr>
              <a:t> की दाल आप खा सकते हैं।</a:t>
            </a:r>
          </a:p>
          <a:p>
            <a:r>
              <a:rPr lang="hi-IN" sz="2000" b="1" dirty="0">
                <a:solidFill>
                  <a:srgbClr val="333333"/>
                </a:solidFill>
                <a:latin typeface="Helvetica Neue"/>
              </a:rPr>
              <a:t>रोगी</a:t>
            </a:r>
            <a:r>
              <a:rPr lang="hi-IN" sz="2000" dirty="0">
                <a:solidFill>
                  <a:srgbClr val="333333"/>
                </a:solidFill>
                <a:latin typeface="Helvetica Neue"/>
              </a:rPr>
              <a:t>- बहुत अच्छा! आजकल गर्मी का मौसम है; प्यास बहुत लगती है। क्या शरबत पी सकता हूँ ?</a:t>
            </a:r>
          </a:p>
          <a:p>
            <a:r>
              <a:rPr lang="hi-IN" sz="2000" b="1" dirty="0">
                <a:solidFill>
                  <a:srgbClr val="333333"/>
                </a:solidFill>
                <a:latin typeface="Helvetica Neue"/>
              </a:rPr>
              <a:t>वैद्य</a:t>
            </a:r>
            <a:r>
              <a:rPr lang="hi-IN" sz="2000" dirty="0">
                <a:solidFill>
                  <a:srgbClr val="333333"/>
                </a:solidFill>
                <a:latin typeface="Helvetica Neue"/>
              </a:rPr>
              <a:t>- शरबत के स्थान पर दूध अच्छा रहेगा। पानी भी आपको अधिक पीना चाहिए।</a:t>
            </a:r>
          </a:p>
          <a:p>
            <a:r>
              <a:rPr lang="hi-IN" sz="2000" b="1" dirty="0">
                <a:solidFill>
                  <a:srgbClr val="333333"/>
                </a:solidFill>
                <a:latin typeface="Helvetica Neue"/>
              </a:rPr>
              <a:t>रोगी</a:t>
            </a:r>
            <a:r>
              <a:rPr lang="hi-IN" sz="2000" dirty="0">
                <a:solidFill>
                  <a:srgbClr val="333333"/>
                </a:solidFill>
                <a:latin typeface="Helvetica Neue"/>
              </a:rPr>
              <a:t>- अच्छा, धन्यवाद! कल फिर आऊँगा।</a:t>
            </a:r>
          </a:p>
          <a:p>
            <a:r>
              <a:rPr lang="hi-IN" sz="2000" b="1" dirty="0">
                <a:solidFill>
                  <a:srgbClr val="333333"/>
                </a:solidFill>
                <a:latin typeface="Helvetica Neue"/>
              </a:rPr>
              <a:t>वैद्य</a:t>
            </a:r>
            <a:r>
              <a:rPr lang="hi-IN" sz="2000" dirty="0">
                <a:solidFill>
                  <a:srgbClr val="333333"/>
                </a:solidFill>
                <a:latin typeface="Helvetica Neue"/>
              </a:rPr>
              <a:t>- अच्छा, नमस्कार।</a:t>
            </a:r>
            <a:endParaRPr lang="hi-IN" sz="2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5694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 descr="https://vignette.wikia.nocookie.net/lotr/images/1/15/Screen_shot_2010-03-14_at_9.33.13_AM.png/revision/latest?cb=20100322174727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342900"/>
            <a:endParaRPr lang="en-US" sz="1350" dirty="0">
              <a:solidFill>
                <a:srgbClr val="000000"/>
              </a:solidFill>
              <a:latin typeface="Corbel" panose="020B0503020204020204"/>
            </a:endParaRPr>
          </a:p>
        </p:txBody>
      </p:sp>
      <p:sp>
        <p:nvSpPr>
          <p:cNvPr id="4100" name="AutoShape 4" descr="https://vignette.wikia.nocookie.net/lotr/images/1/15/Screen_shot_2010-03-14_at_9.33.13_AM.png/revision/latest?cb=20100322174727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342900"/>
            <a:endParaRPr lang="en-US" sz="1350" dirty="0">
              <a:solidFill>
                <a:srgbClr val="000000"/>
              </a:solidFill>
              <a:latin typeface="Corbel" panose="020B0503020204020204"/>
            </a:endParaRPr>
          </a:p>
        </p:txBody>
      </p:sp>
      <p:sp>
        <p:nvSpPr>
          <p:cNvPr id="4103" name="AutoShape 7" descr="https://vignette.wikia.nocookie.net/lotr/images/1/15/Screen_shot_2010-03-14_at_9.33.13_AM.png/revision/latest?cb=20100322174727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342900"/>
            <a:endParaRPr lang="en-US" sz="1350" dirty="0">
              <a:solidFill>
                <a:srgbClr val="000000"/>
              </a:solidFill>
              <a:latin typeface="Corbel" panose="020B0503020204020204"/>
            </a:endParaRPr>
          </a:p>
        </p:txBody>
      </p:sp>
      <p:pic>
        <p:nvPicPr>
          <p:cNvPr id="2" name="Picture 1" descr="D:\desktop data\annual day files\Glentree logo main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199" y="314326"/>
            <a:ext cx="1143000" cy="74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/>
          <p:cNvGrpSpPr/>
          <p:nvPr/>
        </p:nvGrpSpPr>
        <p:grpSpPr>
          <a:xfrm>
            <a:off x="381000" y="447676"/>
            <a:ext cx="8458199" cy="6238874"/>
            <a:chOff x="152400" y="228600"/>
            <a:chExt cx="8839200" cy="6477000"/>
          </a:xfrm>
        </p:grpSpPr>
        <p:sp>
          <p:nvSpPr>
            <p:cNvPr id="13" name="Rectangle 12"/>
            <p:cNvSpPr/>
            <p:nvPr/>
          </p:nvSpPr>
          <p:spPr>
            <a:xfrm>
              <a:off x="304800" y="381000"/>
              <a:ext cx="8534400" cy="6172200"/>
            </a:xfrm>
            <a:prstGeom prst="rect">
              <a:avLst/>
            </a:prstGeom>
            <a:noFill/>
            <a:ln>
              <a:solidFill>
                <a:srgbClr val="92D05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en-US" sz="1350" b="1" dirty="0">
                <a:solidFill>
                  <a:srgbClr val="FFFFFF"/>
                </a:solidFill>
                <a:latin typeface="Corbel" panose="020B0503020204020204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8600" y="304800"/>
              <a:ext cx="8686800" cy="6324600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en-US" sz="1350" b="1" dirty="0">
                <a:solidFill>
                  <a:srgbClr val="FFFFFF"/>
                </a:solidFill>
                <a:latin typeface="Corbel" panose="020B0503020204020204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2400" y="228600"/>
              <a:ext cx="8839200" cy="6477000"/>
            </a:xfrm>
            <a:prstGeom prst="rect">
              <a:avLst/>
            </a:prstGeom>
            <a:noFill/>
            <a:ln>
              <a:solidFill>
                <a:srgbClr val="92D05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en-US" sz="1350" dirty="0">
                <a:solidFill>
                  <a:srgbClr val="FFFFFF"/>
                </a:solidFill>
                <a:latin typeface="Corbel" panose="020B0503020204020204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D401A9F-63E4-40A7-983E-85A0F229B6C5}"/>
              </a:ext>
            </a:extLst>
          </p:cNvPr>
          <p:cNvSpPr/>
          <p:nvPr/>
        </p:nvSpPr>
        <p:spPr>
          <a:xfrm>
            <a:off x="450632" y="171451"/>
            <a:ext cx="8461482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u="sng" dirty="0">
                <a:solidFill>
                  <a:srgbClr val="333333"/>
                </a:solidFill>
                <a:latin typeface="Helvetica Neue"/>
              </a:rPr>
              <a:t>      </a:t>
            </a:r>
            <a:r>
              <a:rPr lang="hi-IN" sz="2000" b="1" u="sng" dirty="0">
                <a:solidFill>
                  <a:srgbClr val="333333"/>
                </a:solidFill>
                <a:latin typeface="Helvetica Neue"/>
              </a:rPr>
              <a:t>माँ-बेटे के बीच संवाद</a:t>
            </a:r>
            <a:endParaRPr lang="hi-IN" sz="2000" dirty="0">
              <a:solidFill>
                <a:srgbClr val="333333"/>
              </a:solidFill>
              <a:latin typeface="Helvetica Neue"/>
            </a:endParaRPr>
          </a:p>
          <a:p>
            <a:r>
              <a:rPr lang="en-IN" sz="2000" b="1" dirty="0">
                <a:solidFill>
                  <a:srgbClr val="333333"/>
                </a:solidFill>
                <a:latin typeface="Helvetica Neue"/>
              </a:rPr>
              <a:t>  </a:t>
            </a:r>
            <a:r>
              <a:rPr lang="hi-IN" sz="2000" b="1" dirty="0">
                <a:solidFill>
                  <a:srgbClr val="333333"/>
                </a:solidFill>
                <a:latin typeface="Helvetica Neue"/>
              </a:rPr>
              <a:t>बेटा-</a:t>
            </a:r>
            <a:r>
              <a:rPr lang="hi-IN" sz="2000" dirty="0">
                <a:solidFill>
                  <a:srgbClr val="333333"/>
                </a:solidFill>
                <a:latin typeface="Helvetica Neue"/>
              </a:rPr>
              <a:t> माँ, ओ माँ !</a:t>
            </a:r>
          </a:p>
          <a:p>
            <a:r>
              <a:rPr lang="en-IN" sz="2000" b="1" dirty="0">
                <a:solidFill>
                  <a:srgbClr val="333333"/>
                </a:solidFill>
                <a:latin typeface="Helvetica Neue"/>
              </a:rPr>
              <a:t>  </a:t>
            </a:r>
            <a:r>
              <a:rPr lang="hi-IN" sz="2000" b="1" dirty="0">
                <a:solidFill>
                  <a:srgbClr val="333333"/>
                </a:solidFill>
                <a:latin typeface="Helvetica Neue"/>
              </a:rPr>
              <a:t>माँ-</a:t>
            </a:r>
            <a:r>
              <a:rPr lang="hi-IN" sz="2000" dirty="0">
                <a:solidFill>
                  <a:srgbClr val="333333"/>
                </a:solidFill>
                <a:latin typeface="Helvetica Neue"/>
              </a:rPr>
              <a:t> अरे, आ गए बेटा !</a:t>
            </a:r>
          </a:p>
          <a:p>
            <a:r>
              <a:rPr lang="en-IN" sz="2000" b="1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hi-IN" sz="2000" b="1" dirty="0">
                <a:solidFill>
                  <a:srgbClr val="333333"/>
                </a:solidFill>
                <a:latin typeface="Helvetica Neue"/>
              </a:rPr>
              <a:t>बेटा</a:t>
            </a:r>
            <a:r>
              <a:rPr lang="hi-IN" sz="2000" dirty="0">
                <a:solidFill>
                  <a:srgbClr val="333333"/>
                </a:solidFill>
                <a:latin typeface="Helvetica Neue"/>
              </a:rPr>
              <a:t>- हाँ माँ ....... ।</a:t>
            </a:r>
          </a:p>
          <a:p>
            <a:r>
              <a:rPr lang="en-IN" sz="2000" b="1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hi-IN" sz="2000" b="1" dirty="0">
                <a:solidFill>
                  <a:srgbClr val="333333"/>
                </a:solidFill>
                <a:latin typeface="Helvetica Neue"/>
              </a:rPr>
              <a:t>माँ</a:t>
            </a:r>
            <a:r>
              <a:rPr lang="hi-IN" sz="2000" dirty="0">
                <a:solidFill>
                  <a:srgbClr val="333333"/>
                </a:solidFill>
                <a:latin typeface="Helvetica Neue"/>
              </a:rPr>
              <a:t>- आज स्कूल से आने में काफी देर लगा दी....... ।</a:t>
            </a:r>
          </a:p>
          <a:p>
            <a:r>
              <a:rPr lang="en-IN" sz="2000" b="1" dirty="0">
                <a:solidFill>
                  <a:srgbClr val="333333"/>
                </a:solidFill>
                <a:latin typeface="Helvetica Neue"/>
              </a:rPr>
              <a:t>  </a:t>
            </a:r>
            <a:r>
              <a:rPr lang="hi-IN" sz="2000" b="1" dirty="0">
                <a:solidFill>
                  <a:srgbClr val="333333"/>
                </a:solidFill>
                <a:latin typeface="Helvetica Neue"/>
              </a:rPr>
              <a:t>बेटा</a:t>
            </a:r>
            <a:r>
              <a:rPr lang="hi-IN" sz="2000" dirty="0">
                <a:solidFill>
                  <a:srgbClr val="333333"/>
                </a:solidFill>
                <a:latin typeface="Helvetica Neue"/>
              </a:rPr>
              <a:t>- हाँ माँ, आज विश्व पर्यावरण-दिवस जो था।</a:t>
            </a:r>
          </a:p>
          <a:p>
            <a:r>
              <a:rPr lang="en-IN" sz="2000" b="1" dirty="0">
                <a:solidFill>
                  <a:srgbClr val="333333"/>
                </a:solidFill>
                <a:latin typeface="Helvetica Neue"/>
              </a:rPr>
              <a:t>  </a:t>
            </a:r>
            <a:r>
              <a:rPr lang="hi-IN" sz="2000" b="1" dirty="0">
                <a:solidFill>
                  <a:srgbClr val="333333"/>
                </a:solidFill>
                <a:latin typeface="Helvetica Neue"/>
              </a:rPr>
              <a:t>माँ</a:t>
            </a:r>
            <a:r>
              <a:rPr lang="hi-IN" sz="2000" dirty="0">
                <a:solidFill>
                  <a:srgbClr val="333333"/>
                </a:solidFill>
                <a:latin typeface="Helvetica Neue"/>
              </a:rPr>
              <a:t>- तो क्या कोई विशेष कार्यक्रम था तेरे स्कूल में ?</a:t>
            </a:r>
          </a:p>
          <a:p>
            <a:r>
              <a:rPr lang="en-IN" sz="2000" b="1" dirty="0">
                <a:solidFill>
                  <a:srgbClr val="333333"/>
                </a:solidFill>
                <a:latin typeface="Helvetica Neue"/>
              </a:rPr>
              <a:t>  </a:t>
            </a:r>
            <a:r>
              <a:rPr lang="hi-IN" sz="2000" b="1" dirty="0">
                <a:solidFill>
                  <a:srgbClr val="333333"/>
                </a:solidFill>
                <a:latin typeface="Helvetica Neue"/>
              </a:rPr>
              <a:t>बेटा</a:t>
            </a:r>
            <a:r>
              <a:rPr lang="hi-IN" sz="2000" dirty="0">
                <a:solidFill>
                  <a:srgbClr val="333333"/>
                </a:solidFill>
                <a:latin typeface="Helvetica Neue"/>
              </a:rPr>
              <a:t>- हाँ माँ, आज हमारे स्कूल में '</a:t>
            </a:r>
            <a:r>
              <a:rPr lang="hi-IN" sz="2000" dirty="0" err="1">
                <a:solidFill>
                  <a:srgbClr val="333333"/>
                </a:solidFill>
                <a:latin typeface="Helvetica Neue"/>
              </a:rPr>
              <a:t>तरुमित्रा</a:t>
            </a:r>
            <a:r>
              <a:rPr lang="hi-IN" sz="2000" dirty="0">
                <a:solidFill>
                  <a:srgbClr val="333333"/>
                </a:solidFill>
                <a:latin typeface="Helvetica Neue"/>
              </a:rPr>
              <a:t>' के </a:t>
            </a:r>
            <a:r>
              <a:rPr lang="hi-IN" sz="2000" dirty="0" err="1">
                <a:solidFill>
                  <a:srgbClr val="333333"/>
                </a:solidFill>
                <a:latin typeface="Helvetica Neue"/>
              </a:rPr>
              <a:t>फादर</a:t>
            </a:r>
            <a:r>
              <a:rPr lang="hi-IN" sz="2000" dirty="0">
                <a:solidFill>
                  <a:srgbClr val="333333"/>
                </a:solidFill>
                <a:latin typeface="Helvetica Neue"/>
              </a:rPr>
              <a:t> आए हुए थे।</a:t>
            </a:r>
          </a:p>
          <a:p>
            <a:r>
              <a:rPr lang="en-IN" sz="2000" b="1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hi-IN" sz="2000" b="1" dirty="0">
                <a:solidFill>
                  <a:srgbClr val="333333"/>
                </a:solidFill>
                <a:latin typeface="Helvetica Neue"/>
              </a:rPr>
              <a:t>माँ</a:t>
            </a:r>
            <a:r>
              <a:rPr lang="hi-IN" sz="2000" dirty="0">
                <a:solidFill>
                  <a:srgbClr val="333333"/>
                </a:solidFill>
                <a:latin typeface="Helvetica Neue"/>
              </a:rPr>
              <a:t>- तब तो जरूर उन्होंने पेड़-पौधों के बारे में विशेष जानकारी दी होगी।</a:t>
            </a:r>
          </a:p>
          <a:p>
            <a:r>
              <a:rPr lang="en-IN" sz="2000" b="1" dirty="0">
                <a:solidFill>
                  <a:srgbClr val="333333"/>
                </a:solidFill>
                <a:latin typeface="Helvetica Neue"/>
              </a:rPr>
              <a:t>  </a:t>
            </a:r>
            <a:r>
              <a:rPr lang="hi-IN" sz="2000" b="1" dirty="0">
                <a:solidFill>
                  <a:srgbClr val="333333"/>
                </a:solidFill>
                <a:latin typeface="Helvetica Neue"/>
              </a:rPr>
              <a:t>बेटा</a:t>
            </a:r>
            <a:r>
              <a:rPr lang="hi-IN" sz="2000" dirty="0">
                <a:solidFill>
                  <a:srgbClr val="333333"/>
                </a:solidFill>
                <a:latin typeface="Helvetica Neue"/>
              </a:rPr>
              <a:t>- हाँ, उन्होंने जानकारी भी दी और हम छात्रों के हाथों पौधे भी लगवाए।</a:t>
            </a:r>
          </a:p>
          <a:p>
            <a:r>
              <a:rPr lang="en-IN" sz="2000" b="1" dirty="0">
                <a:solidFill>
                  <a:srgbClr val="333333"/>
                </a:solidFill>
                <a:latin typeface="Helvetica Neue"/>
              </a:rPr>
              <a:t>   </a:t>
            </a:r>
            <a:r>
              <a:rPr lang="hi-IN" sz="2000" b="1" dirty="0">
                <a:solidFill>
                  <a:srgbClr val="333333"/>
                </a:solidFill>
                <a:latin typeface="Helvetica Neue"/>
              </a:rPr>
              <a:t>माँ-</a:t>
            </a:r>
            <a:r>
              <a:rPr lang="hi-IN" sz="2000" dirty="0">
                <a:solidFill>
                  <a:srgbClr val="333333"/>
                </a:solidFill>
                <a:latin typeface="Helvetica Neue"/>
              </a:rPr>
              <a:t> तुमने कौन-सा पौधा लगाया ?</a:t>
            </a:r>
          </a:p>
          <a:p>
            <a:r>
              <a:rPr lang="en-IN" sz="2000" b="1" dirty="0">
                <a:solidFill>
                  <a:srgbClr val="333333"/>
                </a:solidFill>
                <a:latin typeface="Helvetica Neue"/>
              </a:rPr>
              <a:t>  </a:t>
            </a:r>
            <a:r>
              <a:rPr lang="hi-IN" sz="2000" b="1" dirty="0">
                <a:solidFill>
                  <a:srgbClr val="333333"/>
                </a:solidFill>
                <a:latin typeface="Helvetica Neue"/>
              </a:rPr>
              <a:t>बेटा</a:t>
            </a:r>
            <a:r>
              <a:rPr lang="hi-IN" sz="2000" dirty="0">
                <a:solidFill>
                  <a:srgbClr val="333333"/>
                </a:solidFill>
                <a:latin typeface="Helvetica Neue"/>
              </a:rPr>
              <a:t>- मैंने अर्जुन का पौधा लगाया, माँ।</a:t>
            </a:r>
          </a:p>
          <a:p>
            <a:r>
              <a:rPr lang="hi-IN" sz="2000" b="1" dirty="0">
                <a:solidFill>
                  <a:srgbClr val="333333"/>
                </a:solidFill>
                <a:latin typeface="Helvetica Neue"/>
              </a:rPr>
              <a:t>माँ-</a:t>
            </a:r>
            <a:r>
              <a:rPr lang="hi-IN" sz="2000" dirty="0">
                <a:solidFill>
                  <a:srgbClr val="333333"/>
                </a:solidFill>
                <a:latin typeface="Helvetica Neue"/>
              </a:rPr>
              <a:t> बहुत खूब।</a:t>
            </a:r>
          </a:p>
          <a:p>
            <a:r>
              <a:rPr lang="en-IN" sz="2000" b="1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hi-IN" sz="2000" b="1" dirty="0">
                <a:solidFill>
                  <a:srgbClr val="333333"/>
                </a:solidFill>
                <a:latin typeface="Helvetica Neue"/>
              </a:rPr>
              <a:t>बेटा</a:t>
            </a:r>
            <a:r>
              <a:rPr lang="hi-IN" sz="2000" dirty="0">
                <a:solidFill>
                  <a:srgbClr val="333333"/>
                </a:solidFill>
                <a:latin typeface="Helvetica Neue"/>
              </a:rPr>
              <a:t>- जानती हो माँ, शिक्षक बता रहे थे कि यह पौधा </a:t>
            </a:r>
            <a:r>
              <a:rPr lang="hi-IN" sz="2000" dirty="0" err="1">
                <a:solidFill>
                  <a:srgbClr val="333333"/>
                </a:solidFill>
                <a:latin typeface="Helvetica Neue"/>
              </a:rPr>
              <a:t>ह्रदय</a:t>
            </a:r>
            <a:r>
              <a:rPr lang="hi-IN" sz="2000" dirty="0">
                <a:solidFill>
                  <a:srgbClr val="333333"/>
                </a:solidFill>
                <a:latin typeface="Helvetica Neue"/>
              </a:rPr>
              <a:t>-रोग में काम आता है।</a:t>
            </a:r>
          </a:p>
          <a:p>
            <a:r>
              <a:rPr lang="en-IN" sz="2000" b="1" dirty="0">
                <a:solidFill>
                  <a:srgbClr val="333333"/>
                </a:solidFill>
                <a:latin typeface="Helvetica Neue"/>
              </a:rPr>
              <a:t>   </a:t>
            </a:r>
            <a:r>
              <a:rPr lang="hi-IN" sz="2000" b="1" dirty="0">
                <a:solidFill>
                  <a:srgbClr val="333333"/>
                </a:solidFill>
                <a:latin typeface="Helvetica Neue"/>
              </a:rPr>
              <a:t>माँ- </a:t>
            </a:r>
            <a:r>
              <a:rPr lang="hi-IN" sz="2000" dirty="0">
                <a:solidFill>
                  <a:srgbClr val="333333"/>
                </a:solidFill>
                <a:latin typeface="Helvetica Neue"/>
              </a:rPr>
              <a:t>वह कैसे ?</a:t>
            </a:r>
          </a:p>
          <a:p>
            <a:r>
              <a:rPr lang="en-IN" sz="2000" b="1" dirty="0">
                <a:solidFill>
                  <a:srgbClr val="333333"/>
                </a:solidFill>
                <a:latin typeface="Helvetica Neue"/>
              </a:rPr>
              <a:t>  </a:t>
            </a:r>
            <a:r>
              <a:rPr lang="hi-IN" sz="2000" b="1" dirty="0">
                <a:solidFill>
                  <a:srgbClr val="333333"/>
                </a:solidFill>
                <a:latin typeface="Helvetica Neue"/>
              </a:rPr>
              <a:t>बेटा</a:t>
            </a:r>
            <a:r>
              <a:rPr lang="hi-IN" sz="2000" dirty="0">
                <a:solidFill>
                  <a:srgbClr val="333333"/>
                </a:solidFill>
                <a:latin typeface="Helvetica Neue"/>
              </a:rPr>
              <a:t>- इसकी छाल और पत्ते से </a:t>
            </a:r>
            <a:r>
              <a:rPr lang="hi-IN" sz="2000" dirty="0" err="1">
                <a:solidFill>
                  <a:srgbClr val="333333"/>
                </a:solidFill>
                <a:latin typeface="Helvetica Neue"/>
              </a:rPr>
              <a:t>ह्रदय</a:t>
            </a:r>
            <a:r>
              <a:rPr lang="hi-IN" sz="2000" dirty="0">
                <a:solidFill>
                  <a:srgbClr val="333333"/>
                </a:solidFill>
                <a:latin typeface="Helvetica Neue"/>
              </a:rPr>
              <a:t>-रोग की दवा बनती है।</a:t>
            </a:r>
          </a:p>
          <a:p>
            <a:r>
              <a:rPr lang="en-IN" sz="2000" b="1" dirty="0">
                <a:solidFill>
                  <a:srgbClr val="333333"/>
                </a:solidFill>
                <a:latin typeface="Helvetica Neue"/>
              </a:rPr>
              <a:t>  </a:t>
            </a:r>
            <a:r>
              <a:rPr lang="hi-IN" sz="2000" b="1" dirty="0">
                <a:solidFill>
                  <a:srgbClr val="333333"/>
                </a:solidFill>
                <a:latin typeface="Helvetica Neue"/>
              </a:rPr>
              <a:t>माँ</a:t>
            </a:r>
            <a:r>
              <a:rPr lang="hi-IN" sz="2000" dirty="0">
                <a:solidFill>
                  <a:srgbClr val="333333"/>
                </a:solidFill>
                <a:latin typeface="Helvetica Neue"/>
              </a:rPr>
              <a:t>- पेड़-पौधों के बारे में शिक्षक ने और क्या</a:t>
            </a:r>
            <a:r>
              <a:rPr lang="en-IN" sz="20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hi-IN" sz="2000" dirty="0">
                <a:solidFill>
                  <a:srgbClr val="333333"/>
                </a:solidFill>
                <a:latin typeface="Helvetica Neue"/>
              </a:rPr>
              <a:t>क्या बताया ?</a:t>
            </a:r>
          </a:p>
          <a:p>
            <a:r>
              <a:rPr lang="en-IN" sz="2000" b="1" dirty="0">
                <a:solidFill>
                  <a:srgbClr val="333333"/>
                </a:solidFill>
                <a:latin typeface="Helvetica Neue"/>
              </a:rPr>
              <a:t>  </a:t>
            </a:r>
            <a:r>
              <a:rPr lang="hi-IN" sz="2000" b="1" dirty="0">
                <a:solidFill>
                  <a:srgbClr val="333333"/>
                </a:solidFill>
                <a:latin typeface="Helvetica Neue"/>
              </a:rPr>
              <a:t>बेटा</a:t>
            </a:r>
            <a:r>
              <a:rPr lang="hi-IN" sz="2000" dirty="0">
                <a:solidFill>
                  <a:srgbClr val="333333"/>
                </a:solidFill>
                <a:latin typeface="Helvetica Neue"/>
              </a:rPr>
              <a:t>- उन्होंने कहा कि पेड़-पौधे पर्यावरण को संतुलित रखते हैं। वे हमें </a:t>
            </a:r>
            <a:r>
              <a:rPr lang="hi-IN" sz="2000" dirty="0" err="1">
                <a:solidFill>
                  <a:srgbClr val="333333"/>
                </a:solidFill>
                <a:latin typeface="Helvetica Neue"/>
              </a:rPr>
              <a:t>ऑक्सीजन</a:t>
            </a:r>
            <a:r>
              <a:rPr lang="hi-IN" sz="2000" dirty="0">
                <a:solidFill>
                  <a:srgbClr val="333333"/>
                </a:solidFill>
                <a:latin typeface="Helvetica Neue"/>
              </a:rPr>
              <a:t> देते हैं। इन्हें अपने आस-पास लगाने चाहिए।</a:t>
            </a:r>
          </a:p>
          <a:p>
            <a:r>
              <a:rPr lang="en-IN" sz="2000" b="1" dirty="0">
                <a:solidFill>
                  <a:srgbClr val="333333"/>
                </a:solidFill>
                <a:latin typeface="Helvetica Neue"/>
              </a:rPr>
              <a:t>  </a:t>
            </a:r>
            <a:r>
              <a:rPr lang="hi-IN" sz="2000" b="1" dirty="0">
                <a:solidFill>
                  <a:srgbClr val="333333"/>
                </a:solidFill>
                <a:latin typeface="Helvetica Neue"/>
              </a:rPr>
              <a:t>माँ</a:t>
            </a:r>
            <a:r>
              <a:rPr lang="hi-IN" sz="2000" dirty="0">
                <a:solidFill>
                  <a:srgbClr val="333333"/>
                </a:solidFill>
                <a:latin typeface="Helvetica Neue"/>
              </a:rPr>
              <a:t>- अच्छा, अब तुम हाथ-पाँव धोकर भोजन करने के लिए बैठ जाओ।</a:t>
            </a:r>
          </a:p>
          <a:p>
            <a:r>
              <a:rPr lang="en-IN" sz="2000" b="1" dirty="0">
                <a:solidFill>
                  <a:srgbClr val="333333"/>
                </a:solidFill>
                <a:latin typeface="Helvetica Neue"/>
              </a:rPr>
              <a:t>  </a:t>
            </a:r>
            <a:r>
              <a:rPr lang="hi-IN" sz="2000" b="1" dirty="0">
                <a:solidFill>
                  <a:srgbClr val="333333"/>
                </a:solidFill>
                <a:latin typeface="Helvetica Neue"/>
              </a:rPr>
              <a:t>बेटा-</a:t>
            </a:r>
            <a:r>
              <a:rPr lang="hi-IN" sz="2000" dirty="0">
                <a:solidFill>
                  <a:srgbClr val="333333"/>
                </a:solidFill>
                <a:latin typeface="Helvetica Neue"/>
              </a:rPr>
              <a:t> ठीक है, माँ।</a:t>
            </a:r>
            <a:endParaRPr lang="hi-IN" sz="2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2104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 descr="https://vignette.wikia.nocookie.net/lotr/images/1/15/Screen_shot_2010-03-14_at_9.33.13_AM.png/revision/latest?cb=2010032217472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00" name="AutoShape 4" descr="https://vignette.wikia.nocookie.net/lotr/images/1/15/Screen_shot_2010-03-14_at_9.33.13_AM.png/revision/latest?cb=2010032217472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03" name="AutoShape 7" descr="https://vignette.wikia.nocookie.net/lotr/images/1/15/Screen_shot_2010-03-14_at_9.33.13_AM.png/revision/latest?cb=2010032217472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" name="Picture 1" descr="D:\desktop data\annual day files\Glentree logo main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4425" y="108609"/>
            <a:ext cx="1524000" cy="99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/>
          <p:cNvGrpSpPr/>
          <p:nvPr/>
        </p:nvGrpSpPr>
        <p:grpSpPr>
          <a:xfrm>
            <a:off x="152400" y="228600"/>
            <a:ext cx="8839200" cy="6477000"/>
            <a:chOff x="152400" y="228600"/>
            <a:chExt cx="8839200" cy="6477000"/>
          </a:xfrm>
        </p:grpSpPr>
        <p:sp>
          <p:nvSpPr>
            <p:cNvPr id="13" name="Rectangle 12"/>
            <p:cNvSpPr/>
            <p:nvPr/>
          </p:nvSpPr>
          <p:spPr>
            <a:xfrm>
              <a:off x="304800" y="381000"/>
              <a:ext cx="8534400" cy="6172200"/>
            </a:xfrm>
            <a:prstGeom prst="rect">
              <a:avLst/>
            </a:prstGeom>
            <a:noFill/>
            <a:ln>
              <a:solidFill>
                <a:srgbClr val="92D05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8600" y="304800"/>
              <a:ext cx="8686800" cy="6324600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2400" y="228600"/>
              <a:ext cx="8839200" cy="6477000"/>
            </a:xfrm>
            <a:prstGeom prst="rect">
              <a:avLst/>
            </a:prstGeom>
            <a:noFill/>
            <a:ln>
              <a:solidFill>
                <a:srgbClr val="92D05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C31FEE2-8CF3-48EC-9C49-63083CC89D89}"/>
              </a:ext>
            </a:extLst>
          </p:cNvPr>
          <p:cNvSpPr txBox="1"/>
          <p:nvPr/>
        </p:nvSpPr>
        <p:spPr>
          <a:xfrm>
            <a:off x="739776" y="904995"/>
            <a:ext cx="748664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b="0" i="0" dirty="0">
                <a:solidFill>
                  <a:srgbClr val="222222"/>
                </a:solidFill>
                <a:effectLst/>
                <a:latin typeface="Roboto"/>
              </a:rPr>
              <a:t>बूढ़ा किसान अपने खेतों के पास की खाली ज़मीन में पौधे लगा रहा था। उसके और बालक अक्षय के बीच हुई बातचीत को संवाद रूप में लिखिए।</a:t>
            </a:r>
            <a:br>
              <a:rPr lang="hi-IN" dirty="0"/>
            </a:br>
            <a:br>
              <a:rPr lang="hi-IN" dirty="0"/>
            </a:br>
            <a:r>
              <a:rPr lang="hi-IN" b="0" i="0" dirty="0">
                <a:solidFill>
                  <a:srgbClr val="222222"/>
                </a:solidFill>
                <a:effectLst/>
                <a:latin typeface="Roboto"/>
              </a:rPr>
              <a:t>अक्षय – राम-राम काका। इस धूप में आप यहाँ क्या कर रहे हैं।</a:t>
            </a:r>
            <a:br>
              <a:rPr lang="hi-IN" dirty="0"/>
            </a:br>
            <a:r>
              <a:rPr lang="hi-IN" b="0" i="0" dirty="0">
                <a:solidFill>
                  <a:srgbClr val="222222"/>
                </a:solidFill>
                <a:effectLst/>
                <a:latin typeface="Roboto"/>
              </a:rPr>
              <a:t>किसान – बेटा राम-राम। आज इन फ़सलों को पानी लगाना है तो …।</a:t>
            </a:r>
            <a:br>
              <a:rPr lang="hi-IN" dirty="0"/>
            </a:br>
            <a:r>
              <a:rPr lang="hi-IN" b="0" i="0" dirty="0">
                <a:solidFill>
                  <a:srgbClr val="222222"/>
                </a:solidFill>
                <a:effectLst/>
                <a:latin typeface="Roboto"/>
              </a:rPr>
              <a:t>अक्षय – पर आप तो खेत के किनारे गड्ढे क्यों खोद रहे हैं ?</a:t>
            </a:r>
            <a:br>
              <a:rPr lang="hi-IN" dirty="0"/>
            </a:br>
            <a:r>
              <a:rPr lang="hi-IN" b="0" i="0" dirty="0">
                <a:solidFill>
                  <a:srgbClr val="222222"/>
                </a:solidFill>
                <a:effectLst/>
                <a:latin typeface="Roboto"/>
              </a:rPr>
              <a:t>किसान – इन गड्ढों में पौधे लगाऊँगा और फ़सलों के साथ-साथ इन्हें भी पानी दे दूँगा।</a:t>
            </a:r>
            <a:br>
              <a:rPr lang="hi-IN" dirty="0"/>
            </a:br>
            <a:r>
              <a:rPr lang="hi-IN" b="0" i="0" dirty="0">
                <a:solidFill>
                  <a:srgbClr val="222222"/>
                </a:solidFill>
                <a:effectLst/>
                <a:latin typeface="Roboto"/>
              </a:rPr>
              <a:t>अक्षय – ये कौन-कौन से पौधे हैं ?</a:t>
            </a:r>
            <a:br>
              <a:rPr lang="hi-IN" dirty="0"/>
            </a:br>
            <a:r>
              <a:rPr lang="hi-IN" b="0" i="0" dirty="0">
                <a:solidFill>
                  <a:srgbClr val="222222"/>
                </a:solidFill>
                <a:effectLst/>
                <a:latin typeface="Roboto"/>
              </a:rPr>
              <a:t>किसान – इनमें नीम, शीशम, बरगद, आम, जामुन आदि के पेड़ हैं।</a:t>
            </a:r>
          </a:p>
          <a:p>
            <a:r>
              <a:rPr lang="hi-IN" b="0" i="0" dirty="0">
                <a:solidFill>
                  <a:srgbClr val="222222"/>
                </a:solidFill>
                <a:effectLst/>
                <a:latin typeface="Roboto"/>
              </a:rPr>
              <a:t>अक्षय – इससे तुम्हारे खेत के किनारे छाया रहेगी और तुम्हें धूप नहीं लगेगी न।</a:t>
            </a:r>
            <a:br>
              <a:rPr lang="hi-IN" dirty="0"/>
            </a:br>
            <a:r>
              <a:rPr lang="hi-IN" b="0" i="0" dirty="0">
                <a:solidFill>
                  <a:srgbClr val="222222"/>
                </a:solidFill>
                <a:effectLst/>
                <a:latin typeface="Roboto"/>
              </a:rPr>
              <a:t>किसान – हाँ बेटा और आने-जाने वालो को फल भी मिलेगा।</a:t>
            </a:r>
            <a:br>
              <a:rPr lang="hi-IN" dirty="0"/>
            </a:br>
            <a:r>
              <a:rPr lang="hi-IN" b="0" i="0" dirty="0">
                <a:solidFill>
                  <a:srgbClr val="222222"/>
                </a:solidFill>
                <a:effectLst/>
                <a:latin typeface="Roboto"/>
              </a:rPr>
              <a:t>अक्षय – पर आप तो बूढ़े हो गए हो। आप तो इन पेड़ों के फल खाने के लिए शायद ही जिंदा रहें।</a:t>
            </a:r>
            <a:br>
              <a:rPr lang="hi-IN" dirty="0"/>
            </a:br>
            <a:r>
              <a:rPr lang="hi-IN" b="0" i="0" dirty="0">
                <a:solidFill>
                  <a:srgbClr val="222222"/>
                </a:solidFill>
                <a:effectLst/>
                <a:latin typeface="Roboto"/>
              </a:rPr>
              <a:t>किसान – बेटा मैंने तो दूसरों के लगाए पेड़ों के फल खाए हैं। अब मेरे लगाए पेड़ों से दूसरों को फल मिलेंगे।</a:t>
            </a:r>
            <a:br>
              <a:rPr lang="hi-IN" dirty="0"/>
            </a:br>
            <a:r>
              <a:rPr lang="hi-IN" b="0" i="0" dirty="0">
                <a:solidFill>
                  <a:srgbClr val="222222"/>
                </a:solidFill>
                <a:effectLst/>
                <a:latin typeface="Roboto"/>
              </a:rPr>
              <a:t>अक्षय – मैं भी बड़ा होकर परोपकार करूँगा।</a:t>
            </a:r>
            <a:br>
              <a:rPr lang="hi-IN" dirty="0"/>
            </a:br>
            <a:r>
              <a:rPr lang="hi-IN" b="0" i="0" dirty="0">
                <a:solidFill>
                  <a:srgbClr val="222222"/>
                </a:solidFill>
                <a:effectLst/>
                <a:latin typeface="Roboto"/>
              </a:rPr>
              <a:t>किसान – यह तो बहुत अच्छा होगा बेटा! जुग जुग जियो।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131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 descr="https://vignette.wikia.nocookie.net/lotr/images/1/15/Screen_shot_2010-03-14_at_9.33.13_AM.png/revision/latest?cb=2010032217472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00" name="AutoShape 4" descr="https://vignette.wikia.nocookie.net/lotr/images/1/15/Screen_shot_2010-03-14_at_9.33.13_AM.png/revision/latest?cb=2010032217472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03" name="AutoShape 7" descr="https://vignette.wikia.nocookie.net/lotr/images/1/15/Screen_shot_2010-03-14_at_9.33.13_AM.png/revision/latest?cb=2010032217472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" name="Picture 1" descr="D:\desktop data\annual day files\Glentree logo main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4425" y="108609"/>
            <a:ext cx="1524000" cy="99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/>
          <p:cNvGrpSpPr/>
          <p:nvPr/>
        </p:nvGrpSpPr>
        <p:grpSpPr>
          <a:xfrm>
            <a:off x="152400" y="228600"/>
            <a:ext cx="8839200" cy="6477000"/>
            <a:chOff x="152400" y="228600"/>
            <a:chExt cx="8839200" cy="6477000"/>
          </a:xfrm>
        </p:grpSpPr>
        <p:sp>
          <p:nvSpPr>
            <p:cNvPr id="13" name="Rectangle 12"/>
            <p:cNvSpPr/>
            <p:nvPr/>
          </p:nvSpPr>
          <p:spPr>
            <a:xfrm>
              <a:off x="304800" y="381000"/>
              <a:ext cx="8534400" cy="6172200"/>
            </a:xfrm>
            <a:prstGeom prst="rect">
              <a:avLst/>
            </a:prstGeom>
            <a:noFill/>
            <a:ln>
              <a:solidFill>
                <a:srgbClr val="92D05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8600" y="304800"/>
              <a:ext cx="8686800" cy="6324600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2400" y="228600"/>
              <a:ext cx="8839200" cy="6477000"/>
            </a:xfrm>
            <a:prstGeom prst="rect">
              <a:avLst/>
            </a:prstGeom>
            <a:noFill/>
            <a:ln>
              <a:solidFill>
                <a:srgbClr val="92D05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A537198-E990-6807-D2B9-2F197B4EF766}"/>
              </a:ext>
            </a:extLst>
          </p:cNvPr>
          <p:cNvSpPr txBox="1"/>
          <p:nvPr/>
        </p:nvSpPr>
        <p:spPr>
          <a:xfrm>
            <a:off x="498763" y="844689"/>
            <a:ext cx="814647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परीक्षा भवन में जाने से आधा घंटा पहले दो सहपाठियों में हुई बातचीत का संवाद लेखन कीजिए।</a:t>
            </a:r>
            <a:br>
              <a:rPr lang="hi-IN" dirty="0"/>
            </a:br>
            <a:br>
              <a:rPr lang="hi-IN" dirty="0"/>
            </a:br>
            <a:r>
              <a:rPr lang="hi-IN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अमर – अरे विनय! सारी तैयारी कर लिया?</a:t>
            </a:r>
            <a:br>
              <a:rPr lang="hi-IN" dirty="0"/>
            </a:br>
            <a:r>
              <a:rPr lang="hi-IN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विनय – हाँ अमर मैंने तो सारा पाठ्यक्रम दोहरा लिया है।</a:t>
            </a:r>
            <a:br>
              <a:rPr lang="hi-IN" dirty="0"/>
            </a:br>
            <a:r>
              <a:rPr lang="hi-IN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अमर – मैंने तो रात में देर तक जगकर पढ़ाई की परंतु पाठ्यक्रम पूरा न हो सका।</a:t>
            </a:r>
            <a:br>
              <a:rPr lang="hi-IN" dirty="0"/>
            </a:br>
            <a:r>
              <a:rPr lang="hi-IN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विनय – तूने </a:t>
            </a:r>
            <a:r>
              <a:rPr lang="hi-IN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पाइथागोरस</a:t>
            </a:r>
            <a:r>
              <a:rPr lang="hi-IN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hi-IN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प्रमेय</a:t>
            </a:r>
            <a:r>
              <a:rPr lang="hi-IN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 के सवाल किए हैं?</a:t>
            </a:r>
            <a:br>
              <a:rPr lang="hi-IN" dirty="0"/>
            </a:br>
            <a:r>
              <a:rPr lang="hi-IN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अमर – नहीं विनय, मेरा तो मन घबरा रहा है। कहीं प्रश्न पत्र पूरा हल न कर पाया तो।</a:t>
            </a:r>
            <a:br>
              <a:rPr lang="hi-IN" dirty="0"/>
            </a:br>
            <a:r>
              <a:rPr lang="hi-IN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विनय – इस तरह दिल छोटा नहीं करते। चल जल्दी से देख, यह रहा सूत्र और इस पर आधारित सवाल।</a:t>
            </a:r>
            <a:br>
              <a:rPr lang="hi-IN" dirty="0"/>
            </a:br>
            <a:r>
              <a:rPr lang="hi-IN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अमर – यार एक बार और समझा दे।</a:t>
            </a:r>
            <a:br>
              <a:rPr lang="hi-IN" dirty="0"/>
            </a:br>
            <a:r>
              <a:rPr lang="hi-IN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विनय – ठीक है। अच्छा कुछ और?</a:t>
            </a:r>
            <a:br>
              <a:rPr lang="hi-IN" dirty="0"/>
            </a:br>
            <a:r>
              <a:rPr lang="hi-IN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अमर – एक बार मुझे </a:t>
            </a:r>
            <a:r>
              <a:rPr lang="hi-IN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हीरोन</a:t>
            </a:r>
            <a:r>
              <a:rPr lang="hi-IN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 के सूत्र के बारे में बता दे।</a:t>
            </a:r>
            <a:br>
              <a:rPr lang="hi-IN" dirty="0"/>
            </a:br>
            <a:r>
              <a:rPr lang="hi-IN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विनय – यह भी आसान है। यह रहा </a:t>
            </a:r>
            <a:r>
              <a:rPr lang="hi-IN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हीरोन</a:t>
            </a:r>
            <a:r>
              <a:rPr lang="hi-IN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 का सूत्र।</a:t>
            </a:r>
            <a:br>
              <a:rPr lang="hi-IN" dirty="0"/>
            </a:br>
            <a:r>
              <a:rPr lang="hi-IN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अमर – इस पर आधारित कोई सवाल समझा दे न।</a:t>
            </a:r>
            <a:br>
              <a:rPr lang="hi-IN" dirty="0"/>
            </a:br>
            <a:r>
              <a:rPr lang="hi-IN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विनय – यह देख सवाल। ऐसे करते हैं।</a:t>
            </a:r>
            <a:br>
              <a:rPr lang="hi-IN" dirty="0"/>
            </a:br>
            <a:r>
              <a:rPr lang="hi-IN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अमर – धन्यवाद विनय। चल अब अंदर चलते हैं। घंटी बज रही है।</a:t>
            </a:r>
            <a:br>
              <a:rPr lang="hi-IN" dirty="0"/>
            </a:br>
            <a:r>
              <a:rPr lang="hi-IN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विनय – </a:t>
            </a:r>
            <a:r>
              <a:rPr lang="hi-IN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बेस्ट</a:t>
            </a:r>
            <a:r>
              <a:rPr lang="hi-IN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hi-IN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आफ</a:t>
            </a:r>
            <a:r>
              <a:rPr lang="hi-IN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hi-IN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लक</a:t>
            </a:r>
            <a:r>
              <a:rPr lang="hi-IN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0450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215</TotalTime>
  <Words>1213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Corbel</vt:lpstr>
      <vt:lpstr>Gill Sans MT</vt:lpstr>
      <vt:lpstr>Helvetica Neue</vt:lpstr>
      <vt:lpstr>Impact</vt:lpstr>
      <vt:lpstr>Roboto</vt:lpstr>
      <vt:lpstr>Badge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DILIP KUMAR SHARMA</dc:creator>
  <cp:lastModifiedBy>NEETA SHARMA</cp:lastModifiedBy>
  <cp:revision>32</cp:revision>
  <dcterms:created xsi:type="dcterms:W3CDTF">2020-05-03T09:06:29Z</dcterms:created>
  <dcterms:modified xsi:type="dcterms:W3CDTF">2023-06-07T13:15:19Z</dcterms:modified>
</cp:coreProperties>
</file>