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20"/>
  </p:notesMasterIdLst>
  <p:handoutMasterIdLst>
    <p:handoutMasterId r:id="rId21"/>
  </p:handoutMasterIdLst>
  <p:sldIdLst>
    <p:sldId id="446" r:id="rId5"/>
    <p:sldId id="433" r:id="rId6"/>
    <p:sldId id="455" r:id="rId7"/>
    <p:sldId id="466" r:id="rId8"/>
    <p:sldId id="453" r:id="rId9"/>
    <p:sldId id="454" r:id="rId10"/>
    <p:sldId id="456" r:id="rId11"/>
    <p:sldId id="458" r:id="rId12"/>
    <p:sldId id="459" r:id="rId13"/>
    <p:sldId id="460" r:id="rId14"/>
    <p:sldId id="461" r:id="rId15"/>
    <p:sldId id="462" r:id="rId16"/>
    <p:sldId id="463" r:id="rId17"/>
    <p:sldId id="464" r:id="rId18"/>
    <p:sldId id="4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4712"/>
    <a:srgbClr val="23D10B"/>
    <a:srgbClr val="8C5896"/>
    <a:srgbClr val="7C6560"/>
    <a:srgbClr val="29282D"/>
    <a:srgbClr val="E288B6"/>
    <a:srgbClr val="D75078"/>
    <a:srgbClr val="B38F6A"/>
    <a:srgbClr val="6667AB"/>
    <a:srgbClr val="BB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04B2F5-E73E-4FF4-8F24-0C9658C5329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0DDDB2-DCA3-41A9-AB79-A8508DFC54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Type of analytics where models make/tune themselves.</a:t>
          </a:r>
        </a:p>
      </dgm:t>
    </dgm:pt>
    <dgm:pt modelId="{7095E5C2-75CF-42E8-AC9C-5E70A0670CA7}" type="parTrans" cxnId="{84A247D5-9A5A-4693-8006-776831311A3B}">
      <dgm:prSet/>
      <dgm:spPr/>
      <dgm:t>
        <a:bodyPr/>
        <a:lstStyle/>
        <a:p>
          <a:endParaRPr lang="en-US"/>
        </a:p>
      </dgm:t>
    </dgm:pt>
    <dgm:pt modelId="{A965F41A-F909-4D41-8A14-60D6127B0E9A}" type="sibTrans" cxnId="{84A247D5-9A5A-4693-8006-776831311A3B}">
      <dgm:prSet/>
      <dgm:spPr/>
      <dgm:t>
        <a:bodyPr/>
        <a:lstStyle/>
        <a:p>
          <a:endParaRPr lang="en-US"/>
        </a:p>
      </dgm:t>
    </dgm:pt>
    <dgm:pt modelId="{BF929C75-277F-44B1-9AFB-7C64E03C7A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Really fast math. </a:t>
          </a:r>
        </a:p>
      </dgm:t>
    </dgm:pt>
    <dgm:pt modelId="{DFE3ECAB-4BC8-4DEF-BEF8-E7FE6D626640}" type="parTrans" cxnId="{178074AE-BD57-4134-9EB0-031ED8F41103}">
      <dgm:prSet/>
      <dgm:spPr/>
      <dgm:t>
        <a:bodyPr/>
        <a:lstStyle/>
        <a:p>
          <a:endParaRPr lang="en-US"/>
        </a:p>
      </dgm:t>
    </dgm:pt>
    <dgm:pt modelId="{3D84D1CA-1531-469F-87F8-5D0A4143DAAA}" type="sibTrans" cxnId="{178074AE-BD57-4134-9EB0-031ED8F41103}">
      <dgm:prSet/>
      <dgm:spPr/>
      <dgm:t>
        <a:bodyPr/>
        <a:lstStyle/>
        <a:p>
          <a:endParaRPr lang="en-US"/>
        </a:p>
      </dgm:t>
    </dgm:pt>
    <dgm:pt modelId="{75B3637D-A17B-4F98-82C4-A42EBDD25650}" type="pres">
      <dgm:prSet presAssocID="{4E04B2F5-E73E-4FF4-8F24-0C9658C53296}" presName="root" presStyleCnt="0">
        <dgm:presLayoutVars>
          <dgm:dir/>
          <dgm:resizeHandles val="exact"/>
        </dgm:presLayoutVars>
      </dgm:prSet>
      <dgm:spPr/>
    </dgm:pt>
    <dgm:pt modelId="{B731AEC6-5C27-4A3C-A8E0-D82ED7F1430E}" type="pres">
      <dgm:prSet presAssocID="{A90DDDB2-DCA3-41A9-AB79-A8508DFC54EB}" presName="compNode" presStyleCnt="0"/>
      <dgm:spPr/>
    </dgm:pt>
    <dgm:pt modelId="{6550E9B3-FC69-48D6-AFBB-6E9CA893E636}" type="pres">
      <dgm:prSet presAssocID="{A90DDDB2-DCA3-41A9-AB79-A8508DFC54EB}" presName="bgRect" presStyleLbl="bgShp" presStyleIdx="0" presStyleCnt="2"/>
      <dgm:spPr/>
    </dgm:pt>
    <dgm:pt modelId="{A9FFD12B-6874-4756-A7D3-9DC59ACF64D5}" type="pres">
      <dgm:prSet presAssocID="{A90DDDB2-DCA3-41A9-AB79-A8508DFC54E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CE0C24B-37EF-412C-9E4B-51FB383E4B8A}" type="pres">
      <dgm:prSet presAssocID="{A90DDDB2-DCA3-41A9-AB79-A8508DFC54EB}" presName="spaceRect" presStyleCnt="0"/>
      <dgm:spPr/>
    </dgm:pt>
    <dgm:pt modelId="{7A4F1544-D60C-497C-B250-E25D81377CA7}" type="pres">
      <dgm:prSet presAssocID="{A90DDDB2-DCA3-41A9-AB79-A8508DFC54EB}" presName="parTx" presStyleLbl="revTx" presStyleIdx="0" presStyleCnt="2">
        <dgm:presLayoutVars>
          <dgm:chMax val="0"/>
          <dgm:chPref val="0"/>
        </dgm:presLayoutVars>
      </dgm:prSet>
      <dgm:spPr/>
    </dgm:pt>
    <dgm:pt modelId="{999F7877-D1F9-4860-9073-85717C954F78}" type="pres">
      <dgm:prSet presAssocID="{A965F41A-F909-4D41-8A14-60D6127B0E9A}" presName="sibTrans" presStyleCnt="0"/>
      <dgm:spPr/>
    </dgm:pt>
    <dgm:pt modelId="{3C21AB02-19EA-41D9-B3A8-1A67BF02C216}" type="pres">
      <dgm:prSet presAssocID="{BF929C75-277F-44B1-9AFB-7C64E03C7A49}" presName="compNode" presStyleCnt="0"/>
      <dgm:spPr/>
    </dgm:pt>
    <dgm:pt modelId="{DAB3ED46-0550-4460-A2EE-C1BB64C432C3}" type="pres">
      <dgm:prSet presAssocID="{BF929C75-277F-44B1-9AFB-7C64E03C7A49}" presName="bgRect" presStyleLbl="bgShp" presStyleIdx="1" presStyleCnt="2"/>
      <dgm:spPr/>
    </dgm:pt>
    <dgm:pt modelId="{F62E87A3-84C2-4747-B2AE-F1B36AE09666}" type="pres">
      <dgm:prSet presAssocID="{BF929C75-277F-44B1-9AFB-7C64E03C7A4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398A1039-336D-4F1A-9541-C8EADD45A3C2}" type="pres">
      <dgm:prSet presAssocID="{BF929C75-277F-44B1-9AFB-7C64E03C7A49}" presName="spaceRect" presStyleCnt="0"/>
      <dgm:spPr/>
    </dgm:pt>
    <dgm:pt modelId="{8C449E23-866C-464C-A823-D69CB36BF421}" type="pres">
      <dgm:prSet presAssocID="{BF929C75-277F-44B1-9AFB-7C64E03C7A4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8E21446-46FB-4A91-9E03-A906E8037809}" type="presOf" srcId="{A90DDDB2-DCA3-41A9-AB79-A8508DFC54EB}" destId="{7A4F1544-D60C-497C-B250-E25D81377CA7}" srcOrd="0" destOrd="0" presId="urn:microsoft.com/office/officeart/2018/2/layout/IconVerticalSolidList"/>
    <dgm:cxn modelId="{1632A98B-BDF0-4CB9-9823-E8488A6C0769}" type="presOf" srcId="{BF929C75-277F-44B1-9AFB-7C64E03C7A49}" destId="{8C449E23-866C-464C-A823-D69CB36BF421}" srcOrd="0" destOrd="0" presId="urn:microsoft.com/office/officeart/2018/2/layout/IconVerticalSolidList"/>
    <dgm:cxn modelId="{178074AE-BD57-4134-9EB0-031ED8F41103}" srcId="{4E04B2F5-E73E-4FF4-8F24-0C9658C53296}" destId="{BF929C75-277F-44B1-9AFB-7C64E03C7A49}" srcOrd="1" destOrd="0" parTransId="{DFE3ECAB-4BC8-4DEF-BEF8-E7FE6D626640}" sibTransId="{3D84D1CA-1531-469F-87F8-5D0A4143DAAA}"/>
    <dgm:cxn modelId="{FDA548C5-B44D-4A1B-9336-5D4DD1A1AA56}" type="presOf" srcId="{4E04B2F5-E73E-4FF4-8F24-0C9658C53296}" destId="{75B3637D-A17B-4F98-82C4-A42EBDD25650}" srcOrd="0" destOrd="0" presId="urn:microsoft.com/office/officeart/2018/2/layout/IconVerticalSolidList"/>
    <dgm:cxn modelId="{84A247D5-9A5A-4693-8006-776831311A3B}" srcId="{4E04B2F5-E73E-4FF4-8F24-0C9658C53296}" destId="{A90DDDB2-DCA3-41A9-AB79-A8508DFC54EB}" srcOrd="0" destOrd="0" parTransId="{7095E5C2-75CF-42E8-AC9C-5E70A0670CA7}" sibTransId="{A965F41A-F909-4D41-8A14-60D6127B0E9A}"/>
    <dgm:cxn modelId="{7AC1A8A6-241B-45EB-A596-CA1B12EE0152}" type="presParOf" srcId="{75B3637D-A17B-4F98-82C4-A42EBDD25650}" destId="{B731AEC6-5C27-4A3C-A8E0-D82ED7F1430E}" srcOrd="0" destOrd="0" presId="urn:microsoft.com/office/officeart/2018/2/layout/IconVerticalSolidList"/>
    <dgm:cxn modelId="{0FC62BAD-0DF8-4408-869A-F26323DD0828}" type="presParOf" srcId="{B731AEC6-5C27-4A3C-A8E0-D82ED7F1430E}" destId="{6550E9B3-FC69-48D6-AFBB-6E9CA893E636}" srcOrd="0" destOrd="0" presId="urn:microsoft.com/office/officeart/2018/2/layout/IconVerticalSolidList"/>
    <dgm:cxn modelId="{71622012-AC7C-4553-8552-0519635E53C8}" type="presParOf" srcId="{B731AEC6-5C27-4A3C-A8E0-D82ED7F1430E}" destId="{A9FFD12B-6874-4756-A7D3-9DC59ACF64D5}" srcOrd="1" destOrd="0" presId="urn:microsoft.com/office/officeart/2018/2/layout/IconVerticalSolidList"/>
    <dgm:cxn modelId="{FCF1C1A9-BF6B-494D-94D8-BC556572BA65}" type="presParOf" srcId="{B731AEC6-5C27-4A3C-A8E0-D82ED7F1430E}" destId="{3CE0C24B-37EF-412C-9E4B-51FB383E4B8A}" srcOrd="2" destOrd="0" presId="urn:microsoft.com/office/officeart/2018/2/layout/IconVerticalSolidList"/>
    <dgm:cxn modelId="{5B6891E8-42E7-4896-8DDD-0524D91515BF}" type="presParOf" srcId="{B731AEC6-5C27-4A3C-A8E0-D82ED7F1430E}" destId="{7A4F1544-D60C-497C-B250-E25D81377CA7}" srcOrd="3" destOrd="0" presId="urn:microsoft.com/office/officeart/2018/2/layout/IconVerticalSolidList"/>
    <dgm:cxn modelId="{C1D8999C-0CF8-4E66-9F68-1F1167ACC019}" type="presParOf" srcId="{75B3637D-A17B-4F98-82C4-A42EBDD25650}" destId="{999F7877-D1F9-4860-9073-85717C954F78}" srcOrd="1" destOrd="0" presId="urn:microsoft.com/office/officeart/2018/2/layout/IconVerticalSolidList"/>
    <dgm:cxn modelId="{DE1571D0-95FF-4BB2-AF18-7A17EFBF6129}" type="presParOf" srcId="{75B3637D-A17B-4F98-82C4-A42EBDD25650}" destId="{3C21AB02-19EA-41D9-B3A8-1A67BF02C216}" srcOrd="2" destOrd="0" presId="urn:microsoft.com/office/officeart/2018/2/layout/IconVerticalSolidList"/>
    <dgm:cxn modelId="{3334A1E3-990F-4DB9-9F7E-B0470314A0EE}" type="presParOf" srcId="{3C21AB02-19EA-41D9-B3A8-1A67BF02C216}" destId="{DAB3ED46-0550-4460-A2EE-C1BB64C432C3}" srcOrd="0" destOrd="0" presId="urn:microsoft.com/office/officeart/2018/2/layout/IconVerticalSolidList"/>
    <dgm:cxn modelId="{275B88F6-AAE7-40DF-AF1E-1BEABD1814A0}" type="presParOf" srcId="{3C21AB02-19EA-41D9-B3A8-1A67BF02C216}" destId="{F62E87A3-84C2-4747-B2AE-F1B36AE09666}" srcOrd="1" destOrd="0" presId="urn:microsoft.com/office/officeart/2018/2/layout/IconVerticalSolidList"/>
    <dgm:cxn modelId="{F09E6D2D-9167-4F2D-A70A-30D4EB290164}" type="presParOf" srcId="{3C21AB02-19EA-41D9-B3A8-1A67BF02C216}" destId="{398A1039-336D-4F1A-9541-C8EADD45A3C2}" srcOrd="2" destOrd="0" presId="urn:microsoft.com/office/officeart/2018/2/layout/IconVerticalSolidList"/>
    <dgm:cxn modelId="{0C7B7197-3846-427D-8CA7-7695540F17CE}" type="presParOf" srcId="{3C21AB02-19EA-41D9-B3A8-1A67BF02C216}" destId="{8C449E23-866C-464C-A823-D69CB36BF4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04B2F5-E73E-4FF4-8F24-0C9658C5329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0DDDB2-DCA3-41A9-AB79-A8508DFC54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Union of Math and Computer Science</a:t>
          </a:r>
        </a:p>
      </dgm:t>
    </dgm:pt>
    <dgm:pt modelId="{7095E5C2-75CF-42E8-AC9C-5E70A0670CA7}" type="parTrans" cxnId="{84A247D5-9A5A-4693-8006-776831311A3B}">
      <dgm:prSet/>
      <dgm:spPr/>
      <dgm:t>
        <a:bodyPr/>
        <a:lstStyle/>
        <a:p>
          <a:endParaRPr lang="en-US"/>
        </a:p>
      </dgm:t>
    </dgm:pt>
    <dgm:pt modelId="{A965F41A-F909-4D41-8A14-60D6127B0E9A}" type="sibTrans" cxnId="{84A247D5-9A5A-4693-8006-776831311A3B}">
      <dgm:prSet/>
      <dgm:spPr/>
      <dgm:t>
        <a:bodyPr/>
        <a:lstStyle/>
        <a:p>
          <a:endParaRPr lang="en-US"/>
        </a:p>
      </dgm:t>
    </dgm:pt>
    <dgm:pt modelId="{BF929C75-277F-44B1-9AFB-7C64E03C7A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Adjusting parameters until they output acceptable values</a:t>
          </a:r>
        </a:p>
      </dgm:t>
    </dgm:pt>
    <dgm:pt modelId="{DFE3ECAB-4BC8-4DEF-BEF8-E7FE6D626640}" type="parTrans" cxnId="{178074AE-BD57-4134-9EB0-031ED8F41103}">
      <dgm:prSet/>
      <dgm:spPr/>
      <dgm:t>
        <a:bodyPr/>
        <a:lstStyle/>
        <a:p>
          <a:endParaRPr lang="en-US"/>
        </a:p>
      </dgm:t>
    </dgm:pt>
    <dgm:pt modelId="{3D84D1CA-1531-469F-87F8-5D0A4143DAAA}" type="sibTrans" cxnId="{178074AE-BD57-4134-9EB0-031ED8F41103}">
      <dgm:prSet/>
      <dgm:spPr/>
      <dgm:t>
        <a:bodyPr/>
        <a:lstStyle/>
        <a:p>
          <a:endParaRPr lang="en-US"/>
        </a:p>
      </dgm:t>
    </dgm:pt>
    <dgm:pt modelId="{75B3637D-A17B-4F98-82C4-A42EBDD25650}" type="pres">
      <dgm:prSet presAssocID="{4E04B2F5-E73E-4FF4-8F24-0C9658C53296}" presName="root" presStyleCnt="0">
        <dgm:presLayoutVars>
          <dgm:dir/>
          <dgm:resizeHandles val="exact"/>
        </dgm:presLayoutVars>
      </dgm:prSet>
      <dgm:spPr/>
    </dgm:pt>
    <dgm:pt modelId="{B731AEC6-5C27-4A3C-A8E0-D82ED7F1430E}" type="pres">
      <dgm:prSet presAssocID="{A90DDDB2-DCA3-41A9-AB79-A8508DFC54EB}" presName="compNode" presStyleCnt="0"/>
      <dgm:spPr/>
    </dgm:pt>
    <dgm:pt modelId="{6550E9B3-FC69-48D6-AFBB-6E9CA893E636}" type="pres">
      <dgm:prSet presAssocID="{A90DDDB2-DCA3-41A9-AB79-A8508DFC54EB}" presName="bgRect" presStyleLbl="bgShp" presStyleIdx="0" presStyleCnt="2"/>
      <dgm:spPr/>
    </dgm:pt>
    <dgm:pt modelId="{A9FFD12B-6874-4756-A7D3-9DC59ACF64D5}" type="pres">
      <dgm:prSet presAssocID="{A90DDDB2-DCA3-41A9-AB79-A8508DFC54E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CE0C24B-37EF-412C-9E4B-51FB383E4B8A}" type="pres">
      <dgm:prSet presAssocID="{A90DDDB2-DCA3-41A9-AB79-A8508DFC54EB}" presName="spaceRect" presStyleCnt="0"/>
      <dgm:spPr/>
    </dgm:pt>
    <dgm:pt modelId="{7A4F1544-D60C-497C-B250-E25D81377CA7}" type="pres">
      <dgm:prSet presAssocID="{A90DDDB2-DCA3-41A9-AB79-A8508DFC54EB}" presName="parTx" presStyleLbl="revTx" presStyleIdx="0" presStyleCnt="2">
        <dgm:presLayoutVars>
          <dgm:chMax val="0"/>
          <dgm:chPref val="0"/>
        </dgm:presLayoutVars>
      </dgm:prSet>
      <dgm:spPr/>
    </dgm:pt>
    <dgm:pt modelId="{999F7877-D1F9-4860-9073-85717C954F78}" type="pres">
      <dgm:prSet presAssocID="{A965F41A-F909-4D41-8A14-60D6127B0E9A}" presName="sibTrans" presStyleCnt="0"/>
      <dgm:spPr/>
    </dgm:pt>
    <dgm:pt modelId="{3C21AB02-19EA-41D9-B3A8-1A67BF02C216}" type="pres">
      <dgm:prSet presAssocID="{BF929C75-277F-44B1-9AFB-7C64E03C7A49}" presName="compNode" presStyleCnt="0"/>
      <dgm:spPr/>
    </dgm:pt>
    <dgm:pt modelId="{DAB3ED46-0550-4460-A2EE-C1BB64C432C3}" type="pres">
      <dgm:prSet presAssocID="{BF929C75-277F-44B1-9AFB-7C64E03C7A49}" presName="bgRect" presStyleLbl="bgShp" presStyleIdx="1" presStyleCnt="2"/>
      <dgm:spPr/>
    </dgm:pt>
    <dgm:pt modelId="{F62E87A3-84C2-4747-B2AE-F1B36AE09666}" type="pres">
      <dgm:prSet presAssocID="{BF929C75-277F-44B1-9AFB-7C64E03C7A4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398A1039-336D-4F1A-9541-C8EADD45A3C2}" type="pres">
      <dgm:prSet presAssocID="{BF929C75-277F-44B1-9AFB-7C64E03C7A49}" presName="spaceRect" presStyleCnt="0"/>
      <dgm:spPr/>
    </dgm:pt>
    <dgm:pt modelId="{8C449E23-866C-464C-A823-D69CB36BF421}" type="pres">
      <dgm:prSet presAssocID="{BF929C75-277F-44B1-9AFB-7C64E03C7A4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8E21446-46FB-4A91-9E03-A906E8037809}" type="presOf" srcId="{A90DDDB2-DCA3-41A9-AB79-A8508DFC54EB}" destId="{7A4F1544-D60C-497C-B250-E25D81377CA7}" srcOrd="0" destOrd="0" presId="urn:microsoft.com/office/officeart/2018/2/layout/IconVerticalSolidList"/>
    <dgm:cxn modelId="{1632A98B-BDF0-4CB9-9823-E8488A6C0769}" type="presOf" srcId="{BF929C75-277F-44B1-9AFB-7C64E03C7A49}" destId="{8C449E23-866C-464C-A823-D69CB36BF421}" srcOrd="0" destOrd="0" presId="urn:microsoft.com/office/officeart/2018/2/layout/IconVerticalSolidList"/>
    <dgm:cxn modelId="{178074AE-BD57-4134-9EB0-031ED8F41103}" srcId="{4E04B2F5-E73E-4FF4-8F24-0C9658C53296}" destId="{BF929C75-277F-44B1-9AFB-7C64E03C7A49}" srcOrd="1" destOrd="0" parTransId="{DFE3ECAB-4BC8-4DEF-BEF8-E7FE6D626640}" sibTransId="{3D84D1CA-1531-469F-87F8-5D0A4143DAAA}"/>
    <dgm:cxn modelId="{FDA548C5-B44D-4A1B-9336-5D4DD1A1AA56}" type="presOf" srcId="{4E04B2F5-E73E-4FF4-8F24-0C9658C53296}" destId="{75B3637D-A17B-4F98-82C4-A42EBDD25650}" srcOrd="0" destOrd="0" presId="urn:microsoft.com/office/officeart/2018/2/layout/IconVerticalSolidList"/>
    <dgm:cxn modelId="{84A247D5-9A5A-4693-8006-776831311A3B}" srcId="{4E04B2F5-E73E-4FF4-8F24-0C9658C53296}" destId="{A90DDDB2-DCA3-41A9-AB79-A8508DFC54EB}" srcOrd="0" destOrd="0" parTransId="{7095E5C2-75CF-42E8-AC9C-5E70A0670CA7}" sibTransId="{A965F41A-F909-4D41-8A14-60D6127B0E9A}"/>
    <dgm:cxn modelId="{7AC1A8A6-241B-45EB-A596-CA1B12EE0152}" type="presParOf" srcId="{75B3637D-A17B-4F98-82C4-A42EBDD25650}" destId="{B731AEC6-5C27-4A3C-A8E0-D82ED7F1430E}" srcOrd="0" destOrd="0" presId="urn:microsoft.com/office/officeart/2018/2/layout/IconVerticalSolidList"/>
    <dgm:cxn modelId="{0FC62BAD-0DF8-4408-869A-F26323DD0828}" type="presParOf" srcId="{B731AEC6-5C27-4A3C-A8E0-D82ED7F1430E}" destId="{6550E9B3-FC69-48D6-AFBB-6E9CA893E636}" srcOrd="0" destOrd="0" presId="urn:microsoft.com/office/officeart/2018/2/layout/IconVerticalSolidList"/>
    <dgm:cxn modelId="{71622012-AC7C-4553-8552-0519635E53C8}" type="presParOf" srcId="{B731AEC6-5C27-4A3C-A8E0-D82ED7F1430E}" destId="{A9FFD12B-6874-4756-A7D3-9DC59ACF64D5}" srcOrd="1" destOrd="0" presId="urn:microsoft.com/office/officeart/2018/2/layout/IconVerticalSolidList"/>
    <dgm:cxn modelId="{FCF1C1A9-BF6B-494D-94D8-BC556572BA65}" type="presParOf" srcId="{B731AEC6-5C27-4A3C-A8E0-D82ED7F1430E}" destId="{3CE0C24B-37EF-412C-9E4B-51FB383E4B8A}" srcOrd="2" destOrd="0" presId="urn:microsoft.com/office/officeart/2018/2/layout/IconVerticalSolidList"/>
    <dgm:cxn modelId="{5B6891E8-42E7-4896-8DDD-0524D91515BF}" type="presParOf" srcId="{B731AEC6-5C27-4A3C-A8E0-D82ED7F1430E}" destId="{7A4F1544-D60C-497C-B250-E25D81377CA7}" srcOrd="3" destOrd="0" presId="urn:microsoft.com/office/officeart/2018/2/layout/IconVerticalSolidList"/>
    <dgm:cxn modelId="{C1D8999C-0CF8-4E66-9F68-1F1167ACC019}" type="presParOf" srcId="{75B3637D-A17B-4F98-82C4-A42EBDD25650}" destId="{999F7877-D1F9-4860-9073-85717C954F78}" srcOrd="1" destOrd="0" presId="urn:microsoft.com/office/officeart/2018/2/layout/IconVerticalSolidList"/>
    <dgm:cxn modelId="{DE1571D0-95FF-4BB2-AF18-7A17EFBF6129}" type="presParOf" srcId="{75B3637D-A17B-4F98-82C4-A42EBDD25650}" destId="{3C21AB02-19EA-41D9-B3A8-1A67BF02C216}" srcOrd="2" destOrd="0" presId="urn:microsoft.com/office/officeart/2018/2/layout/IconVerticalSolidList"/>
    <dgm:cxn modelId="{3334A1E3-990F-4DB9-9F7E-B0470314A0EE}" type="presParOf" srcId="{3C21AB02-19EA-41D9-B3A8-1A67BF02C216}" destId="{DAB3ED46-0550-4460-A2EE-C1BB64C432C3}" srcOrd="0" destOrd="0" presId="urn:microsoft.com/office/officeart/2018/2/layout/IconVerticalSolidList"/>
    <dgm:cxn modelId="{275B88F6-AAE7-40DF-AF1E-1BEABD1814A0}" type="presParOf" srcId="{3C21AB02-19EA-41D9-B3A8-1A67BF02C216}" destId="{F62E87A3-84C2-4747-B2AE-F1B36AE09666}" srcOrd="1" destOrd="0" presId="urn:microsoft.com/office/officeart/2018/2/layout/IconVerticalSolidList"/>
    <dgm:cxn modelId="{F09E6D2D-9167-4F2D-A70A-30D4EB290164}" type="presParOf" srcId="{3C21AB02-19EA-41D9-B3A8-1A67BF02C216}" destId="{398A1039-336D-4F1A-9541-C8EADD45A3C2}" srcOrd="2" destOrd="0" presId="urn:microsoft.com/office/officeart/2018/2/layout/IconVerticalSolidList"/>
    <dgm:cxn modelId="{0C7B7197-3846-427D-8CA7-7695540F17CE}" type="presParOf" srcId="{3C21AB02-19EA-41D9-B3A8-1A67BF02C216}" destId="{8C449E23-866C-464C-A823-D69CB36BF4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0E9B3-FC69-48D6-AFBB-6E9CA893E636}">
      <dsp:nvSpPr>
        <dsp:cNvPr id="0" name=""/>
        <dsp:cNvSpPr/>
      </dsp:nvSpPr>
      <dsp:spPr>
        <a:xfrm>
          <a:off x="0" y="714022"/>
          <a:ext cx="4008384" cy="13181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FD12B-6874-4756-A7D3-9DC59ACF64D5}">
      <dsp:nvSpPr>
        <dsp:cNvPr id="0" name=""/>
        <dsp:cNvSpPr/>
      </dsp:nvSpPr>
      <dsp:spPr>
        <a:xfrm>
          <a:off x="398753" y="1010615"/>
          <a:ext cx="725007" cy="7250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F1544-D60C-497C-B250-E25D81377CA7}">
      <dsp:nvSpPr>
        <dsp:cNvPr id="0" name=""/>
        <dsp:cNvSpPr/>
      </dsp:nvSpPr>
      <dsp:spPr>
        <a:xfrm>
          <a:off x="1522514" y="714022"/>
          <a:ext cx="2485869" cy="1318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509" tIns="139509" rIns="139509" bIns="13950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Type of analytics where models make/tune themselves.</a:t>
          </a:r>
        </a:p>
      </dsp:txBody>
      <dsp:txXfrm>
        <a:off x="1522514" y="714022"/>
        <a:ext cx="2485869" cy="1318194"/>
      </dsp:txXfrm>
    </dsp:sp>
    <dsp:sp modelId="{DAB3ED46-0550-4460-A2EE-C1BB64C432C3}">
      <dsp:nvSpPr>
        <dsp:cNvPr id="0" name=""/>
        <dsp:cNvSpPr/>
      </dsp:nvSpPr>
      <dsp:spPr>
        <a:xfrm>
          <a:off x="0" y="2361765"/>
          <a:ext cx="4008384" cy="13181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E87A3-84C2-4747-B2AE-F1B36AE09666}">
      <dsp:nvSpPr>
        <dsp:cNvPr id="0" name=""/>
        <dsp:cNvSpPr/>
      </dsp:nvSpPr>
      <dsp:spPr>
        <a:xfrm>
          <a:off x="398753" y="2658359"/>
          <a:ext cx="725007" cy="7250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49E23-866C-464C-A823-D69CB36BF421}">
      <dsp:nvSpPr>
        <dsp:cNvPr id="0" name=""/>
        <dsp:cNvSpPr/>
      </dsp:nvSpPr>
      <dsp:spPr>
        <a:xfrm>
          <a:off x="1522514" y="2361765"/>
          <a:ext cx="2485869" cy="1318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509" tIns="139509" rIns="139509" bIns="13950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Really fast math. </a:t>
          </a:r>
        </a:p>
      </dsp:txBody>
      <dsp:txXfrm>
        <a:off x="1522514" y="2361765"/>
        <a:ext cx="2485869" cy="13181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0E9B3-FC69-48D6-AFBB-6E9CA893E636}">
      <dsp:nvSpPr>
        <dsp:cNvPr id="0" name=""/>
        <dsp:cNvSpPr/>
      </dsp:nvSpPr>
      <dsp:spPr>
        <a:xfrm>
          <a:off x="0" y="714022"/>
          <a:ext cx="4008384" cy="13181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FD12B-6874-4756-A7D3-9DC59ACF64D5}">
      <dsp:nvSpPr>
        <dsp:cNvPr id="0" name=""/>
        <dsp:cNvSpPr/>
      </dsp:nvSpPr>
      <dsp:spPr>
        <a:xfrm>
          <a:off x="398753" y="1010615"/>
          <a:ext cx="725007" cy="7250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F1544-D60C-497C-B250-E25D81377CA7}">
      <dsp:nvSpPr>
        <dsp:cNvPr id="0" name=""/>
        <dsp:cNvSpPr/>
      </dsp:nvSpPr>
      <dsp:spPr>
        <a:xfrm>
          <a:off x="1522514" y="714022"/>
          <a:ext cx="2485869" cy="1318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509" tIns="139509" rIns="139509" bIns="13950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Union of Math and Computer Science</a:t>
          </a:r>
        </a:p>
      </dsp:txBody>
      <dsp:txXfrm>
        <a:off x="1522514" y="714022"/>
        <a:ext cx="2485869" cy="1318194"/>
      </dsp:txXfrm>
    </dsp:sp>
    <dsp:sp modelId="{DAB3ED46-0550-4460-A2EE-C1BB64C432C3}">
      <dsp:nvSpPr>
        <dsp:cNvPr id="0" name=""/>
        <dsp:cNvSpPr/>
      </dsp:nvSpPr>
      <dsp:spPr>
        <a:xfrm>
          <a:off x="0" y="2361765"/>
          <a:ext cx="4008384" cy="13181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E87A3-84C2-4747-B2AE-F1B36AE09666}">
      <dsp:nvSpPr>
        <dsp:cNvPr id="0" name=""/>
        <dsp:cNvSpPr/>
      </dsp:nvSpPr>
      <dsp:spPr>
        <a:xfrm>
          <a:off x="398753" y="2658359"/>
          <a:ext cx="725007" cy="7250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49E23-866C-464C-A823-D69CB36BF421}">
      <dsp:nvSpPr>
        <dsp:cNvPr id="0" name=""/>
        <dsp:cNvSpPr/>
      </dsp:nvSpPr>
      <dsp:spPr>
        <a:xfrm>
          <a:off x="1522514" y="2361765"/>
          <a:ext cx="2485869" cy="1318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509" tIns="139509" rIns="139509" bIns="13950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Adjusting parameters until they output acceptable values</a:t>
          </a:r>
        </a:p>
      </dsp:txBody>
      <dsp:txXfrm>
        <a:off x="1522514" y="2361765"/>
        <a:ext cx="2485869" cy="1318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83F1C3-4FA3-4491-97F4-43CA9C8BDF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566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83F1C3-4FA3-4491-97F4-43CA9C8BDF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3245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83F1C3-4FA3-4491-97F4-43CA9C8BDF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4850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83F1C3-4FA3-4491-97F4-43CA9C8BDF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740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83F1C3-4FA3-4491-97F4-43CA9C8BDF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778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00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3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83F1C3-4FA3-4491-97F4-43CA9C8BDF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3783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91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42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90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83F1C3-4FA3-4491-97F4-43CA9C8BDF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7268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83F1C3-4FA3-4491-97F4-43CA9C8BDF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151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kalivas/Demo.ML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f-harry-potter-was-written-by-an-ai-8a86049e8a0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toronto.edu/~delve/data/boston/bostonDetail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hyperlink" Target="https://www.kaggle.com/oddrationale/mnist-in-csv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5034"/>
            <a:ext cx="6581554" cy="1371600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7807"/>
            <a:ext cx="3954765" cy="1301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 Project Roadmap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3A888-4E7E-49B0-88C8-9E97C222ADE3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888B1-21F0-4375-96A3-54F0B69BD48E}"/>
              </a:ext>
            </a:extLst>
          </p:cNvPr>
          <p:cNvSpPr txBox="1"/>
          <p:nvPr/>
        </p:nvSpPr>
        <p:spPr>
          <a:xfrm>
            <a:off x="259104" y="2685242"/>
            <a:ext cx="32657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Problem Definition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</a:rPr>
              <a:t>Data Collection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  <a:latin typeface="Segoe UI"/>
              </a:rPr>
              <a:t>Feature Engineering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Implementation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Training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Evaluation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Saving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81066E-1DD2-4171-AEAF-37AD382A520C}"/>
              </a:ext>
            </a:extLst>
          </p:cNvPr>
          <p:cNvSpPr txBox="1"/>
          <p:nvPr/>
        </p:nvSpPr>
        <p:spPr>
          <a:xfrm>
            <a:off x="4059539" y="462166"/>
            <a:ext cx="867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Transform data so the model can interpret it and can more effectively learn.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D91038-3C7D-4BE7-A99D-ABF02C4FCECD}"/>
              </a:ext>
            </a:extLst>
          </p:cNvPr>
          <p:cNvCxnSpPr>
            <a:cxnSpLocks/>
          </p:cNvCxnSpPr>
          <p:nvPr/>
        </p:nvCxnSpPr>
        <p:spPr>
          <a:xfrm>
            <a:off x="7437042" y="1063190"/>
            <a:ext cx="60316" cy="360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AF948A-44A8-4D21-A903-8FDD7A5D626B}"/>
              </a:ext>
            </a:extLst>
          </p:cNvPr>
          <p:cNvCxnSpPr>
            <a:cxnSpLocks/>
          </p:cNvCxnSpPr>
          <p:nvPr/>
        </p:nvCxnSpPr>
        <p:spPr>
          <a:xfrm>
            <a:off x="4593011" y="1416911"/>
            <a:ext cx="6859612" cy="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D3B10A-E936-4AD6-A75F-729BCB6359FF}"/>
              </a:ext>
            </a:extLst>
          </p:cNvPr>
          <p:cNvSpPr txBox="1"/>
          <p:nvPr/>
        </p:nvSpPr>
        <p:spPr>
          <a:xfrm>
            <a:off x="4804026" y="1047634"/>
            <a:ext cx="256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6E7427-D720-4954-8CA4-5EBDEB86A60D}"/>
              </a:ext>
            </a:extLst>
          </p:cNvPr>
          <p:cNvSpPr txBox="1"/>
          <p:nvPr/>
        </p:nvSpPr>
        <p:spPr>
          <a:xfrm>
            <a:off x="7542831" y="1092626"/>
            <a:ext cx="268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Normalization, Standardization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D1892F-525A-4C30-9003-EB5CCA1767A2}"/>
              </a:ext>
            </a:extLst>
          </p:cNvPr>
          <p:cNvCxnSpPr>
            <a:cxnSpLocks/>
          </p:cNvCxnSpPr>
          <p:nvPr/>
        </p:nvCxnSpPr>
        <p:spPr>
          <a:xfrm>
            <a:off x="4651959" y="2431208"/>
            <a:ext cx="6800664" cy="1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3A19C5-95E3-44D8-80B7-978494DD0498}"/>
              </a:ext>
            </a:extLst>
          </p:cNvPr>
          <p:cNvSpPr txBox="1"/>
          <p:nvPr/>
        </p:nvSpPr>
        <p:spPr>
          <a:xfrm>
            <a:off x="4817584" y="1724028"/>
            <a:ext cx="256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5D84D8-8185-44D0-8CF2-06DFB50CC823}"/>
              </a:ext>
            </a:extLst>
          </p:cNvPr>
          <p:cNvSpPr txBox="1"/>
          <p:nvPr/>
        </p:nvSpPr>
        <p:spPr>
          <a:xfrm>
            <a:off x="7542831" y="1491483"/>
            <a:ext cx="3560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Split data into two sets, one for training, one for testing. Common to split into a training set with 75% of the original data and the remaining 25% for testing.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0026009-269A-421A-9296-5C1EA04CF528}"/>
              </a:ext>
            </a:extLst>
          </p:cNvPr>
          <p:cNvCxnSpPr>
            <a:cxnSpLocks/>
          </p:cNvCxnSpPr>
          <p:nvPr/>
        </p:nvCxnSpPr>
        <p:spPr>
          <a:xfrm>
            <a:off x="4651959" y="2750801"/>
            <a:ext cx="6800664" cy="1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9CFF6B7-8FD0-4F46-870A-F0CB3B07E820}"/>
              </a:ext>
            </a:extLst>
          </p:cNvPr>
          <p:cNvSpPr txBox="1"/>
          <p:nvPr/>
        </p:nvSpPr>
        <p:spPr>
          <a:xfrm>
            <a:off x="4798128" y="2420468"/>
            <a:ext cx="256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Kernel Trick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E5935B-9B47-4F8F-A025-C4A132FAFADB}"/>
              </a:ext>
            </a:extLst>
          </p:cNvPr>
          <p:cNvSpPr txBox="1"/>
          <p:nvPr/>
        </p:nvSpPr>
        <p:spPr>
          <a:xfrm>
            <a:off x="7542831" y="2453716"/>
            <a:ext cx="3560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Add dimensionality to dataset.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614E12-281D-4927-8B0E-51B8A4F39495}"/>
              </a:ext>
            </a:extLst>
          </p:cNvPr>
          <p:cNvCxnSpPr>
            <a:cxnSpLocks/>
          </p:cNvCxnSpPr>
          <p:nvPr/>
        </p:nvCxnSpPr>
        <p:spPr>
          <a:xfrm>
            <a:off x="4651006" y="3060556"/>
            <a:ext cx="6800664" cy="1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6F37D3E-3CB1-44D7-9F6E-72606B88C565}"/>
              </a:ext>
            </a:extLst>
          </p:cNvPr>
          <p:cNvSpPr txBox="1"/>
          <p:nvPr/>
        </p:nvSpPr>
        <p:spPr>
          <a:xfrm>
            <a:off x="4797175" y="2730223"/>
            <a:ext cx="256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Layer Rows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395E52-0BF1-46EA-8CFA-832F66C9943B}"/>
              </a:ext>
            </a:extLst>
          </p:cNvPr>
          <p:cNvSpPr txBox="1"/>
          <p:nvPr/>
        </p:nvSpPr>
        <p:spPr>
          <a:xfrm>
            <a:off x="7541878" y="2763471"/>
            <a:ext cx="3560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Add the next row to the current row.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9FA9ED-4CA4-4862-A18A-D8E8A49EF727}"/>
              </a:ext>
            </a:extLst>
          </p:cNvPr>
          <p:cNvCxnSpPr>
            <a:cxnSpLocks/>
          </p:cNvCxnSpPr>
          <p:nvPr/>
        </p:nvCxnSpPr>
        <p:spPr>
          <a:xfrm>
            <a:off x="4651006" y="3366207"/>
            <a:ext cx="6800664" cy="1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00362D9-5803-45C9-B4E3-CF9F9CBA2609}"/>
              </a:ext>
            </a:extLst>
          </p:cNvPr>
          <p:cNvSpPr txBox="1"/>
          <p:nvPr/>
        </p:nvSpPr>
        <p:spPr>
          <a:xfrm>
            <a:off x="7541878" y="3069122"/>
            <a:ext cx="3560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Add zeros surrounding an image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E0111B-2876-433F-8782-B64AB75DF4D2}"/>
              </a:ext>
            </a:extLst>
          </p:cNvPr>
          <p:cNvSpPr txBox="1"/>
          <p:nvPr/>
        </p:nvSpPr>
        <p:spPr>
          <a:xfrm>
            <a:off x="4779208" y="3022679"/>
            <a:ext cx="256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Pad Image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000376C-09CF-4D62-8407-C112BE3865A5}"/>
              </a:ext>
            </a:extLst>
          </p:cNvPr>
          <p:cNvCxnSpPr>
            <a:cxnSpLocks/>
          </p:cNvCxnSpPr>
          <p:nvPr/>
        </p:nvCxnSpPr>
        <p:spPr>
          <a:xfrm>
            <a:off x="4676777" y="3667844"/>
            <a:ext cx="6800664" cy="1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C03FC15-BB10-4F45-89E5-4DDD70AD6833}"/>
              </a:ext>
            </a:extLst>
          </p:cNvPr>
          <p:cNvSpPr txBox="1"/>
          <p:nvPr/>
        </p:nvSpPr>
        <p:spPr>
          <a:xfrm>
            <a:off x="7567649" y="3370759"/>
            <a:ext cx="3560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float[] -&gt; float[,] or float[] -&gt; float[,,]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51E075-C892-4FC2-845B-46BC4BBD0D94}"/>
              </a:ext>
            </a:extLst>
          </p:cNvPr>
          <p:cNvSpPr txBox="1"/>
          <p:nvPr/>
        </p:nvSpPr>
        <p:spPr>
          <a:xfrm>
            <a:off x="4789280" y="3342185"/>
            <a:ext cx="256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Reshape row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E48CED1-958F-4602-82EF-E8A407D4E964}"/>
              </a:ext>
            </a:extLst>
          </p:cNvPr>
          <p:cNvCxnSpPr>
            <a:cxnSpLocks/>
          </p:cNvCxnSpPr>
          <p:nvPr/>
        </p:nvCxnSpPr>
        <p:spPr>
          <a:xfrm>
            <a:off x="4684672" y="3993797"/>
            <a:ext cx="6800664" cy="1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E75CD76-E5C9-4D33-B5B7-0B71B4A1FC61}"/>
              </a:ext>
            </a:extLst>
          </p:cNvPr>
          <p:cNvSpPr txBox="1"/>
          <p:nvPr/>
        </p:nvSpPr>
        <p:spPr>
          <a:xfrm>
            <a:off x="7575544" y="3696712"/>
            <a:ext cx="3560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Shuffle the rows of the dataset randomly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4E6B66-5CA4-4CB6-8188-FEB12B0AB033}"/>
              </a:ext>
            </a:extLst>
          </p:cNvPr>
          <p:cNvSpPr txBox="1"/>
          <p:nvPr/>
        </p:nvSpPr>
        <p:spPr>
          <a:xfrm>
            <a:off x="4797175" y="3668138"/>
            <a:ext cx="256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Shuffle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F80FC05-3B76-48C9-B064-41010840D52B}"/>
              </a:ext>
            </a:extLst>
          </p:cNvPr>
          <p:cNvCxnSpPr>
            <a:cxnSpLocks/>
          </p:cNvCxnSpPr>
          <p:nvPr/>
        </p:nvCxnSpPr>
        <p:spPr>
          <a:xfrm>
            <a:off x="4684672" y="4330147"/>
            <a:ext cx="6800664" cy="1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107B75C-964D-4D28-ACE6-0C0C3B61BC28}"/>
              </a:ext>
            </a:extLst>
          </p:cNvPr>
          <p:cNvSpPr txBox="1"/>
          <p:nvPr/>
        </p:nvSpPr>
        <p:spPr>
          <a:xfrm>
            <a:off x="7575544" y="4033062"/>
            <a:ext cx="3560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Group rows by n number to train in groups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0E19F8-8CF5-4C91-AFE8-4C6461441628}"/>
              </a:ext>
            </a:extLst>
          </p:cNvPr>
          <p:cNvSpPr txBox="1"/>
          <p:nvPr/>
        </p:nvSpPr>
        <p:spPr>
          <a:xfrm>
            <a:off x="4797175" y="4004488"/>
            <a:ext cx="256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Batch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C9DE7B8-2A09-4A3D-B2FC-10FA9F33734B}"/>
              </a:ext>
            </a:extLst>
          </p:cNvPr>
          <p:cNvCxnSpPr>
            <a:cxnSpLocks/>
          </p:cNvCxnSpPr>
          <p:nvPr/>
        </p:nvCxnSpPr>
        <p:spPr>
          <a:xfrm>
            <a:off x="4684672" y="4650526"/>
            <a:ext cx="6800664" cy="1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0045020-0CB3-4749-9F7C-0D6B196D84A4}"/>
              </a:ext>
            </a:extLst>
          </p:cNvPr>
          <p:cNvSpPr txBox="1"/>
          <p:nvPr/>
        </p:nvSpPr>
        <p:spPr>
          <a:xfrm>
            <a:off x="7575544" y="4353441"/>
            <a:ext cx="3560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Transform text to numbers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DAC709-132D-4293-9AB4-AEDA6190E0BA}"/>
              </a:ext>
            </a:extLst>
          </p:cNvPr>
          <p:cNvSpPr txBox="1"/>
          <p:nvPr/>
        </p:nvSpPr>
        <p:spPr>
          <a:xfrm>
            <a:off x="4797175" y="4324867"/>
            <a:ext cx="256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Bag of Words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60440FA-340F-405E-BE3A-8CFC9EB40863}"/>
              </a:ext>
            </a:extLst>
          </p:cNvPr>
          <p:cNvCxnSpPr>
            <a:cxnSpLocks/>
          </p:cNvCxnSpPr>
          <p:nvPr/>
        </p:nvCxnSpPr>
        <p:spPr>
          <a:xfrm>
            <a:off x="4600208" y="1050392"/>
            <a:ext cx="6859612" cy="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0CADE5E-6006-43D8-B6D0-E3B73FE0CD05}"/>
              </a:ext>
            </a:extLst>
          </p:cNvPr>
          <p:cNvSpPr txBox="1"/>
          <p:nvPr/>
        </p:nvSpPr>
        <p:spPr>
          <a:xfrm>
            <a:off x="5141079" y="5379242"/>
            <a:ext cx="6077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Almost every project will involve scaling/splitting the data, this is considered best practice. The rest are not as common, but used and good to know.</a:t>
            </a:r>
          </a:p>
        </p:txBody>
      </p:sp>
    </p:spTree>
    <p:extLst>
      <p:ext uri="{BB962C8B-B14F-4D97-AF65-F5344CB8AC3E}">
        <p14:creationId xmlns:p14="http://schemas.microsoft.com/office/powerpoint/2010/main" val="392008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7807"/>
            <a:ext cx="3954765" cy="1301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 Project Roadmap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3A888-4E7E-49B0-88C8-9E97C222ADE3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888B1-21F0-4375-96A3-54F0B69BD48E}"/>
              </a:ext>
            </a:extLst>
          </p:cNvPr>
          <p:cNvSpPr txBox="1"/>
          <p:nvPr/>
        </p:nvSpPr>
        <p:spPr>
          <a:xfrm>
            <a:off x="259104" y="2685242"/>
            <a:ext cx="32657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Problem Definition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</a:rPr>
              <a:t>Data Collection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Feature Engineering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  <a:latin typeface="Segoe UI"/>
              </a:rPr>
              <a:t>Model Implementation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Training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Evaluation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Saving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62EFC-7AC0-4ACE-AC81-C1A22C0B815F}"/>
              </a:ext>
            </a:extLst>
          </p:cNvPr>
          <p:cNvSpPr txBox="1"/>
          <p:nvPr/>
        </p:nvSpPr>
        <p:spPr>
          <a:xfrm>
            <a:off x="4494275" y="1210298"/>
            <a:ext cx="611225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What kind of ML model best fits my problem and data?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Segoe UI"/>
              </a:rPr>
              <a:t>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Neural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prstClr val="black"/>
                </a:solidFill>
                <a:latin typeface="Segoe UI"/>
              </a:rPr>
              <a:t>SupportVectorMachine</a:t>
            </a:r>
            <a:endParaRPr lang="en-US" sz="1400" dirty="0">
              <a:solidFill>
                <a:prstClr val="black"/>
              </a:solidFill>
              <a:latin typeface="Segoe U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Random Forest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prstClr val="black"/>
                </a:solidFill>
                <a:latin typeface="Segoe UI"/>
              </a:rPr>
              <a:t>Kmeans</a:t>
            </a:r>
            <a:r>
              <a:rPr lang="en-US" sz="1400" dirty="0">
                <a:solidFill>
                  <a:prstClr val="black"/>
                </a:solidFill>
                <a:latin typeface="Segoe UI"/>
              </a:rPr>
              <a:t> Cluster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KNearestNeighbor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Cluster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NaiveBias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Segoe UI"/>
              </a:rPr>
              <a:t>PCA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ADAGradBoost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Segoe UI"/>
              </a:rPr>
              <a:t>List goes on and on…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Segoe UI"/>
              </a:rPr>
              <a:t>Pick hyper parameters for model.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Segoe UI"/>
              </a:rPr>
              <a:t>Most models will have a whole host of hyperparameters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Segoe UI"/>
              </a:rPr>
              <a:t>How much time do I have?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Segoe UI"/>
              </a:rPr>
              <a:t>Some models (Deep Neural Networks) can take days to train.</a:t>
            </a:r>
          </a:p>
          <a:p>
            <a:pPr lvl="2"/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881F62-B126-4B6E-9C78-A5A06C30D2A0}"/>
              </a:ext>
            </a:extLst>
          </p:cNvPr>
          <p:cNvSpPr txBox="1"/>
          <p:nvPr/>
        </p:nvSpPr>
        <p:spPr>
          <a:xfrm>
            <a:off x="4447308" y="4808900"/>
            <a:ext cx="6242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because a certain model is popular does </a:t>
            </a:r>
            <a:r>
              <a:rPr lang="en-US" b="1" u="sng" dirty="0"/>
              <a:t>NOT</a:t>
            </a:r>
            <a:r>
              <a:rPr lang="en-US" dirty="0"/>
              <a:t> mean it is the best for your use case.</a:t>
            </a:r>
          </a:p>
        </p:txBody>
      </p:sp>
    </p:spTree>
    <p:extLst>
      <p:ext uri="{BB962C8B-B14F-4D97-AF65-F5344CB8AC3E}">
        <p14:creationId xmlns:p14="http://schemas.microsoft.com/office/powerpoint/2010/main" val="1505413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7807"/>
            <a:ext cx="3954765" cy="1301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 Project Roadmap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3A888-4E7E-49B0-88C8-9E97C222ADE3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888B1-21F0-4375-96A3-54F0B69BD48E}"/>
              </a:ext>
            </a:extLst>
          </p:cNvPr>
          <p:cNvSpPr txBox="1"/>
          <p:nvPr/>
        </p:nvSpPr>
        <p:spPr>
          <a:xfrm>
            <a:off x="259104" y="2685242"/>
            <a:ext cx="32657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Problem Definition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Collection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Feature Engineering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</a:rPr>
              <a:t>Model Implementation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  <a:latin typeface="Segoe UI"/>
              </a:rPr>
              <a:t>Model Training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Evaluation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Saving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62EFC-7AC0-4ACE-AC81-C1A22C0B815F}"/>
              </a:ext>
            </a:extLst>
          </p:cNvPr>
          <p:cNvSpPr txBox="1"/>
          <p:nvPr/>
        </p:nvSpPr>
        <p:spPr>
          <a:xfrm>
            <a:off x="7007200" y="992746"/>
            <a:ext cx="43545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Segoe UI"/>
              </a:rPr>
              <a:t>Feed one row at a time through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Once </a:t>
            </a:r>
            <a:r>
              <a:rPr lang="en-US" sz="1400" dirty="0">
                <a:solidFill>
                  <a:prstClr val="black"/>
                </a:solidFill>
                <a:latin typeface="Segoe UI"/>
              </a:rPr>
              <a:t>every row a been fed through, the training loop has completed one `</a:t>
            </a:r>
            <a:r>
              <a:rPr lang="en-US" sz="1400" b="1" dirty="0">
                <a:solidFill>
                  <a:prstClr val="black"/>
                </a:solidFill>
                <a:latin typeface="Segoe UI"/>
              </a:rPr>
              <a:t>Epoch</a:t>
            </a:r>
            <a:r>
              <a:rPr lang="en-US" sz="1400" dirty="0">
                <a:solidFill>
                  <a:prstClr val="black"/>
                </a:solidFill>
                <a:latin typeface="Segoe UI"/>
              </a:rPr>
              <a:t>`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A03BDCA-7D58-452E-A651-802F78212F07}"/>
              </a:ext>
            </a:extLst>
          </p:cNvPr>
          <p:cNvSpPr/>
          <p:nvPr/>
        </p:nvSpPr>
        <p:spPr>
          <a:xfrm>
            <a:off x="5117496" y="3593821"/>
            <a:ext cx="626668" cy="232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EA3435C1-D240-468E-A27E-AC8663CA5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317" y="3532121"/>
            <a:ext cx="1206758" cy="1206758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E9190A5C-1814-482B-88C2-400D1E509DFD}"/>
              </a:ext>
            </a:extLst>
          </p:cNvPr>
          <p:cNvSpPr/>
          <p:nvPr/>
        </p:nvSpPr>
        <p:spPr>
          <a:xfrm>
            <a:off x="7173228" y="3593820"/>
            <a:ext cx="1280588" cy="232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AC7C888-6B30-4EEE-92A3-F9B97805D2E7}"/>
              </a:ext>
            </a:extLst>
          </p:cNvPr>
          <p:cNvSpPr/>
          <p:nvPr/>
        </p:nvSpPr>
        <p:spPr>
          <a:xfrm rot="10800000">
            <a:off x="7153938" y="4259021"/>
            <a:ext cx="1280588" cy="232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E168DDA-BA53-4EA1-BADD-3C38D44659F6}"/>
              </a:ext>
            </a:extLst>
          </p:cNvPr>
          <p:cNvSpPr/>
          <p:nvPr/>
        </p:nvSpPr>
        <p:spPr>
          <a:xfrm>
            <a:off x="8530372" y="3596837"/>
            <a:ext cx="684339" cy="232003"/>
          </a:xfrm>
          <a:prstGeom prst="roundRect">
            <a:avLst/>
          </a:prstGeom>
          <a:solidFill>
            <a:srgbClr val="23D1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CBAE3D5-A8B8-4BDD-862B-52246CC5C3A5}"/>
              </a:ext>
            </a:extLst>
          </p:cNvPr>
          <p:cNvSpPr/>
          <p:nvPr/>
        </p:nvSpPr>
        <p:spPr>
          <a:xfrm>
            <a:off x="11262113" y="4017600"/>
            <a:ext cx="649987" cy="232003"/>
          </a:xfrm>
          <a:prstGeom prst="roundRect">
            <a:avLst/>
          </a:prstGeom>
          <a:solidFill>
            <a:srgbClr val="23D1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6B99A74-069D-48A0-A602-ACB99591FD3C}"/>
              </a:ext>
            </a:extLst>
          </p:cNvPr>
          <p:cNvSpPr/>
          <p:nvPr/>
        </p:nvSpPr>
        <p:spPr>
          <a:xfrm>
            <a:off x="10412977" y="4017600"/>
            <a:ext cx="627848" cy="23200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Target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288573F-6BEB-41E3-8ED6-149317D917BA}"/>
              </a:ext>
            </a:extLst>
          </p:cNvPr>
          <p:cNvSpPr/>
          <p:nvPr/>
        </p:nvSpPr>
        <p:spPr>
          <a:xfrm>
            <a:off x="9629402" y="4017600"/>
            <a:ext cx="523025" cy="232003"/>
          </a:xfrm>
          <a:prstGeom prst="roundRect">
            <a:avLst/>
          </a:prstGeom>
          <a:solidFill>
            <a:srgbClr val="CA47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Error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Equals 37">
            <a:extLst>
              <a:ext uri="{FF2B5EF4-FFF2-40B4-BE49-F238E27FC236}">
                <a16:creationId xmlns:a16="http://schemas.microsoft.com/office/drawing/2014/main" id="{94527C30-1608-462F-944D-B5C5067DDE38}"/>
              </a:ext>
            </a:extLst>
          </p:cNvPr>
          <p:cNvSpPr/>
          <p:nvPr/>
        </p:nvSpPr>
        <p:spPr>
          <a:xfrm>
            <a:off x="10190425" y="4057069"/>
            <a:ext cx="175697" cy="12542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Minus Sign 38">
            <a:extLst>
              <a:ext uri="{FF2B5EF4-FFF2-40B4-BE49-F238E27FC236}">
                <a16:creationId xmlns:a16="http://schemas.microsoft.com/office/drawing/2014/main" id="{F483738C-2D95-497B-AE65-7EF6B66D0910}"/>
              </a:ext>
            </a:extLst>
          </p:cNvPr>
          <p:cNvSpPr/>
          <p:nvPr/>
        </p:nvSpPr>
        <p:spPr>
          <a:xfrm>
            <a:off x="11107512" y="4102312"/>
            <a:ext cx="107831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BE4E444-C429-434C-B19B-1883E53C5FD8}"/>
              </a:ext>
            </a:extLst>
          </p:cNvPr>
          <p:cNvSpPr/>
          <p:nvPr/>
        </p:nvSpPr>
        <p:spPr>
          <a:xfrm>
            <a:off x="8536267" y="4257412"/>
            <a:ext cx="523025" cy="232003"/>
          </a:xfrm>
          <a:prstGeom prst="roundRect">
            <a:avLst/>
          </a:prstGeom>
          <a:solidFill>
            <a:srgbClr val="CA47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Error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44614E0-DB69-42BC-AC51-11EADFBA9DDB}"/>
              </a:ext>
            </a:extLst>
          </p:cNvPr>
          <p:cNvSpPr/>
          <p:nvPr/>
        </p:nvSpPr>
        <p:spPr>
          <a:xfrm>
            <a:off x="4329044" y="3595001"/>
            <a:ext cx="684339" cy="23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09922B-D0D5-4206-8787-9C88774C1488}"/>
              </a:ext>
            </a:extLst>
          </p:cNvPr>
          <p:cNvSpPr txBox="1"/>
          <p:nvPr/>
        </p:nvSpPr>
        <p:spPr>
          <a:xfrm>
            <a:off x="4455591" y="3806816"/>
            <a:ext cx="626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0, 0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3452D9-3896-43C4-AE34-88E76D876112}"/>
              </a:ext>
            </a:extLst>
          </p:cNvPr>
          <p:cNvSpPr txBox="1"/>
          <p:nvPr/>
        </p:nvSpPr>
        <p:spPr>
          <a:xfrm>
            <a:off x="8657224" y="3812248"/>
            <a:ext cx="626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0.7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47E638-F912-4B40-9B71-7A5DC53C487E}"/>
              </a:ext>
            </a:extLst>
          </p:cNvPr>
          <p:cNvSpPr txBox="1"/>
          <p:nvPr/>
        </p:nvSpPr>
        <p:spPr>
          <a:xfrm>
            <a:off x="11432422" y="4258234"/>
            <a:ext cx="626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0.7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316DD5-D472-410B-B96D-09C13B4E9AEE}"/>
              </a:ext>
            </a:extLst>
          </p:cNvPr>
          <p:cNvSpPr txBox="1"/>
          <p:nvPr/>
        </p:nvSpPr>
        <p:spPr>
          <a:xfrm>
            <a:off x="10569610" y="4249603"/>
            <a:ext cx="626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B41EE9-2C8B-4CBE-BC76-5BE2B693BD43}"/>
              </a:ext>
            </a:extLst>
          </p:cNvPr>
          <p:cNvSpPr txBox="1"/>
          <p:nvPr/>
        </p:nvSpPr>
        <p:spPr>
          <a:xfrm>
            <a:off x="9690536" y="4258234"/>
            <a:ext cx="626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-0.7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36AF7F-4E71-488A-A6DD-49157A5195B5}"/>
              </a:ext>
            </a:extLst>
          </p:cNvPr>
          <p:cNvSpPr txBox="1"/>
          <p:nvPr/>
        </p:nvSpPr>
        <p:spPr>
          <a:xfrm>
            <a:off x="8588043" y="4492038"/>
            <a:ext cx="626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-0.7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074EF2B8-77ED-4AF2-AFDC-2A000209B36D}"/>
              </a:ext>
            </a:extLst>
          </p:cNvPr>
          <p:cNvSpPr/>
          <p:nvPr/>
        </p:nvSpPr>
        <p:spPr>
          <a:xfrm rot="5400000">
            <a:off x="7486837" y="3231678"/>
            <a:ext cx="334688" cy="32594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CACBCB-79C7-4D05-A2B1-023483814930}"/>
              </a:ext>
            </a:extLst>
          </p:cNvPr>
          <p:cNvSpPr txBox="1"/>
          <p:nvPr/>
        </p:nvSpPr>
        <p:spPr>
          <a:xfrm>
            <a:off x="6592018" y="4993566"/>
            <a:ext cx="2662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error to update parameters</a:t>
            </a: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046AD9A0-905C-46ED-BD75-7B1B8592A7A0}"/>
              </a:ext>
            </a:extLst>
          </p:cNvPr>
          <p:cNvSpPr/>
          <p:nvPr/>
        </p:nvSpPr>
        <p:spPr>
          <a:xfrm rot="16200000">
            <a:off x="6635849" y="806635"/>
            <a:ext cx="341239" cy="49548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347B8E-971B-4537-B6FB-BB35BF56676C}"/>
              </a:ext>
            </a:extLst>
          </p:cNvPr>
          <p:cNvSpPr txBox="1"/>
          <p:nvPr/>
        </p:nvSpPr>
        <p:spPr>
          <a:xfrm>
            <a:off x="4852395" y="2801335"/>
            <a:ext cx="4090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Give one row to the model/parameters to get an output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2207FDF-DF00-4B29-B491-D5C5E2E647EC}"/>
              </a:ext>
            </a:extLst>
          </p:cNvPr>
          <p:cNvSpPr/>
          <p:nvPr/>
        </p:nvSpPr>
        <p:spPr>
          <a:xfrm>
            <a:off x="4301692" y="1211640"/>
            <a:ext cx="684339" cy="23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0, 0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BBA1B92-E1DC-4331-9259-4FD358DDE07C}"/>
              </a:ext>
            </a:extLst>
          </p:cNvPr>
          <p:cNvSpPr/>
          <p:nvPr/>
        </p:nvSpPr>
        <p:spPr>
          <a:xfrm>
            <a:off x="4303858" y="1469800"/>
            <a:ext cx="684339" cy="23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1, 1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035B37F-CE61-4FBD-A846-072F4BEC3C26}"/>
              </a:ext>
            </a:extLst>
          </p:cNvPr>
          <p:cNvSpPr/>
          <p:nvPr/>
        </p:nvSpPr>
        <p:spPr>
          <a:xfrm>
            <a:off x="4303859" y="1731370"/>
            <a:ext cx="684339" cy="23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1, 0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0A4E1A6-312B-44F6-A2DC-A7460D911247}"/>
              </a:ext>
            </a:extLst>
          </p:cNvPr>
          <p:cNvSpPr/>
          <p:nvPr/>
        </p:nvSpPr>
        <p:spPr>
          <a:xfrm>
            <a:off x="4300182" y="1992127"/>
            <a:ext cx="684339" cy="23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0, 1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693675C-0E20-4281-9AB5-C8BC77AAE7D3}"/>
              </a:ext>
            </a:extLst>
          </p:cNvPr>
          <p:cNvSpPr/>
          <p:nvPr/>
        </p:nvSpPr>
        <p:spPr>
          <a:xfrm>
            <a:off x="5106793" y="1218526"/>
            <a:ext cx="627848" cy="23200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4D91234-7418-4D17-887B-B44C650AF42A}"/>
              </a:ext>
            </a:extLst>
          </p:cNvPr>
          <p:cNvSpPr/>
          <p:nvPr/>
        </p:nvSpPr>
        <p:spPr>
          <a:xfrm>
            <a:off x="5108959" y="1469800"/>
            <a:ext cx="627848" cy="23200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6B50DA4-2CF1-44BF-8CF1-E05D96E705B9}"/>
              </a:ext>
            </a:extLst>
          </p:cNvPr>
          <p:cNvSpPr/>
          <p:nvPr/>
        </p:nvSpPr>
        <p:spPr>
          <a:xfrm>
            <a:off x="5108959" y="1737228"/>
            <a:ext cx="627848" cy="23200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744EC70-BFA8-4B02-B1A4-EF600AD78D5C}"/>
              </a:ext>
            </a:extLst>
          </p:cNvPr>
          <p:cNvSpPr/>
          <p:nvPr/>
        </p:nvSpPr>
        <p:spPr>
          <a:xfrm>
            <a:off x="5108959" y="1998231"/>
            <a:ext cx="627848" cy="23200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B253097-640C-43AC-AEA1-FEBA48A59735}"/>
              </a:ext>
            </a:extLst>
          </p:cNvPr>
          <p:cNvCxnSpPr/>
          <p:nvPr/>
        </p:nvCxnSpPr>
        <p:spPr>
          <a:xfrm>
            <a:off x="4211943" y="1152482"/>
            <a:ext cx="1685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3393394-5F7B-43DF-97FD-9C27F43BBA96}"/>
              </a:ext>
            </a:extLst>
          </p:cNvPr>
          <p:cNvCxnSpPr/>
          <p:nvPr/>
        </p:nvCxnSpPr>
        <p:spPr>
          <a:xfrm>
            <a:off x="5054625" y="907727"/>
            <a:ext cx="0" cy="1358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9AAD988-62E4-48AD-838F-11F52EFA1314}"/>
              </a:ext>
            </a:extLst>
          </p:cNvPr>
          <p:cNvSpPr txBox="1"/>
          <p:nvPr/>
        </p:nvSpPr>
        <p:spPr>
          <a:xfrm>
            <a:off x="4330779" y="856216"/>
            <a:ext cx="79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Inputs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4C56406-3F90-40B3-9885-0585F8B6AF03}"/>
              </a:ext>
            </a:extLst>
          </p:cNvPr>
          <p:cNvSpPr txBox="1"/>
          <p:nvPr/>
        </p:nvSpPr>
        <p:spPr>
          <a:xfrm>
            <a:off x="5082259" y="848039"/>
            <a:ext cx="79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Targets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803D221-CC4F-49EB-BCF4-A8F41ADA1F90}"/>
              </a:ext>
            </a:extLst>
          </p:cNvPr>
          <p:cNvSpPr txBox="1"/>
          <p:nvPr/>
        </p:nvSpPr>
        <p:spPr>
          <a:xfrm>
            <a:off x="6376381" y="202049"/>
            <a:ext cx="360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Loop</a:t>
            </a:r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CA7FF2C3-9836-4CD3-8255-D5160A0A51EA}"/>
              </a:ext>
            </a:extLst>
          </p:cNvPr>
          <p:cNvSpPr/>
          <p:nvPr/>
        </p:nvSpPr>
        <p:spPr>
          <a:xfrm rot="16200000">
            <a:off x="10596291" y="2565551"/>
            <a:ext cx="334688" cy="22969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1F7322-D041-4BE8-9846-CF6422330175}"/>
              </a:ext>
            </a:extLst>
          </p:cNvPr>
          <p:cNvSpPr txBox="1"/>
          <p:nvPr/>
        </p:nvSpPr>
        <p:spPr>
          <a:xfrm>
            <a:off x="10003870" y="3231799"/>
            <a:ext cx="190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Calculate output error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19288192-2DB2-4196-9093-C89367C08246}"/>
              </a:ext>
            </a:extLst>
          </p:cNvPr>
          <p:cNvSpPr/>
          <p:nvPr/>
        </p:nvSpPr>
        <p:spPr>
          <a:xfrm>
            <a:off x="3999436" y="1262472"/>
            <a:ext cx="212507" cy="14410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9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7807"/>
            <a:ext cx="3954765" cy="1301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 Project Roadmap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3A888-4E7E-49B0-88C8-9E97C222ADE3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888B1-21F0-4375-96A3-54F0B69BD48E}"/>
              </a:ext>
            </a:extLst>
          </p:cNvPr>
          <p:cNvSpPr txBox="1"/>
          <p:nvPr/>
        </p:nvSpPr>
        <p:spPr>
          <a:xfrm>
            <a:off x="259104" y="2685242"/>
            <a:ext cx="32657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Problem Definition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Collection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Feature Engineering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Implementation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</a:rPr>
              <a:t>Model Training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  <a:latin typeface="Segoe UI"/>
              </a:rPr>
              <a:t>Model Evaluation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Saving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62EFC-7AC0-4ACE-AC81-C1A22C0B815F}"/>
              </a:ext>
            </a:extLst>
          </p:cNvPr>
          <p:cNvSpPr txBox="1"/>
          <p:nvPr/>
        </p:nvSpPr>
        <p:spPr>
          <a:xfrm>
            <a:off x="4590256" y="634764"/>
            <a:ext cx="611225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prstClr val="black"/>
                </a:solidFill>
                <a:latin typeface="Segoe UI"/>
              </a:rPr>
              <a:t>Using testing data from the split in step #3.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>
              <a:solidFill>
                <a:prstClr val="black"/>
              </a:solidFill>
              <a:latin typeface="Segoe U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Our model will need to be able to predict values based on real world data (unseen data).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Segoe UI"/>
              </a:rPr>
              <a:t>How does it do on unseen data we have?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286E34-A2D7-4F07-A69D-613692D5AA9F}"/>
              </a:ext>
            </a:extLst>
          </p:cNvPr>
          <p:cNvSpPr/>
          <p:nvPr/>
        </p:nvSpPr>
        <p:spPr>
          <a:xfrm>
            <a:off x="4730112" y="4149177"/>
            <a:ext cx="1876482" cy="900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Does my trained model produce acceptable results on testing data?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4EFB31-CD89-46C5-93F2-38B59CC35CDF}"/>
              </a:ext>
            </a:extLst>
          </p:cNvPr>
          <p:cNvCxnSpPr>
            <a:cxnSpLocks/>
          </p:cNvCxnSpPr>
          <p:nvPr/>
        </p:nvCxnSpPr>
        <p:spPr>
          <a:xfrm flipH="1">
            <a:off x="4499779" y="5083941"/>
            <a:ext cx="314268" cy="42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B29684-9252-4325-BECE-6015521CE534}"/>
              </a:ext>
            </a:extLst>
          </p:cNvPr>
          <p:cNvSpPr txBox="1"/>
          <p:nvPr/>
        </p:nvSpPr>
        <p:spPr>
          <a:xfrm>
            <a:off x="4719005" y="5101975"/>
            <a:ext cx="102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CAAFF5-15E4-4587-A1EC-FBDF6712CA46}"/>
              </a:ext>
            </a:extLst>
          </p:cNvPr>
          <p:cNvCxnSpPr>
            <a:cxnSpLocks/>
            <a:stCxn id="16" idx="0"/>
          </p:cNvCxnSpPr>
          <p:nvPr/>
        </p:nvCxnSpPr>
        <p:spPr>
          <a:xfrm>
            <a:off x="6478094" y="5098300"/>
            <a:ext cx="333611" cy="371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052FCC-C22A-4D0E-8AA3-18483E1A87A2}"/>
              </a:ext>
            </a:extLst>
          </p:cNvPr>
          <p:cNvSpPr txBox="1"/>
          <p:nvPr/>
        </p:nvSpPr>
        <p:spPr>
          <a:xfrm>
            <a:off x="5963951" y="5098300"/>
            <a:ext cx="102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8F9BBB-5E02-4D11-8D46-6F930B993EBA}"/>
              </a:ext>
            </a:extLst>
          </p:cNvPr>
          <p:cNvSpPr/>
          <p:nvPr/>
        </p:nvSpPr>
        <p:spPr>
          <a:xfrm>
            <a:off x="3758040" y="5582313"/>
            <a:ext cx="1559086" cy="522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Move to final step #7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C2AB877-0658-4CB6-8401-3C31662E844D}"/>
              </a:ext>
            </a:extLst>
          </p:cNvPr>
          <p:cNvSpPr/>
          <p:nvPr/>
        </p:nvSpPr>
        <p:spPr>
          <a:xfrm>
            <a:off x="5980691" y="5582313"/>
            <a:ext cx="1581429" cy="522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Move back to step #3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84D8845-0CE8-4C6C-9F1E-DF5FCF6412AD}"/>
              </a:ext>
            </a:extLst>
          </p:cNvPr>
          <p:cNvSpPr/>
          <p:nvPr/>
        </p:nvSpPr>
        <p:spPr>
          <a:xfrm>
            <a:off x="7167035" y="3049435"/>
            <a:ext cx="626668" cy="232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7B6B0D9F-0E6F-48D3-878B-5954AE32D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301" y="2593854"/>
            <a:ext cx="1206758" cy="1206758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0CC552EA-0298-4536-A56D-EE26A1B52BE0}"/>
              </a:ext>
            </a:extLst>
          </p:cNvPr>
          <p:cNvSpPr/>
          <p:nvPr/>
        </p:nvSpPr>
        <p:spPr>
          <a:xfrm>
            <a:off x="9117913" y="3035179"/>
            <a:ext cx="1280588" cy="232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7DFEEBE-14AC-4D0F-A079-C3FADC970CD3}"/>
              </a:ext>
            </a:extLst>
          </p:cNvPr>
          <p:cNvSpPr/>
          <p:nvPr/>
        </p:nvSpPr>
        <p:spPr>
          <a:xfrm>
            <a:off x="10482679" y="3035178"/>
            <a:ext cx="684339" cy="232003"/>
          </a:xfrm>
          <a:prstGeom prst="roundRect">
            <a:avLst/>
          </a:prstGeom>
          <a:solidFill>
            <a:srgbClr val="23D1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B6355B9-064D-46C8-AEEE-90FC76313504}"/>
              </a:ext>
            </a:extLst>
          </p:cNvPr>
          <p:cNvSpPr/>
          <p:nvPr/>
        </p:nvSpPr>
        <p:spPr>
          <a:xfrm>
            <a:off x="6415210" y="3035180"/>
            <a:ext cx="684339" cy="23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543E79-9329-41BA-ABA6-407A4B60FD12}"/>
              </a:ext>
            </a:extLst>
          </p:cNvPr>
          <p:cNvSpPr txBox="1"/>
          <p:nvPr/>
        </p:nvSpPr>
        <p:spPr>
          <a:xfrm>
            <a:off x="12163359" y="3635379"/>
            <a:ext cx="626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0.7</a:t>
            </a:r>
          </a:p>
        </p:txBody>
      </p:sp>
    </p:spTree>
    <p:extLst>
      <p:ext uri="{BB962C8B-B14F-4D97-AF65-F5344CB8AC3E}">
        <p14:creationId xmlns:p14="http://schemas.microsoft.com/office/powerpoint/2010/main" val="3026355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7807"/>
            <a:ext cx="3954765" cy="1301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 Project Roadmap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3A888-4E7E-49B0-88C8-9E97C222ADE3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888B1-21F0-4375-96A3-54F0B69BD48E}"/>
              </a:ext>
            </a:extLst>
          </p:cNvPr>
          <p:cNvSpPr txBox="1"/>
          <p:nvPr/>
        </p:nvSpPr>
        <p:spPr>
          <a:xfrm>
            <a:off x="259104" y="2685242"/>
            <a:ext cx="32657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Problem Definition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Collection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Feature Engineering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Implementation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</a:rPr>
              <a:t>Model Training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Evaluation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  <a:latin typeface="Segoe UI"/>
              </a:rPr>
              <a:t>Model Saving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62EFC-7AC0-4ACE-AC81-C1A22C0B815F}"/>
              </a:ext>
            </a:extLst>
          </p:cNvPr>
          <p:cNvSpPr txBox="1"/>
          <p:nvPr/>
        </p:nvSpPr>
        <p:spPr>
          <a:xfrm>
            <a:off x="4589467" y="2122269"/>
            <a:ext cx="611225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Segoe UI"/>
              </a:rPr>
              <a:t>Where am I going to save a model?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Most of t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he time its hard to translate a model’s parameters to a relational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Segoe UI"/>
              </a:rPr>
              <a:t>NoSQL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JSON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Segoe UI"/>
              </a:rPr>
              <a:t>If I transformed the data (step #3), how can I ensure the live data will match the format of training data?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Store feature engineering parameters somehow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6227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3FEDC-522A-46E0-B048-A20BADEC7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351" y="1528337"/>
            <a:ext cx="2494526" cy="9024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FFC21-8A8A-47E7-9E14-7DC1D68EB428}"/>
              </a:ext>
            </a:extLst>
          </p:cNvPr>
          <p:cNvSpPr txBox="1"/>
          <p:nvPr/>
        </p:nvSpPr>
        <p:spPr>
          <a:xfrm>
            <a:off x="2505808" y="4104087"/>
            <a:ext cx="7710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code can be found: </a:t>
            </a:r>
            <a:r>
              <a:rPr lang="en-US" dirty="0">
                <a:hlinkClick r:id="rId2"/>
              </a:rPr>
              <a:t>https://github.com/pkalivas/Demo.ML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9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it?</a:t>
            </a:r>
          </a:p>
        </p:txBody>
      </p:sp>
      <p:grpSp>
        <p:nvGrpSpPr>
          <p:cNvPr id="32" name="Group 1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3" name="Isosceles Triangle 1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1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1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6" name="Rectangle 1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2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8" name="Text Placeholder 2">
            <a:extLst>
              <a:ext uri="{FF2B5EF4-FFF2-40B4-BE49-F238E27FC236}">
                <a16:creationId xmlns:a16="http://schemas.microsoft.com/office/drawing/2014/main" id="{6826E66A-FBCE-4435-9280-CDA8CD6F3FDF}"/>
              </a:ext>
            </a:extLst>
          </p:cNvPr>
          <p:cNvGraphicFramePr/>
          <p:nvPr/>
        </p:nvGraphicFramePr>
        <p:xfrm>
          <a:off x="643469" y="1782981"/>
          <a:ext cx="4008384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A5168111-5389-4941-BB48-85FB628B07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0715" y="2432804"/>
            <a:ext cx="5282423" cy="309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8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it?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0442DE7D-5254-4985-B688-CF3BC19F1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339" y="1864702"/>
            <a:ext cx="4919848" cy="3128596"/>
          </a:xfrm>
          <a:prstGeom prst="rect">
            <a:avLst/>
          </a:prstGeom>
        </p:spPr>
      </p:pic>
      <p:graphicFrame>
        <p:nvGraphicFramePr>
          <p:cNvPr id="27" name="Text Placeholder 2">
            <a:extLst>
              <a:ext uri="{FF2B5EF4-FFF2-40B4-BE49-F238E27FC236}">
                <a16:creationId xmlns:a16="http://schemas.microsoft.com/office/drawing/2014/main" id="{E46C1BF6-7A04-4445-A131-7828866C29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1203076"/>
              </p:ext>
            </p:extLst>
          </p:nvPr>
        </p:nvGraphicFramePr>
        <p:xfrm>
          <a:off x="714131" y="1216305"/>
          <a:ext cx="4008384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1380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ML Applications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3CD2EE-F7DB-485C-8D26-1AA4236AB17E}"/>
              </a:ext>
            </a:extLst>
          </p:cNvPr>
          <p:cNvSpPr txBox="1"/>
          <p:nvPr/>
        </p:nvSpPr>
        <p:spPr>
          <a:xfrm>
            <a:off x="1014060" y="2140832"/>
            <a:ext cx="51493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Speech recognition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Natural language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If Harry Potter was written by an ai:</a:t>
            </a:r>
          </a:p>
          <a:p>
            <a:r>
              <a:rPr lang="en-US" dirty="0">
                <a:hlinkClick r:id="rId3"/>
              </a:rPr>
              <a:t>https://towardsdatascience.com/if-harry-potter-was-written-by-an-ai-8a86049e8a06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4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Types of ML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243A888-4E7E-49B0-88C8-9E97C222ADE3}"/>
              </a:ext>
            </a:extLst>
          </p:cNvPr>
          <p:cNvSpPr txBox="1"/>
          <p:nvPr/>
        </p:nvSpPr>
        <p:spPr>
          <a:xfrm>
            <a:off x="1014060" y="1733521"/>
            <a:ext cx="98370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Supervised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Regressions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Neural 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Forest / Decision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Unsupervised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Clustering (</a:t>
            </a:r>
            <a:r>
              <a:rPr lang="en-US" dirty="0" err="1"/>
              <a:t>KMeans</a:t>
            </a:r>
            <a:r>
              <a:rPr lang="en-US" dirty="0"/>
              <a:t>, </a:t>
            </a:r>
            <a:r>
              <a:rPr lang="en-US" dirty="0" err="1"/>
              <a:t>KNearestNeighbors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Reinforcement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Genetic Programming / Evolutionary Algorithms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QLearning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Expert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Tax systems (TurboTax,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Hard coded, rule based, systems designed by field experts</a:t>
            </a:r>
          </a:p>
        </p:txBody>
      </p:sp>
    </p:spTree>
    <p:extLst>
      <p:ext uri="{BB962C8B-B14F-4D97-AF65-F5344CB8AC3E}">
        <p14:creationId xmlns:p14="http://schemas.microsoft.com/office/powerpoint/2010/main" val="185778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 of ML At 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3A888-4E7E-49B0-88C8-9E97C222ADE3}"/>
              </a:ext>
            </a:extLst>
          </p:cNvPr>
          <p:cNvSpPr txBox="1"/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InvestmentGradeGMMCallable</a:t>
            </a:r>
            <a:r>
              <a:rPr lang="en-US" sz="1900" dirty="0"/>
              <a:t> Horizon Pricing API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Regression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MDS </a:t>
            </a:r>
            <a:r>
              <a:rPr lang="en-US" sz="1900" dirty="0" err="1"/>
              <a:t>ShapeManager</a:t>
            </a:r>
            <a:r>
              <a:rPr lang="en-US" sz="1900" dirty="0"/>
              <a:t> Template Identification process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Expert System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CusipAssetTypeClassifier</a:t>
            </a:r>
            <a:endParaRPr lang="en-US" sz="19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RandomForest, SVM, </a:t>
            </a:r>
            <a:r>
              <a:rPr lang="en-US" sz="1900" dirty="0" err="1"/>
              <a:t>NaiveBias</a:t>
            </a:r>
            <a:r>
              <a:rPr lang="en-US" sz="1900" dirty="0"/>
              <a:t>, KNN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CIA Strategic Portfolio Spreadsheet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Expert System/Reinforcement Learning 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7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7807"/>
            <a:ext cx="3954765" cy="1301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 Project Roadmap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3A888-4E7E-49B0-88C8-9E97C222ADE3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CFECDA-A22C-45DA-8E51-87E616E2173B}"/>
              </a:ext>
            </a:extLst>
          </p:cNvPr>
          <p:cNvSpPr txBox="1"/>
          <p:nvPr/>
        </p:nvSpPr>
        <p:spPr>
          <a:xfrm>
            <a:off x="4483991" y="1096010"/>
            <a:ext cx="570780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Problem Definition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Data Collection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Feature Engineering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Model Implementation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Model Training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Model Evaluation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Model Saving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5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7807"/>
            <a:ext cx="3954765" cy="1301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 Project Roadmap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3A888-4E7E-49B0-88C8-9E97C222ADE3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888B1-21F0-4375-96A3-54F0B69BD48E}"/>
              </a:ext>
            </a:extLst>
          </p:cNvPr>
          <p:cNvSpPr txBox="1"/>
          <p:nvPr/>
        </p:nvSpPr>
        <p:spPr>
          <a:xfrm>
            <a:off x="259104" y="2685242"/>
            <a:ext cx="32657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Problem Definition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Collection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Feature Engineering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Implementation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Training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Evaluation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Saving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59E30D-3C8C-43FC-830D-D18CBD3462A0}"/>
              </a:ext>
            </a:extLst>
          </p:cNvPr>
          <p:cNvCxnSpPr>
            <a:cxnSpLocks/>
          </p:cNvCxnSpPr>
          <p:nvPr/>
        </p:nvCxnSpPr>
        <p:spPr>
          <a:xfrm>
            <a:off x="7900554" y="1097807"/>
            <a:ext cx="0" cy="5441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62E4F0-6A1A-4851-9FE2-EE98C88EA8D4}"/>
              </a:ext>
            </a:extLst>
          </p:cNvPr>
          <p:cNvCxnSpPr>
            <a:cxnSpLocks/>
          </p:cNvCxnSpPr>
          <p:nvPr/>
        </p:nvCxnSpPr>
        <p:spPr>
          <a:xfrm>
            <a:off x="4727344" y="1669654"/>
            <a:ext cx="6906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05BFEB-7DCE-4BF7-8E9C-DAA5D056C9D8}"/>
              </a:ext>
            </a:extLst>
          </p:cNvPr>
          <p:cNvSpPr txBox="1"/>
          <p:nvPr/>
        </p:nvSpPr>
        <p:spPr>
          <a:xfrm>
            <a:off x="5093279" y="1327758"/>
            <a:ext cx="2989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Boston Housing Regression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537A42-136F-4536-98DE-A35248E6C097}"/>
              </a:ext>
            </a:extLst>
          </p:cNvPr>
          <p:cNvSpPr txBox="1"/>
          <p:nvPr/>
        </p:nvSpPr>
        <p:spPr>
          <a:xfrm>
            <a:off x="7938642" y="1337491"/>
            <a:ext cx="4083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MNist</a:t>
            </a:r>
            <a:r>
              <a:rPr lang="en-US" sz="1600" dirty="0"/>
              <a:t> Handwritten Image Classification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651837-C31F-42E8-8804-7E41BFA78473}"/>
              </a:ext>
            </a:extLst>
          </p:cNvPr>
          <p:cNvSpPr txBox="1"/>
          <p:nvPr/>
        </p:nvSpPr>
        <p:spPr>
          <a:xfrm>
            <a:off x="4979576" y="1811215"/>
            <a:ext cx="2829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surrounding community housing attributes, I want to predict the price of a house in $1000s.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A5B39B-1C1A-4981-8FDE-997346F6219B}"/>
              </a:ext>
            </a:extLst>
          </p:cNvPr>
          <p:cNvSpPr txBox="1"/>
          <p:nvPr/>
        </p:nvSpPr>
        <p:spPr>
          <a:xfrm>
            <a:off x="5275385" y="6185960"/>
            <a:ext cx="227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/>
              </a:rPr>
              <a:t>https://www.cs.toronto.edu/~delve/data/boston/bostonDetail.html</a:t>
            </a:r>
            <a:endParaRPr lang="en-US" sz="900" dirty="0"/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BE0EE1-7D3B-4295-A2A8-C1FF33E909D3}"/>
              </a:ext>
            </a:extLst>
          </p:cNvPr>
          <p:cNvSpPr txBox="1"/>
          <p:nvPr/>
        </p:nvSpPr>
        <p:spPr>
          <a:xfrm>
            <a:off x="8028320" y="6168143"/>
            <a:ext cx="20745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4"/>
              </a:rPr>
              <a:t>https://www.kaggle.com/oddrationale/mnist-in-csv</a:t>
            </a:r>
            <a:endParaRPr lang="en-US" sz="1100" dirty="0"/>
          </a:p>
          <a:p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E5DE69-1580-43D1-9CCE-8EF5702A39BE}"/>
              </a:ext>
            </a:extLst>
          </p:cNvPr>
          <p:cNvSpPr txBox="1"/>
          <p:nvPr/>
        </p:nvSpPr>
        <p:spPr>
          <a:xfrm>
            <a:off x="8038166" y="1769275"/>
            <a:ext cx="2829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an image of a hand-written digit 0-9 with pixel values from 0-255, I want to determine the number drawn in the image.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89ECE9-8EFA-4DCD-BF1A-E168400E8FB3}"/>
              </a:ext>
            </a:extLst>
          </p:cNvPr>
          <p:cNvSpPr txBox="1"/>
          <p:nvPr/>
        </p:nvSpPr>
        <p:spPr>
          <a:xfrm>
            <a:off x="4963180" y="3608572"/>
            <a:ext cx="282992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Attributes like: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Crime per capita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# of rooms in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Distance to employment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Distance to highway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Pupil-teacher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Etc</a:t>
            </a:r>
            <a:r>
              <a:rPr lang="en-US" dirty="0"/>
              <a:t>.</a:t>
            </a: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395723AD-11C4-4FB9-B83C-02D9FD70B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8171" y="3602961"/>
            <a:ext cx="2172156" cy="217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23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7807"/>
            <a:ext cx="3954765" cy="1301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 Project Roadmap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3A888-4E7E-49B0-88C8-9E97C222ADE3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888B1-21F0-4375-96A3-54F0B69BD48E}"/>
              </a:ext>
            </a:extLst>
          </p:cNvPr>
          <p:cNvSpPr txBox="1"/>
          <p:nvPr/>
        </p:nvSpPr>
        <p:spPr>
          <a:xfrm>
            <a:off x="259104" y="2685242"/>
            <a:ext cx="32657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</a:rPr>
              <a:t>Problem Definition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  <a:latin typeface="Segoe UI"/>
              </a:rPr>
              <a:t>Data Collection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Feature Engineering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Implementation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Training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Evaluation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Saving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62EFC-7AC0-4ACE-AC81-C1A22C0B815F}"/>
              </a:ext>
            </a:extLst>
          </p:cNvPr>
          <p:cNvSpPr txBox="1"/>
          <p:nvPr/>
        </p:nvSpPr>
        <p:spPr>
          <a:xfrm>
            <a:off x="4494275" y="2489537"/>
            <a:ext cx="61122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am I going to get this data?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format does it come in?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Bitmap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will live (real world) data come in for prediction?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REST API call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Scheduler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 ETL process for training the same as live data?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Best practices suggests it should be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81066E-1DD2-4171-AEAF-37AD382A520C}"/>
              </a:ext>
            </a:extLst>
          </p:cNvPr>
          <p:cNvSpPr txBox="1"/>
          <p:nvPr/>
        </p:nvSpPr>
        <p:spPr>
          <a:xfrm>
            <a:off x="4447307" y="1088781"/>
            <a:ext cx="6604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practice is generally considered to have a tightly integrated ETL process, so data collection stays consistent. This also helps minimize issues like server failure, training halts, model fails to learn, etc.</a:t>
            </a:r>
          </a:p>
        </p:txBody>
      </p:sp>
    </p:spTree>
    <p:extLst>
      <p:ext uri="{BB962C8B-B14F-4D97-AF65-F5344CB8AC3E}">
        <p14:creationId xmlns:p14="http://schemas.microsoft.com/office/powerpoint/2010/main" val="3434904625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tf66906339_win32</Template>
  <TotalTime>0</TotalTime>
  <Words>959</Words>
  <Application>Microsoft Office PowerPoint</Application>
  <PresentationFormat>Widescreen</PresentationFormat>
  <Paragraphs>229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Machine Learning</vt:lpstr>
      <vt:lpstr>What is it?</vt:lpstr>
      <vt:lpstr>What is it?</vt:lpstr>
      <vt:lpstr>ML Applications</vt:lpstr>
      <vt:lpstr>Types of ML</vt:lpstr>
      <vt:lpstr>Types of ML At PT</vt:lpstr>
      <vt:lpstr>ML Project Roadmap</vt:lpstr>
      <vt:lpstr>ML Project Roadmap</vt:lpstr>
      <vt:lpstr>ML Project Roadmap</vt:lpstr>
      <vt:lpstr>ML Project Roadmap</vt:lpstr>
      <vt:lpstr>ML Project Roadmap</vt:lpstr>
      <vt:lpstr>ML Project Roadmap</vt:lpstr>
      <vt:lpstr>ML Project Roadmap</vt:lpstr>
      <vt:lpstr>ML Project Roadmap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2021-12-08T21:54:28Z</dcterms:created>
  <dcterms:modified xsi:type="dcterms:W3CDTF">2022-01-27T19:28:06Z</dcterms:modified>
</cp:coreProperties>
</file>