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934422ee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934422ee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934422ee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934422ee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934422ee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934422ee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934422ee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934422ee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934422ee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934422ee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934422ee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934422ee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study happiness so that we know how to make the best of what time and resources we have, to improve the lives of the community around us.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a70a515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a70a515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934422ee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934422ee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question upon which this project is centered: What makes people happy?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common question, and one that’s been researched throughout many disciplines. This project, however, chooses to approach this question in a macro perspective, using country-wide statistics from the World Happiness Report as well as the World Bank datasets.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934422ee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934422ee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934422ee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934422ee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934422ee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934422ee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 rid of SE, P value columns, keep asterix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934422eef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934422eef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a72eed1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72eed1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934422ee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934422ee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934422ee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934422ee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oodreads.com/work/quotes/92009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19680"/>
            <a:ext cx="4255500" cy="26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Alternative Investigation into Country-Wide Happiness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Vee Kalkunte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1388625" y="772725"/>
            <a:ext cx="63669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138 countries, </a:t>
            </a:r>
            <a:endParaRPr sz="4800"/>
          </a:p>
          <a:p>
            <a:pPr indent="0" lvl="0" marL="0" rtl="0" algn="ctr">
              <a:spcBef>
                <a:spcPts val="0"/>
              </a:spcBef>
              <a:spcAft>
                <a:spcPts val="0"/>
              </a:spcAft>
              <a:buNone/>
            </a:pPr>
            <a:r>
              <a:rPr lang="en" sz="4800"/>
              <a:t>8 variables</a:t>
            </a:r>
            <a:endParaRPr sz="4800"/>
          </a:p>
        </p:txBody>
      </p:sp>
      <p:sp>
        <p:nvSpPr>
          <p:cNvPr id="333" name="Google Shape;333;p22"/>
          <p:cNvSpPr txBox="1"/>
          <p:nvPr>
            <p:ph idx="1" type="body"/>
          </p:nvPr>
        </p:nvSpPr>
        <p:spPr>
          <a:xfrm>
            <a:off x="1388625" y="2571750"/>
            <a:ext cx="3183300" cy="125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GDP Per Capita</a:t>
            </a:r>
            <a:endParaRPr sz="1600"/>
          </a:p>
          <a:p>
            <a:pPr indent="-330200" lvl="0" marL="457200" rtl="0" algn="l">
              <a:spcBef>
                <a:spcPts val="0"/>
              </a:spcBef>
              <a:spcAft>
                <a:spcPts val="0"/>
              </a:spcAft>
              <a:buSzPts val="1600"/>
              <a:buChar char="★"/>
            </a:pPr>
            <a:r>
              <a:rPr lang="en" sz="1600"/>
              <a:t>Life Expectancy</a:t>
            </a:r>
            <a:endParaRPr sz="1600"/>
          </a:p>
          <a:p>
            <a:pPr indent="-330200" lvl="0" marL="457200" rtl="0" algn="l">
              <a:spcBef>
                <a:spcPts val="0"/>
              </a:spcBef>
              <a:spcAft>
                <a:spcPts val="0"/>
              </a:spcAft>
              <a:buSzPts val="1600"/>
              <a:buChar char="★"/>
            </a:pPr>
            <a:r>
              <a:rPr lang="en" sz="1600"/>
              <a:t>Unemployment</a:t>
            </a:r>
            <a:r>
              <a:rPr lang="en" sz="1600"/>
              <a:t> Rate </a:t>
            </a:r>
            <a:endParaRPr sz="1600"/>
          </a:p>
          <a:p>
            <a:pPr indent="-330200" lvl="0" marL="457200" rtl="0" algn="l">
              <a:spcBef>
                <a:spcPts val="0"/>
              </a:spcBef>
              <a:spcAft>
                <a:spcPts val="0"/>
              </a:spcAft>
              <a:buSzPts val="1600"/>
              <a:buChar char="★"/>
            </a:pPr>
            <a:r>
              <a:rPr lang="en" sz="1600"/>
              <a:t>Female Workforce Participation Rate</a:t>
            </a:r>
            <a:endParaRPr sz="1600"/>
          </a:p>
        </p:txBody>
      </p:sp>
      <p:sp>
        <p:nvSpPr>
          <p:cNvPr id="334" name="Google Shape;334;p22"/>
          <p:cNvSpPr txBox="1"/>
          <p:nvPr>
            <p:ph idx="1" type="body"/>
          </p:nvPr>
        </p:nvSpPr>
        <p:spPr>
          <a:xfrm>
            <a:off x="4777975" y="2571900"/>
            <a:ext cx="3183300" cy="125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People per Square Kilometers</a:t>
            </a:r>
            <a:endParaRPr sz="1600"/>
          </a:p>
          <a:p>
            <a:pPr indent="-330200" lvl="0" marL="457200" rtl="0" algn="l">
              <a:spcBef>
                <a:spcPts val="0"/>
              </a:spcBef>
              <a:spcAft>
                <a:spcPts val="0"/>
              </a:spcAft>
              <a:buSzPts val="1600"/>
              <a:buChar char="★"/>
            </a:pPr>
            <a:r>
              <a:rPr lang="en" sz="1600"/>
              <a:t>Fertility Rate</a:t>
            </a:r>
            <a:endParaRPr sz="1600"/>
          </a:p>
          <a:p>
            <a:pPr indent="-330200" lvl="0" marL="457200" rtl="0" algn="l">
              <a:spcBef>
                <a:spcPts val="0"/>
              </a:spcBef>
              <a:spcAft>
                <a:spcPts val="0"/>
              </a:spcAft>
              <a:buSzPts val="1600"/>
              <a:buChar char="★"/>
            </a:pPr>
            <a:r>
              <a:rPr lang="en" sz="1600"/>
              <a:t>Percent Population in Cities</a:t>
            </a:r>
            <a:endParaRPr sz="1600"/>
          </a:p>
          <a:p>
            <a:pPr indent="-330200" lvl="0" marL="457200" rtl="0" algn="l">
              <a:spcBef>
                <a:spcPts val="0"/>
              </a:spcBef>
              <a:spcAft>
                <a:spcPts val="0"/>
              </a:spcAft>
              <a:buSzPts val="1600"/>
              <a:buChar char="★"/>
            </a:pPr>
            <a:r>
              <a:rPr lang="en" sz="1600"/>
              <a:t>Air Pollution (PPM)</a:t>
            </a:r>
            <a:endParaRPr sz="1600"/>
          </a:p>
          <a:p>
            <a:pPr indent="0" lvl="0" marL="0" rtl="0" algn="l">
              <a:spcBef>
                <a:spcPts val="1600"/>
              </a:spcBef>
              <a:spcAft>
                <a:spcPts val="160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5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5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5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500"/>
                                        <p:tgtEl>
                                          <p:spTgt spid="3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5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5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5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500"/>
                                        <p:tgtEl>
                                          <p:spTgt spid="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Effect filter="fade" transition="in">
                                      <p:cBhvr>
                                        <p:cTn dur="500"/>
                                        <p:tgtEl>
                                          <p:spTgt spid="3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295675" y="631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Happiness Ranking:Model #2</a:t>
            </a:r>
            <a:endParaRPr/>
          </a:p>
        </p:txBody>
      </p:sp>
      <p:sp>
        <p:nvSpPr>
          <p:cNvPr id="340" name="Google Shape;340;p23"/>
          <p:cNvSpPr txBox="1"/>
          <p:nvPr/>
        </p:nvSpPr>
        <p:spPr>
          <a:xfrm>
            <a:off x="730950" y="4736350"/>
            <a:ext cx="76821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 as most significant, ** as highly significant, and * as statistically significant</a:t>
            </a:r>
            <a:endParaRPr sz="1000">
              <a:latin typeface="Nunito"/>
              <a:ea typeface="Nunito"/>
              <a:cs typeface="Nunito"/>
              <a:sym typeface="Nunito"/>
            </a:endParaRPr>
          </a:p>
        </p:txBody>
      </p:sp>
      <p:sp>
        <p:nvSpPr>
          <p:cNvPr id="341" name="Google Shape;341;p23"/>
          <p:cNvSpPr txBox="1"/>
          <p:nvPr/>
        </p:nvSpPr>
        <p:spPr>
          <a:xfrm>
            <a:off x="838250" y="3893780"/>
            <a:ext cx="77025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Happiness Ranking = GDP per Capita + Life Expectancy + Unemployment Rate + Percent Population in Cities + People per square kilometer + Fertility Rate + Female Workforce Participation + Air Pollution</a:t>
            </a:r>
            <a:endParaRPr b="1">
              <a:latin typeface="Nunito"/>
              <a:ea typeface="Nunito"/>
              <a:cs typeface="Nunito"/>
              <a:sym typeface="Nunito"/>
            </a:endParaRPr>
          </a:p>
        </p:txBody>
      </p:sp>
      <p:pic>
        <p:nvPicPr>
          <p:cNvPr id="342" name="Google Shape;342;p23"/>
          <p:cNvPicPr preferRelativeResize="0"/>
          <p:nvPr/>
        </p:nvPicPr>
        <p:blipFill>
          <a:blip r:embed="rId3">
            <a:alphaModFix/>
          </a:blip>
          <a:stretch>
            <a:fillRect/>
          </a:stretch>
        </p:blipFill>
        <p:spPr>
          <a:xfrm>
            <a:off x="1888350" y="1731800"/>
            <a:ext cx="5602299" cy="2161975"/>
          </a:xfrm>
          <a:prstGeom prst="rect">
            <a:avLst/>
          </a:prstGeom>
          <a:noFill/>
          <a:ln>
            <a:noFill/>
          </a:ln>
        </p:spPr>
      </p:pic>
      <p:sp>
        <p:nvSpPr>
          <p:cNvPr id="343" name="Google Shape;343;p23"/>
          <p:cNvSpPr txBox="1"/>
          <p:nvPr/>
        </p:nvSpPr>
        <p:spPr>
          <a:xfrm>
            <a:off x="1888275" y="1309300"/>
            <a:ext cx="56022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Adjusted R-Squared Value: 75.06%</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47" name="Shape 347"/>
        <p:cNvGrpSpPr/>
        <p:nvPr/>
      </p:nvGrpSpPr>
      <p:grpSpPr>
        <a:xfrm>
          <a:off x="0" y="0"/>
          <a:ext cx="0" cy="0"/>
          <a:chOff x="0" y="0"/>
          <a:chExt cx="0" cy="0"/>
        </a:xfrm>
      </p:grpSpPr>
      <p:sp>
        <p:nvSpPr>
          <p:cNvPr id="348" name="Google Shape;348;p24"/>
          <p:cNvSpPr txBox="1"/>
          <p:nvPr>
            <p:ph type="title"/>
          </p:nvPr>
        </p:nvSpPr>
        <p:spPr>
          <a:xfrm>
            <a:off x="824000" y="763600"/>
            <a:ext cx="58578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Major Takeaways:</a:t>
            </a:r>
            <a:endParaRPr/>
          </a:p>
        </p:txBody>
      </p:sp>
      <p:sp>
        <p:nvSpPr>
          <p:cNvPr id="349" name="Google Shape;349;p24"/>
          <p:cNvSpPr txBox="1"/>
          <p:nvPr/>
        </p:nvSpPr>
        <p:spPr>
          <a:xfrm>
            <a:off x="824000" y="1832275"/>
            <a:ext cx="7142100" cy="24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Economic factors were the strongest</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Population density and urban population are important</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Strength of Legal Rights was not a significant variable</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Pollution is si</a:t>
            </a:r>
            <a:r>
              <a:rPr lang="en" sz="2000">
                <a:solidFill>
                  <a:srgbClr val="FFFFFF"/>
                </a:solidFill>
                <a:latin typeface="Nunito"/>
                <a:ea typeface="Nunito"/>
                <a:cs typeface="Nunito"/>
                <a:sym typeface="Nunito"/>
              </a:rPr>
              <a:t>gnificant to happiness</a:t>
            </a:r>
            <a:endParaRPr sz="2000">
              <a:solidFill>
                <a:srgbClr val="FFFFFF"/>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Implications</a:t>
            </a:r>
            <a:endParaRPr/>
          </a:p>
        </p:txBody>
      </p:sp>
      <p:sp>
        <p:nvSpPr>
          <p:cNvPr id="355" name="Google Shape;355;p25"/>
          <p:cNvSpPr txBox="1"/>
          <p:nvPr>
            <p:ph idx="1" type="body"/>
          </p:nvPr>
        </p:nvSpPr>
        <p:spPr>
          <a:xfrm>
            <a:off x="1303800" y="18407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Improving economic conditions matters.</a:t>
            </a:r>
            <a:endParaRPr sz="1800"/>
          </a:p>
          <a:p>
            <a:pPr indent="-342900" lvl="0" marL="457200" rtl="0" algn="l">
              <a:spcBef>
                <a:spcPts val="0"/>
              </a:spcBef>
              <a:spcAft>
                <a:spcPts val="0"/>
              </a:spcAft>
              <a:buSzPts val="1800"/>
              <a:buChar char="➢"/>
            </a:pPr>
            <a:r>
              <a:rPr lang="en" sz="1800"/>
              <a:t>With the significance of population density, we should consider city development, zoning laws from the lens of happiness</a:t>
            </a:r>
            <a:endParaRPr sz="1800"/>
          </a:p>
          <a:p>
            <a:pPr indent="-342900" lvl="0" marL="457200" rtl="0" algn="l">
              <a:spcBef>
                <a:spcPts val="0"/>
              </a:spcBef>
              <a:spcAft>
                <a:spcPts val="0"/>
              </a:spcAft>
              <a:buSzPts val="1800"/>
              <a:buChar char="➢"/>
            </a:pPr>
            <a:r>
              <a:rPr lang="en" sz="1800"/>
              <a:t>Climate and pollution policies can be looked at through this lens of happiness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for Further Improvement</a:t>
            </a:r>
            <a:endParaRPr/>
          </a:p>
        </p:txBody>
      </p:sp>
      <p:sp>
        <p:nvSpPr>
          <p:cNvPr id="361" name="Google Shape;361;p26"/>
          <p:cNvSpPr txBox="1"/>
          <p:nvPr>
            <p:ph idx="1" type="body"/>
          </p:nvPr>
        </p:nvSpPr>
        <p:spPr>
          <a:xfrm>
            <a:off x="1303800" y="1840725"/>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Find better indicator variables for measuring citizen-government relationships.</a:t>
            </a:r>
            <a:endParaRPr sz="1700"/>
          </a:p>
          <a:p>
            <a:pPr indent="-336550" lvl="0" marL="457200" rtl="0" algn="l">
              <a:spcBef>
                <a:spcPts val="0"/>
              </a:spcBef>
              <a:spcAft>
                <a:spcPts val="0"/>
              </a:spcAft>
              <a:buSzPts val="1700"/>
              <a:buChar char="➢"/>
            </a:pPr>
            <a:r>
              <a:rPr lang="en" sz="1700"/>
              <a:t>Consider looking for the following groups of variables (in such a way that one can compare across countries):</a:t>
            </a:r>
            <a:endParaRPr sz="1700"/>
          </a:p>
          <a:p>
            <a:pPr indent="-323850" lvl="1" marL="914400" rtl="0" algn="l">
              <a:spcBef>
                <a:spcPts val="0"/>
              </a:spcBef>
              <a:spcAft>
                <a:spcPts val="0"/>
              </a:spcAft>
              <a:buSzPts val="1500"/>
              <a:buChar char="○"/>
            </a:pPr>
            <a:r>
              <a:rPr lang="en" sz="1500"/>
              <a:t>Weather and Climate influencers</a:t>
            </a:r>
            <a:endParaRPr sz="1500"/>
          </a:p>
          <a:p>
            <a:pPr indent="-323850" lvl="1" marL="914400" rtl="0" algn="l">
              <a:spcBef>
                <a:spcPts val="0"/>
              </a:spcBef>
              <a:spcAft>
                <a:spcPts val="0"/>
              </a:spcAft>
              <a:buSzPts val="1500"/>
              <a:buChar char="○"/>
            </a:pPr>
            <a:r>
              <a:rPr lang="en" sz="1500"/>
              <a:t>Mental health facilities and other health infrastructure</a:t>
            </a:r>
            <a:endParaRPr sz="1500"/>
          </a:p>
          <a:p>
            <a:pPr indent="-323850" lvl="1" marL="914400" rtl="0" algn="l">
              <a:spcBef>
                <a:spcPts val="0"/>
              </a:spcBef>
              <a:spcAft>
                <a:spcPts val="0"/>
              </a:spcAft>
              <a:buSzPts val="1500"/>
              <a:buChar char="○"/>
            </a:pPr>
            <a:r>
              <a:rPr lang="en" sz="1500"/>
              <a:t>Crime rates (measured similarly across countries)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0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1000"/>
                                        <p:tgtEl>
                                          <p:spTgt spid="3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65" name="Shape 365"/>
        <p:cNvGrpSpPr/>
        <p:nvPr/>
      </p:nvGrpSpPr>
      <p:grpSpPr>
        <a:xfrm>
          <a:off x="0" y="0"/>
          <a:ext cx="0" cy="0"/>
          <a:chOff x="0" y="0"/>
          <a:chExt cx="0" cy="0"/>
        </a:xfrm>
      </p:grpSpPr>
      <p:sp>
        <p:nvSpPr>
          <p:cNvPr id="366" name="Google Shape;366;p27"/>
          <p:cNvSpPr txBox="1"/>
          <p:nvPr>
            <p:ph type="title"/>
          </p:nvPr>
        </p:nvSpPr>
        <p:spPr>
          <a:xfrm>
            <a:off x="824000" y="1613825"/>
            <a:ext cx="6905700" cy="2030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0" i="1" lang="en" sz="1800">
                <a:solidFill>
                  <a:srgbClr val="FFFFFF"/>
                </a:solidFill>
              </a:rPr>
              <a:t>“Of the blessings set before you make your choice, and be content. No man can taste the fruits of autumn while he is delighting his scent with the flowers of the spring: no man can, at the same time, fill his cup from the source and from the mouth of the Nile.”</a:t>
            </a:r>
            <a:endParaRPr b="0" i="1" sz="1800">
              <a:solidFill>
                <a:srgbClr val="FFFFFF"/>
              </a:solidFill>
            </a:endParaRPr>
          </a:p>
          <a:p>
            <a:pPr indent="0" lvl="0" marL="0" rtl="0" algn="l">
              <a:lnSpc>
                <a:spcPct val="115000"/>
              </a:lnSpc>
              <a:spcBef>
                <a:spcPts val="1200"/>
              </a:spcBef>
              <a:spcAft>
                <a:spcPts val="0"/>
              </a:spcAft>
              <a:buNone/>
            </a:pPr>
            <a:r>
              <a:rPr b="0" lang="en" sz="1800">
                <a:solidFill>
                  <a:srgbClr val="FFFFFF"/>
                </a:solidFill>
              </a:rPr>
              <a:t>― Samuel Johnson, </a:t>
            </a:r>
            <a:r>
              <a:rPr b="0" lang="en" sz="1800" u="sng">
                <a:solidFill>
                  <a:srgbClr val="FFFFFF"/>
                </a:solidFill>
                <a:hlinkClick r:id="rId3"/>
              </a:rPr>
              <a:t>The History of Rasselas, Prince of Abissinia</a:t>
            </a:r>
            <a:endParaRPr b="0" sz="1800" u="sng">
              <a:solidFill>
                <a:srgbClr val="FFFFFF"/>
              </a:solidFill>
            </a:endParaRPr>
          </a:p>
          <a:p>
            <a:pPr indent="0" lvl="0" marL="0" rtl="0" algn="l">
              <a:spcBef>
                <a:spcPts val="1200"/>
              </a:spcBef>
              <a:spcAft>
                <a:spcPts val="0"/>
              </a:spcAft>
              <a:buNone/>
            </a:pPr>
            <a:r>
              <a:t/>
            </a:r>
            <a:endParaRPr b="0"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a:p>
            <a:pPr indent="0" lvl="0" marL="0" rtl="0" algn="l">
              <a:spcBef>
                <a:spcPts val="0"/>
              </a:spcBef>
              <a:spcAft>
                <a:spcPts val="0"/>
              </a:spcAft>
              <a:buNone/>
            </a:pPr>
            <a:r>
              <a:t/>
            </a:r>
            <a:endParaRPr/>
          </a:p>
        </p:txBody>
      </p:sp>
      <p:sp>
        <p:nvSpPr>
          <p:cNvPr id="372" name="Google Shape;372;p28"/>
          <p:cNvSpPr txBox="1"/>
          <p:nvPr>
            <p:ph idx="1" type="body"/>
          </p:nvPr>
        </p:nvSpPr>
        <p:spPr>
          <a:xfrm>
            <a:off x="1303800" y="1825875"/>
            <a:ext cx="70305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000000"/>
                </a:solidFill>
              </a:rPr>
              <a:t>Mitchell, Robert Edward. “Some Social Implications of High Density Housing.” </a:t>
            </a:r>
            <a:r>
              <a:rPr i="1" lang="en" sz="1200">
                <a:solidFill>
                  <a:srgbClr val="000000"/>
                </a:solidFill>
              </a:rPr>
              <a:t>American Sociological Review</a:t>
            </a:r>
            <a:r>
              <a:rPr lang="en" sz="1200">
                <a:solidFill>
                  <a:srgbClr val="000000"/>
                </a:solidFill>
              </a:rPr>
              <a:t>, vol. 36, no. 1, Feb. 1971, pp. 18–29., doi:10.2307/2093503.</a:t>
            </a:r>
            <a:endParaRPr sz="1200">
              <a:solidFill>
                <a:srgbClr val="000000"/>
              </a:solidFill>
            </a:endParaRPr>
          </a:p>
          <a:p>
            <a:pPr indent="-304800" lvl="0" marL="457200" rtl="0" algn="l">
              <a:spcBef>
                <a:spcPts val="0"/>
              </a:spcBef>
              <a:spcAft>
                <a:spcPts val="0"/>
              </a:spcAft>
              <a:buSzPts val="1200"/>
              <a:buChar char="➢"/>
            </a:pPr>
            <a:r>
              <a:rPr lang="en" sz="1200">
                <a:solidFill>
                  <a:srgbClr val="000000"/>
                </a:solidFill>
              </a:rPr>
              <a:t>Helliwell, John F. “Home.” </a:t>
            </a:r>
            <a:r>
              <a:rPr i="1" lang="en" sz="1200">
                <a:solidFill>
                  <a:srgbClr val="000000"/>
                </a:solidFill>
              </a:rPr>
              <a:t>World Happiness Report 2019</a:t>
            </a:r>
            <a:r>
              <a:rPr lang="en" sz="1200">
                <a:solidFill>
                  <a:srgbClr val="000000"/>
                </a:solidFill>
              </a:rPr>
              <a:t>, United Nations, 20 Mar. 2019, worldhappiness.report/.</a:t>
            </a:r>
            <a:endParaRPr sz="1200">
              <a:solidFill>
                <a:srgbClr val="000000"/>
              </a:solidFill>
            </a:endParaRPr>
          </a:p>
          <a:p>
            <a:pPr indent="-304800" lvl="0" marL="457200" rtl="0" algn="l">
              <a:spcBef>
                <a:spcPts val="0"/>
              </a:spcBef>
              <a:spcAft>
                <a:spcPts val="0"/>
              </a:spcAft>
              <a:buSzPts val="1200"/>
              <a:buChar char="➢"/>
            </a:pPr>
            <a:r>
              <a:rPr lang="en" sz="1200">
                <a:solidFill>
                  <a:srgbClr val="000000"/>
                </a:solidFill>
              </a:rPr>
              <a:t>Suzuki, Emi, et al. “World Bank Open Data.” </a:t>
            </a:r>
            <a:r>
              <a:rPr i="1" lang="en" sz="1200">
                <a:solidFill>
                  <a:srgbClr val="000000"/>
                </a:solidFill>
              </a:rPr>
              <a:t>Data</a:t>
            </a:r>
            <a:r>
              <a:rPr lang="en" sz="1200">
                <a:solidFill>
                  <a:srgbClr val="000000"/>
                </a:solidFill>
              </a:rPr>
              <a:t>, World Bank, 26 Nov. 2019, data.worldbank.org/.</a:t>
            </a:r>
            <a:endParaRPr sz="1200"/>
          </a:p>
          <a:p>
            <a:pPr indent="-304800" lvl="0" marL="457200" rtl="0" algn="l">
              <a:spcBef>
                <a:spcPts val="0"/>
              </a:spcBef>
              <a:spcAft>
                <a:spcPts val="0"/>
              </a:spcAft>
              <a:buSzPts val="1200"/>
              <a:buChar char="➢"/>
            </a:pPr>
            <a:r>
              <a:rPr lang="en" sz="1200">
                <a:solidFill>
                  <a:srgbClr val="000000"/>
                </a:solidFill>
              </a:rPr>
              <a:t>Berry, Brian J. L., and Adam Okulicz-Kozaryn. “An Urban-Rural Happiness Gradient.” </a:t>
            </a:r>
            <a:r>
              <a:rPr i="1" lang="en" sz="1200">
                <a:solidFill>
                  <a:srgbClr val="000000"/>
                </a:solidFill>
              </a:rPr>
              <a:t>Urban Geography</a:t>
            </a:r>
            <a:r>
              <a:rPr lang="en" sz="1200">
                <a:solidFill>
                  <a:srgbClr val="000000"/>
                </a:solidFill>
              </a:rPr>
              <a:t>, vol. 32, no. 6, 2011, pp. 871–883., doi:10.2747/0272-3638.32.6.871.</a:t>
            </a:r>
            <a:endParaRPr sz="1200">
              <a:solidFill>
                <a:srgbClr val="000000"/>
              </a:solidFill>
            </a:endParaRPr>
          </a:p>
          <a:p>
            <a:pPr indent="-304800" lvl="0" marL="457200" rtl="0" algn="l">
              <a:spcBef>
                <a:spcPts val="0"/>
              </a:spcBef>
              <a:spcAft>
                <a:spcPts val="0"/>
              </a:spcAft>
              <a:buSzPts val="1200"/>
              <a:buChar char="➢"/>
            </a:pPr>
            <a:r>
              <a:rPr lang="en" sz="1200">
                <a:solidFill>
                  <a:srgbClr val="000000"/>
                </a:solidFill>
              </a:rPr>
              <a:t>Fischer, Ronald, and Evert Van De Vliert. “Does Climate Undermine Subjective Well-Being? A 58-Nation Study.” </a:t>
            </a:r>
            <a:r>
              <a:rPr i="1" lang="en" sz="1200">
                <a:solidFill>
                  <a:srgbClr val="000000"/>
                </a:solidFill>
              </a:rPr>
              <a:t>Personality and Social Psychology Bulletin</a:t>
            </a:r>
            <a:r>
              <a:rPr lang="en" sz="1200">
                <a:solidFill>
                  <a:srgbClr val="000000"/>
                </a:solidFill>
              </a:rPr>
              <a:t>, vol. 37, no. 8, 2011, pp. 1031–1041., doi:10.1177/0146167211407075.</a:t>
            </a:r>
            <a:endParaRPr sz="1200">
              <a:solidFill>
                <a:srgbClr val="000000"/>
              </a:solidFill>
            </a:endParaRPr>
          </a:p>
          <a:p>
            <a:pPr indent="0" lvl="0" marL="0" rtl="0" algn="l">
              <a:spcBef>
                <a:spcPts val="0"/>
              </a:spcBef>
              <a:spcAft>
                <a:spcPts val="0"/>
              </a:spcAft>
              <a:buNone/>
            </a:pPr>
            <a:r>
              <a:t/>
            </a:r>
            <a:endParaRPr sz="1200"/>
          </a:p>
        </p:txBody>
      </p:sp>
      <p:sp>
        <p:nvSpPr>
          <p:cNvPr id="373" name="Google Shape;373;p28"/>
          <p:cNvSpPr txBox="1"/>
          <p:nvPr/>
        </p:nvSpPr>
        <p:spPr>
          <a:xfrm>
            <a:off x="506425" y="4477050"/>
            <a:ext cx="8280300" cy="5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Nunito"/>
                <a:ea typeface="Nunito"/>
                <a:cs typeface="Nunito"/>
                <a:sym typeface="Nunito"/>
              </a:rPr>
              <a:t>All rankings are from the World Happiness Report (2017) and all independent v</a:t>
            </a:r>
            <a:r>
              <a:rPr lang="en" sz="1600">
                <a:latin typeface="Nunito"/>
                <a:ea typeface="Nunito"/>
                <a:cs typeface="Nunito"/>
                <a:sym typeface="Nunito"/>
              </a:rPr>
              <a:t>ariables</a:t>
            </a:r>
            <a:r>
              <a:rPr lang="en" sz="1600">
                <a:latin typeface="Nunito"/>
                <a:ea typeface="Nunito"/>
                <a:cs typeface="Nunito"/>
                <a:sym typeface="Nunito"/>
              </a:rPr>
              <a:t> are from the World Bank Databank (2017)</a:t>
            </a:r>
            <a:endParaRPr sz="16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790650" y="1635300"/>
            <a:ext cx="75627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What Makes People Happy?</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Leading Study: The World Happiness Report</a:t>
            </a:r>
            <a:endParaRPr sz="3000"/>
          </a:p>
        </p:txBody>
      </p:sp>
      <p:sp>
        <p:nvSpPr>
          <p:cNvPr id="289" name="Google Shape;289;p15"/>
          <p:cNvSpPr txBox="1"/>
          <p:nvPr>
            <p:ph idx="1" type="body"/>
          </p:nvPr>
        </p:nvSpPr>
        <p:spPr>
          <a:xfrm>
            <a:off x="1303800" y="184072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Funded by the United Nations</a:t>
            </a:r>
            <a:endParaRPr sz="1600"/>
          </a:p>
          <a:p>
            <a:pPr indent="-330200" lvl="0" marL="457200" rtl="0" algn="l">
              <a:spcBef>
                <a:spcPts val="0"/>
              </a:spcBef>
              <a:spcAft>
                <a:spcPts val="0"/>
              </a:spcAft>
              <a:buSzPts val="1600"/>
              <a:buChar char="➢"/>
            </a:pPr>
            <a:r>
              <a:rPr lang="en" sz="1600"/>
              <a:t>Measures self-reported happiness and factors that may affect it</a:t>
            </a:r>
            <a:endParaRPr sz="1600"/>
          </a:p>
          <a:p>
            <a:pPr indent="-330200" lvl="0" marL="457200" rtl="0" algn="l">
              <a:spcBef>
                <a:spcPts val="0"/>
              </a:spcBef>
              <a:spcAft>
                <a:spcPts val="0"/>
              </a:spcAft>
              <a:buSzPts val="1600"/>
              <a:buChar char="➢"/>
            </a:pPr>
            <a:r>
              <a:rPr lang="en" sz="1600"/>
              <a:t>Focuses on:</a:t>
            </a:r>
            <a:endParaRPr sz="1600"/>
          </a:p>
          <a:p>
            <a:pPr indent="-317500" lvl="1" marL="914400" rtl="0" algn="l">
              <a:spcBef>
                <a:spcPts val="0"/>
              </a:spcBef>
              <a:spcAft>
                <a:spcPts val="0"/>
              </a:spcAft>
              <a:buSzPts val="1400"/>
              <a:buChar char="○"/>
            </a:pPr>
            <a:r>
              <a:rPr lang="en" sz="1400"/>
              <a:t>Economics</a:t>
            </a:r>
            <a:endParaRPr sz="1400"/>
          </a:p>
          <a:p>
            <a:pPr indent="-317500" lvl="1" marL="914400" rtl="0" algn="l">
              <a:spcBef>
                <a:spcPts val="0"/>
              </a:spcBef>
              <a:spcAft>
                <a:spcPts val="0"/>
              </a:spcAft>
              <a:buSzPts val="1400"/>
              <a:buChar char="○"/>
            </a:pPr>
            <a:r>
              <a:rPr lang="en" sz="1400"/>
              <a:t>Family (Fertility rate, etc.)</a:t>
            </a:r>
            <a:endParaRPr sz="1400"/>
          </a:p>
          <a:p>
            <a:pPr indent="-317500" lvl="1" marL="914400" rtl="0" algn="l">
              <a:spcBef>
                <a:spcPts val="0"/>
              </a:spcBef>
              <a:spcAft>
                <a:spcPts val="0"/>
              </a:spcAft>
              <a:buSzPts val="1400"/>
              <a:buChar char="○"/>
            </a:pPr>
            <a:r>
              <a:rPr lang="en" sz="1400"/>
              <a:t>Health (Life Expectancy, etc.)</a:t>
            </a:r>
            <a:endParaRPr sz="1400"/>
          </a:p>
          <a:p>
            <a:pPr indent="-317500" lvl="1" marL="914400" rtl="0" algn="l">
              <a:spcBef>
                <a:spcPts val="0"/>
              </a:spcBef>
              <a:spcAft>
                <a:spcPts val="0"/>
              </a:spcAft>
              <a:buSzPts val="1400"/>
              <a:buChar char="○"/>
            </a:pPr>
            <a:r>
              <a:rPr lang="en" sz="1400"/>
              <a:t>Freedom</a:t>
            </a:r>
            <a:endParaRPr sz="1400"/>
          </a:p>
          <a:p>
            <a:pPr indent="-317500" lvl="1" marL="914400" rtl="0" algn="l">
              <a:spcBef>
                <a:spcPts val="0"/>
              </a:spcBef>
              <a:spcAft>
                <a:spcPts val="0"/>
              </a:spcAft>
              <a:buSzPts val="1400"/>
              <a:buChar char="○"/>
            </a:pPr>
            <a:r>
              <a:rPr lang="en" sz="1400"/>
              <a:t>Trust in Government </a:t>
            </a:r>
            <a:endParaRPr sz="1400"/>
          </a:p>
          <a:p>
            <a:pPr indent="-317500" lvl="1" marL="914400" rtl="0" algn="l">
              <a:spcBef>
                <a:spcPts val="0"/>
              </a:spcBef>
              <a:spcAft>
                <a:spcPts val="0"/>
              </a:spcAft>
              <a:buSzPts val="1400"/>
              <a:buChar char="○"/>
            </a:pPr>
            <a:r>
              <a:rPr lang="en" sz="1400"/>
              <a:t>Generosity</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5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5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5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5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500"/>
                                        <p:tgtEl>
                                          <p:spTgt spid="2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Different Focus:</a:t>
            </a:r>
            <a:endParaRPr sz="3000"/>
          </a:p>
        </p:txBody>
      </p:sp>
      <p:sp>
        <p:nvSpPr>
          <p:cNvPr id="295" name="Google Shape;295;p16"/>
          <p:cNvSpPr txBox="1"/>
          <p:nvPr>
            <p:ph idx="1" type="body"/>
          </p:nvPr>
        </p:nvSpPr>
        <p:spPr>
          <a:xfrm>
            <a:off x="1303800" y="18407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t>Consider Population Density</a:t>
            </a:r>
            <a:r>
              <a:rPr lang="en" sz="1800"/>
              <a:t>: </a:t>
            </a:r>
            <a:r>
              <a:rPr i="1" lang="en" sz="1800"/>
              <a:t>“Some Social Implications of Higher Density Housing” Robert Edward Mitchell</a:t>
            </a:r>
            <a:endParaRPr i="1" sz="1800"/>
          </a:p>
          <a:p>
            <a:pPr indent="-342900" lvl="0" marL="457200" rtl="0" algn="l">
              <a:spcBef>
                <a:spcPts val="0"/>
              </a:spcBef>
              <a:spcAft>
                <a:spcPts val="0"/>
              </a:spcAft>
              <a:buSzPts val="1800"/>
              <a:buChar char="➢"/>
            </a:pPr>
            <a:r>
              <a:rPr lang="en" sz="1800" u="sng"/>
              <a:t>Consider Urban Population Percentages</a:t>
            </a:r>
            <a:r>
              <a:rPr lang="en" sz="1800"/>
              <a:t>: </a:t>
            </a:r>
            <a:r>
              <a:rPr i="1" lang="en" sz="1800"/>
              <a:t>“An Urban-Rural Happiness Gradient” Brian Berry</a:t>
            </a:r>
            <a:endParaRPr i="1" sz="1800"/>
          </a:p>
          <a:p>
            <a:pPr indent="-342900" lvl="0" marL="457200" rtl="0" algn="l">
              <a:spcBef>
                <a:spcPts val="0"/>
              </a:spcBef>
              <a:spcAft>
                <a:spcPts val="0"/>
              </a:spcAft>
              <a:buSzPts val="1800"/>
              <a:buChar char="➢"/>
            </a:pPr>
            <a:r>
              <a:rPr lang="en" sz="1800" u="sng"/>
              <a:t>Consider Climate</a:t>
            </a:r>
            <a:r>
              <a:rPr lang="en" sz="1800"/>
              <a:t>: </a:t>
            </a:r>
            <a:r>
              <a:rPr i="1" lang="en" sz="1800"/>
              <a:t>“Does Climate Undermine Subjective Well-being? A 58 Nation Study” by Ronald Fischer and Evert Van de Vliert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500"/>
                                        <p:tgtEl>
                                          <p:spTgt spid="2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 Happiness Ranking: Model #1</a:t>
            </a:r>
            <a:endParaRPr sz="2700"/>
          </a:p>
        </p:txBody>
      </p:sp>
      <p:sp>
        <p:nvSpPr>
          <p:cNvPr id="301" name="Google Shape;301;p17"/>
          <p:cNvSpPr txBox="1"/>
          <p:nvPr/>
        </p:nvSpPr>
        <p:spPr>
          <a:xfrm>
            <a:off x="730950" y="4595325"/>
            <a:ext cx="76821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 as most significant, ** as highly significant, and * as statistically significant</a:t>
            </a:r>
            <a:endParaRPr>
              <a:latin typeface="Nunito"/>
              <a:ea typeface="Nunito"/>
              <a:cs typeface="Nunito"/>
              <a:sym typeface="Nunito"/>
            </a:endParaRPr>
          </a:p>
        </p:txBody>
      </p:sp>
      <p:pic>
        <p:nvPicPr>
          <p:cNvPr id="302" name="Google Shape;302;p17"/>
          <p:cNvPicPr preferRelativeResize="0"/>
          <p:nvPr/>
        </p:nvPicPr>
        <p:blipFill>
          <a:blip r:embed="rId3">
            <a:alphaModFix/>
          </a:blip>
          <a:stretch>
            <a:fillRect/>
          </a:stretch>
        </p:blipFill>
        <p:spPr>
          <a:xfrm>
            <a:off x="1867000" y="1902675"/>
            <a:ext cx="5410002" cy="2692650"/>
          </a:xfrm>
          <a:prstGeom prst="rect">
            <a:avLst/>
          </a:prstGeom>
          <a:noFill/>
          <a:ln>
            <a:noFill/>
          </a:ln>
        </p:spPr>
      </p:pic>
      <p:sp>
        <p:nvSpPr>
          <p:cNvPr id="303" name="Google Shape;303;p17"/>
          <p:cNvSpPr txBox="1"/>
          <p:nvPr/>
        </p:nvSpPr>
        <p:spPr>
          <a:xfrm>
            <a:off x="1770900" y="1372425"/>
            <a:ext cx="56022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Adjusted R-Squared Value: 78.50%</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Original Regression Had Diagnostic Issues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Tested for:</a:t>
            </a:r>
            <a:endParaRPr/>
          </a:p>
        </p:txBody>
      </p:sp>
      <p:sp>
        <p:nvSpPr>
          <p:cNvPr id="314" name="Google Shape;314;p19"/>
          <p:cNvSpPr txBox="1"/>
          <p:nvPr>
            <p:ph idx="1" type="body"/>
          </p:nvPr>
        </p:nvSpPr>
        <p:spPr>
          <a:xfrm>
            <a:off x="1303800" y="1828050"/>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u="sng"/>
              <a:t>Multicollinearity</a:t>
            </a:r>
            <a:r>
              <a:rPr lang="en" sz="1700"/>
              <a:t> -- The variables move together</a:t>
            </a:r>
            <a:endParaRPr sz="1700"/>
          </a:p>
          <a:p>
            <a:pPr indent="-336550" lvl="0" marL="457200" rtl="0" algn="l">
              <a:spcBef>
                <a:spcPts val="0"/>
              </a:spcBef>
              <a:spcAft>
                <a:spcPts val="0"/>
              </a:spcAft>
              <a:buSzPts val="1700"/>
              <a:buAutoNum type="arabicPeriod"/>
            </a:pPr>
            <a:r>
              <a:rPr lang="en" sz="1700" u="sng"/>
              <a:t>Autocorrelation</a:t>
            </a:r>
            <a:r>
              <a:rPr lang="en" sz="1700"/>
              <a:t> --The past observations </a:t>
            </a:r>
            <a:r>
              <a:rPr lang="en" sz="1700"/>
              <a:t>influence</a:t>
            </a:r>
            <a:r>
              <a:rPr lang="en" sz="1700"/>
              <a:t> the future ones</a:t>
            </a:r>
            <a:endParaRPr sz="1700"/>
          </a:p>
          <a:p>
            <a:pPr indent="-336550" lvl="0" marL="457200" rtl="0" algn="l">
              <a:spcBef>
                <a:spcPts val="0"/>
              </a:spcBef>
              <a:spcAft>
                <a:spcPts val="0"/>
              </a:spcAft>
              <a:buSzPts val="1700"/>
              <a:buAutoNum type="arabicPeriod"/>
            </a:pPr>
            <a:r>
              <a:rPr lang="en" sz="1700" u="sng"/>
              <a:t>Heteroskedasticity</a:t>
            </a:r>
            <a:r>
              <a:rPr lang="en" sz="1700"/>
              <a:t> -- Our variances were not </a:t>
            </a:r>
            <a:r>
              <a:rPr lang="en" sz="1700"/>
              <a:t>consistent</a:t>
            </a:r>
            <a:endParaRPr sz="1700"/>
          </a:p>
          <a:p>
            <a:pPr indent="-336550" lvl="0" marL="457200" rtl="0" algn="l">
              <a:spcBef>
                <a:spcPts val="0"/>
              </a:spcBef>
              <a:spcAft>
                <a:spcPts val="0"/>
              </a:spcAft>
              <a:buSzPts val="1700"/>
              <a:buAutoNum type="arabicPeriod"/>
            </a:pPr>
            <a:r>
              <a:rPr lang="en" sz="1700" u="sng"/>
              <a:t>Omitted Variable Bias</a:t>
            </a:r>
            <a:r>
              <a:rPr lang="en" sz="1700"/>
              <a:t> -- Missing a variable that both affects the dependent and an independent variable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5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5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5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500"/>
                                        <p:tgtEl>
                                          <p:spTgt spid="3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1: </a:t>
            </a:r>
            <a:r>
              <a:rPr lang="en" sz="3000"/>
              <a:t>Multicollinearity</a:t>
            </a:r>
            <a:endParaRPr sz="3000"/>
          </a:p>
        </p:txBody>
      </p:sp>
      <p:sp>
        <p:nvSpPr>
          <p:cNvPr id="320" name="Google Shape;320;p20"/>
          <p:cNvSpPr txBox="1"/>
          <p:nvPr>
            <p:ph idx="1" type="body"/>
          </p:nvPr>
        </p:nvSpPr>
        <p:spPr>
          <a:xfrm>
            <a:off x="1303800" y="1831025"/>
            <a:ext cx="7030500" cy="2543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is when variables influence each other, thus making the strength and significance unreliable, or biased</a:t>
            </a:r>
            <a:endParaRPr sz="1600"/>
          </a:p>
          <a:p>
            <a:pPr indent="-330200" lvl="0" marL="457200" rtl="0" algn="l">
              <a:spcBef>
                <a:spcPts val="0"/>
              </a:spcBef>
              <a:spcAft>
                <a:spcPts val="0"/>
              </a:spcAft>
              <a:buSzPts val="1600"/>
              <a:buChar char="➢"/>
            </a:pPr>
            <a:r>
              <a:rPr lang="en" sz="1600"/>
              <a:t>Life Expectancy, Fertility Rate, &amp; Electricity Access are correlated</a:t>
            </a:r>
            <a:endParaRPr sz="1600"/>
          </a:p>
          <a:p>
            <a:pPr indent="-330200" lvl="0" marL="457200" rtl="0" algn="l">
              <a:spcBef>
                <a:spcPts val="0"/>
              </a:spcBef>
              <a:spcAft>
                <a:spcPts val="0"/>
              </a:spcAft>
              <a:buSzPts val="1600"/>
              <a:buChar char="➢"/>
            </a:pPr>
            <a:r>
              <a:rPr lang="en" sz="1600"/>
              <a:t>By testing various models: we chose to drop Electricity Access</a:t>
            </a:r>
            <a:endParaRPr sz="1600"/>
          </a:p>
          <a:p>
            <a:pPr indent="-317500" lvl="1" marL="914400" rtl="0" algn="l">
              <a:spcBef>
                <a:spcPts val="0"/>
              </a:spcBef>
              <a:spcAft>
                <a:spcPts val="0"/>
              </a:spcAft>
              <a:buSzPts val="1400"/>
              <a:buChar char="○"/>
            </a:pPr>
            <a:r>
              <a:rPr lang="en" sz="1400"/>
              <a:t>Protect the high R-squared percentage</a:t>
            </a:r>
            <a:endParaRPr sz="1400"/>
          </a:p>
          <a:p>
            <a:pPr indent="-317500" lvl="1" marL="914400" rtl="0" algn="l">
              <a:spcBef>
                <a:spcPts val="0"/>
              </a:spcBef>
              <a:spcAft>
                <a:spcPts val="0"/>
              </a:spcAft>
              <a:buSzPts val="1400"/>
              <a:buChar char="○"/>
            </a:pPr>
            <a:r>
              <a:rPr lang="en" sz="1400"/>
              <a:t>Preserve quality of life metrics</a:t>
            </a:r>
            <a:endParaRPr sz="1400"/>
          </a:p>
          <a:p>
            <a:pPr indent="-317500" lvl="1" marL="914400" rtl="0" algn="l">
              <a:spcBef>
                <a:spcPts val="0"/>
              </a:spcBef>
              <a:spcAft>
                <a:spcPts val="0"/>
              </a:spcAft>
              <a:buSzPts val="1400"/>
              <a:buChar char="○"/>
            </a:pPr>
            <a:r>
              <a:rPr lang="en" sz="1400"/>
              <a:t>The remaining variables are still significant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5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5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5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5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5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500"/>
                                        <p:tgtEl>
                                          <p:spTgt spid="3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2: Heteroskedasticity</a:t>
            </a:r>
            <a:endParaRPr sz="3000"/>
          </a:p>
        </p:txBody>
      </p:sp>
      <p:sp>
        <p:nvSpPr>
          <p:cNvPr id="326" name="Google Shape;326;p21"/>
          <p:cNvSpPr txBox="1"/>
          <p:nvPr>
            <p:ph idx="1" type="body"/>
          </p:nvPr>
        </p:nvSpPr>
        <p:spPr>
          <a:xfrm>
            <a:off x="1303800" y="1842250"/>
            <a:ext cx="4810500" cy="237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variation of observations is not </a:t>
            </a:r>
            <a:r>
              <a:rPr lang="en" sz="1600"/>
              <a:t>consistent</a:t>
            </a:r>
            <a:endParaRPr sz="1600"/>
          </a:p>
          <a:p>
            <a:pPr indent="-330200" lvl="0" marL="457200" rtl="0" algn="l">
              <a:spcBef>
                <a:spcPts val="0"/>
              </a:spcBef>
              <a:spcAft>
                <a:spcPts val="0"/>
              </a:spcAft>
              <a:buSzPts val="1600"/>
              <a:buChar char="➢"/>
            </a:pPr>
            <a:r>
              <a:rPr lang="en" sz="1600"/>
              <a:t>Our predictions are no longer the best</a:t>
            </a:r>
            <a:endParaRPr sz="1600"/>
          </a:p>
          <a:p>
            <a:pPr indent="-330200" lvl="0" marL="457200" rtl="0" algn="l">
              <a:spcBef>
                <a:spcPts val="0"/>
              </a:spcBef>
              <a:spcAft>
                <a:spcPts val="0"/>
              </a:spcAft>
              <a:buSzPts val="1600"/>
              <a:buChar char="➢"/>
            </a:pPr>
            <a:r>
              <a:rPr lang="en" sz="1600"/>
              <a:t>Test for it: Goldfield-Quant Test</a:t>
            </a:r>
            <a:endParaRPr sz="1600"/>
          </a:p>
          <a:p>
            <a:pPr indent="-330200" lvl="0" marL="457200" rtl="0" algn="l">
              <a:spcBef>
                <a:spcPts val="0"/>
              </a:spcBef>
              <a:spcAft>
                <a:spcPts val="0"/>
              </a:spcAft>
              <a:buSzPts val="1600"/>
              <a:buChar char="➢"/>
            </a:pPr>
            <a:r>
              <a:rPr lang="en" sz="1600"/>
              <a:t>Correction for it: widen the margins of errors, creating robust standard errors</a:t>
            </a:r>
            <a:endParaRPr sz="1600"/>
          </a:p>
          <a:p>
            <a:pPr indent="0" lvl="0" marL="0" rtl="0" algn="l">
              <a:spcBef>
                <a:spcPts val="1600"/>
              </a:spcBef>
              <a:spcAft>
                <a:spcPts val="1600"/>
              </a:spcAft>
              <a:buNone/>
            </a:pPr>
            <a:r>
              <a:t/>
            </a:r>
            <a:endParaRPr sz="1600"/>
          </a:p>
        </p:txBody>
      </p:sp>
      <p:pic>
        <p:nvPicPr>
          <p:cNvPr id="327" name="Google Shape;327;p21"/>
          <p:cNvPicPr preferRelativeResize="0"/>
          <p:nvPr/>
        </p:nvPicPr>
        <p:blipFill>
          <a:blip r:embed="rId3">
            <a:alphaModFix/>
          </a:blip>
          <a:stretch>
            <a:fillRect/>
          </a:stretch>
        </p:blipFill>
        <p:spPr>
          <a:xfrm>
            <a:off x="6161775" y="1842250"/>
            <a:ext cx="2876875" cy="209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500"/>
                                        <p:tgtEl>
                                          <p:spTgt spid="3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500"/>
                                        <p:tgtEl>
                                          <p:spTgt spid="32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