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70" r:id="rId3"/>
    <p:sldId id="257" r:id="rId4"/>
    <p:sldId id="271" r:id="rId5"/>
    <p:sldId id="269" r:id="rId6"/>
    <p:sldId id="258" r:id="rId7"/>
    <p:sldId id="267" r:id="rId8"/>
    <p:sldId id="268" r:id="rId9"/>
    <p:sldId id="259" r:id="rId10"/>
    <p:sldId id="260" r:id="rId11"/>
    <p:sldId id="266" r:id="rId12"/>
    <p:sldId id="261" r:id="rId13"/>
    <p:sldId id="262" r:id="rId14"/>
    <p:sldId id="264" r:id="rId15"/>
    <p:sldId id="265" r:id="rId16"/>
  </p:sldIdLst>
  <p:sldSz cx="9144000" cy="6858000" type="screen4x3"/>
  <p:notesSz cx="6935788" cy="9220200"/>
  <p:embeddedFontLst>
    <p:embeddedFont>
      <p:font typeface="Tahoma" panose="020B0604030504040204" pitchFamily="3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0672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29062" y="0"/>
            <a:ext cx="300672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63637" y="692150"/>
            <a:ext cx="4608512" cy="3455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25512" y="4379912"/>
            <a:ext cx="5084761" cy="4148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59825"/>
            <a:ext cx="300672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29062" y="8759825"/>
            <a:ext cx="3006724" cy="460374"/>
          </a:xfrm>
          <a:prstGeom prst="rect">
            <a:avLst/>
          </a:prstGeom>
          <a:noFill/>
          <a:ln>
            <a:noFill/>
          </a:ln>
        </p:spPr>
        <p:txBody>
          <a:bodyPr lIns="92300" tIns="46150" rIns="92300" bIns="461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925512" y="4379912"/>
            <a:ext cx="5084761" cy="41481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92150"/>
            <a:ext cx="4608512" cy="3455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925512" y="4379912"/>
            <a:ext cx="5084761" cy="41481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92150"/>
            <a:ext cx="4608512" cy="3455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925512" y="4379912"/>
            <a:ext cx="5084761" cy="41481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92150"/>
            <a:ext cx="4608512" cy="3455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25512" y="4379912"/>
            <a:ext cx="5084761" cy="41481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92150"/>
            <a:ext cx="4608512" cy="3455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25512" y="4379912"/>
            <a:ext cx="5084761" cy="41481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92150"/>
            <a:ext cx="4608512" cy="3455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25512" y="4379912"/>
            <a:ext cx="5084761" cy="41481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92150"/>
            <a:ext cx="4608512" cy="3455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25512" y="4379912"/>
            <a:ext cx="5084761" cy="41481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92150"/>
            <a:ext cx="4608512" cy="3455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25512" y="4379912"/>
            <a:ext cx="5084761" cy="41481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92150"/>
            <a:ext cx="4608512" cy="3455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25512" y="4379912"/>
            <a:ext cx="5084761" cy="41481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63637" y="692150"/>
            <a:ext cx="4608512" cy="3455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4648200" y="2057400"/>
            <a:ext cx="4267199" cy="2133599"/>
          </a:xfrm>
          <a:prstGeom prst="rect">
            <a:avLst/>
          </a:prstGeom>
          <a:noFill/>
          <a:ln>
            <a:noFill/>
          </a:ln>
          <a:effectLst>
            <a:outerShdw blurRad="63500" dist="38098" dir="2700000" algn="ctr" rotWithShape="0">
              <a:schemeClr val="dk1">
                <a:alpha val="74901"/>
              </a:schemeClr>
            </a:outerShdw>
          </a:effectLst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81000" y="781050"/>
            <a:ext cx="80771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 rot="5400000">
            <a:off x="2552700" y="-114299"/>
            <a:ext cx="4343400" cy="792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8440" algn="l" rtl="0">
              <a:spcBef>
                <a:spcPts val="56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7906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12191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139700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 rot="5400000">
            <a:off x="5029199" y="2362200"/>
            <a:ext cx="5238750" cy="2076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 rot="5400000">
            <a:off x="800099" y="361950"/>
            <a:ext cx="5238750" cy="6076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8440" algn="l" rtl="0">
              <a:spcBef>
                <a:spcPts val="56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7906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12191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139700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81000" y="781050"/>
            <a:ext cx="80771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762000" y="1676400"/>
            <a:ext cx="79247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8440" algn="l" rtl="0">
              <a:spcBef>
                <a:spcPts val="56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7906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12191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139700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81000" y="781050"/>
            <a:ext cx="80771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60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23887" y="4589462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FFCC66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FFCC66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81000" y="781050"/>
            <a:ext cx="80771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62000" y="1676400"/>
            <a:ext cx="3886200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8440" algn="l" rtl="0">
              <a:spcBef>
                <a:spcPts val="56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7906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12191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139700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00600" y="1676400"/>
            <a:ext cx="3886200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8440" algn="l" rtl="0">
              <a:spcBef>
                <a:spcPts val="56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7906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12191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139700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30237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30237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Font typeface="Noto Sans Symbols"/>
              <a:buNone/>
              <a:defRPr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FFCC66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FFCC66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630237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8440" algn="l" rtl="0">
              <a:spcBef>
                <a:spcPts val="56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7906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12191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139700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Font typeface="Noto Sans Symbols"/>
              <a:buNone/>
              <a:defRPr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FFCC66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FFCC66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8440" algn="l" rtl="0">
              <a:spcBef>
                <a:spcPts val="56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7906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12191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139700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630237" y="457200"/>
            <a:ext cx="2949575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887787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0660" algn="l" rtl="0">
              <a:spcBef>
                <a:spcPts val="64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61290" algn="l" rtl="0">
              <a:spcBef>
                <a:spcPts val="56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12191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139700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0"/>
              </a:spcAft>
              <a:buClr>
                <a:srgbClr val="FFCC66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rgbClr val="FFCC66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240"/>
              </a:spcBef>
              <a:spcAft>
                <a:spcPts val="0"/>
              </a:spcAft>
              <a:buClr>
                <a:srgbClr val="FFCC66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200"/>
              </a:spcBef>
              <a:spcAft>
                <a:spcPts val="0"/>
              </a:spcAft>
              <a:buClr>
                <a:srgbClr val="FFCC66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200"/>
              </a:spcBef>
              <a:spcAft>
                <a:spcPts val="0"/>
              </a:spcAft>
              <a:buClr>
                <a:srgbClr val="FFCC66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30237" y="457200"/>
            <a:ext cx="2949575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pic" idx="2"/>
          </p:nvPr>
        </p:nvSpPr>
        <p:spPr>
          <a:xfrm>
            <a:off x="3887787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FFCC66"/>
              </a:buClr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FFCC66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0"/>
              </a:spcAft>
              <a:buClr>
                <a:srgbClr val="FFCC66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rgbClr val="FFCC66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240"/>
              </a:spcBef>
              <a:spcAft>
                <a:spcPts val="0"/>
              </a:spcAft>
              <a:buClr>
                <a:srgbClr val="FFCC66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200"/>
              </a:spcBef>
              <a:spcAft>
                <a:spcPts val="0"/>
              </a:spcAft>
              <a:buClr>
                <a:srgbClr val="FFCC66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200"/>
              </a:spcBef>
              <a:spcAft>
                <a:spcPts val="0"/>
              </a:spcAft>
              <a:buClr>
                <a:srgbClr val="FFCC66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81000" y="781050"/>
            <a:ext cx="80771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762000" y="1676400"/>
            <a:ext cx="79247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8440" algn="l" rtl="0">
              <a:spcBef>
                <a:spcPts val="56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7906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12191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139700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/>
          <p:nvPr/>
        </p:nvSpPr>
        <p:spPr>
          <a:xfrm>
            <a:off x="381000" y="6292850"/>
            <a:ext cx="3429000" cy="2746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www.rpi.edu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4724400" y="1600200"/>
            <a:ext cx="4419599" cy="2971799"/>
          </a:xfrm>
          <a:prstGeom prst="rect">
            <a:avLst/>
          </a:prstGeom>
          <a:noFill/>
          <a:ln>
            <a:noFill/>
          </a:ln>
          <a:effectLst>
            <a:outerShdw blurRad="63500" dist="17961" dir="2700000" algn="ctr" rotWithShape="0">
              <a:schemeClr val="dk1">
                <a:alpha val="74901"/>
              </a:scheme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MSRP Project:</a:t>
            </a:r>
            <a:br>
              <a:rPr lang="en-US" sz="3200" b="1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1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BioChemInsights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Inc.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94414" y="5334000"/>
            <a:ext cx="3581399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dirty="0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r" rtl="0">
              <a:spcBef>
                <a:spcPts val="1200"/>
              </a:spcBef>
              <a:spcAft>
                <a:spcPts val="0"/>
              </a:spcAft>
              <a:buSzPct val="25000"/>
              <a:buNone/>
            </a:pPr>
            <a:r>
              <a:rPr lang="en-US" sz="1800" dirty="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May 3rd</a:t>
            </a:r>
            <a:r>
              <a:rPr lang="en-US" sz="1800" b="0" dirty="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, 2017</a:t>
            </a:r>
            <a:r>
              <a:rPr lang="en-US" sz="2400" b="0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cxnSp>
        <p:nvCxnSpPr>
          <p:cNvPr id="54" name="Shape 54"/>
          <p:cNvCxnSpPr/>
          <p:nvPr/>
        </p:nvCxnSpPr>
        <p:spPr>
          <a:xfrm>
            <a:off x="3679825" y="4724400"/>
            <a:ext cx="0" cy="1752600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Shape 55"/>
          <p:cNvSpPr txBox="1"/>
          <p:nvPr/>
        </p:nvSpPr>
        <p:spPr>
          <a:xfrm>
            <a:off x="3962400" y="4636583"/>
            <a:ext cx="1752600" cy="16158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Presented by</a:t>
            </a:r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SzPct val="25000"/>
              <a:buNone/>
            </a:pPr>
            <a:r>
              <a:rPr lang="en-US" sz="1800" b="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Priyanka </a:t>
            </a:r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SzPct val="25000"/>
              <a:buNone/>
            </a:pPr>
            <a:r>
              <a:rPr lang="en-US" sz="1800" b="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Yixian</a:t>
            </a:r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SzPct val="25000"/>
              <a:buNone/>
            </a:pPr>
            <a:r>
              <a:rPr lang="en-US" sz="1800" b="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Mengfang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5997573" y="4604914"/>
            <a:ext cx="2209799" cy="7848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Guided by :</a:t>
            </a:r>
          </a:p>
          <a:p>
            <a:pPr marL="0" marR="0" lvl="0" indent="0" algn="r" rtl="0">
              <a:spcBef>
                <a:spcPts val="900"/>
              </a:spcBef>
              <a:spcAft>
                <a:spcPts val="0"/>
              </a:spcAft>
              <a:buSzPct val="25000"/>
              <a:buNone/>
            </a:pPr>
            <a:r>
              <a:rPr lang="en-US" sz="1800" b="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Clifford Morrison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81000" y="457200"/>
            <a:ext cx="80771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Geographical locations with most pronounced problems (2)</a:t>
            </a:r>
          </a:p>
        </p:txBody>
      </p:sp>
      <p:pic>
        <p:nvPicPr>
          <p:cNvPr id="81" name="Shape 8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524000"/>
            <a:ext cx="2971799" cy="464626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3926305" y="1676400"/>
            <a:ext cx="4495800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Standard level for drinking water is 10 mg/L and shallow wells account for high nitrate concentration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The highest nitrate level occurs in the middle area of US(</a:t>
            </a:r>
            <a:r>
              <a:rPr lang="en-US" sz="24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owa, Nebraska, Kansas)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Font typeface="Noto Sans Symbols"/>
              <a:buNone/>
            </a:pPr>
            <a:endParaRPr sz="2000" b="0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72937"/>
            <a:ext cx="8077199" cy="685799"/>
          </a:xfrm>
        </p:spPr>
        <p:txBody>
          <a:bodyPr/>
          <a:lstStyle/>
          <a:p>
            <a:r>
              <a:rPr lang="en-US" dirty="0"/>
              <a:t>Locations with nitrate levels above federal health standards – Potential market for the product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76400"/>
            <a:ext cx="6433930" cy="464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46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515599"/>
            <a:ext cx="8381999" cy="466136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28650" y="305262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Cost of </a:t>
            </a:r>
            <a:r>
              <a:rPr lang="en-US" dirty="0"/>
              <a:t>alternate drinking water sources</a:t>
            </a:r>
            <a:endParaRPr lang="en-US" sz="3200" b="1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579783" y="457200"/>
            <a:ext cx="80771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Cost of nitrate cleaning</a:t>
            </a:r>
          </a:p>
        </p:txBody>
      </p:sp>
      <p:pic>
        <p:nvPicPr>
          <p:cNvPr id="95" name="Shape 9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29866" y="1524000"/>
            <a:ext cx="7777032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12912" y="457200"/>
            <a:ext cx="80771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 err="1"/>
              <a:t>Takeways</a:t>
            </a:r>
            <a:endParaRPr lang="en-US" sz="3200" b="1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762000" y="1676400"/>
            <a:ext cx="7924799" cy="434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Answer to the big question, is nitrate contamination really a big problem– YES!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</a:pPr>
            <a:r>
              <a:rPr lang="en-US" sz="2000" dirty="0"/>
              <a:t>How is this problem mostly dealt with? – Abandon area, dig new wells, Ion Exchange &amp; Reverse Osmosis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</a:pPr>
            <a:r>
              <a:rPr lang="en-US" sz="2000" dirty="0"/>
              <a:t>Nitrate contaminated water cleaning product in the market a low hanging fruit? – Yes, definitely.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</a:pPr>
            <a:r>
              <a:rPr lang="en-US" sz="2000" dirty="0"/>
              <a:t>NY, IL and IA has the most population impacted by this problem. DE, KA and IA most percentage of drinking well impacted.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Cost of cleaning water uses Ion Exchange &amp; Reverse Osmosis per gallon of water : $0.22-1.81 &amp; $0.37-3.67 respectively</a:t>
            </a:r>
          </a:p>
          <a:p>
            <a:pPr marL="0" lvl="0" indent="0">
              <a:spcBef>
                <a:spcPts val="480"/>
              </a:spcBef>
              <a:buNone/>
            </a:pPr>
            <a:endParaRPr lang="en-US" sz="20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</a:pPr>
            <a:endParaRPr lang="en-US" sz="24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667000"/>
            <a:ext cx="8077199" cy="7048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      Q&amp;A</a:t>
            </a:r>
            <a:br>
              <a:rPr lang="en-US"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lang="en-US"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lang="en-US"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Thank you!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17" y="602146"/>
            <a:ext cx="8077199" cy="68579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  <a:p>
            <a:r>
              <a:rPr lang="en-US" dirty="0"/>
              <a:t>Who are we working with?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Human costs of contaminated water</a:t>
            </a:r>
          </a:p>
          <a:p>
            <a:r>
              <a:rPr lang="en-US" dirty="0"/>
              <a:t>Causes of nitrate contamination</a:t>
            </a:r>
          </a:p>
          <a:p>
            <a:r>
              <a:rPr lang="en-US" dirty="0"/>
              <a:t>Geographical locations with the problem</a:t>
            </a:r>
          </a:p>
          <a:p>
            <a:r>
              <a:rPr lang="en-US" dirty="0"/>
              <a:t>Cost of alternate drinking sources</a:t>
            </a:r>
          </a:p>
          <a:p>
            <a:r>
              <a:rPr lang="en-US" dirty="0"/>
              <a:t>Cost of nitrate cleaning</a:t>
            </a:r>
          </a:p>
          <a:p>
            <a:r>
              <a:rPr lang="en-US" dirty="0"/>
              <a:t>Future steps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90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80771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Executive Summary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762000" y="1676400"/>
            <a:ext cx="7924799" cy="434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Problem –  Nitrate (NO</a:t>
            </a:r>
            <a:r>
              <a:rPr lang="en-US" sz="2000" b="0" i="0" u="none" strike="noStrike" cap="none" baseline="-250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US" sz="2000" b="0" i="0" u="none" strike="noStrike" cap="none" baseline="300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 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contamination in drinking water in the USA.</a:t>
            </a:r>
            <a:endParaRPr lang="en-US" sz="2000" b="0" i="0" u="none" strike="noStrike" cap="none" baseline="30000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Solution – Nitrate remediation through electro-biochemical denitrification via a reactor.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Goal – To assess the market size, dollar to dollar impact of the product.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Data Sources - USGS WATSTORE database and related state databases and information systems.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Findings – Geographical locations that show the most pronounced problems and related cost of cleaning water.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None/>
            </a:pPr>
            <a:endParaRPr sz="28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None/>
            </a:pPr>
            <a:endParaRPr sz="28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None/>
            </a:pPr>
            <a:endParaRPr sz="28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 working with?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Dr. Bill Armiger – CEO of </a:t>
            </a:r>
            <a:r>
              <a:rPr lang="en-US" dirty="0" err="1"/>
              <a:t>BioChemInsights</a:t>
            </a:r>
            <a:r>
              <a:rPr lang="en-US" dirty="0"/>
              <a:t> Inc.</a:t>
            </a:r>
          </a:p>
          <a:p>
            <a:r>
              <a:rPr lang="en-US" dirty="0"/>
              <a:t>Clifford Morrison – PhD, Chemical and Biological Engineering , Dr. </a:t>
            </a:r>
            <a:r>
              <a:rPr lang="en-US" dirty="0" err="1"/>
              <a:t>Mattheos</a:t>
            </a:r>
            <a:r>
              <a:rPr lang="en-US" dirty="0"/>
              <a:t> </a:t>
            </a:r>
            <a:r>
              <a:rPr lang="en-US" dirty="0" err="1"/>
              <a:t>Koffas</a:t>
            </a:r>
            <a:r>
              <a:rPr lang="en-US" dirty="0"/>
              <a:t> Lab group</a:t>
            </a:r>
          </a:p>
          <a:p>
            <a:pPr marL="1244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13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513" y="492815"/>
            <a:ext cx="8077199" cy="685799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305" y="1735205"/>
            <a:ext cx="7898082" cy="4321424"/>
          </a:xfrm>
        </p:spPr>
        <p:txBody>
          <a:bodyPr/>
          <a:lstStyle/>
          <a:p>
            <a:r>
              <a:rPr lang="en-US" dirty="0"/>
              <a:t>Nitrate contamination in drinking water a widespread problem in many regions in the United States.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 descr="Fig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867" y="3146453"/>
            <a:ext cx="4953828" cy="307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76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8077199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Human costs of nitrate contaminated water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762000" y="1676400"/>
            <a:ext cx="7924799" cy="44759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Case study at San Joaquin valley, epicenter of nitrate challenge</a:t>
            </a:r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75% of the nitrate exceedances in 2007 </a:t>
            </a:r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Number of wells with nitrate levels above MCL will double by 2020</a:t>
            </a:r>
          </a:p>
          <a:p>
            <a:pPr indent="-285750">
              <a:spcBef>
                <a:spcPts val="320"/>
              </a:spcBef>
            </a:pPr>
            <a:r>
              <a:rPr lang="en-US" sz="2000" dirty="0"/>
              <a:t>Nitrate exposure on infants, impacts to spleen, kidney and thyroid functions – potentially fatal- an urgent public health issue.</a:t>
            </a:r>
            <a:endParaRPr lang="en-US" sz="20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Conditions like infant methemoglobinemia – fatal blood disorder 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Household surveyed (37) had water costs above national affordability standards (almost 3X) – 4.6% of median household income.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Funded by CDPH Cost for nitrate contamination – $100,000 to $7.5 million.</a:t>
            </a:r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100 projects are on waiting list of total cost $150 million</a:t>
            </a:r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Most common solution : New well construction</a:t>
            </a:r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Followed by Consolidation and installation of treatment technology.</a:t>
            </a:r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None/>
            </a:pPr>
            <a:endParaRPr sz="16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2572"/>
            <a:ext cx="8077199" cy="685799"/>
          </a:xfrm>
        </p:spPr>
        <p:txBody>
          <a:bodyPr/>
          <a:lstStyle/>
          <a:p>
            <a:r>
              <a:rPr lang="en-US" dirty="0"/>
              <a:t>Causes of nitrate contamination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76400"/>
            <a:ext cx="7994374" cy="4903304"/>
          </a:xfrm>
        </p:spPr>
        <p:txBody>
          <a:bodyPr/>
          <a:lstStyle/>
          <a:p>
            <a:r>
              <a:rPr lang="en-US" sz="2400" dirty="0"/>
              <a:t>In 1995, agricultural producers added 36 billion pounds of nitrogen to the environment.</a:t>
            </a:r>
          </a:p>
          <a:p>
            <a:r>
              <a:rPr lang="en-US" sz="2400" dirty="0"/>
              <a:t>Excess of nitrogen entered reservoirs, rivers and groundwater.</a:t>
            </a:r>
          </a:p>
          <a:p>
            <a:r>
              <a:rPr lang="en-US" sz="2400" dirty="0"/>
              <a:t>Agricultural activities account for over 80 percent of all nitrogen.</a:t>
            </a:r>
          </a:p>
          <a:p>
            <a:r>
              <a:rPr lang="en-US" sz="2400" dirty="0"/>
              <a:t>Animal manure is the second largest source of nitrogen in the environment.</a:t>
            </a:r>
          </a:p>
          <a:p>
            <a:r>
              <a:rPr lang="en-US" sz="2400" dirty="0"/>
              <a:t>Non-agricultural sources of nitrogen contribute less than 20 percent of the nitrogen in the environment.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08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2815"/>
            <a:ext cx="8077199" cy="685799"/>
          </a:xfrm>
        </p:spPr>
        <p:txBody>
          <a:bodyPr/>
          <a:lstStyle/>
          <a:p>
            <a:r>
              <a:rPr lang="en-US" dirty="0"/>
              <a:t>Causes of nitrate contamination and why is it here to stay for a long time?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Image result for nitrogen fertilizer consumption in united state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70" y="1828799"/>
            <a:ext cx="7464287" cy="4035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0560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50" y="1904281"/>
            <a:ext cx="4727228" cy="374632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595520" y="7620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Geographical locations with most pronounced problems (1)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664707" y="1825625"/>
            <a:ext cx="3174492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</a:pPr>
            <a:r>
              <a:rPr lang="en-US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Northeastern USA Livestock operations area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</a:pPr>
            <a:r>
              <a:rPr lang="en-US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Central USA Grain belt 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Char char="▪"/>
            </a:pPr>
            <a:r>
              <a:rPr lang="en-US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California and Texas irrigated agricultural regions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Noto Sans Symbols"/>
              <a:buNone/>
            </a:pPr>
            <a:endParaRPr sz="24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593</Words>
  <Application>Microsoft Office PowerPoint</Application>
  <PresentationFormat>On-screen Show (4:3)</PresentationFormat>
  <Paragraphs>70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Noto Sans Symbols</vt:lpstr>
      <vt:lpstr>Tahoma</vt:lpstr>
      <vt:lpstr>Times New Roman</vt:lpstr>
      <vt:lpstr>Office Theme</vt:lpstr>
      <vt:lpstr>MSRP Project: BioChemInsights, Inc.</vt:lpstr>
      <vt:lpstr>Agenda</vt:lpstr>
      <vt:lpstr>Executive Summary</vt:lpstr>
      <vt:lpstr>Who are we working with? </vt:lpstr>
      <vt:lpstr>Problem statement</vt:lpstr>
      <vt:lpstr>Human costs of nitrate contaminated water</vt:lpstr>
      <vt:lpstr>Causes of nitrate contamination</vt:lpstr>
      <vt:lpstr>Causes of nitrate contamination and why is it here to stay for a long time?</vt:lpstr>
      <vt:lpstr>Geographical locations with most pronounced problems (1)</vt:lpstr>
      <vt:lpstr>Geographical locations with most pronounced problems (2)</vt:lpstr>
      <vt:lpstr>Locations with nitrate levels above federal health standards – Potential market for the product</vt:lpstr>
      <vt:lpstr>Cost of alternate drinking water sources</vt:lpstr>
      <vt:lpstr>Cost of nitrate cleaning</vt:lpstr>
      <vt:lpstr>Takeways</vt:lpstr>
      <vt:lpstr>         Q&amp;A   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MSRP Project: BioChem Insights Inc</dc:title>
  <cp:lastModifiedBy>Priyanka Kalmane</cp:lastModifiedBy>
  <cp:revision>15</cp:revision>
  <dcterms:modified xsi:type="dcterms:W3CDTF">2018-12-09T00:05:17Z</dcterms:modified>
</cp:coreProperties>
</file>