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99" r:id="rId2"/>
    <p:sldId id="500" r:id="rId3"/>
    <p:sldId id="501" r:id="rId4"/>
    <p:sldId id="498" r:id="rId5"/>
    <p:sldId id="502" r:id="rId6"/>
    <p:sldId id="503" r:id="rId7"/>
    <p:sldId id="506" r:id="rId8"/>
    <p:sldId id="507" r:id="rId9"/>
    <p:sldId id="504" r:id="rId10"/>
    <p:sldId id="505" r:id="rId11"/>
  </p:sldIdLst>
  <p:sldSz cx="9144000" cy="6858000" type="screen4x3"/>
  <p:notesSz cx="6935788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808080"/>
    <a:srgbClr val="5F5F5F"/>
    <a:srgbClr val="333333"/>
    <a:srgbClr val="B2B2B2"/>
    <a:srgbClr val="FF0000"/>
    <a:srgbClr val="FFCC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8" autoAdjust="0"/>
    <p:restoredTop sz="94599" autoAdjust="0"/>
  </p:normalViewPr>
  <p:slideViewPr>
    <p:cSldViewPr>
      <p:cViewPr varScale="1">
        <p:scale>
          <a:sx n="64" d="100"/>
          <a:sy n="64" d="100"/>
        </p:scale>
        <p:origin x="13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315" tIns="46158" rIns="92315" bIns="46158" numCol="1" anchor="t" anchorCtr="0" compatLnSpc="1">
            <a:prstTxWarp prst="textNoShape">
              <a:avLst/>
            </a:prstTxWarp>
          </a:bodyPr>
          <a:lstStyle>
            <a:lvl1pPr defTabSz="923925">
              <a:defRPr sz="1200" b="0"/>
            </a:lvl1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6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315" tIns="46158" rIns="92315" bIns="46158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b="0"/>
            </a:lvl1pPr>
          </a:lstStyle>
          <a:p>
            <a:endParaRPr lang="en-US" alt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6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315" tIns="46158" rIns="92315" bIns="46158" numCol="1" anchor="b" anchorCtr="0" compatLnSpc="1">
            <a:prstTxWarp prst="textNoShape">
              <a:avLst/>
            </a:prstTxWarp>
          </a:bodyPr>
          <a:lstStyle>
            <a:lvl1pPr defTabSz="923925">
              <a:defRPr sz="1200" b="0"/>
            </a:lvl1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6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315" tIns="46158" rIns="92315" bIns="46158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b="0"/>
            </a:lvl1pPr>
          </a:lstStyle>
          <a:p>
            <a:fld id="{C6C22D4C-4581-784E-AF00-52D08D758F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742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315" tIns="46158" rIns="92315" bIns="46158" numCol="1" anchor="t" anchorCtr="0" compatLnSpc="1">
            <a:prstTxWarp prst="textNoShape">
              <a:avLst/>
            </a:prstTxWarp>
          </a:bodyPr>
          <a:lstStyle>
            <a:lvl1pPr defTabSz="923925">
              <a:defRPr sz="1200" b="0"/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6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315" tIns="46158" rIns="92315" bIns="46158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b="0"/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3638" y="692150"/>
            <a:ext cx="4608512" cy="3455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79913"/>
            <a:ext cx="5084762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315" tIns="46158" rIns="92315" bIns="461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6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315" tIns="46158" rIns="92315" bIns="46158" numCol="1" anchor="b" anchorCtr="0" compatLnSpc="1">
            <a:prstTxWarp prst="textNoShape">
              <a:avLst/>
            </a:prstTxWarp>
          </a:bodyPr>
          <a:lstStyle>
            <a:lvl1pPr defTabSz="923925">
              <a:defRPr sz="1200" b="0"/>
            </a:lvl1pPr>
          </a:lstStyle>
          <a:p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6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315" tIns="46158" rIns="92315" bIns="46158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b="0"/>
            </a:lvl1pPr>
          </a:lstStyle>
          <a:p>
            <a:fld id="{D9B6FE57-A568-694F-803E-E65CEA460F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648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48200" y="2057400"/>
            <a:ext cx="4267200" cy="2133600"/>
          </a:xfrm>
          <a:effectLst>
            <a:outerShdw blurRad="63500" dist="38099" dir="2700000" algn="ctr" rotWithShape="0">
              <a:schemeClr val="tx1">
                <a:alpha val="74998"/>
              </a:schemeClr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03775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781050"/>
            <a:ext cx="2076450" cy="5238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781050"/>
            <a:ext cx="6076950" cy="5238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05540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6740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805110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8862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862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287961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603162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99091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40087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3278525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5596654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81050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76400"/>
            <a:ext cx="7924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81000" y="6292850"/>
            <a:ext cx="3429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1800" b="0">
                <a:solidFill>
                  <a:schemeClr val="folHlink"/>
                </a:solidFill>
                <a:latin typeface="Tahoma" charset="0"/>
              </a:rPr>
              <a:t>www.rpi.edu</a:t>
            </a: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SzPct val="70000"/>
        <a:buFont typeface="Wingdings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SzPct val="70000"/>
        <a:buFont typeface="Wingdings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SzPct val="70000"/>
        <a:buFont typeface="Wingdings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SzPct val="70000"/>
        <a:buFont typeface="Wingdings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SzPct val="70000"/>
        <a:buFont typeface="Wingdings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24400" y="1600200"/>
            <a:ext cx="4419600" cy="2971800"/>
          </a:xfrm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en-US" dirty="0"/>
              <a:t>MSRP Project:</a:t>
            </a:r>
            <a:br>
              <a:rPr lang="en-US" altLang="en-US" dirty="0"/>
            </a:br>
            <a:r>
              <a:rPr lang="en-US" altLang="en-US" dirty="0" err="1"/>
              <a:t>BioChem</a:t>
            </a:r>
            <a:r>
              <a:rPr lang="en-US" altLang="en-US" dirty="0"/>
              <a:t> Insights </a:t>
            </a:r>
            <a:r>
              <a:rPr lang="en-US" altLang="en-US" dirty="0" err="1"/>
              <a:t>Inc</a:t>
            </a:r>
            <a:endParaRPr lang="en-US" altLang="en-US" sz="2800" b="0" i="1" dirty="0"/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94414" y="5334000"/>
            <a:ext cx="3581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altLang="en-US" sz="1800" b="0" dirty="0">
              <a:solidFill>
                <a:schemeClr val="folHlink"/>
              </a:solidFill>
              <a:latin typeface="Tahoma" charset="0"/>
            </a:endParaRPr>
          </a:p>
          <a:p>
            <a:pPr algn="r">
              <a:spcBef>
                <a:spcPct val="50000"/>
              </a:spcBef>
            </a:pPr>
            <a:r>
              <a:rPr lang="en-US" altLang="zh-CN" sz="1800" b="0" dirty="0">
                <a:solidFill>
                  <a:schemeClr val="folHlink"/>
                </a:solidFill>
                <a:latin typeface="Tahoma" charset="0"/>
              </a:rPr>
              <a:t>Oct 5, 2016</a:t>
            </a:r>
            <a:r>
              <a:rPr lang="en-US" altLang="en-US" b="0" dirty="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331780" name="Line 4"/>
          <p:cNvSpPr>
            <a:spLocks noChangeShapeType="1"/>
          </p:cNvSpPr>
          <p:nvPr/>
        </p:nvSpPr>
        <p:spPr bwMode="auto">
          <a:xfrm>
            <a:off x="3679825" y="4724400"/>
            <a:ext cx="0" cy="1752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62400" y="4636584"/>
            <a:ext cx="17526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 dirty="0">
                <a:solidFill>
                  <a:schemeClr val="folHlink"/>
                </a:solidFill>
                <a:latin typeface="Tahoma" charset="0"/>
              </a:rPr>
              <a:t>Presented by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solidFill>
                  <a:schemeClr val="folHlink"/>
                </a:solidFill>
                <a:latin typeface="Tahoma" charset="0"/>
              </a:rPr>
              <a:t>Priyanka 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solidFill>
                  <a:schemeClr val="folHlink"/>
                </a:solidFill>
                <a:latin typeface="Tahoma" charset="0"/>
              </a:rPr>
              <a:t>Yixian</a:t>
            </a:r>
          </a:p>
          <a:p>
            <a:pPr>
              <a:spcBef>
                <a:spcPct val="50000"/>
              </a:spcBef>
            </a:pPr>
            <a:r>
              <a:rPr lang="en-US" sz="1800" b="0" dirty="0" err="1">
                <a:solidFill>
                  <a:schemeClr val="folHlink"/>
                </a:solidFill>
                <a:latin typeface="Tahoma" charset="0"/>
              </a:rPr>
              <a:t>Mengfang</a:t>
            </a:r>
            <a:endParaRPr lang="en-US" sz="1800" b="0" dirty="0">
              <a:solidFill>
                <a:schemeClr val="folHlink"/>
              </a:solidFill>
              <a:latin typeface="Tahom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97574" y="4604915"/>
            <a:ext cx="2209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 b="0">
                <a:solidFill>
                  <a:schemeClr val="folHlink"/>
                </a:solidFill>
                <a:latin typeface="+mn-lt"/>
              </a:rPr>
              <a:t>Guided by :</a:t>
            </a:r>
            <a:endParaRPr lang="en-US" sz="1800" b="0" dirty="0">
              <a:solidFill>
                <a:schemeClr val="folHlink"/>
              </a:solidFill>
              <a:latin typeface="+mn-lt"/>
            </a:endParaRPr>
          </a:p>
          <a:p>
            <a:pPr algn="r">
              <a:spcBef>
                <a:spcPct val="50000"/>
              </a:spcBef>
            </a:pPr>
            <a:r>
              <a:rPr lang="en-US" sz="1800" b="0" dirty="0">
                <a:solidFill>
                  <a:schemeClr val="folHlink"/>
                </a:solidFill>
                <a:latin typeface="+mn-lt"/>
              </a:rPr>
              <a:t>Clifford Morrison</a:t>
            </a:r>
          </a:p>
        </p:txBody>
      </p:sp>
    </p:spTree>
    <p:extLst>
      <p:ext uri="{BB962C8B-B14F-4D97-AF65-F5344CB8AC3E}">
        <p14:creationId xmlns:p14="http://schemas.microsoft.com/office/powerpoint/2010/main" val="159462962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077200" cy="704850"/>
          </a:xfrm>
        </p:spPr>
        <p:txBody>
          <a:bodyPr/>
          <a:lstStyle/>
          <a:p>
            <a:r>
              <a:rPr lang="en-US" dirty="0"/>
              <a:t>			      Q&amp;A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	Thank you!</a:t>
            </a:r>
          </a:p>
        </p:txBody>
      </p:sp>
    </p:spTree>
    <p:extLst>
      <p:ext uri="{BB962C8B-B14F-4D97-AF65-F5344CB8AC3E}">
        <p14:creationId xmlns:p14="http://schemas.microsoft.com/office/powerpoint/2010/main" val="97267031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76918"/>
            <a:ext cx="8077200" cy="989932"/>
          </a:xfrm>
        </p:spPr>
        <p:txBody>
          <a:bodyPr/>
          <a:lstStyle/>
          <a:p>
            <a:r>
              <a:rPr lang="en-US" altLang="en-US" dirty="0"/>
              <a:t>What is the problem?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058" y="1461075"/>
            <a:ext cx="7924800" cy="609600"/>
          </a:xfrm>
        </p:spPr>
        <p:txBody>
          <a:bodyPr/>
          <a:lstStyle/>
          <a:p>
            <a:r>
              <a:rPr lang="en-US" altLang="en-US" sz="2400" dirty="0"/>
              <a:t>Drinking water and water used for agriculture is polluted by nitrate in North America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9258" y="2281014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FFFF"/>
                </a:solidFill>
                <a:latin typeface="Tahoma"/>
                <a:ea typeface=""/>
                <a:cs typeface=""/>
              </a:rPr>
              <a:t>What is nitrate?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4058" y="2661373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FCC66"/>
              </a:buClr>
              <a:buSzPct val="70000"/>
              <a:buFont typeface="Wingdings" charset="2"/>
              <a:buChar char="§"/>
            </a:pPr>
            <a:r>
              <a:rPr lang="en-US" altLang="en-US" b="0" dirty="0">
                <a:solidFill>
                  <a:srgbClr val="FFFFFF"/>
                </a:solidFill>
                <a:latin typeface="+mn-lt"/>
                <a:ea typeface=""/>
                <a:cs typeface=""/>
              </a:rPr>
              <a:t>Nitrates occur when nitrogen combine with organic elements like ammonia to form invisible tasteless compound.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819861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FFFF"/>
                </a:solidFill>
                <a:latin typeface="Tahoma"/>
                <a:ea typeface=""/>
                <a:cs typeface=""/>
              </a:rPr>
              <a:t>Why is it so bad?</a:t>
            </a:r>
            <a:endParaRPr lang="en-US" dirty="0">
              <a:solidFill>
                <a:srgbClr val="000000"/>
              </a:solidFill>
              <a:ea typeface=""/>
              <a:cs typeface="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4058" y="4280733"/>
            <a:ext cx="64008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CC66"/>
              </a:buClr>
              <a:buSzPct val="70000"/>
              <a:buFont typeface="Wingdings" charset="2"/>
              <a:buChar char="§"/>
            </a:pPr>
            <a:r>
              <a:rPr lang="en-US" b="0" dirty="0">
                <a:solidFill>
                  <a:srgbClr val="FFFFFF"/>
                </a:solidFill>
                <a:latin typeface="+mn-lt"/>
                <a:ea typeface=""/>
                <a:cs typeface=""/>
              </a:rPr>
              <a:t>Effects on humans</a:t>
            </a:r>
          </a:p>
          <a:p>
            <a:pPr marL="342900" indent="-342900">
              <a:spcBef>
                <a:spcPct val="20000"/>
              </a:spcBef>
              <a:buClr>
                <a:srgbClr val="FFCC66"/>
              </a:buClr>
              <a:buSzPct val="70000"/>
              <a:buFont typeface="Wingdings" charset="2"/>
              <a:buChar char="§"/>
            </a:pPr>
            <a:r>
              <a:rPr lang="en-US" b="0" dirty="0">
                <a:solidFill>
                  <a:srgbClr val="FFFFFF"/>
                </a:solidFill>
                <a:latin typeface="+mn-lt"/>
                <a:ea typeface=""/>
                <a:cs typeface=""/>
              </a:rPr>
              <a:t>Effects on environment</a:t>
            </a:r>
          </a:p>
          <a:p>
            <a:pPr marL="342900" indent="-342900">
              <a:spcBef>
                <a:spcPct val="20000"/>
              </a:spcBef>
              <a:buClr>
                <a:srgbClr val="FFCC66"/>
              </a:buClr>
              <a:buSzPct val="70000"/>
              <a:buFont typeface="Wingdings" charset="2"/>
              <a:buChar char="§"/>
            </a:pPr>
            <a:endParaRPr lang="en-US" b="0" dirty="0">
              <a:solidFill>
                <a:srgbClr val="FFFFFF"/>
              </a:solidFill>
              <a:latin typeface="+mn-lt"/>
              <a:ea typeface=""/>
              <a:cs typeface="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164461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What are the major causes?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84058" y="5571342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70000"/>
              <a:buFont typeface="Wingdings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70000"/>
              <a:buFont typeface="Wingdings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70000"/>
              <a:buFont typeface="Wingdings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70000"/>
              <a:buFont typeface="Wingdings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70000"/>
              <a:buFont typeface="Wingdings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/>
              <a:t>Agriculture (fertilizer and animal manure)</a:t>
            </a:r>
          </a:p>
          <a:p>
            <a:r>
              <a:rPr lang="en-US" sz="2400" b="0" dirty="0"/>
              <a:t>Human waste</a:t>
            </a:r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4176008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55265"/>
            <a:ext cx="4308909" cy="4602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400" y="6136347"/>
            <a:ext cx="358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B2B2B2"/>
                </a:solidFill>
              </a:rPr>
              <a:t>http://</a:t>
            </a:r>
            <a:r>
              <a:rPr lang="en-US" sz="1200" dirty="0" err="1">
                <a:solidFill>
                  <a:srgbClr val="B2B2B2"/>
                </a:solidFill>
              </a:rPr>
              <a:t>water.usgs.gov</a:t>
            </a:r>
            <a:r>
              <a:rPr lang="en-US" sz="1200" dirty="0">
                <a:solidFill>
                  <a:srgbClr val="B2B2B2"/>
                </a:solidFill>
              </a:rPr>
              <a:t>/</a:t>
            </a:r>
            <a:r>
              <a:rPr lang="en-US" sz="1200" dirty="0" err="1">
                <a:solidFill>
                  <a:srgbClr val="B2B2B2"/>
                </a:solidFill>
              </a:rPr>
              <a:t>nawqa</a:t>
            </a:r>
            <a:r>
              <a:rPr lang="en-US" sz="1200" dirty="0">
                <a:solidFill>
                  <a:srgbClr val="B2B2B2"/>
                </a:solidFill>
              </a:rPr>
              <a:t>/nutrients/pubs/wcp_v39_no12</a:t>
            </a:r>
            <a:r>
              <a:rPr lang="en-US" sz="1200" dirty="0"/>
              <a:t>/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3" y="1295400"/>
            <a:ext cx="4721809" cy="2111949"/>
          </a:xfrm>
        </p:spPr>
      </p:pic>
      <p:sp>
        <p:nvSpPr>
          <p:cNvPr id="11" name="TextBox 10"/>
          <p:cNvSpPr txBox="1"/>
          <p:nvPr/>
        </p:nvSpPr>
        <p:spPr>
          <a:xfrm>
            <a:off x="304800" y="288465"/>
            <a:ext cx="8297779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Tahoma"/>
                <a:ea typeface=""/>
                <a:cs typeface=""/>
              </a:rPr>
              <a:t>Why is it important to focus on this problem?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3" y="3407349"/>
            <a:ext cx="4772531" cy="255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05085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9100"/>
            <a:ext cx="8077200" cy="876300"/>
          </a:xfrm>
        </p:spPr>
        <p:txBody>
          <a:bodyPr/>
          <a:lstStyle/>
          <a:p>
            <a:r>
              <a:rPr lang="en-US" altLang="zh-CN" dirty="0"/>
              <a:t>What is the plan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resolve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problem?</a:t>
            </a:r>
            <a:endParaRPr lang="en-US" altLang="en-US" dirty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Biological Denitrification</a:t>
            </a:r>
          </a:p>
          <a:p>
            <a:r>
              <a:rPr lang="en-US" dirty="0"/>
              <a:t>utilization of an electrochemical bioreactor to provide reducing power for denitrifying bacteria to convert harmful nitrates into harmless atmospheric nitrogen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altLang="zh-CN" dirty="0"/>
              <a:t>Bio-electro</a:t>
            </a:r>
            <a:r>
              <a:rPr lang="zh-CN" altLang="en-US" dirty="0"/>
              <a:t> </a:t>
            </a:r>
            <a:r>
              <a:rPr lang="en-US" altLang="zh-CN" dirty="0"/>
              <a:t>reactors.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905048"/>
            <a:ext cx="2895600" cy="17238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4953000"/>
            <a:ext cx="2641600" cy="1651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77200" cy="685800"/>
          </a:xfrm>
        </p:spPr>
        <p:txBody>
          <a:bodyPr/>
          <a:lstStyle/>
          <a:p>
            <a:r>
              <a:rPr lang="en-US" dirty="0"/>
              <a:t>Our responsibilities &amp; Course of action</a:t>
            </a:r>
            <a:endParaRPr lang="en-US" altLang="en-US" dirty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66850"/>
            <a:ext cx="8077200" cy="55435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Responsibilities: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Case studies, assess the value, economic impact of the technology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Directed market research to assess the market size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Identify local, state, national funding sources for product development</a:t>
            </a:r>
          </a:p>
          <a:p>
            <a:pPr marL="457200" lvl="1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Course of action: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Technology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Data collection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Competitors in market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Case studies (NY Suffolk County &amp; CA Central Valley) for target market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Identify advantages of using product against other alternatives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Identify cost of shutting down wells against the usage of product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Dollar to dollar impact of technology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Cost of production &amp; installation, profit margin of using the technology </a:t>
            </a:r>
          </a:p>
          <a:p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2273992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077200" cy="838200"/>
          </a:xfrm>
        </p:spPr>
        <p:txBody>
          <a:bodyPr/>
          <a:lstStyle/>
          <a:p>
            <a:r>
              <a:rPr lang="en-US" dirty="0"/>
              <a:t>What 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challenges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 faced</a:t>
            </a:r>
            <a:r>
              <a:rPr lang="zh-CN" altLang="en-US" dirty="0"/>
              <a:t> </a:t>
            </a:r>
            <a:r>
              <a:rPr lang="en-US" altLang="zh-CN" dirty="0"/>
              <a:t>till now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Data</a:t>
            </a:r>
            <a:r>
              <a:rPr lang="zh-CN" altLang="en-US" sz="3200" dirty="0"/>
              <a:t> </a:t>
            </a:r>
            <a:r>
              <a:rPr lang="en-US" altLang="zh-CN" sz="3200" dirty="0"/>
              <a:t>collection</a:t>
            </a:r>
            <a:endParaRPr lang="en-US" sz="3200" dirty="0"/>
          </a:p>
          <a:p>
            <a:r>
              <a:rPr lang="en-US" altLang="zh-CN" sz="3200" dirty="0"/>
              <a:t>Outdated data. No access to relevant data.</a:t>
            </a:r>
          </a:p>
          <a:p>
            <a:r>
              <a:rPr lang="en-US" altLang="zh-CN" sz="3200" dirty="0"/>
              <a:t>Detection of nitrate – expensive business.</a:t>
            </a:r>
          </a:p>
        </p:txBody>
      </p:sp>
    </p:spTree>
    <p:extLst>
      <p:ext uri="{BB962C8B-B14F-4D97-AF65-F5344CB8AC3E}">
        <p14:creationId xmlns:p14="http://schemas.microsoft.com/office/powerpoint/2010/main" val="1167302922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77200" cy="685800"/>
          </a:xfrm>
        </p:spPr>
        <p:txBody>
          <a:bodyPr/>
          <a:lstStyle/>
          <a:p>
            <a:r>
              <a:rPr lang="en-US" dirty="0"/>
              <a:t>What are the steps carried out by us till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5029200"/>
          </a:xfrm>
        </p:spPr>
        <p:txBody>
          <a:bodyPr/>
          <a:lstStyle/>
          <a:p>
            <a:r>
              <a:rPr lang="en-US" altLang="zh-CN" sz="2400" dirty="0"/>
              <a:t>Clifford</a:t>
            </a:r>
            <a:r>
              <a:rPr lang="zh-CN" altLang="en-US" sz="2400" dirty="0"/>
              <a:t> </a:t>
            </a:r>
            <a:r>
              <a:rPr lang="en-US" altLang="zh-CN" sz="2400" dirty="0"/>
              <a:t>Morrison,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PhD</a:t>
            </a:r>
            <a:r>
              <a:rPr lang="zh-CN" altLang="en-US" sz="2400" dirty="0"/>
              <a:t> </a:t>
            </a:r>
            <a:r>
              <a:rPr lang="en-US" altLang="zh-CN" sz="2400" dirty="0"/>
              <a:t>student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sz="2400" dirty="0"/>
              <a:t>Dr. Bill Armiger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sz="2400" dirty="0"/>
              <a:t>the President/CEO of </a:t>
            </a:r>
            <a:r>
              <a:rPr lang="en-US" sz="2400" dirty="0" err="1"/>
              <a:t>BioChemInsights</a:t>
            </a:r>
            <a:r>
              <a:rPr lang="en-US" sz="2400" dirty="0"/>
              <a:t>, Inc.</a:t>
            </a:r>
          </a:p>
          <a:p>
            <a:r>
              <a:rPr lang="en-US" altLang="zh-CN" sz="2400" dirty="0"/>
              <a:t>Michael</a:t>
            </a:r>
            <a:r>
              <a:rPr lang="zh-CN" altLang="en-US" sz="2400" dirty="0"/>
              <a:t> </a:t>
            </a:r>
            <a:r>
              <a:rPr lang="en-US" altLang="zh-CN" sz="2400" dirty="0"/>
              <a:t>R</a:t>
            </a:r>
            <a:r>
              <a:rPr lang="zh-CN" altLang="en-US" sz="2400" dirty="0"/>
              <a:t> </a:t>
            </a:r>
            <a:r>
              <a:rPr lang="en-US" altLang="zh-CN" sz="2400" dirty="0"/>
              <a:t>Kelly,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IBM</a:t>
            </a:r>
            <a:r>
              <a:rPr lang="zh-CN" altLang="en-US" sz="2400" dirty="0"/>
              <a:t> </a:t>
            </a:r>
            <a:r>
              <a:rPr lang="en-US" altLang="zh-CN" sz="2400" dirty="0"/>
              <a:t>senior</a:t>
            </a:r>
            <a:r>
              <a:rPr lang="zh-CN" altLang="en-US" sz="2400" dirty="0"/>
              <a:t> </a:t>
            </a:r>
            <a:r>
              <a:rPr lang="en-US" altLang="zh-CN" sz="2400" dirty="0"/>
              <a:t>Research</a:t>
            </a:r>
            <a:r>
              <a:rPr lang="zh-CN" altLang="en-US" sz="2400" dirty="0"/>
              <a:t> </a:t>
            </a:r>
            <a:r>
              <a:rPr lang="en-US" altLang="zh-CN" sz="2400" dirty="0"/>
              <a:t>Scientist.</a:t>
            </a:r>
          </a:p>
          <a:p>
            <a:r>
              <a:rPr lang="en-US" altLang="zh-CN" sz="2400" dirty="0"/>
              <a:t>Michael</a:t>
            </a:r>
            <a:r>
              <a:rPr lang="zh-CN" altLang="en-US" sz="2400" dirty="0"/>
              <a:t> </a:t>
            </a:r>
            <a:r>
              <a:rPr lang="en-US" altLang="zh-CN" sz="2400" dirty="0"/>
              <a:t>R</a:t>
            </a:r>
            <a:r>
              <a:rPr lang="zh-CN" altLang="en-US" sz="2400" dirty="0"/>
              <a:t> </a:t>
            </a:r>
            <a:r>
              <a:rPr lang="en-US" altLang="zh-CN" sz="2400" dirty="0"/>
              <a:t>Kelly</a:t>
            </a:r>
            <a:r>
              <a:rPr lang="zh-CN" altLang="en-US" sz="2400" dirty="0"/>
              <a:t> </a:t>
            </a:r>
            <a:r>
              <a:rPr lang="en-US" altLang="zh-CN" sz="2400" dirty="0"/>
              <a:t>connected</a:t>
            </a:r>
            <a:r>
              <a:rPr lang="zh-CN" altLang="en-US" sz="2400" dirty="0"/>
              <a:t> </a:t>
            </a:r>
            <a:r>
              <a:rPr lang="en-US" sz="2400" dirty="0"/>
              <a:t>Dr. Jim Sutherland and Chris </a:t>
            </a:r>
            <a:r>
              <a:rPr lang="en-US" sz="2400" dirty="0" err="1"/>
              <a:t>Navitsky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NYS</a:t>
            </a:r>
            <a:r>
              <a:rPr lang="zh-CN" altLang="en-US" sz="2400" dirty="0"/>
              <a:t> </a:t>
            </a:r>
            <a:r>
              <a:rPr lang="en-US" altLang="zh-CN" sz="2400" dirty="0"/>
              <a:t>Department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environment</a:t>
            </a:r>
            <a:r>
              <a:rPr lang="zh-CN" altLang="en-US" sz="2400" dirty="0"/>
              <a:t> </a:t>
            </a:r>
            <a:r>
              <a:rPr lang="en-US" altLang="zh-CN" sz="2400" dirty="0"/>
              <a:t>conservation.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Prof.</a:t>
            </a:r>
            <a:r>
              <a:rPr lang="zh-CN" altLang="en-US" sz="2400" dirty="0"/>
              <a:t> </a:t>
            </a:r>
            <a:r>
              <a:rPr lang="en-US" altLang="zh-CN" sz="2400" dirty="0"/>
              <a:t>Faye</a:t>
            </a:r>
            <a:r>
              <a:rPr lang="zh-CN" altLang="en-US" sz="2400" dirty="0"/>
              <a:t> </a:t>
            </a:r>
            <a:r>
              <a:rPr lang="en-US" altLang="zh-CN" sz="2400" dirty="0" err="1"/>
              <a:t>Duchin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Prof.</a:t>
            </a:r>
            <a:r>
              <a:rPr lang="zh-CN" altLang="en-US" sz="2400" dirty="0"/>
              <a:t> </a:t>
            </a:r>
            <a:r>
              <a:rPr lang="en-US" altLang="zh-CN" sz="2400" dirty="0"/>
              <a:t>John</a:t>
            </a:r>
            <a:r>
              <a:rPr lang="zh-CN" altLang="en-US" sz="2400" dirty="0"/>
              <a:t> </a:t>
            </a:r>
            <a:r>
              <a:rPr lang="en-US" altLang="zh-CN" sz="2400" dirty="0"/>
              <a:t>Goudy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department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economics</a:t>
            </a:r>
          </a:p>
          <a:p>
            <a:r>
              <a:rPr lang="en-US" altLang="zh-CN" sz="2400" dirty="0"/>
              <a:t>Prof. Sandra</a:t>
            </a:r>
            <a:r>
              <a:rPr lang="zh-CN" altLang="en-US" sz="2400" dirty="0"/>
              <a:t> </a:t>
            </a:r>
            <a:r>
              <a:rPr lang="en-US" altLang="zh-CN" sz="2400" dirty="0" err="1"/>
              <a:t>Nierzwicki</a:t>
            </a:r>
            <a:r>
              <a:rPr lang="en-US" altLang="zh-CN" sz="2400" dirty="0"/>
              <a:t> Bauer</a:t>
            </a:r>
            <a:r>
              <a:rPr lang="zh-CN" altLang="en-US" sz="2400" dirty="0"/>
              <a:t>  </a:t>
            </a:r>
            <a:endParaRPr lang="en-US" altLang="zh-CN" sz="2400" dirty="0"/>
          </a:p>
          <a:p>
            <a:r>
              <a:rPr lang="en-US" altLang="zh-CN" sz="2400" dirty="0" err="1"/>
              <a:t>Ignas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Gaska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9407328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actions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Looking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companies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involved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detection and cleaning 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nitrates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water.</a:t>
            </a:r>
          </a:p>
          <a:p>
            <a:r>
              <a:rPr lang="en-US" altLang="zh-CN" dirty="0"/>
              <a:t>Reading</a:t>
            </a:r>
            <a:r>
              <a:rPr lang="zh-CN" altLang="en-US" dirty="0"/>
              <a:t> </a:t>
            </a:r>
            <a:r>
              <a:rPr lang="en-US" altLang="zh-CN" dirty="0"/>
              <a:t>various</a:t>
            </a:r>
            <a:r>
              <a:rPr lang="zh-CN" altLang="en-US" dirty="0"/>
              <a:t> </a:t>
            </a:r>
            <a:r>
              <a:rPr lang="en-US" altLang="zh-CN" dirty="0"/>
              <a:t>technical</a:t>
            </a:r>
            <a:r>
              <a:rPr lang="zh-CN" altLang="en-US" dirty="0"/>
              <a:t> </a:t>
            </a:r>
            <a:r>
              <a:rPr lang="en-US" altLang="zh-CN" dirty="0"/>
              <a:t>reports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nitrate</a:t>
            </a:r>
            <a:r>
              <a:rPr lang="zh-CN" altLang="en-US" dirty="0"/>
              <a:t> </a:t>
            </a:r>
            <a:r>
              <a:rPr lang="en-US" altLang="zh-CN" dirty="0"/>
              <a:t>contamination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drinking</a:t>
            </a:r>
            <a:r>
              <a:rPr lang="zh-CN" altLang="en-US" dirty="0"/>
              <a:t> </a:t>
            </a:r>
            <a:r>
              <a:rPr lang="en-US" altLang="zh-CN" dirty="0"/>
              <a:t>water.</a:t>
            </a:r>
          </a:p>
          <a:p>
            <a:r>
              <a:rPr lang="en-US" altLang="zh-CN" dirty="0"/>
              <a:t>Getting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touch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government</a:t>
            </a:r>
            <a:r>
              <a:rPr lang="zh-CN" altLang="en-US" dirty="0"/>
              <a:t> </a:t>
            </a:r>
            <a:r>
              <a:rPr lang="en-US" altLang="zh-CN" dirty="0"/>
              <a:t>agencies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drinking</a:t>
            </a:r>
            <a:r>
              <a:rPr lang="zh-CN" altLang="en-US" dirty="0"/>
              <a:t> </a:t>
            </a:r>
            <a:r>
              <a:rPr lang="en-US" altLang="zh-CN" dirty="0"/>
              <a:t>water</a:t>
            </a:r>
            <a:r>
              <a:rPr lang="zh-CN" altLang="en-US" dirty="0"/>
              <a:t> </a:t>
            </a:r>
            <a:r>
              <a:rPr lang="en-US" altLang="zh-CN" dirty="0"/>
              <a:t>contamination.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85310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77200" cy="685800"/>
          </a:xfrm>
        </p:spPr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http://www.ewg.org/research/pouring-it/nitrogen-use-and-sources-nitrate-contamination</a:t>
            </a:r>
          </a:p>
          <a:p>
            <a:r>
              <a:rPr lang="en-US" dirty="0"/>
              <a:t>http://water.usgs.gov/nawqa/nutrients/pubs/wcp_v39_no12/</a:t>
            </a:r>
          </a:p>
        </p:txBody>
      </p:sp>
    </p:spTree>
    <p:extLst>
      <p:ext uri="{BB962C8B-B14F-4D97-AF65-F5344CB8AC3E}">
        <p14:creationId xmlns:p14="http://schemas.microsoft.com/office/powerpoint/2010/main" val="159709470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E7B900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RPI_pittsburg</Template>
  <TotalTime>568</TotalTime>
  <Words>393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Tahoma</vt:lpstr>
      <vt:lpstr>Times New Roman</vt:lpstr>
      <vt:lpstr>Wingdings</vt:lpstr>
      <vt:lpstr>Office Theme</vt:lpstr>
      <vt:lpstr>MSRP Project: BioChem Insights Inc</vt:lpstr>
      <vt:lpstr>What is the problem?</vt:lpstr>
      <vt:lpstr>PowerPoint Presentation</vt:lpstr>
      <vt:lpstr>What is the plan to resolve the problem?</vt:lpstr>
      <vt:lpstr>Our responsibilities &amp; Course of action</vt:lpstr>
      <vt:lpstr>What are the challenges we have faced till now?</vt:lpstr>
      <vt:lpstr>What are the steps carried out by us till now?</vt:lpstr>
      <vt:lpstr>Future actions items</vt:lpstr>
      <vt:lpstr>References:</vt:lpstr>
      <vt:lpstr>         Q&amp;A  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mengfang sun</dc:creator>
  <cp:lastModifiedBy>Priyanka Kalmane</cp:lastModifiedBy>
  <cp:revision>19</cp:revision>
  <dcterms:created xsi:type="dcterms:W3CDTF">2016-10-03T20:30:27Z</dcterms:created>
  <dcterms:modified xsi:type="dcterms:W3CDTF">2016-12-07T02:45:43Z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