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861B-9892-4D85-BD57-FCD3035104C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DE13-065F-4A79-924B-B750B093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398" r="31118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E6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/>
              <a:t>Tutorial – JMP, a SAS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dirty="0"/>
              <a:t>Pronounced as “Jump”, JMP is a SAS built interactive statistical visualization and discovery tool.</a:t>
            </a:r>
          </a:p>
          <a:p>
            <a:pPr>
              <a:lnSpc>
                <a:spcPct val="70000"/>
              </a:lnSpc>
            </a:pPr>
            <a:r>
              <a:rPr lang="en-US" sz="1600" dirty="0"/>
              <a:t>Capabilities of JMP are: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Data exploration and display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Experiment design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Quality control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Qualitative analysis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Statistical modeling, Report building</a:t>
            </a:r>
          </a:p>
          <a:p>
            <a:pPr>
              <a:lnSpc>
                <a:spcPct val="70000"/>
              </a:lnSpc>
            </a:pPr>
            <a:r>
              <a:rPr lang="en-US" sz="1600" dirty="0"/>
              <a:t>Why use JMP?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Ease of use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Used in association with SAS. Allows for easy visualization even without enough knowledge of statistical complexities.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Can be used without training or prior programming knowledge</a:t>
            </a:r>
          </a:p>
          <a:p>
            <a:pPr lvl="1">
              <a:lnSpc>
                <a:spcPct val="70000"/>
              </a:lnSpc>
            </a:pPr>
            <a:r>
              <a:rPr lang="en-US" sz="1600" dirty="0"/>
              <a:t>Point and click interface </a:t>
            </a:r>
          </a:p>
          <a:p>
            <a:pPr>
              <a:lnSpc>
                <a:spcPct val="70000"/>
              </a:lnSpc>
            </a:pPr>
            <a:r>
              <a:rPr lang="en-US" sz="1600" dirty="0"/>
              <a:t>Link to learn more about JMP : </a:t>
            </a:r>
            <a:r>
              <a:rPr lang="en-US" sz="1600" u="sng" dirty="0"/>
              <a:t>http://www.jmp.com/en_us/software/data-analysis-software.html</a:t>
            </a:r>
          </a:p>
        </p:txBody>
      </p:sp>
    </p:spTree>
    <p:extLst>
      <p:ext uri="{BB962C8B-B14F-4D97-AF65-F5344CB8AC3E}">
        <p14:creationId xmlns:p14="http://schemas.microsoft.com/office/powerpoint/2010/main" val="378041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8960"/>
            <a:ext cx="12192000" cy="24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538" y="770968"/>
            <a:ext cx="1619250" cy="7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8" y="1032416"/>
            <a:ext cx="1068387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5440" y="1849120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Airbnb: New user Bookings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6199" y="3298512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Priyanka G Kalmane</a:t>
            </a:r>
            <a:r>
              <a:rPr lang="en-US" dirty="0">
                <a:latin typeface="Algerian" panose="04020705040A02060702" pitchFamily="82" charset="0"/>
              </a:rPr>
              <a:t> - BSAN</a:t>
            </a:r>
          </a:p>
        </p:txBody>
      </p:sp>
    </p:spTree>
    <p:extLst>
      <p:ext uri="{BB962C8B-B14F-4D97-AF65-F5344CB8AC3E}">
        <p14:creationId xmlns:p14="http://schemas.microsoft.com/office/powerpoint/2010/main" val="42626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is a homestay network that enables travelers find affordable, convenient accommodation via a online marketplace.</a:t>
            </a:r>
          </a:p>
          <a:p>
            <a:r>
              <a:rPr lang="en-US" dirty="0"/>
              <a:t>Airbnb wants us to predict in which possible 5 countries a specific new user will make his/her booking.</a:t>
            </a:r>
          </a:p>
          <a:p>
            <a:r>
              <a:rPr lang="en-US" dirty="0"/>
              <a:t> With this, Airbnb can build a more personalized online experience for the new user. Also, better forecast demand.</a:t>
            </a:r>
          </a:p>
        </p:txBody>
      </p:sp>
    </p:spTree>
    <p:extLst>
      <p:ext uri="{BB962C8B-B14F-4D97-AF65-F5344CB8AC3E}">
        <p14:creationId xmlns:p14="http://schemas.microsoft.com/office/powerpoint/2010/main" val="258667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935"/>
          </a:xfrm>
        </p:spPr>
        <p:txBody>
          <a:bodyPr/>
          <a:lstStyle/>
          <a:p>
            <a:r>
              <a:rPr lang="en-US" dirty="0"/>
              <a:t>Number of observations – 213451 in Training Data Set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3020" y="2421412"/>
            <a:ext cx="3911600" cy="3968822"/>
          </a:xfrm>
          <a:prstGeom prst="round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6210" y="2421412"/>
            <a:ext cx="3556000" cy="3968821"/>
          </a:xfrm>
          <a:prstGeom prst="round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8320" y="2604581"/>
            <a:ext cx="2905760" cy="646331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Train and Test – User Information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1918" y="2604580"/>
            <a:ext cx="1016001" cy="369332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Sessions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7040" y="3250913"/>
            <a:ext cx="3068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the account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First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Kind of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Destination (train)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7040" y="3454400"/>
            <a:ext cx="300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Seconds elapsed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detail</a:t>
            </a:r>
          </a:p>
        </p:txBody>
      </p:sp>
    </p:spTree>
    <p:extLst>
      <p:ext uri="{BB962C8B-B14F-4D97-AF65-F5344CB8AC3E}">
        <p14:creationId xmlns:p14="http://schemas.microsoft.com/office/powerpoint/2010/main" val="39623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833188" y="4033935"/>
            <a:ext cx="1933497" cy="2216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829551" y="725675"/>
            <a:ext cx="4042409" cy="27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9931188" y="4033935"/>
            <a:ext cx="1940772" cy="2183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/>
              <a:t>Intuition and next steps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>
              <a:buClr>
                <a:srgbClr val="A18865"/>
              </a:buClr>
            </a:pPr>
            <a:r>
              <a:rPr lang="en-US" sz="2000" dirty="0"/>
              <a:t>Age, Gender, Month of booking, Language , Signup app, Device types seem to play a major role in deciding the country destination.</a:t>
            </a:r>
          </a:p>
          <a:p>
            <a:pPr>
              <a:buClr>
                <a:srgbClr val="A18865"/>
              </a:buClr>
            </a:pPr>
            <a:r>
              <a:rPr lang="en-US" sz="2000" dirty="0"/>
              <a:t>Seconds elapsed and the number of times a user has logged on plays a role in deciding upon the destination.</a:t>
            </a:r>
          </a:p>
          <a:p>
            <a:pPr>
              <a:buClr>
                <a:srgbClr val="A18865"/>
              </a:buClr>
            </a:pPr>
            <a:r>
              <a:rPr lang="en-US" sz="2000" dirty="0"/>
              <a:t>Next steps :</a:t>
            </a:r>
          </a:p>
          <a:p>
            <a:pPr lvl="1">
              <a:buClr>
                <a:srgbClr val="A18865"/>
              </a:buClr>
            </a:pPr>
            <a:r>
              <a:rPr lang="en-US" sz="1600" dirty="0"/>
              <a:t>Identify relations</a:t>
            </a:r>
          </a:p>
          <a:p>
            <a:pPr lvl="1">
              <a:buClr>
                <a:srgbClr val="A18865"/>
              </a:buClr>
            </a:pPr>
            <a:r>
              <a:rPr lang="en-US" sz="1600" dirty="0"/>
              <a:t>Classify users</a:t>
            </a:r>
          </a:p>
          <a:p>
            <a:pPr lvl="1">
              <a:buClr>
                <a:srgbClr val="A18865"/>
              </a:buClr>
            </a:pPr>
            <a:r>
              <a:rPr lang="en-US" sz="1600" dirty="0"/>
              <a:t>Understand the patterns</a:t>
            </a:r>
          </a:p>
          <a:p>
            <a:pPr>
              <a:buClr>
                <a:srgbClr val="A18865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2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53441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models</a:t>
            </a:r>
          </a:p>
          <a:p>
            <a:pPr lvl="1"/>
            <a:r>
              <a:rPr lang="en-US" dirty="0"/>
              <a:t>Naïve Bayes – Each input variable is independent. Accuracy : 25.17% </a:t>
            </a:r>
          </a:p>
          <a:p>
            <a:pPr lvl="1"/>
            <a:r>
              <a:rPr lang="en-US" dirty="0"/>
              <a:t>Random forest – A bootstrap aggregation algorithm, multiple decision trees create models making prediction for the new data. These predictions are averaged to give a better estimate of the true output value. Accuracy : 45.048%</a:t>
            </a:r>
          </a:p>
          <a:p>
            <a:pPr lvl="1"/>
            <a:r>
              <a:rPr lang="en-US" dirty="0"/>
              <a:t> Extreme Gradient Boosting – Contains linear model solver and tree learning algorithms. Accuracy: 84.94%</a:t>
            </a:r>
          </a:p>
          <a:p>
            <a:r>
              <a:rPr lang="en-US" dirty="0"/>
              <a:t>Reason for the choice of models</a:t>
            </a:r>
          </a:p>
          <a:p>
            <a:pPr lvl="1"/>
            <a:r>
              <a:rPr lang="en-US" dirty="0"/>
              <a:t>Naïve Bayes – Simple probabilistic model to obtain conditional probability for each class.</a:t>
            </a:r>
          </a:p>
          <a:p>
            <a:pPr lvl="1"/>
            <a:r>
              <a:rPr lang="en-US" dirty="0"/>
              <a:t>Random forest – Experiment with a bagging algorithm to get a higher accuracy.</a:t>
            </a:r>
          </a:p>
          <a:p>
            <a:pPr lvl="1"/>
            <a:r>
              <a:rPr lang="en-US" dirty="0"/>
              <a:t>Extreme Gradient Boosting – Experiment with a boosting algorithm for a much higher accuracy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Age, Gender, Month of first booking, Device type, Language, Signup app</a:t>
            </a:r>
          </a:p>
          <a:p>
            <a:r>
              <a:rPr lang="en-US" dirty="0"/>
              <a:t>Evaluation Criteria</a:t>
            </a:r>
          </a:p>
          <a:p>
            <a:pPr lvl="1"/>
            <a:r>
              <a:rPr lang="en-US" dirty="0"/>
              <a:t>Normalized Discounted Cumulative 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09" y="5892799"/>
            <a:ext cx="2767013" cy="8026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623" y="5894692"/>
            <a:ext cx="2232978" cy="8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8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Learnings from the Challenge</a:t>
            </a:r>
          </a:p>
          <a:p>
            <a:pPr lvl="1"/>
            <a:r>
              <a:rPr lang="en-US" dirty="0"/>
              <a:t>Different types of machine learning algorithms.</a:t>
            </a:r>
          </a:p>
          <a:p>
            <a:pPr lvl="1"/>
            <a:r>
              <a:rPr lang="en-US" dirty="0"/>
              <a:t>Naïve Bayes - Not the best model for real world data.</a:t>
            </a:r>
          </a:p>
          <a:p>
            <a:pPr lvl="1"/>
            <a:r>
              <a:rPr lang="en-US" dirty="0"/>
              <a:t>Random forest algorithm – A powerful ensemble bagging machine learning algorithm where suboptimal splits are made by introducing randomness.</a:t>
            </a:r>
          </a:p>
          <a:p>
            <a:pPr lvl="1"/>
            <a:r>
              <a:rPr lang="en-US" dirty="0"/>
              <a:t>Extreme Gradient Boosting – Strong boosting algorithm that works only with numeric data type. Used evaluation criteria Normalized Discounted Cumulative Gain.</a:t>
            </a:r>
          </a:p>
          <a:p>
            <a:pPr lvl="1"/>
            <a:r>
              <a:rPr lang="en-US" dirty="0"/>
              <a:t>Importance of optimization of Evaluation Criteria</a:t>
            </a:r>
          </a:p>
          <a:p>
            <a:r>
              <a:rPr lang="en-US" dirty="0"/>
              <a:t>What more could we do?</a:t>
            </a:r>
          </a:p>
          <a:p>
            <a:pPr lvl="1"/>
            <a:r>
              <a:rPr lang="en-US" dirty="0"/>
              <a:t>For higher accuracy, outliers in ‘Age’ could be recoded.</a:t>
            </a:r>
          </a:p>
          <a:p>
            <a:pPr lvl="1"/>
            <a:r>
              <a:rPr lang="en-US" dirty="0"/>
              <a:t>Could use multiple layers of algorithms such as Neural networks over Random Forest and Extreme Gradient Boost as the final layer for better accuracy.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5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40" y="253416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2665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548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Tutorial – JMP, a SAS Software</vt:lpstr>
      <vt:lpstr>PowerPoint Presentation</vt:lpstr>
      <vt:lpstr>Challenge</vt:lpstr>
      <vt:lpstr>Data</vt:lpstr>
      <vt:lpstr>Intuition and next steps</vt:lpstr>
      <vt:lpstr>Modeling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Kalmane</dc:creator>
  <cp:lastModifiedBy>Priyanka Kalmane</cp:lastModifiedBy>
  <cp:revision>32</cp:revision>
  <dcterms:created xsi:type="dcterms:W3CDTF">2016-12-04T15:59:38Z</dcterms:created>
  <dcterms:modified xsi:type="dcterms:W3CDTF">2016-12-05T21:56:02Z</dcterms:modified>
</cp:coreProperties>
</file>