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65" r:id="rId9"/>
    <p:sldId id="266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5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7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366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07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3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2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54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3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4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9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0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3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4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2EA29DA-CB72-4643-B4DA-D6DA0A02527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F88FB6A-638C-478E-A4F6-32CF58A6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28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ibikenyc.com/system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266824"/>
            <a:ext cx="9144000" cy="1641490"/>
          </a:xfrm>
        </p:spPr>
        <p:txBody>
          <a:bodyPr/>
          <a:lstStyle/>
          <a:p>
            <a:r>
              <a:rPr lang="en-US" dirty="0"/>
              <a:t>CITI BIKE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289781"/>
            <a:ext cx="9144000" cy="754025"/>
          </a:xfrm>
        </p:spPr>
        <p:txBody>
          <a:bodyPr/>
          <a:lstStyle/>
          <a:p>
            <a:r>
              <a:rPr lang="en-US" dirty="0"/>
              <a:t>Prediction of Bike Usage in New York City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7671" y="5219886"/>
            <a:ext cx="44169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By</a:t>
            </a:r>
          </a:p>
          <a:p>
            <a:r>
              <a:rPr lang="en-US" sz="2800" dirty="0"/>
              <a:t>Priyanka </a:t>
            </a:r>
            <a:r>
              <a:rPr lang="en-US" sz="2800" dirty="0" err="1"/>
              <a:t>Ganeshan</a:t>
            </a:r>
            <a:r>
              <a:rPr lang="en-US" sz="2800" dirty="0"/>
              <a:t> Kalmane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" y="1696721"/>
            <a:ext cx="37592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1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at Climate level </a:t>
            </a:r>
          </a:p>
          <a:p>
            <a:pPr lvl="1"/>
            <a:r>
              <a:rPr lang="en-US" dirty="0"/>
              <a:t>Consider wet days &amp; dry days</a:t>
            </a:r>
          </a:p>
          <a:p>
            <a:r>
              <a:rPr lang="en-US" dirty="0"/>
              <a:t>Analysis at neighborhood level</a:t>
            </a:r>
          </a:p>
          <a:p>
            <a:pPr lvl="1"/>
            <a:r>
              <a:rPr lang="en-US" dirty="0"/>
              <a:t>Trips between Manhattan to Brooklyn and vice versa</a:t>
            </a:r>
          </a:p>
          <a:p>
            <a:r>
              <a:rPr lang="en-US" dirty="0"/>
              <a:t>Munge taxi usage data to increase number of data points for analysis</a:t>
            </a:r>
          </a:p>
          <a:p>
            <a:r>
              <a:rPr lang="en-US"/>
              <a:t>Analysis of summer </a:t>
            </a:r>
            <a:r>
              <a:rPr lang="en-US" dirty="0"/>
              <a:t>season – usage is maximum</a:t>
            </a:r>
          </a:p>
        </p:txBody>
      </p:sp>
    </p:spTree>
    <p:extLst>
      <p:ext uri="{BB962C8B-B14F-4D97-AF65-F5344CB8AC3E}">
        <p14:creationId xmlns:p14="http://schemas.microsoft.com/office/powerpoint/2010/main" val="369259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Goodness of fit – good. Possibility of multicollinearity.</a:t>
            </a:r>
          </a:p>
          <a:p>
            <a:r>
              <a:rPr lang="en-US" dirty="0"/>
              <a:t>Prediction of bike usage demand during rush hour.</a:t>
            </a:r>
          </a:p>
          <a:p>
            <a:r>
              <a:rPr lang="en-US" dirty="0"/>
              <a:t>Efficient allocation of resources.</a:t>
            </a:r>
          </a:p>
          <a:p>
            <a:r>
              <a:rPr lang="en-US" dirty="0"/>
              <a:t>Resulting in maximizing number of bike trips.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9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91" y="2073897"/>
            <a:ext cx="10464538" cy="2435405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THANK YOU! </a:t>
            </a:r>
            <a:b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6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5072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4" r="2" b="2"/>
          <a:stretch/>
        </p:blipFill>
        <p:spPr>
          <a:xfrm>
            <a:off x="1131172" y="2268111"/>
            <a:ext cx="4187222" cy="3256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611985"/>
            <a:ext cx="5257799" cy="456497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Pick a bicycle at any self-serve bike-station and return the bike at any bike station located within system’s service area.</a:t>
            </a:r>
          </a:p>
          <a:p>
            <a:pPr algn="just"/>
            <a:r>
              <a:rPr lang="en-US" dirty="0"/>
              <a:t>Studies about practical use of the systems.</a:t>
            </a:r>
          </a:p>
          <a:p>
            <a:pPr algn="just"/>
            <a:r>
              <a:rPr lang="en-US" dirty="0"/>
              <a:t>Improving location-allocation of stations.</a:t>
            </a:r>
          </a:p>
          <a:p>
            <a:pPr algn="just"/>
            <a:r>
              <a:rPr lang="en-US" dirty="0"/>
              <a:t>Impact of expansion of bicycle-sharing system on its usage.</a:t>
            </a:r>
          </a:p>
          <a:p>
            <a:pPr algn="just"/>
            <a:r>
              <a:rPr lang="en-US" dirty="0"/>
              <a:t>Focus on expansion of system for original users’ ability to reach new areas and attracting new users to bike sharing systems.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8419" y="6101592"/>
            <a:ext cx="772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Goal : “Predicting the bike usage demand.” </a:t>
            </a:r>
          </a:p>
        </p:txBody>
      </p:sp>
    </p:spTree>
    <p:extLst>
      <p:ext uri="{BB962C8B-B14F-4D97-AF65-F5344CB8AC3E}">
        <p14:creationId xmlns:p14="http://schemas.microsoft.com/office/powerpoint/2010/main" val="376148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https://www.citibikenyc.com/system-data</a:t>
            </a:r>
            <a:endParaRPr lang="en-US" dirty="0"/>
          </a:p>
          <a:p>
            <a:r>
              <a:rPr lang="en-US" dirty="0"/>
              <a:t>The data includes: Trip Duration (seconds) ;Start Time and Date; Stop Time and Date; Start Station Name; End Station Name; Station ID; Station Lat/Long; Bike ID; User Type (Customer = 24-hour pass or 7-day pass user; Subscriber = Annual Member); Gender (Zero=unknown; 1=male; 2=female); Year of Birth</a:t>
            </a:r>
          </a:p>
          <a:p>
            <a:r>
              <a:rPr lang="en-US" dirty="0"/>
              <a:t>Comprises data for the year 2016 – Zip file with 12 different CSV files for each month</a:t>
            </a:r>
          </a:p>
          <a:p>
            <a:r>
              <a:rPr lang="en-US" dirty="0"/>
              <a:t>Total number of observations : 13845655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8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Quarterly Analysis</a:t>
            </a:r>
          </a:p>
          <a:p>
            <a:r>
              <a:rPr lang="en-US" dirty="0"/>
              <a:t>Feature creation – Rush hour demand</a:t>
            </a:r>
          </a:p>
          <a:p>
            <a:r>
              <a:rPr lang="en-US" dirty="0"/>
              <a:t>Processing of raw data to get number of trips:</a:t>
            </a:r>
          </a:p>
          <a:p>
            <a:pPr lvl="1"/>
            <a:r>
              <a:rPr lang="en-US" dirty="0"/>
              <a:t>Start station level</a:t>
            </a:r>
          </a:p>
          <a:p>
            <a:pPr lvl="1"/>
            <a:r>
              <a:rPr lang="en-US" dirty="0"/>
              <a:t>Rush start hour</a:t>
            </a:r>
          </a:p>
          <a:p>
            <a:r>
              <a:rPr lang="en-US" dirty="0"/>
              <a:t>Outlier removal : Age, Unknown gender</a:t>
            </a:r>
          </a:p>
          <a:p>
            <a:r>
              <a:rPr lang="en-US" dirty="0"/>
              <a:t>Calculating distance from coordinate data</a:t>
            </a:r>
          </a:p>
          <a:p>
            <a:r>
              <a:rPr lang="en-US" dirty="0"/>
              <a:t>Including climate data (Temperature)</a:t>
            </a:r>
          </a:p>
          <a:p>
            <a:r>
              <a:rPr lang="en-US" dirty="0"/>
              <a:t>Speed calculation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9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54" y="1421425"/>
            <a:ext cx="1852609" cy="241458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43" y="3836008"/>
            <a:ext cx="3288590" cy="2727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63" y="1421425"/>
            <a:ext cx="1927460" cy="2512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73" y="3836348"/>
            <a:ext cx="3396070" cy="2715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54" y="3836008"/>
            <a:ext cx="3903404" cy="27273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23" y="1430080"/>
            <a:ext cx="3008857" cy="2406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430081"/>
            <a:ext cx="1924460" cy="24922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77" y="1430080"/>
            <a:ext cx="1894655" cy="24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9" y="1385079"/>
            <a:ext cx="3306642" cy="26442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21" y="1385079"/>
            <a:ext cx="2042159" cy="2661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80" y="1385079"/>
            <a:ext cx="2346960" cy="2661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9" y="4029306"/>
            <a:ext cx="4099287" cy="2792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40" y="1385079"/>
            <a:ext cx="3484880" cy="2661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66" y="4048524"/>
            <a:ext cx="4124794" cy="27728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50" y="4029306"/>
            <a:ext cx="3177170" cy="27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4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technique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Hypothesis: </a:t>
            </a:r>
            <a:r>
              <a:rPr lang="en-US" i="1" dirty="0">
                <a:solidFill>
                  <a:srgbClr val="FFFF00"/>
                </a:solidFill>
              </a:rPr>
              <a:t>“Stations have an impact on bike usage demand”</a:t>
            </a:r>
          </a:p>
          <a:p>
            <a:r>
              <a:rPr lang="en-US" dirty="0"/>
              <a:t>Multivariate regression</a:t>
            </a:r>
          </a:p>
          <a:p>
            <a:pPr lvl="1"/>
            <a:r>
              <a:rPr lang="en-US" dirty="0"/>
              <a:t>Analysis at station level</a:t>
            </a:r>
          </a:p>
          <a:p>
            <a:pPr lvl="2"/>
            <a:r>
              <a:rPr lang="en-US" dirty="0"/>
              <a:t>Dependent variable : Raw data processed to obtain the number of trips between start station – end station pair </a:t>
            </a:r>
          </a:p>
          <a:p>
            <a:pPr lvl="2"/>
            <a:r>
              <a:rPr lang="en-US" dirty="0"/>
              <a:t>Independent variables: Trip duration, age, gender, Max temperature, Min temperature, start hour, week, month</a:t>
            </a:r>
          </a:p>
          <a:p>
            <a:pPr lvl="2"/>
            <a:r>
              <a:rPr lang="en-US" dirty="0"/>
              <a:t>R-squared value : 0.165 P-value&lt; 2.2*10</a:t>
            </a:r>
            <a:r>
              <a:rPr lang="en-US" baseline="30000" dirty="0"/>
              <a:t>-6</a:t>
            </a: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i="1" dirty="0">
                <a:solidFill>
                  <a:srgbClr val="FFFF00"/>
                </a:solidFill>
              </a:rPr>
              <a:t>“Extremely low  R-squared value and P-value. Hypothesis accepted. 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FFFF00"/>
                </a:solidFill>
              </a:rPr>
              <a:t>Change in modeling technique required”</a:t>
            </a:r>
          </a:p>
        </p:txBody>
      </p:sp>
    </p:spTree>
    <p:extLst>
      <p:ext uri="{BB962C8B-B14F-4D97-AF65-F5344CB8AC3E}">
        <p14:creationId xmlns:p14="http://schemas.microsoft.com/office/powerpoint/2010/main" val="399161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technique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Hypothesis: </a:t>
            </a:r>
            <a:r>
              <a:rPr lang="en-US" i="1" dirty="0">
                <a:solidFill>
                  <a:srgbClr val="FFFF00"/>
                </a:solidFill>
              </a:rPr>
              <a:t>“Start hour has an impact on bike usage demand”</a:t>
            </a:r>
          </a:p>
          <a:p>
            <a:r>
              <a:rPr lang="en-US" dirty="0"/>
              <a:t>Linear regression with interaction &amp; step wise regression</a:t>
            </a:r>
          </a:p>
          <a:p>
            <a:r>
              <a:rPr lang="en-US" dirty="0"/>
              <a:t>Analysis at Rush hour level</a:t>
            </a:r>
          </a:p>
          <a:p>
            <a:pPr lvl="1"/>
            <a:r>
              <a:rPr lang="en-US" dirty="0"/>
              <a:t>Dependent variable : Raw data processed to obtain the number of trips in a start hour-day pair.</a:t>
            </a:r>
          </a:p>
          <a:p>
            <a:pPr lvl="1"/>
            <a:r>
              <a:rPr lang="en-US" dirty="0"/>
              <a:t>PCR carried out to check for dimensionality reduction.</a:t>
            </a:r>
          </a:p>
          <a:p>
            <a:pPr lvl="1"/>
            <a:r>
              <a:rPr lang="en-US" dirty="0"/>
              <a:t>R-squared: 0.775 P-value&lt; 2.2*10</a:t>
            </a:r>
            <a:r>
              <a:rPr lang="en-US" baseline="30000" dirty="0"/>
              <a:t>-6</a:t>
            </a:r>
          </a:p>
          <a:p>
            <a:r>
              <a:rPr lang="en-US" dirty="0"/>
              <a:t>Cross validation technique </a:t>
            </a:r>
          </a:p>
          <a:p>
            <a:pPr marL="457200" lvl="1" indent="0">
              <a:buNone/>
            </a:pPr>
            <a:endParaRPr lang="en-US" baseline="30000" dirty="0"/>
          </a:p>
          <a:p>
            <a:pPr marL="457200" lvl="1" indent="0">
              <a:buNone/>
            </a:pPr>
            <a:endParaRPr lang="en-US" baseline="30000" dirty="0"/>
          </a:p>
          <a:p>
            <a:pPr marL="457200" lvl="1" indent="0">
              <a:buNone/>
            </a:pPr>
            <a:endParaRPr lang="en-US" baseline="30000" dirty="0"/>
          </a:p>
          <a:p>
            <a:pPr marL="457200" lvl="1" indent="0">
              <a:buNone/>
            </a:pPr>
            <a:endParaRPr lang="en-US" baseline="30000" dirty="0"/>
          </a:p>
          <a:p>
            <a:pPr marL="457200" lvl="1" indent="0" algn="ctr">
              <a:buNone/>
            </a:pPr>
            <a:r>
              <a:rPr lang="en-US" i="1" dirty="0">
                <a:solidFill>
                  <a:srgbClr val="FFFF00"/>
                </a:solidFill>
              </a:rPr>
              <a:t>“Hypothesis accepted. PCR shows no considerable reduction in dimensionality – 22 components found”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0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03" y="3969643"/>
            <a:ext cx="3632200" cy="280707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03" y="1495683"/>
            <a:ext cx="3632199" cy="2473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702" y="1495683"/>
            <a:ext cx="4042059" cy="2473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702" y="3969644"/>
            <a:ext cx="4042059" cy="2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2530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3589</TotalTime>
  <Words>491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CITI BIKE DATA</vt:lpstr>
      <vt:lpstr>PROBLEM STATEMENT</vt:lpstr>
      <vt:lpstr>DATA SOURCE AND DESCRIPTION</vt:lpstr>
      <vt:lpstr>DATA TRANSFORMATION</vt:lpstr>
      <vt:lpstr>EXPLORATORY DATA ANALYSIS</vt:lpstr>
      <vt:lpstr>EXPLORATORY DATA ANALYSIS (2)</vt:lpstr>
      <vt:lpstr>Modeling technique 1</vt:lpstr>
      <vt:lpstr>Modeling technique 2</vt:lpstr>
      <vt:lpstr>Results</vt:lpstr>
      <vt:lpstr>Future goals</vt:lpstr>
      <vt:lpstr>Conclusion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</dc:title>
  <dc:creator>Priyanka Kalmane</dc:creator>
  <cp:lastModifiedBy>Priyanka Kalmane</cp:lastModifiedBy>
  <cp:revision>30</cp:revision>
  <dcterms:created xsi:type="dcterms:W3CDTF">2017-03-04T00:53:39Z</dcterms:created>
  <dcterms:modified xsi:type="dcterms:W3CDTF">2017-04-27T17:30:44Z</dcterms:modified>
</cp:coreProperties>
</file>