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Nixie One"/>
      <p:regular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NixieOne-regular.fntdata"/><Relationship Id="rId10" Type="http://schemas.openxmlformats.org/officeDocument/2006/relationships/slide" Target="slides/slide6.xml"/><Relationship Id="rId32" Type="http://schemas.openxmlformats.org/officeDocument/2006/relationships/font" Target="fonts/RobotoSlab-bold.fntdata"/><Relationship Id="rId13" Type="http://schemas.openxmlformats.org/officeDocument/2006/relationships/slide" Target="slides/slide9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8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1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10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Briefly mention this concept early to describe accuracy results, then mention how the process will be described later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Added charts with an animation so we can see both the numerical and the graphical results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Added charts with an animation so we can see both the numerical and the graphical results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Added charts with an animation so we can see both the numerical and the graphical results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</a:rPr>
              <a:t>Added charts with an animation so we can see both the numerical and the graphical results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4770adb6_2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f4770adb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6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Added charts with an animation so we can see both the numerical and the graphical results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Added charts with an animation so we can see both the numerical and the graphical results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6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Added charts with an animation so we can see both the numerical and the graphical results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8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5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i="0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6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6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6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6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6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6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6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6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b="0" i="0" sz="24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4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B">
  <p:cSld name="Blank style B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0" y="4294550"/>
            <a:ext cx="9144000" cy="241199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A">
  <p:cSld name="Blank style 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0" y="500624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4333125"/>
            <a:ext cx="9144000" cy="8102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Roboto Slab"/>
              <a:buNone/>
              <a:defRPr b="1" i="0" sz="48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Roboto Slab"/>
              <a:buNone/>
              <a:defRPr b="1" sz="480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Roboto Slab"/>
              <a:buNone/>
              <a:defRPr b="1" sz="480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Roboto Slab"/>
              <a:buNone/>
              <a:defRPr b="1" sz="480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Roboto Slab"/>
              <a:buNone/>
              <a:defRPr b="1" sz="480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Roboto Slab"/>
              <a:buNone/>
              <a:defRPr b="1" sz="480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Roboto Slab"/>
              <a:buNone/>
              <a:defRPr b="1" sz="480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Roboto Slab"/>
              <a:buNone/>
              <a:defRPr b="1" sz="480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Roboto Slab"/>
              <a:buNone/>
              <a:defRPr b="1" sz="480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3000"/>
              <a:buFont typeface="Nixie One"/>
              <a:buNone/>
              <a:defRPr b="1" i="0" sz="1800" u="none" cap="none" strike="noStrik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2400"/>
              <a:buFont typeface="Nixie One"/>
              <a:buNone/>
              <a:defRPr b="1" i="0" sz="1800" u="none" cap="none" strike="noStrik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400"/>
              <a:buFont typeface="Nixie One"/>
              <a:buNone/>
              <a:defRPr b="1" i="0" sz="1800" u="none" cap="none" strike="noStrik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400"/>
              <a:buFont typeface="Nixie One"/>
              <a:buNone/>
              <a:defRPr b="1" i="0" sz="1800" u="none" cap="none" strike="noStrik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400"/>
              <a:buFont typeface="Nixie One"/>
              <a:buNone/>
              <a:defRPr b="1" i="0" sz="1800" u="none" cap="none" strike="noStrik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400"/>
              <a:buFont typeface="Nixie One"/>
              <a:buNone/>
              <a:defRPr b="1" i="0" sz="1800" u="none" cap="none" strike="noStrik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400"/>
              <a:buFont typeface="Nixie One"/>
              <a:buNone/>
              <a:defRPr b="1" i="0" sz="1800" u="none" cap="none" strike="noStrik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400"/>
              <a:buFont typeface="Nixie One"/>
              <a:buNone/>
              <a:defRPr b="1" i="0" sz="1800" u="none" cap="none" strike="noStrik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400"/>
              <a:buFont typeface="Nixie One"/>
              <a:buNone/>
              <a:defRPr b="1" i="0" sz="1800" u="none" cap="none" strike="noStrike">
                <a:solidFill>
                  <a:srgbClr val="94BF6E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0"/>
            <a:ext cx="34743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0" y="500625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4584075"/>
            <a:ext cx="34743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6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▪"/>
              <a:defRPr b="0" i="0" sz="2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▫"/>
              <a:defRPr b="0" i="0" sz="2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7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146025" y="1773300"/>
            <a:ext cx="2409900" cy="315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▫"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3679387" y="1773300"/>
            <a:ext cx="2409900" cy="315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▫"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6212750" y="1773300"/>
            <a:ext cx="2409900" cy="315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▫"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8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3398537" y="1599537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00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66" name="Google Shape;66;p9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0" y="500624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0" y="4333125"/>
            <a:ext cx="9144000" cy="8102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ixie One"/>
              <a:buChar char="▪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55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ixie One"/>
              <a:buChar char="▫"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4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0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0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146025" y="1767275"/>
            <a:ext cx="3660300" cy="31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000"/>
              <a:buFont typeface="Nixie One"/>
              <a:buChar char="▪"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000"/>
              <a:buFont typeface="Nixie One"/>
              <a:buChar char="▫"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5026623" y="1767275"/>
            <a:ext cx="3660300" cy="31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000"/>
              <a:buFont typeface="Nixie One"/>
              <a:buChar char="▪"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000"/>
              <a:buFont typeface="Nixie One"/>
              <a:buChar char="▫"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b="0" i="0" sz="3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b="0" i="0" sz="24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24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ts val="1400"/>
              <a:buFont typeface="Nixie One"/>
              <a:buNone/>
              <a:defRPr b="0" i="0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ctrTitle"/>
          </p:nvPr>
        </p:nvSpPr>
        <p:spPr>
          <a:xfrm>
            <a:off x="2142375" y="2495200"/>
            <a:ext cx="5810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How can our company find the best employee?</a:t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24" y="555301"/>
            <a:ext cx="2247676" cy="73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Classification Accuracy </a:t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482562" y="2119100"/>
            <a:ext cx="1674600" cy="1873200"/>
          </a:xfrm>
          <a:prstGeom prst="ellipse">
            <a:avLst/>
          </a:prstGeom>
          <a:noFill/>
          <a:ln cap="flat" cmpd="sng" w="76200">
            <a:solidFill>
              <a:srgbClr val="94BF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8D61"/>
              </a:buClr>
              <a:buFont typeface="Nixie One"/>
              <a:buNone/>
            </a:pPr>
            <a:r>
              <a:rPr b="1" i="0" lang="en" sz="1400" u="none" cap="none" strike="noStrike">
                <a:solidFill>
                  <a:srgbClr val="3B8D61"/>
                </a:solidFill>
                <a:latin typeface="Nixie One"/>
                <a:ea typeface="Nixie One"/>
                <a:cs typeface="Nixie One"/>
                <a:sym typeface="Nixie One"/>
              </a:rPr>
              <a:t>Bottom 20%</a:t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3343697" y="2119100"/>
            <a:ext cx="1674600" cy="1873200"/>
          </a:xfrm>
          <a:prstGeom prst="ellipse">
            <a:avLst/>
          </a:prstGeom>
          <a:noFill/>
          <a:ln cap="flat" cmpd="sng" w="7620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Font typeface="Nixie One"/>
              <a:buNone/>
            </a:pPr>
            <a:r>
              <a:rPr b="1" i="0" lang="en" sz="1400" u="none" cap="none" strike="noStrike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Top 20% </a:t>
            </a:r>
            <a:endParaRPr/>
          </a:p>
        </p:txBody>
      </p:sp>
      <p:grpSp>
        <p:nvGrpSpPr>
          <p:cNvPr id="258" name="Google Shape;258;p22"/>
          <p:cNvGrpSpPr/>
          <p:nvPr/>
        </p:nvGrpSpPr>
        <p:grpSpPr>
          <a:xfrm>
            <a:off x="377006" y="880895"/>
            <a:ext cx="453191" cy="328360"/>
            <a:chOff x="3932350" y="3714775"/>
            <a:chExt cx="439650" cy="319075"/>
          </a:xfrm>
        </p:grpSpPr>
        <p:sp>
          <p:nvSpPr>
            <p:cNvPr id="259" name="Google Shape;259;p22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0000" w="12000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9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29" y="120000"/>
                  </a:lnTo>
                  <a:lnTo>
                    <a:pt x="119993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120000" w="12000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120000" w="12000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26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20000" w="120000">
                  <a:moveTo>
                    <a:pt x="119999" y="119989"/>
                  </a:moveTo>
                  <a:lnTo>
                    <a:pt x="119999" y="5249"/>
                  </a:lnTo>
                  <a:lnTo>
                    <a:pt x="119999" y="5249"/>
                  </a:lnTo>
                  <a:lnTo>
                    <a:pt x="119999" y="4205"/>
                  </a:lnTo>
                  <a:lnTo>
                    <a:pt x="119069" y="3151"/>
                  </a:lnTo>
                  <a:lnTo>
                    <a:pt x="117168" y="2366"/>
                  </a:lnTo>
                  <a:lnTo>
                    <a:pt x="114337" y="1581"/>
                  </a:lnTo>
                  <a:lnTo>
                    <a:pt x="112436" y="1054"/>
                  </a:lnTo>
                  <a:lnTo>
                    <a:pt x="108674" y="537"/>
                  </a:lnTo>
                  <a:lnTo>
                    <a:pt x="104873" y="268"/>
                  </a:lnTo>
                  <a:lnTo>
                    <a:pt x="101111" y="10"/>
                  </a:lnTo>
                  <a:lnTo>
                    <a:pt x="18926" y="10"/>
                  </a:lnTo>
                  <a:lnTo>
                    <a:pt x="18926" y="10"/>
                  </a:lnTo>
                  <a:lnTo>
                    <a:pt x="15164" y="268"/>
                  </a:lnTo>
                  <a:lnTo>
                    <a:pt x="11363" y="537"/>
                  </a:lnTo>
                  <a:lnTo>
                    <a:pt x="8532" y="1054"/>
                  </a:lnTo>
                  <a:lnTo>
                    <a:pt x="5701" y="1581"/>
                  </a:lnTo>
                  <a:lnTo>
                    <a:pt x="2870" y="2366"/>
                  </a:lnTo>
                  <a:lnTo>
                    <a:pt x="1939" y="3151"/>
                  </a:lnTo>
                  <a:lnTo>
                    <a:pt x="38" y="4205"/>
                  </a:lnTo>
                  <a:lnTo>
                    <a:pt x="38" y="5249"/>
                  </a:lnTo>
                  <a:lnTo>
                    <a:pt x="38" y="119989"/>
                  </a:lnTo>
                  <a:lnTo>
                    <a:pt x="119999" y="11998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120000" w="120000">
                  <a:moveTo>
                    <a:pt x="119999" y="119985"/>
                  </a:moveTo>
                  <a:lnTo>
                    <a:pt x="119999" y="7015"/>
                  </a:lnTo>
                  <a:lnTo>
                    <a:pt x="119999" y="7015"/>
                  </a:lnTo>
                  <a:lnTo>
                    <a:pt x="119999" y="5618"/>
                  </a:lnTo>
                  <a:lnTo>
                    <a:pt x="119069" y="4206"/>
                  </a:lnTo>
                  <a:lnTo>
                    <a:pt x="117168" y="3154"/>
                  </a:lnTo>
                  <a:lnTo>
                    <a:pt x="114337" y="2103"/>
                  </a:lnTo>
                  <a:lnTo>
                    <a:pt x="112436" y="1397"/>
                  </a:lnTo>
                  <a:lnTo>
                    <a:pt x="108674" y="705"/>
                  </a:lnTo>
                  <a:lnTo>
                    <a:pt x="104873" y="345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345"/>
                  </a:lnTo>
                  <a:lnTo>
                    <a:pt x="11363" y="705"/>
                  </a:lnTo>
                  <a:lnTo>
                    <a:pt x="8532" y="1397"/>
                  </a:lnTo>
                  <a:lnTo>
                    <a:pt x="5701" y="2103"/>
                  </a:lnTo>
                  <a:lnTo>
                    <a:pt x="2870" y="3154"/>
                  </a:lnTo>
                  <a:lnTo>
                    <a:pt x="1939" y="4206"/>
                  </a:lnTo>
                  <a:lnTo>
                    <a:pt x="38" y="5618"/>
                  </a:lnTo>
                  <a:lnTo>
                    <a:pt x="38" y="7015"/>
                  </a:lnTo>
                  <a:lnTo>
                    <a:pt x="38" y="119985"/>
                  </a:lnTo>
                  <a:lnTo>
                    <a:pt x="119999" y="11998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22"/>
          <p:cNvSpPr/>
          <p:nvPr/>
        </p:nvSpPr>
        <p:spPr>
          <a:xfrm>
            <a:off x="1913129" y="2119100"/>
            <a:ext cx="1674599" cy="1873200"/>
          </a:xfrm>
          <a:prstGeom prst="ellipse">
            <a:avLst/>
          </a:prstGeom>
          <a:solidFill>
            <a:srgbClr val="0E314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4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Middle 60%</a:t>
            </a:r>
            <a:endParaRPr/>
          </a:p>
        </p:txBody>
      </p:sp>
      <p:sp>
        <p:nvSpPr>
          <p:cNvPr id="265" name="Google Shape;265;p22"/>
          <p:cNvSpPr txBox="1"/>
          <p:nvPr>
            <p:ph idx="4294967295" type="body"/>
          </p:nvPr>
        </p:nvSpPr>
        <p:spPr>
          <a:xfrm>
            <a:off x="5841600" y="835525"/>
            <a:ext cx="240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Divide the Z-Overall Rating into Top 20, Middle 60 and Bottom 20 Quantiles</a:t>
            </a:r>
            <a:endParaRPr/>
          </a:p>
        </p:txBody>
      </p:sp>
      <p:sp>
        <p:nvSpPr>
          <p:cNvPr id="266" name="Google Shape;266;p22"/>
          <p:cNvSpPr txBox="1"/>
          <p:nvPr>
            <p:ph idx="4294967295" type="body"/>
          </p:nvPr>
        </p:nvSpPr>
        <p:spPr>
          <a:xfrm>
            <a:off x="5841612" y="2140525"/>
            <a:ext cx="240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Recode the 3 classes into 1,2 and 3 respectively</a:t>
            </a:r>
            <a:endParaRPr/>
          </a:p>
        </p:txBody>
      </p:sp>
      <p:sp>
        <p:nvSpPr>
          <p:cNvPr id="267" name="Google Shape;267;p22"/>
          <p:cNvSpPr txBox="1"/>
          <p:nvPr>
            <p:ph idx="4294967295" type="body"/>
          </p:nvPr>
        </p:nvSpPr>
        <p:spPr>
          <a:xfrm>
            <a:off x="5841612" y="3294325"/>
            <a:ext cx="240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</a:t>
            </a:r>
            <a:r>
              <a:rPr b="1" lang="en" sz="1800"/>
              <a:t>3</a:t>
            </a: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lang="en" sz="1200"/>
              <a:t>Utilize confusion matrices to calculate accuracies based on correct versus incorrect predictions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idx="4294967295" type="ctrTitle"/>
          </p:nvPr>
        </p:nvSpPr>
        <p:spPr>
          <a:xfrm>
            <a:off x="685800" y="1583350"/>
            <a:ext cx="415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6000" u="none" cap="none" strike="noStrike">
                <a:solidFill>
                  <a:srgbClr val="94BF6E"/>
                </a:solidFill>
                <a:latin typeface="Roboto Slab"/>
                <a:ea typeface="Roboto Slab"/>
                <a:cs typeface="Roboto Slab"/>
                <a:sym typeface="Roboto Slab"/>
              </a:rPr>
              <a:t>Top 20%</a:t>
            </a:r>
            <a:endParaRPr/>
          </a:p>
        </p:txBody>
      </p:sp>
      <p:sp>
        <p:nvSpPr>
          <p:cNvPr id="273" name="Google Shape;273;p23"/>
          <p:cNvSpPr txBox="1"/>
          <p:nvPr>
            <p:ph idx="4294967295" type="subTitle"/>
          </p:nvPr>
        </p:nvSpPr>
        <p:spPr>
          <a:xfrm>
            <a:off x="685800" y="3106750"/>
            <a:ext cx="725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24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We chose to analyze our results on classifying the </a:t>
            </a:r>
            <a:r>
              <a:rPr b="0" i="0" lang="en" sz="2400" u="sng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best</a:t>
            </a:r>
            <a:r>
              <a:rPr b="0" i="0" lang="en" sz="24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 employees as these are the most desirable group to an organization </a:t>
            </a:r>
            <a:endParaRPr/>
          </a:p>
        </p:txBody>
      </p:sp>
      <p:grpSp>
        <p:nvGrpSpPr>
          <p:cNvPr id="274" name="Google Shape;274;p23"/>
          <p:cNvGrpSpPr/>
          <p:nvPr/>
        </p:nvGrpSpPr>
        <p:grpSpPr>
          <a:xfrm>
            <a:off x="620374" y="555431"/>
            <a:ext cx="291294" cy="379972"/>
            <a:chOff x="590250" y="244200"/>
            <a:chExt cx="407975" cy="532175"/>
          </a:xfrm>
        </p:grpSpPr>
        <p:sp>
          <p:nvSpPr>
            <p:cNvPr id="275" name="Google Shape;275;p23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20000" w="12000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20000" w="12000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20000" w="12000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80_20_principle.jpg" id="288" name="Google Shape;2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4175" y="555425"/>
            <a:ext cx="2438225" cy="20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Accuracy Results </a:t>
            </a:r>
            <a:endParaRPr/>
          </a:p>
        </p:txBody>
      </p:sp>
      <p:pic>
        <p:nvPicPr>
          <p:cNvPr id="294" name="Google Shape;29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8425" y="2234500"/>
            <a:ext cx="4136974" cy="21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4"/>
          <p:cNvSpPr txBox="1"/>
          <p:nvPr>
            <p:ph type="title"/>
          </p:nvPr>
        </p:nvSpPr>
        <p:spPr>
          <a:xfrm>
            <a:off x="691125" y="1822000"/>
            <a:ext cx="1942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2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LINEAR MODEL</a:t>
            </a:r>
            <a:endParaRPr/>
          </a:p>
        </p:txBody>
      </p:sp>
      <p:sp>
        <p:nvSpPr>
          <p:cNvPr id="296" name="Google Shape;296;p24"/>
          <p:cNvSpPr txBox="1"/>
          <p:nvPr>
            <p:ph type="title"/>
          </p:nvPr>
        </p:nvSpPr>
        <p:spPr>
          <a:xfrm>
            <a:off x="4994700" y="1822000"/>
            <a:ext cx="1942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2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RANDOM FOREST</a:t>
            </a: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399729" y="836509"/>
            <a:ext cx="484474" cy="417134"/>
            <a:chOff x="5292575" y="3681900"/>
            <a:chExt cx="420150" cy="373275"/>
          </a:xfrm>
        </p:grpSpPr>
        <p:sp>
          <p:nvSpPr>
            <p:cNvPr id="298" name="Google Shape;298;p2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5" name="Google Shape;30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425" y="2234500"/>
            <a:ext cx="4226074" cy="21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4"/>
          <p:cNvSpPr/>
          <p:nvPr/>
        </p:nvSpPr>
        <p:spPr>
          <a:xfrm>
            <a:off x="2577348" y="4192875"/>
            <a:ext cx="723300" cy="3255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2577350" y="3469775"/>
            <a:ext cx="633300" cy="3255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Accuracy Results </a:t>
            </a:r>
            <a:endParaRPr/>
          </a:p>
        </p:txBody>
      </p:sp>
      <p:pic>
        <p:nvPicPr>
          <p:cNvPr id="313" name="Google Shape;3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8425" y="2234500"/>
            <a:ext cx="4136974" cy="21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5"/>
          <p:cNvSpPr txBox="1"/>
          <p:nvPr>
            <p:ph type="title"/>
          </p:nvPr>
        </p:nvSpPr>
        <p:spPr>
          <a:xfrm>
            <a:off x="691125" y="1822000"/>
            <a:ext cx="1942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2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LINEAR MODEL</a:t>
            </a:r>
            <a:endParaRPr/>
          </a:p>
        </p:txBody>
      </p:sp>
      <p:sp>
        <p:nvSpPr>
          <p:cNvPr id="315" name="Google Shape;315;p25"/>
          <p:cNvSpPr txBox="1"/>
          <p:nvPr>
            <p:ph type="title"/>
          </p:nvPr>
        </p:nvSpPr>
        <p:spPr>
          <a:xfrm>
            <a:off x="4994700" y="1822000"/>
            <a:ext cx="1942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2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RANDOM FOREST</a:t>
            </a:r>
            <a:endParaRPr/>
          </a:p>
        </p:txBody>
      </p:sp>
      <p:grpSp>
        <p:nvGrpSpPr>
          <p:cNvPr id="316" name="Google Shape;316;p25"/>
          <p:cNvGrpSpPr/>
          <p:nvPr/>
        </p:nvGrpSpPr>
        <p:grpSpPr>
          <a:xfrm>
            <a:off x="399729" y="836509"/>
            <a:ext cx="484474" cy="417134"/>
            <a:chOff x="5292575" y="3681900"/>
            <a:chExt cx="420150" cy="373275"/>
          </a:xfrm>
        </p:grpSpPr>
        <p:sp>
          <p:nvSpPr>
            <p:cNvPr id="317" name="Google Shape;317;p25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4" name="Google Shape;3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425" y="2234500"/>
            <a:ext cx="4226074" cy="21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2100" y="1898201"/>
            <a:ext cx="4581525" cy="2977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25"/>
          <p:cNvGrpSpPr/>
          <p:nvPr/>
        </p:nvGrpSpPr>
        <p:grpSpPr>
          <a:xfrm>
            <a:off x="124625" y="4388275"/>
            <a:ext cx="4457175" cy="421775"/>
            <a:chOff x="124625" y="4388275"/>
            <a:chExt cx="4457175" cy="421775"/>
          </a:xfrm>
        </p:grpSpPr>
        <p:grpSp>
          <p:nvGrpSpPr>
            <p:cNvPr id="327" name="Google Shape;327;p25"/>
            <p:cNvGrpSpPr/>
            <p:nvPr/>
          </p:nvGrpSpPr>
          <p:grpSpPr>
            <a:xfrm>
              <a:off x="124625" y="4388275"/>
              <a:ext cx="4419300" cy="412775"/>
              <a:chOff x="124625" y="4388275"/>
              <a:chExt cx="4419300" cy="412775"/>
            </a:xfrm>
          </p:grpSpPr>
          <p:sp>
            <p:nvSpPr>
              <p:cNvPr id="328" name="Google Shape;328;p25"/>
              <p:cNvSpPr txBox="1"/>
              <p:nvPr/>
            </p:nvSpPr>
            <p:spPr>
              <a:xfrm>
                <a:off x="124625" y="4388550"/>
                <a:ext cx="1752300" cy="41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Weights       raw        item</a:t>
                </a:r>
                <a:endParaRPr/>
              </a:p>
            </p:txBody>
          </p:sp>
          <p:sp>
            <p:nvSpPr>
              <p:cNvPr id="329" name="Google Shape;329;p25"/>
              <p:cNvSpPr txBox="1"/>
              <p:nvPr/>
            </p:nvSpPr>
            <p:spPr>
              <a:xfrm>
                <a:off x="1493375" y="4388275"/>
                <a:ext cx="1752300" cy="41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Weights       raw        item</a:t>
                </a:r>
                <a:endParaRPr/>
              </a:p>
            </p:txBody>
          </p:sp>
          <p:sp>
            <p:nvSpPr>
              <p:cNvPr id="330" name="Google Shape;330;p25"/>
              <p:cNvSpPr txBox="1"/>
              <p:nvPr/>
            </p:nvSpPr>
            <p:spPr>
              <a:xfrm>
                <a:off x="2791625" y="4388550"/>
                <a:ext cx="1752300" cy="41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Weights       raw        item</a:t>
                </a:r>
                <a:endParaRPr/>
              </a:p>
            </p:txBody>
          </p:sp>
        </p:grpSp>
        <p:sp>
          <p:nvSpPr>
            <p:cNvPr id="331" name="Google Shape;331;p25"/>
            <p:cNvSpPr txBox="1"/>
            <p:nvPr/>
          </p:nvSpPr>
          <p:spPr>
            <a:xfrm>
              <a:off x="2829500" y="4397550"/>
              <a:ext cx="1752300" cy="4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Weights      raw        item</a:t>
              </a:r>
              <a:endParaRPr/>
            </a:p>
          </p:txBody>
        </p:sp>
        <p:sp>
          <p:nvSpPr>
            <p:cNvPr id="332" name="Google Shape;332;p25"/>
            <p:cNvSpPr txBox="1"/>
            <p:nvPr/>
          </p:nvSpPr>
          <p:spPr>
            <a:xfrm>
              <a:off x="162500" y="4397550"/>
              <a:ext cx="1752300" cy="4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800"/>
                <a:t>Items</a:t>
              </a:r>
              <a:r>
                <a:rPr b="0" i="0" lang="en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lang="en" sz="800"/>
                <a:t>R</a:t>
              </a:r>
              <a:r>
                <a:rPr b="0" i="0" lang="en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        </a:t>
              </a:r>
              <a:r>
                <a:rPr lang="en" sz="800"/>
                <a:t>Weights</a:t>
              </a:r>
              <a:endParaRPr/>
            </a:p>
          </p:txBody>
        </p:sp>
      </p:grpSp>
      <p:grpSp>
        <p:nvGrpSpPr>
          <p:cNvPr id="333" name="Google Shape;333;p25"/>
          <p:cNvGrpSpPr/>
          <p:nvPr/>
        </p:nvGrpSpPr>
        <p:grpSpPr>
          <a:xfrm>
            <a:off x="0" y="1898201"/>
            <a:ext cx="4581600" cy="2977800"/>
            <a:chOff x="0" y="1898201"/>
            <a:chExt cx="4581600" cy="2977800"/>
          </a:xfrm>
        </p:grpSpPr>
        <p:sp>
          <p:nvSpPr>
            <p:cNvPr id="334" name="Google Shape;334;p25"/>
            <p:cNvSpPr txBox="1"/>
            <p:nvPr/>
          </p:nvSpPr>
          <p:spPr>
            <a:xfrm>
              <a:off x="124625" y="4388550"/>
              <a:ext cx="1752300" cy="4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Weights       raw        item</a:t>
              </a:r>
              <a:endParaRPr/>
            </a:p>
          </p:txBody>
        </p:sp>
        <p:sp>
          <p:nvSpPr>
            <p:cNvPr id="335" name="Google Shape;335;p25"/>
            <p:cNvSpPr txBox="1"/>
            <p:nvPr/>
          </p:nvSpPr>
          <p:spPr>
            <a:xfrm>
              <a:off x="1493375" y="4388275"/>
              <a:ext cx="1752300" cy="4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Weights       raw        item</a:t>
              </a:r>
              <a:endParaRPr/>
            </a:p>
          </p:txBody>
        </p:sp>
        <p:sp>
          <p:nvSpPr>
            <p:cNvPr id="336" name="Google Shape;336;p25"/>
            <p:cNvSpPr txBox="1"/>
            <p:nvPr/>
          </p:nvSpPr>
          <p:spPr>
            <a:xfrm>
              <a:off x="2791625" y="4388550"/>
              <a:ext cx="1752300" cy="4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Weights       raw        item</a:t>
              </a:r>
              <a:endParaRPr/>
            </a:p>
          </p:txBody>
        </p:sp>
        <p:pic>
          <p:nvPicPr>
            <p:cNvPr id="337" name="Google Shape;337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898201"/>
              <a:ext cx="4581600" cy="2977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25"/>
          <p:cNvSpPr txBox="1"/>
          <p:nvPr/>
        </p:nvSpPr>
        <p:spPr>
          <a:xfrm>
            <a:off x="162500" y="4352850"/>
            <a:ext cx="1752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Items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/>
              <a:t>R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       </a:t>
            </a:r>
            <a:r>
              <a:rPr lang="en" sz="800"/>
              <a:t>Weights</a:t>
            </a: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1534100" y="4352850"/>
            <a:ext cx="1752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Items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/>
              <a:t>R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       </a:t>
            </a:r>
            <a:r>
              <a:rPr lang="en" sz="800"/>
              <a:t>Weights</a:t>
            </a:r>
            <a:endParaRPr/>
          </a:p>
        </p:txBody>
      </p:sp>
      <p:sp>
        <p:nvSpPr>
          <p:cNvPr id="340" name="Google Shape;340;p25"/>
          <p:cNvSpPr txBox="1"/>
          <p:nvPr/>
        </p:nvSpPr>
        <p:spPr>
          <a:xfrm>
            <a:off x="2905700" y="4352850"/>
            <a:ext cx="1752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Items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/>
              <a:t>R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       </a:t>
            </a:r>
            <a:r>
              <a:rPr lang="en" sz="800"/>
              <a:t>Weights</a:t>
            </a:r>
            <a:endParaRPr/>
          </a:p>
        </p:txBody>
      </p:sp>
      <p:sp>
        <p:nvSpPr>
          <p:cNvPr id="341" name="Google Shape;341;p25"/>
          <p:cNvSpPr txBox="1"/>
          <p:nvPr/>
        </p:nvSpPr>
        <p:spPr>
          <a:xfrm>
            <a:off x="4810700" y="4352850"/>
            <a:ext cx="1752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Items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/>
              <a:t>R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       </a:t>
            </a:r>
            <a:r>
              <a:rPr lang="en" sz="800"/>
              <a:t>Weights</a:t>
            </a:r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6182300" y="4352850"/>
            <a:ext cx="1752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Items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/>
              <a:t>R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       </a:t>
            </a:r>
            <a:r>
              <a:rPr lang="en" sz="800"/>
              <a:t>Weights</a:t>
            </a:r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7553900" y="4352850"/>
            <a:ext cx="1752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Items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/>
              <a:t>R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       </a:t>
            </a:r>
            <a:r>
              <a:rPr lang="en" sz="800"/>
              <a:t>Weights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Accuracy Results </a:t>
            </a:r>
            <a:endParaRPr/>
          </a:p>
        </p:txBody>
      </p:sp>
      <p:sp>
        <p:nvSpPr>
          <p:cNvPr id="349" name="Google Shape;349;p26"/>
          <p:cNvSpPr txBox="1"/>
          <p:nvPr>
            <p:ph type="title"/>
          </p:nvPr>
        </p:nvSpPr>
        <p:spPr>
          <a:xfrm>
            <a:off x="691125" y="1822000"/>
            <a:ext cx="1942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2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RPART</a:t>
            </a:r>
            <a:endParaRPr/>
          </a:p>
        </p:txBody>
      </p:sp>
      <p:sp>
        <p:nvSpPr>
          <p:cNvPr id="350" name="Google Shape;350;p26"/>
          <p:cNvSpPr txBox="1"/>
          <p:nvPr>
            <p:ph type="title"/>
          </p:nvPr>
        </p:nvSpPr>
        <p:spPr>
          <a:xfrm>
            <a:off x="4994700" y="1822000"/>
            <a:ext cx="1942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2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SMOTE KKNN</a:t>
            </a:r>
            <a:endParaRPr/>
          </a:p>
        </p:txBody>
      </p:sp>
      <p:pic>
        <p:nvPicPr>
          <p:cNvPr id="351" name="Google Shape;3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600" y="2234499"/>
            <a:ext cx="4185049" cy="20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475" y="2234499"/>
            <a:ext cx="4185049" cy="2092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" name="Google Shape;353;p26"/>
          <p:cNvGrpSpPr/>
          <p:nvPr/>
        </p:nvGrpSpPr>
        <p:grpSpPr>
          <a:xfrm>
            <a:off x="399729" y="836509"/>
            <a:ext cx="484474" cy="417134"/>
            <a:chOff x="5292575" y="3681900"/>
            <a:chExt cx="420150" cy="373275"/>
          </a:xfrm>
        </p:grpSpPr>
        <p:sp>
          <p:nvSpPr>
            <p:cNvPr id="354" name="Google Shape;354;p2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26"/>
          <p:cNvSpPr/>
          <p:nvPr/>
        </p:nvSpPr>
        <p:spPr>
          <a:xfrm>
            <a:off x="7027600" y="3053950"/>
            <a:ext cx="633300" cy="3255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/>
          <p:nvPr/>
        </p:nvSpPr>
        <p:spPr>
          <a:xfrm>
            <a:off x="7027600" y="2409000"/>
            <a:ext cx="633300" cy="3255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Accuracy Results </a:t>
            </a:r>
            <a:endParaRPr/>
          </a:p>
        </p:txBody>
      </p:sp>
      <p:sp>
        <p:nvSpPr>
          <p:cNvPr id="368" name="Google Shape;368;p27"/>
          <p:cNvSpPr txBox="1"/>
          <p:nvPr>
            <p:ph type="title"/>
          </p:nvPr>
        </p:nvSpPr>
        <p:spPr>
          <a:xfrm>
            <a:off x="691125" y="1822000"/>
            <a:ext cx="1942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2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RPART</a:t>
            </a:r>
            <a:endParaRPr/>
          </a:p>
        </p:txBody>
      </p:sp>
      <p:sp>
        <p:nvSpPr>
          <p:cNvPr id="369" name="Google Shape;369;p27"/>
          <p:cNvSpPr txBox="1"/>
          <p:nvPr>
            <p:ph type="title"/>
          </p:nvPr>
        </p:nvSpPr>
        <p:spPr>
          <a:xfrm>
            <a:off x="4994700" y="1822000"/>
            <a:ext cx="1942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2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SMOTE KKNN</a:t>
            </a:r>
            <a:endParaRPr/>
          </a:p>
        </p:txBody>
      </p:sp>
      <p:pic>
        <p:nvPicPr>
          <p:cNvPr id="370" name="Google Shape;3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600" y="2234499"/>
            <a:ext cx="4185049" cy="20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475" y="2234499"/>
            <a:ext cx="4185049" cy="2092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27"/>
          <p:cNvGrpSpPr/>
          <p:nvPr/>
        </p:nvGrpSpPr>
        <p:grpSpPr>
          <a:xfrm>
            <a:off x="399729" y="836509"/>
            <a:ext cx="484474" cy="417134"/>
            <a:chOff x="5292575" y="3681900"/>
            <a:chExt cx="420150" cy="373275"/>
          </a:xfrm>
        </p:grpSpPr>
        <p:sp>
          <p:nvSpPr>
            <p:cNvPr id="373" name="Google Shape;373;p2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0" name="Google Shape;38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4000" y="1898201"/>
            <a:ext cx="4581600" cy="30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5850" y="1898201"/>
            <a:ext cx="4581525" cy="306382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7"/>
          <p:cNvSpPr txBox="1"/>
          <p:nvPr/>
        </p:nvSpPr>
        <p:spPr>
          <a:xfrm>
            <a:off x="162500" y="4429050"/>
            <a:ext cx="1752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Items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/>
              <a:t>R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       </a:t>
            </a:r>
            <a:r>
              <a:rPr lang="en" sz="800"/>
              <a:t>Weights</a:t>
            </a:r>
            <a:endParaRPr/>
          </a:p>
        </p:txBody>
      </p:sp>
      <p:sp>
        <p:nvSpPr>
          <p:cNvPr id="383" name="Google Shape;383;p27"/>
          <p:cNvSpPr txBox="1"/>
          <p:nvPr/>
        </p:nvSpPr>
        <p:spPr>
          <a:xfrm>
            <a:off x="1534100" y="4429050"/>
            <a:ext cx="1752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Items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/>
              <a:t>R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       </a:t>
            </a:r>
            <a:r>
              <a:rPr lang="en" sz="800"/>
              <a:t>Weights</a:t>
            </a:r>
            <a:endParaRPr/>
          </a:p>
        </p:txBody>
      </p:sp>
      <p:sp>
        <p:nvSpPr>
          <p:cNvPr id="384" name="Google Shape;384;p27"/>
          <p:cNvSpPr txBox="1"/>
          <p:nvPr/>
        </p:nvSpPr>
        <p:spPr>
          <a:xfrm>
            <a:off x="2905700" y="4429050"/>
            <a:ext cx="1752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Items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/>
              <a:t>R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       </a:t>
            </a:r>
            <a:r>
              <a:rPr lang="en" sz="800"/>
              <a:t>Weights</a:t>
            </a:r>
            <a:endParaRPr/>
          </a:p>
        </p:txBody>
      </p:sp>
      <p:sp>
        <p:nvSpPr>
          <p:cNvPr id="385" name="Google Shape;385;p27"/>
          <p:cNvSpPr txBox="1"/>
          <p:nvPr/>
        </p:nvSpPr>
        <p:spPr>
          <a:xfrm>
            <a:off x="4658300" y="4429050"/>
            <a:ext cx="1752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Items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/>
              <a:t>R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       </a:t>
            </a:r>
            <a:r>
              <a:rPr lang="en" sz="800"/>
              <a:t>Weights</a:t>
            </a:r>
            <a:endParaRPr/>
          </a:p>
        </p:txBody>
      </p:sp>
      <p:sp>
        <p:nvSpPr>
          <p:cNvPr id="386" name="Google Shape;386;p27"/>
          <p:cNvSpPr txBox="1"/>
          <p:nvPr/>
        </p:nvSpPr>
        <p:spPr>
          <a:xfrm>
            <a:off x="6029900" y="4429050"/>
            <a:ext cx="1752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Items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/>
              <a:t>R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       </a:t>
            </a:r>
            <a:r>
              <a:rPr lang="en" sz="800"/>
              <a:t>Weights</a:t>
            </a:r>
            <a:endParaRPr/>
          </a:p>
        </p:txBody>
      </p:sp>
      <p:sp>
        <p:nvSpPr>
          <p:cNvPr id="387" name="Google Shape;387;p27"/>
          <p:cNvSpPr txBox="1"/>
          <p:nvPr/>
        </p:nvSpPr>
        <p:spPr>
          <a:xfrm>
            <a:off x="7401500" y="4429050"/>
            <a:ext cx="1752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/>
              <a:t>Items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800"/>
              <a:t>R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       </a:t>
            </a:r>
            <a:r>
              <a:rPr lang="en" sz="800"/>
              <a:t>Weights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/>
          <p:nvPr>
            <p:ph idx="4294967295" type="ctrTitle"/>
          </p:nvPr>
        </p:nvSpPr>
        <p:spPr>
          <a:xfrm>
            <a:off x="685800" y="1583350"/>
            <a:ext cx="415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6000" u="none" cap="none" strike="noStrike">
                <a:solidFill>
                  <a:srgbClr val="94BF6E"/>
                </a:solidFill>
                <a:latin typeface="Roboto Slab"/>
                <a:ea typeface="Roboto Slab"/>
                <a:cs typeface="Roboto Slab"/>
                <a:sym typeface="Roboto Slab"/>
              </a:rPr>
              <a:t>Key Insights</a:t>
            </a:r>
            <a:endParaRPr/>
          </a:p>
        </p:txBody>
      </p:sp>
      <p:sp>
        <p:nvSpPr>
          <p:cNvPr id="393" name="Google Shape;393;p28"/>
          <p:cNvSpPr txBox="1"/>
          <p:nvPr>
            <p:ph idx="4294967295" type="subTitle"/>
          </p:nvPr>
        </p:nvSpPr>
        <p:spPr>
          <a:xfrm>
            <a:off x="685800" y="3106750"/>
            <a:ext cx="544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▪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 items perform better than the Weighted approach on most models</a:t>
            </a:r>
            <a:endParaRPr/>
          </a:p>
        </p:txBody>
      </p:sp>
      <p:grpSp>
        <p:nvGrpSpPr>
          <p:cNvPr id="394" name="Google Shape;394;p28"/>
          <p:cNvGrpSpPr/>
          <p:nvPr/>
        </p:nvGrpSpPr>
        <p:grpSpPr>
          <a:xfrm>
            <a:off x="620374" y="555431"/>
            <a:ext cx="291294" cy="379972"/>
            <a:chOff x="590250" y="244200"/>
            <a:chExt cx="407975" cy="532175"/>
          </a:xfrm>
        </p:grpSpPr>
        <p:sp>
          <p:nvSpPr>
            <p:cNvPr id="395" name="Google Shape;395;p2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20000" w="12000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20000" w="12000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20000" w="12000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Roboto Slab"/>
              <a:buNone/>
            </a:pPr>
            <a:r>
              <a:rPr b="1" i="0" lang="en" sz="48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Employee Classification</a:t>
            </a:r>
            <a:endParaRPr/>
          </a:p>
        </p:txBody>
      </p:sp>
      <p:sp>
        <p:nvSpPr>
          <p:cNvPr id="413" name="Google Shape;413;p29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Font typeface="Nixie One"/>
              <a:buNone/>
            </a:pPr>
            <a:r>
              <a:t/>
            </a:r>
            <a:endParaRPr b="1" i="0" sz="1800" u="none" cap="none" strike="noStrike">
              <a:solidFill>
                <a:srgbClr val="94BF6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Font typeface="Roboto Slab"/>
              <a:buNone/>
            </a:pPr>
            <a:r>
              <a:rPr b="0" i="0" lang="en" sz="20000" u="none" cap="none" strike="noStrike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30"/>
          <p:cNvGrpSpPr/>
          <p:nvPr/>
        </p:nvGrpSpPr>
        <p:grpSpPr>
          <a:xfrm>
            <a:off x="620374" y="555431"/>
            <a:ext cx="291294" cy="379972"/>
            <a:chOff x="590250" y="244200"/>
            <a:chExt cx="407975" cy="532175"/>
          </a:xfrm>
        </p:grpSpPr>
        <p:sp>
          <p:nvSpPr>
            <p:cNvPr id="420" name="Google Shape;420;p3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20000" w="12000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20000" w="12000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20000" w="12000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30"/>
          <p:cNvSpPr txBox="1"/>
          <p:nvPr>
            <p:ph idx="4294967295" type="ctrTitle"/>
          </p:nvPr>
        </p:nvSpPr>
        <p:spPr>
          <a:xfrm>
            <a:off x="685800" y="1378825"/>
            <a:ext cx="415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4800" u="none" cap="none" strike="noStrike">
                <a:solidFill>
                  <a:srgbClr val="94BF6E"/>
                </a:solidFill>
                <a:latin typeface="Roboto Slab"/>
                <a:ea typeface="Roboto Slab"/>
                <a:cs typeface="Roboto Slab"/>
                <a:sym typeface="Roboto Slab"/>
              </a:rPr>
              <a:t>2nd Problem Statement</a:t>
            </a:r>
            <a:endParaRPr/>
          </a:p>
        </p:txBody>
      </p:sp>
      <p:sp>
        <p:nvSpPr>
          <p:cNvPr id="434" name="Google Shape;434;p30"/>
          <p:cNvSpPr txBox="1"/>
          <p:nvPr>
            <p:ph idx="4294967295" type="subTitle"/>
          </p:nvPr>
        </p:nvSpPr>
        <p:spPr>
          <a:xfrm>
            <a:off x="685800" y="3106750"/>
            <a:ext cx="80967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▪"/>
            </a:pPr>
            <a:r>
              <a:rPr b="0" i="0" lang="en" sz="2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Can we use modern machine learning techniques and models to better classify potential employees as good, average, or bad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t/>
            </a:r>
            <a:endParaRPr b="0" i="0" sz="2400" u="none" cap="none" strike="noStrike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descr="9379387_s.jpg" id="435" name="Google Shape;4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5550" y="633875"/>
            <a:ext cx="2621200" cy="190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Context of the Problem </a:t>
            </a:r>
            <a:endParaRPr/>
          </a:p>
        </p:txBody>
      </p:sp>
      <p:sp>
        <p:nvSpPr>
          <p:cNvPr id="441" name="Google Shape;441;p31"/>
          <p:cNvSpPr txBox="1"/>
          <p:nvPr>
            <p:ph idx="1" type="body"/>
          </p:nvPr>
        </p:nvSpPr>
        <p:spPr>
          <a:xfrm>
            <a:off x="614975" y="1683825"/>
            <a:ext cx="50799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</a:pPr>
            <a:r>
              <a:rPr b="0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All the employees are given a supervisor rating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</a:pPr>
            <a:r>
              <a:rPr b="0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These ratings are normalised called “Z-Overall rating” ranges between -2.6 to 3.1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</a:pPr>
            <a:r>
              <a:rPr b="0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Employees will be classified based on the Z-Overall rating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t/>
            </a:r>
            <a:endParaRPr b="0" i="0" sz="1800" u="none" cap="none" strike="noStrike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442" name="Google Shape;442;p31"/>
          <p:cNvGrpSpPr/>
          <p:nvPr/>
        </p:nvGrpSpPr>
        <p:grpSpPr>
          <a:xfrm>
            <a:off x="309334" y="714755"/>
            <a:ext cx="484674" cy="585019"/>
            <a:chOff x="590250" y="244200"/>
            <a:chExt cx="407975" cy="532175"/>
          </a:xfrm>
        </p:grpSpPr>
        <p:sp>
          <p:nvSpPr>
            <p:cNvPr id="443" name="Google Shape;443;p3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20000" w="12000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20000" w="12000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20000" w="12000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7" name="Google Shape;4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6125" y="1493652"/>
            <a:ext cx="2255624" cy="290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614975" y="1683825"/>
            <a:ext cx="68196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</a:pPr>
            <a:r>
              <a:rPr lang="en" sz="1800"/>
              <a:t>About Us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</a:pPr>
            <a:r>
              <a:rPr lang="en" sz="1800"/>
              <a:t>Part1: </a:t>
            </a:r>
            <a:r>
              <a:rPr lang="en" sz="1800"/>
              <a:t>Predictability</a:t>
            </a:r>
            <a:r>
              <a:rPr lang="en" sz="1800"/>
              <a:t> </a:t>
            </a:r>
            <a:endParaRPr sz="1800"/>
          </a:p>
          <a:p>
            <a:pPr indent="63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Problem Understanding</a:t>
            </a:r>
            <a:endParaRPr sz="1800"/>
          </a:p>
          <a:p>
            <a:pPr indent="63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Solution Approach</a:t>
            </a:r>
            <a:endParaRPr sz="1800"/>
          </a:p>
          <a:p>
            <a:pPr indent="63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Results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</a:pPr>
            <a:r>
              <a:rPr lang="en" sz="1800"/>
              <a:t>Part2: Classification </a:t>
            </a:r>
            <a:endParaRPr sz="1800"/>
          </a:p>
          <a:p>
            <a:pPr indent="63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Problem Understanding </a:t>
            </a:r>
            <a:endParaRPr sz="1800"/>
          </a:p>
          <a:p>
            <a:pPr indent="63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Baseline Analysis </a:t>
            </a:r>
            <a:endParaRPr sz="1800"/>
          </a:p>
          <a:p>
            <a:pPr indent="63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Solution Approach </a:t>
            </a:r>
            <a:endParaRPr sz="1800"/>
          </a:p>
          <a:p>
            <a:pPr indent="635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Results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</a:pPr>
            <a:r>
              <a:rPr lang="en" sz="1800"/>
              <a:t>Key </a:t>
            </a:r>
            <a:r>
              <a:rPr lang="en" sz="1800"/>
              <a:t>Takeaways</a:t>
            </a:r>
            <a:r>
              <a:rPr lang="en" sz="1800"/>
              <a:t> </a:t>
            </a:r>
            <a:endParaRPr sz="18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4"/>
          <p:cNvGrpSpPr/>
          <p:nvPr/>
        </p:nvGrpSpPr>
        <p:grpSpPr>
          <a:xfrm>
            <a:off x="386442" y="793613"/>
            <a:ext cx="382016" cy="502764"/>
            <a:chOff x="590250" y="244200"/>
            <a:chExt cx="407875" cy="532025"/>
          </a:xfrm>
        </p:grpSpPr>
        <p:sp>
          <p:nvSpPr>
            <p:cNvPr id="107" name="Google Shape;107;p14"/>
            <p:cNvSpPr/>
            <p:nvPr/>
          </p:nvSpPr>
          <p:spPr>
            <a:xfrm>
              <a:off x="623125" y="313625"/>
              <a:ext cx="375000" cy="462600"/>
            </a:xfrm>
            <a:custGeom>
              <a:rect b="b" l="l" r="r" t="t"/>
              <a:pathLst>
                <a:path extrusionOk="0" fill="none" h="120000" w="12000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90250" y="269775"/>
              <a:ext cx="377400" cy="462900"/>
            </a:xfrm>
            <a:custGeom>
              <a:rect b="b" l="l" r="r" t="t"/>
              <a:pathLst>
                <a:path extrusionOk="0" fill="none" h="120000" w="12000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96650" y="274025"/>
              <a:ext cx="45000" cy="45000"/>
            </a:xfrm>
            <a:custGeom>
              <a:rect b="b" l="l" r="r" t="t"/>
              <a:pathLst>
                <a:path extrusionOk="0" fill="none" h="120000" w="12000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13850" y="274025"/>
              <a:ext cx="45000" cy="45000"/>
            </a:xfrm>
            <a:custGeom>
              <a:rect b="b" l="l" r="r" t="t"/>
              <a:pathLst>
                <a:path extrusionOk="0" fill="none" h="120000" w="12000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31050" y="274025"/>
              <a:ext cx="45000" cy="45000"/>
            </a:xfrm>
            <a:custGeom>
              <a:rect b="b" l="l" r="r" t="t"/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649925" y="590050"/>
              <a:ext cx="134100" cy="0"/>
            </a:xfrm>
            <a:custGeom>
              <a:rect b="b" l="l" r="r" t="t"/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49925" y="534625"/>
              <a:ext cx="255600" cy="0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49925" y="479825"/>
              <a:ext cx="255600" cy="0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49925" y="424425"/>
              <a:ext cx="255600" cy="0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79475" y="274025"/>
              <a:ext cx="45000" cy="45000"/>
            </a:xfrm>
            <a:custGeom>
              <a:rect b="b" l="l" r="r" t="t"/>
              <a:pathLst>
                <a:path extrusionOk="0" fill="none" h="120000" w="12000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654800" y="244200"/>
              <a:ext cx="0" cy="51300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37600" y="244200"/>
              <a:ext cx="0" cy="51300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820400" y="244200"/>
              <a:ext cx="0" cy="51300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903225" y="244200"/>
              <a:ext cx="0" cy="51300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hire3.jpg"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375" y="1559425"/>
            <a:ext cx="4023250" cy="32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Outmatch Approach</a:t>
            </a:r>
            <a:endParaRPr/>
          </a:p>
        </p:txBody>
      </p:sp>
      <p:sp>
        <p:nvSpPr>
          <p:cNvPr id="463" name="Google Shape;463;p32"/>
          <p:cNvSpPr txBox="1"/>
          <p:nvPr>
            <p:ph idx="1" type="body"/>
          </p:nvPr>
        </p:nvSpPr>
        <p:spPr>
          <a:xfrm>
            <a:off x="1146025" y="1771650"/>
            <a:ext cx="240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Run linear regression on weighted values versus Z-overall</a:t>
            </a:r>
            <a:endParaRPr/>
          </a:p>
        </p:txBody>
      </p:sp>
      <p:sp>
        <p:nvSpPr>
          <p:cNvPr id="464" name="Google Shape;464;p32"/>
          <p:cNvSpPr txBox="1"/>
          <p:nvPr>
            <p:ph idx="2" type="body"/>
          </p:nvPr>
        </p:nvSpPr>
        <p:spPr>
          <a:xfrm>
            <a:off x="3679387" y="1771650"/>
            <a:ext cx="240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Analyze beta coefficients produced by regression results </a:t>
            </a:r>
            <a:endParaRPr/>
          </a:p>
        </p:txBody>
      </p:sp>
      <p:sp>
        <p:nvSpPr>
          <p:cNvPr id="465" name="Google Shape;465;p32"/>
          <p:cNvSpPr txBox="1"/>
          <p:nvPr>
            <p:ph idx="3" type="body"/>
          </p:nvPr>
        </p:nvSpPr>
        <p:spPr>
          <a:xfrm>
            <a:off x="6212749" y="1771650"/>
            <a:ext cx="2409899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Sum beta coefficients, ignoring negative coefficients</a:t>
            </a:r>
            <a:endParaRPr/>
          </a:p>
        </p:txBody>
      </p:sp>
      <p:sp>
        <p:nvSpPr>
          <p:cNvPr id="466" name="Google Shape;466;p32"/>
          <p:cNvSpPr txBox="1"/>
          <p:nvPr>
            <p:ph idx="1" type="body"/>
          </p:nvPr>
        </p:nvSpPr>
        <p:spPr>
          <a:xfrm>
            <a:off x="1146025" y="3124200"/>
            <a:ext cx="240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Divide beta coefficient for each construct by their sum to create a new construct weight</a:t>
            </a:r>
            <a:endParaRPr/>
          </a:p>
        </p:txBody>
      </p:sp>
      <p:sp>
        <p:nvSpPr>
          <p:cNvPr id="467" name="Google Shape;467;p32"/>
          <p:cNvSpPr txBox="1"/>
          <p:nvPr>
            <p:ph idx="2" type="body"/>
          </p:nvPr>
        </p:nvSpPr>
        <p:spPr>
          <a:xfrm>
            <a:off x="3679387" y="3124200"/>
            <a:ext cx="240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Use the new coefficient weights to multiply our previous weighted values to predict Overall Fit</a:t>
            </a:r>
            <a:endParaRPr/>
          </a:p>
        </p:txBody>
      </p:sp>
      <p:sp>
        <p:nvSpPr>
          <p:cNvPr id="468" name="Google Shape;468;p32"/>
          <p:cNvSpPr txBox="1"/>
          <p:nvPr>
            <p:ph idx="3" type="body"/>
          </p:nvPr>
        </p:nvSpPr>
        <p:spPr>
          <a:xfrm>
            <a:off x="6212749" y="3124200"/>
            <a:ext cx="2409899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Reclassify overall fit into three classes to calculate accuracy</a:t>
            </a:r>
            <a:endParaRPr/>
          </a:p>
        </p:txBody>
      </p:sp>
      <p:grpSp>
        <p:nvGrpSpPr>
          <p:cNvPr id="469" name="Google Shape;469;p32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470" name="Google Shape;470;p3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32"/>
          <p:cNvSpPr txBox="1"/>
          <p:nvPr>
            <p:ph idx="1" type="body"/>
          </p:nvPr>
        </p:nvSpPr>
        <p:spPr>
          <a:xfrm>
            <a:off x="4944025" y="419100"/>
            <a:ext cx="3870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GOAL: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Use Outmatch’s prediction approach to operate as a Baseline Model to judge our models against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3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Outmatch Baseline Accuracy </a:t>
            </a:r>
            <a:endParaRPr/>
          </a:p>
        </p:txBody>
      </p:sp>
      <p:sp>
        <p:nvSpPr>
          <p:cNvPr id="482" name="Google Shape;482;p33"/>
          <p:cNvSpPr/>
          <p:nvPr/>
        </p:nvSpPr>
        <p:spPr>
          <a:xfrm>
            <a:off x="1222225" y="2118500"/>
            <a:ext cx="2541300" cy="2541300"/>
          </a:xfrm>
          <a:prstGeom prst="ellipse">
            <a:avLst/>
          </a:prstGeom>
          <a:noFill/>
          <a:ln cap="flat" cmpd="sng" w="76200">
            <a:solidFill>
              <a:srgbClr val="94BF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8D61"/>
              </a:buClr>
              <a:buFont typeface="Nixie One"/>
              <a:buNone/>
            </a:pPr>
            <a:r>
              <a:rPr b="1" i="0" lang="en" sz="1400" u="none" cap="none" strike="noStrike">
                <a:solidFill>
                  <a:srgbClr val="3B8D61"/>
                </a:solidFill>
                <a:latin typeface="Nixie One"/>
                <a:ea typeface="Nixie One"/>
                <a:cs typeface="Nixie One"/>
                <a:sym typeface="Nixie One"/>
              </a:rPr>
              <a:t>36.75%</a:t>
            </a:r>
            <a:endParaRPr/>
          </a:p>
        </p:txBody>
      </p:sp>
      <p:sp>
        <p:nvSpPr>
          <p:cNvPr id="483" name="Google Shape;483;p33"/>
          <p:cNvSpPr/>
          <p:nvPr/>
        </p:nvSpPr>
        <p:spPr>
          <a:xfrm>
            <a:off x="5464103" y="2118500"/>
            <a:ext cx="2541300" cy="2541300"/>
          </a:xfrm>
          <a:prstGeom prst="ellipse">
            <a:avLst/>
          </a:prstGeom>
          <a:noFill/>
          <a:ln cap="flat" cmpd="sng" w="7620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Font typeface="Nixie One"/>
              <a:buNone/>
            </a:pPr>
            <a:r>
              <a:rPr b="1" i="0" lang="en" sz="1400" u="none" cap="none" strike="noStrike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31.97% </a:t>
            </a:r>
            <a:endParaRPr/>
          </a:p>
        </p:txBody>
      </p:sp>
      <p:grpSp>
        <p:nvGrpSpPr>
          <p:cNvPr id="484" name="Google Shape;484;p33"/>
          <p:cNvGrpSpPr/>
          <p:nvPr/>
        </p:nvGrpSpPr>
        <p:grpSpPr>
          <a:xfrm>
            <a:off x="377006" y="880895"/>
            <a:ext cx="453191" cy="328360"/>
            <a:chOff x="3932350" y="3714775"/>
            <a:chExt cx="439650" cy="319075"/>
          </a:xfrm>
        </p:grpSpPr>
        <p:sp>
          <p:nvSpPr>
            <p:cNvPr id="485" name="Google Shape;485;p33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0000" w="12000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9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29" y="120000"/>
                  </a:lnTo>
                  <a:lnTo>
                    <a:pt x="119993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120000" w="12000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120000" w="120000">
                  <a:moveTo>
                    <a:pt x="119999" y="119977"/>
                  </a:moveTo>
                  <a:lnTo>
                    <a:pt x="119999" y="11005"/>
                  </a:lnTo>
                  <a:lnTo>
                    <a:pt x="119999" y="11005"/>
                  </a:lnTo>
                  <a:lnTo>
                    <a:pt x="119999" y="8813"/>
                  </a:lnTo>
                  <a:lnTo>
                    <a:pt x="119069" y="6598"/>
                  </a:lnTo>
                  <a:lnTo>
                    <a:pt x="117168" y="4949"/>
                  </a:lnTo>
                  <a:lnTo>
                    <a:pt x="114337" y="3299"/>
                  </a:lnTo>
                  <a:lnTo>
                    <a:pt x="112436" y="2192"/>
                  </a:lnTo>
                  <a:lnTo>
                    <a:pt x="108674" y="1107"/>
                  </a:lnTo>
                  <a:lnTo>
                    <a:pt x="104873" y="542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26" y="542"/>
                  </a:lnTo>
                  <a:lnTo>
                    <a:pt x="11363" y="1107"/>
                  </a:lnTo>
                  <a:lnTo>
                    <a:pt x="8532" y="2192"/>
                  </a:lnTo>
                  <a:lnTo>
                    <a:pt x="5701" y="3299"/>
                  </a:lnTo>
                  <a:lnTo>
                    <a:pt x="2870" y="4949"/>
                  </a:lnTo>
                  <a:lnTo>
                    <a:pt x="1939" y="6598"/>
                  </a:lnTo>
                  <a:lnTo>
                    <a:pt x="38" y="8813"/>
                  </a:lnTo>
                  <a:lnTo>
                    <a:pt x="38" y="11005"/>
                  </a:lnTo>
                  <a:lnTo>
                    <a:pt x="38" y="119977"/>
                  </a:lnTo>
                  <a:lnTo>
                    <a:pt x="119999" y="11997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20000" w="120000">
                  <a:moveTo>
                    <a:pt x="119999" y="119989"/>
                  </a:moveTo>
                  <a:lnTo>
                    <a:pt x="119999" y="5249"/>
                  </a:lnTo>
                  <a:lnTo>
                    <a:pt x="119999" y="5249"/>
                  </a:lnTo>
                  <a:lnTo>
                    <a:pt x="119999" y="4205"/>
                  </a:lnTo>
                  <a:lnTo>
                    <a:pt x="119069" y="3151"/>
                  </a:lnTo>
                  <a:lnTo>
                    <a:pt x="117168" y="2366"/>
                  </a:lnTo>
                  <a:lnTo>
                    <a:pt x="114337" y="1581"/>
                  </a:lnTo>
                  <a:lnTo>
                    <a:pt x="112436" y="1054"/>
                  </a:lnTo>
                  <a:lnTo>
                    <a:pt x="108674" y="537"/>
                  </a:lnTo>
                  <a:lnTo>
                    <a:pt x="104873" y="268"/>
                  </a:lnTo>
                  <a:lnTo>
                    <a:pt x="101111" y="10"/>
                  </a:lnTo>
                  <a:lnTo>
                    <a:pt x="18926" y="10"/>
                  </a:lnTo>
                  <a:lnTo>
                    <a:pt x="18926" y="10"/>
                  </a:lnTo>
                  <a:lnTo>
                    <a:pt x="15164" y="268"/>
                  </a:lnTo>
                  <a:lnTo>
                    <a:pt x="11363" y="537"/>
                  </a:lnTo>
                  <a:lnTo>
                    <a:pt x="8532" y="1054"/>
                  </a:lnTo>
                  <a:lnTo>
                    <a:pt x="5701" y="1581"/>
                  </a:lnTo>
                  <a:lnTo>
                    <a:pt x="2870" y="2366"/>
                  </a:lnTo>
                  <a:lnTo>
                    <a:pt x="1939" y="3151"/>
                  </a:lnTo>
                  <a:lnTo>
                    <a:pt x="38" y="4205"/>
                  </a:lnTo>
                  <a:lnTo>
                    <a:pt x="38" y="5249"/>
                  </a:lnTo>
                  <a:lnTo>
                    <a:pt x="38" y="119989"/>
                  </a:lnTo>
                  <a:lnTo>
                    <a:pt x="119999" y="11998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120000" w="120000">
                  <a:moveTo>
                    <a:pt x="119999" y="119985"/>
                  </a:moveTo>
                  <a:lnTo>
                    <a:pt x="119999" y="7015"/>
                  </a:lnTo>
                  <a:lnTo>
                    <a:pt x="119999" y="7015"/>
                  </a:lnTo>
                  <a:lnTo>
                    <a:pt x="119999" y="5618"/>
                  </a:lnTo>
                  <a:lnTo>
                    <a:pt x="119069" y="4206"/>
                  </a:lnTo>
                  <a:lnTo>
                    <a:pt x="117168" y="3154"/>
                  </a:lnTo>
                  <a:lnTo>
                    <a:pt x="114337" y="2103"/>
                  </a:lnTo>
                  <a:lnTo>
                    <a:pt x="112436" y="1397"/>
                  </a:lnTo>
                  <a:lnTo>
                    <a:pt x="108674" y="705"/>
                  </a:lnTo>
                  <a:lnTo>
                    <a:pt x="104873" y="345"/>
                  </a:lnTo>
                  <a:lnTo>
                    <a:pt x="101111" y="0"/>
                  </a:lnTo>
                  <a:lnTo>
                    <a:pt x="18926" y="0"/>
                  </a:lnTo>
                  <a:lnTo>
                    <a:pt x="18926" y="0"/>
                  </a:lnTo>
                  <a:lnTo>
                    <a:pt x="15164" y="345"/>
                  </a:lnTo>
                  <a:lnTo>
                    <a:pt x="11363" y="705"/>
                  </a:lnTo>
                  <a:lnTo>
                    <a:pt x="8532" y="1397"/>
                  </a:lnTo>
                  <a:lnTo>
                    <a:pt x="5701" y="2103"/>
                  </a:lnTo>
                  <a:lnTo>
                    <a:pt x="2870" y="3154"/>
                  </a:lnTo>
                  <a:lnTo>
                    <a:pt x="1939" y="4206"/>
                  </a:lnTo>
                  <a:lnTo>
                    <a:pt x="38" y="5618"/>
                  </a:lnTo>
                  <a:lnTo>
                    <a:pt x="38" y="7015"/>
                  </a:lnTo>
                  <a:lnTo>
                    <a:pt x="38" y="119985"/>
                  </a:lnTo>
                  <a:lnTo>
                    <a:pt x="119999" y="11998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33"/>
          <p:cNvSpPr/>
          <p:nvPr/>
        </p:nvSpPr>
        <p:spPr>
          <a:xfrm>
            <a:off x="3393139" y="2118500"/>
            <a:ext cx="2541300" cy="2541300"/>
          </a:xfrm>
          <a:prstGeom prst="ellipse">
            <a:avLst/>
          </a:prstGeom>
          <a:solidFill>
            <a:srgbClr val="0E314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4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58.19%</a:t>
            </a:r>
            <a:endParaRPr/>
          </a:p>
        </p:txBody>
      </p:sp>
      <p:sp>
        <p:nvSpPr>
          <p:cNvPr id="491" name="Google Shape;491;p33"/>
          <p:cNvSpPr txBox="1"/>
          <p:nvPr>
            <p:ph type="title"/>
          </p:nvPr>
        </p:nvSpPr>
        <p:spPr>
          <a:xfrm>
            <a:off x="1694275" y="1674200"/>
            <a:ext cx="15972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Bottom 20%</a:t>
            </a:r>
            <a:endParaRPr/>
          </a:p>
        </p:txBody>
      </p:sp>
      <p:sp>
        <p:nvSpPr>
          <p:cNvPr id="492" name="Google Shape;492;p33"/>
          <p:cNvSpPr txBox="1"/>
          <p:nvPr>
            <p:ph type="title"/>
          </p:nvPr>
        </p:nvSpPr>
        <p:spPr>
          <a:xfrm>
            <a:off x="3773400" y="1674200"/>
            <a:ext cx="15972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Middle 60%</a:t>
            </a:r>
            <a:endParaRPr/>
          </a:p>
        </p:txBody>
      </p:sp>
      <p:sp>
        <p:nvSpPr>
          <p:cNvPr id="493" name="Google Shape;493;p33"/>
          <p:cNvSpPr txBox="1"/>
          <p:nvPr>
            <p:ph type="title"/>
          </p:nvPr>
        </p:nvSpPr>
        <p:spPr>
          <a:xfrm>
            <a:off x="6036100" y="1674200"/>
            <a:ext cx="15972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Top 20%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Our Approach</a:t>
            </a:r>
            <a:endParaRPr/>
          </a:p>
        </p:txBody>
      </p:sp>
      <p:sp>
        <p:nvSpPr>
          <p:cNvPr id="499" name="Google Shape;499;p34"/>
          <p:cNvSpPr txBox="1"/>
          <p:nvPr>
            <p:ph idx="1" type="body"/>
          </p:nvPr>
        </p:nvSpPr>
        <p:spPr>
          <a:xfrm>
            <a:off x="1146025" y="1771650"/>
            <a:ext cx="240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Divide the Z-Overall Rating into Top 20, Middle 60 and Bottom 20 Quantiles</a:t>
            </a:r>
            <a:endParaRPr/>
          </a:p>
        </p:txBody>
      </p:sp>
      <p:sp>
        <p:nvSpPr>
          <p:cNvPr id="500" name="Google Shape;500;p34"/>
          <p:cNvSpPr txBox="1"/>
          <p:nvPr>
            <p:ph idx="2" type="body"/>
          </p:nvPr>
        </p:nvSpPr>
        <p:spPr>
          <a:xfrm>
            <a:off x="3679387" y="1771650"/>
            <a:ext cx="240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Recode the 3 classes into 1,2 and 3 respectively</a:t>
            </a:r>
            <a:endParaRPr/>
          </a:p>
        </p:txBody>
      </p:sp>
      <p:sp>
        <p:nvSpPr>
          <p:cNvPr id="501" name="Google Shape;501;p34"/>
          <p:cNvSpPr txBox="1"/>
          <p:nvPr>
            <p:ph idx="3" type="body"/>
          </p:nvPr>
        </p:nvSpPr>
        <p:spPr>
          <a:xfrm>
            <a:off x="6212749" y="1771650"/>
            <a:ext cx="2409899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Use Raw scores as independent variables and Z-Overall as dependent variables </a:t>
            </a:r>
            <a:r>
              <a:rPr lang="en" sz="1200"/>
              <a:t>and divide data set in 80% test, 20% train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t/>
            </a:r>
            <a:endParaRPr sz="1200"/>
          </a:p>
        </p:txBody>
      </p:sp>
      <p:sp>
        <p:nvSpPr>
          <p:cNvPr id="502" name="Google Shape;502;p34"/>
          <p:cNvSpPr txBox="1"/>
          <p:nvPr>
            <p:ph idx="1" type="body"/>
          </p:nvPr>
        </p:nvSpPr>
        <p:spPr>
          <a:xfrm>
            <a:off x="1146025" y="3124200"/>
            <a:ext cx="240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Run classification algorithms such as SMOTE KKNN, SMOTE SVM etc</a:t>
            </a:r>
            <a:endParaRPr/>
          </a:p>
        </p:txBody>
      </p:sp>
      <p:sp>
        <p:nvSpPr>
          <p:cNvPr id="503" name="Google Shape;503;p34"/>
          <p:cNvSpPr txBox="1"/>
          <p:nvPr>
            <p:ph idx="2" type="body"/>
          </p:nvPr>
        </p:nvSpPr>
        <p:spPr>
          <a:xfrm>
            <a:off x="3679387" y="3124200"/>
            <a:ext cx="240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Repeat Step 3 and Step 4 using Weighted scores as independent variables and Z-Overall as Dependent variable</a:t>
            </a:r>
            <a:endParaRPr/>
          </a:p>
        </p:txBody>
      </p:sp>
      <p:sp>
        <p:nvSpPr>
          <p:cNvPr id="504" name="Google Shape;504;p34"/>
          <p:cNvSpPr txBox="1"/>
          <p:nvPr>
            <p:ph idx="3" type="body"/>
          </p:nvPr>
        </p:nvSpPr>
        <p:spPr>
          <a:xfrm>
            <a:off x="6212749" y="3124200"/>
            <a:ext cx="2409899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Collect and analyze results via classification accuracy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t/>
            </a:r>
            <a:endParaRPr b="0" i="0" sz="1200" u="none" cap="none" strike="noStrike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506" name="Google Shape;506;p3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34"/>
          <p:cNvSpPr txBox="1"/>
          <p:nvPr>
            <p:ph idx="1" type="body"/>
          </p:nvPr>
        </p:nvSpPr>
        <p:spPr>
          <a:xfrm>
            <a:off x="4944025" y="419100"/>
            <a:ext cx="3870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GOAL: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Classify employees into Top 20, Middle 60 and Bottom 20 using classification machine learning techniques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Classification Results</a:t>
            </a:r>
            <a:endParaRPr/>
          </a:p>
        </p:txBody>
      </p:sp>
      <p:sp>
        <p:nvSpPr>
          <p:cNvPr id="518" name="Google Shape;518;p35"/>
          <p:cNvSpPr txBox="1"/>
          <p:nvPr>
            <p:ph type="title"/>
          </p:nvPr>
        </p:nvSpPr>
        <p:spPr>
          <a:xfrm>
            <a:off x="617112" y="1677289"/>
            <a:ext cx="3485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2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SMOTE KKNN is the most successful at predicting the top 20% for Raw sores</a:t>
            </a:r>
            <a:endParaRPr/>
          </a:p>
        </p:txBody>
      </p:sp>
      <p:grpSp>
        <p:nvGrpSpPr>
          <p:cNvPr id="519" name="Google Shape;519;p35"/>
          <p:cNvGrpSpPr/>
          <p:nvPr/>
        </p:nvGrpSpPr>
        <p:grpSpPr>
          <a:xfrm>
            <a:off x="399729" y="836509"/>
            <a:ext cx="484474" cy="417134"/>
            <a:chOff x="5292575" y="3681900"/>
            <a:chExt cx="420150" cy="373275"/>
          </a:xfrm>
        </p:grpSpPr>
        <p:sp>
          <p:nvSpPr>
            <p:cNvPr id="520" name="Google Shape;520;p35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7" name="Google Shape;5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250" y="2583625"/>
            <a:ext cx="3844825" cy="190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8775" y="2583624"/>
            <a:ext cx="4326274" cy="1902549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5"/>
          <p:cNvSpPr txBox="1"/>
          <p:nvPr/>
        </p:nvSpPr>
        <p:spPr>
          <a:xfrm>
            <a:off x="4612400" y="1712400"/>
            <a:ext cx="3289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4057"/>
              </a:buClr>
              <a:buFont typeface="Roboto Slab"/>
              <a:buNone/>
            </a:pPr>
            <a:r>
              <a:rPr b="1" i="0" lang="en" sz="12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SMOTE svm is the most successful at predicting top 20% for weighted scores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Final Comparison Results</a:t>
            </a:r>
            <a:endParaRPr/>
          </a:p>
        </p:txBody>
      </p:sp>
      <p:sp>
        <p:nvSpPr>
          <p:cNvPr id="535" name="Google Shape;535;p36"/>
          <p:cNvSpPr txBox="1"/>
          <p:nvPr>
            <p:ph type="title"/>
          </p:nvPr>
        </p:nvSpPr>
        <p:spPr>
          <a:xfrm>
            <a:off x="1192625" y="1903625"/>
            <a:ext cx="1942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2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Best Model: </a:t>
            </a:r>
            <a:r>
              <a:rPr lang="en" sz="1200">
                <a:solidFill>
                  <a:srgbClr val="124057"/>
                </a:solidFill>
              </a:rPr>
              <a:t>Smote KKNN</a:t>
            </a:r>
            <a:endParaRPr/>
          </a:p>
        </p:txBody>
      </p:sp>
      <p:sp>
        <p:nvSpPr>
          <p:cNvPr id="536" name="Google Shape;536;p36"/>
          <p:cNvSpPr txBox="1"/>
          <p:nvPr>
            <p:ph type="title"/>
          </p:nvPr>
        </p:nvSpPr>
        <p:spPr>
          <a:xfrm>
            <a:off x="6219350" y="1903650"/>
            <a:ext cx="1942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2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Outmatch Baseline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t/>
            </a:r>
            <a:endParaRPr b="1" i="0" sz="1200" u="none" cap="none" strike="noStrike">
              <a:solidFill>
                <a:srgbClr val="12405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537" name="Google Shape;537;p36"/>
          <p:cNvGrpSpPr/>
          <p:nvPr/>
        </p:nvGrpSpPr>
        <p:grpSpPr>
          <a:xfrm>
            <a:off x="399729" y="836509"/>
            <a:ext cx="484474" cy="417134"/>
            <a:chOff x="5292575" y="3681900"/>
            <a:chExt cx="420150" cy="373275"/>
          </a:xfrm>
        </p:grpSpPr>
        <p:sp>
          <p:nvSpPr>
            <p:cNvPr id="538" name="Google Shape;538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36"/>
          <p:cNvSpPr txBox="1"/>
          <p:nvPr>
            <p:ph type="title"/>
          </p:nvPr>
        </p:nvSpPr>
        <p:spPr>
          <a:xfrm>
            <a:off x="3920700" y="2057850"/>
            <a:ext cx="19425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2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Versus</a:t>
            </a:r>
            <a:endParaRPr/>
          </a:p>
        </p:txBody>
      </p:sp>
      <p:pic>
        <p:nvPicPr>
          <p:cNvPr id="546" name="Google Shape;5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8787" y="2717201"/>
            <a:ext cx="4089974" cy="17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175" y="2660350"/>
            <a:ext cx="4089975" cy="173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lang="en"/>
              <a:t>Key </a:t>
            </a:r>
            <a:r>
              <a:rPr b="1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Takeaways</a:t>
            </a:r>
            <a:endParaRPr/>
          </a:p>
        </p:txBody>
      </p:sp>
      <p:grpSp>
        <p:nvGrpSpPr>
          <p:cNvPr id="553" name="Google Shape;553;p37"/>
          <p:cNvGrpSpPr/>
          <p:nvPr/>
        </p:nvGrpSpPr>
        <p:grpSpPr>
          <a:xfrm>
            <a:off x="399729" y="836509"/>
            <a:ext cx="484474" cy="417134"/>
            <a:chOff x="5292575" y="3681900"/>
            <a:chExt cx="420150" cy="373275"/>
          </a:xfrm>
        </p:grpSpPr>
        <p:sp>
          <p:nvSpPr>
            <p:cNvPr id="554" name="Google Shape;554;p3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37"/>
          <p:cNvSpPr txBox="1"/>
          <p:nvPr/>
        </p:nvSpPr>
        <p:spPr>
          <a:xfrm>
            <a:off x="622575" y="1756650"/>
            <a:ext cx="7509300" cy="2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 models to improve on Top 20% accuracy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SMOTE KKNN performs best for Raw Scores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Validated the accuracy of the current model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 txBox="1"/>
          <p:nvPr>
            <p:ph idx="4294967295" type="ctrTitle"/>
          </p:nvPr>
        </p:nvSpPr>
        <p:spPr>
          <a:xfrm>
            <a:off x="544525" y="1753400"/>
            <a:ext cx="530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6000" u="none" cap="none" strike="noStrike">
                <a:solidFill>
                  <a:srgbClr val="94BF6E"/>
                </a:solidFill>
                <a:latin typeface="Roboto Slab"/>
                <a:ea typeface="Roboto Slab"/>
                <a:cs typeface="Roboto Slab"/>
                <a:sym typeface="Roboto Slab"/>
              </a:rPr>
              <a:t>Any Questions?</a:t>
            </a:r>
            <a:endParaRPr/>
          </a:p>
        </p:txBody>
      </p:sp>
      <p:grpSp>
        <p:nvGrpSpPr>
          <p:cNvPr id="567" name="Google Shape;567;p38"/>
          <p:cNvGrpSpPr/>
          <p:nvPr/>
        </p:nvGrpSpPr>
        <p:grpSpPr>
          <a:xfrm>
            <a:off x="620374" y="555431"/>
            <a:ext cx="291294" cy="379972"/>
            <a:chOff x="590250" y="244200"/>
            <a:chExt cx="407975" cy="532175"/>
          </a:xfrm>
        </p:grpSpPr>
        <p:sp>
          <p:nvSpPr>
            <p:cNvPr id="568" name="Google Shape;568;p3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20000" w="12000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20000" w="12000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20000" w="12000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iberation-20clipart-clipart-question-mark-402_597.png" id="581" name="Google Shape;5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2722" y="1130624"/>
            <a:ext cx="2257700" cy="33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4294967295" type="ctrTitle"/>
          </p:nvPr>
        </p:nvSpPr>
        <p:spPr>
          <a:xfrm>
            <a:off x="685800" y="499125"/>
            <a:ext cx="65937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lang="en"/>
              <a:t>ABOUT US</a:t>
            </a:r>
            <a:endParaRPr b="1" i="0" sz="18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7" name="Google Shape;127;p15"/>
          <p:cNvSpPr txBox="1"/>
          <p:nvPr>
            <p:ph idx="4294967295" type="subTitle"/>
          </p:nvPr>
        </p:nvSpPr>
        <p:spPr>
          <a:xfrm>
            <a:off x="685800" y="1335250"/>
            <a:ext cx="4176900" cy="25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lang="en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DANIEL WATSON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lang="en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ANURAG KAUSHIK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lang="en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SUJAY NAGVEKAR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lang="en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JARROD KOSTICK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lang="en" sz="1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PRIYANKA KALMANE</a:t>
            </a:r>
            <a:endParaRPr sz="1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t/>
            </a:r>
            <a:endParaRPr b="0" i="0" sz="2800" u="none" cap="none" strike="noStrike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700" y="1259025"/>
            <a:ext cx="4020850" cy="3015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PIlogo.png" id="129" name="Google Shape;12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675" y="235854"/>
            <a:ext cx="4803874" cy="892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Roboto Slab"/>
              <a:buNone/>
            </a:pPr>
            <a:r>
              <a:rPr b="1" i="0" lang="en" sz="4800" u="none" cap="none" strike="noStrike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rPr>
              <a:t>Predictability </a:t>
            </a:r>
            <a:endParaRPr/>
          </a:p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Font typeface="Nixie One"/>
              <a:buNone/>
            </a:pPr>
            <a:r>
              <a:t/>
            </a:r>
            <a:endParaRPr b="1" i="0" sz="1800" u="none" cap="none" strike="noStrike">
              <a:solidFill>
                <a:srgbClr val="94BF6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637B"/>
              </a:buClr>
              <a:buFont typeface="Roboto Slab"/>
              <a:buNone/>
            </a:pPr>
            <a:r>
              <a:rPr b="0" i="0" lang="en" sz="20000" u="none" cap="none" strike="noStrike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7"/>
          <p:cNvGrpSpPr/>
          <p:nvPr/>
        </p:nvGrpSpPr>
        <p:grpSpPr>
          <a:xfrm>
            <a:off x="620374" y="555431"/>
            <a:ext cx="291294" cy="379972"/>
            <a:chOff x="590250" y="244200"/>
            <a:chExt cx="407975" cy="532175"/>
          </a:xfrm>
        </p:grpSpPr>
        <p:sp>
          <p:nvSpPr>
            <p:cNvPr id="142" name="Google Shape;142;p1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20000" w="12000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20000" w="12000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20000" w="12000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7"/>
          <p:cNvSpPr txBox="1"/>
          <p:nvPr>
            <p:ph idx="4294967295" type="ctrTitle"/>
          </p:nvPr>
        </p:nvSpPr>
        <p:spPr>
          <a:xfrm>
            <a:off x="685800" y="1378825"/>
            <a:ext cx="415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4800" u="none" cap="none" strike="noStrike">
                <a:solidFill>
                  <a:srgbClr val="94BF6E"/>
                </a:solidFill>
                <a:latin typeface="Roboto Slab"/>
                <a:ea typeface="Roboto Slab"/>
                <a:cs typeface="Roboto Slab"/>
                <a:sym typeface="Roboto Slab"/>
              </a:rPr>
              <a:t>1st Problem Statement</a:t>
            </a:r>
            <a:endParaRPr/>
          </a:p>
        </p:txBody>
      </p:sp>
      <p:sp>
        <p:nvSpPr>
          <p:cNvPr id="156" name="Google Shape;156;p17"/>
          <p:cNvSpPr txBox="1"/>
          <p:nvPr>
            <p:ph idx="4294967295" type="subTitle"/>
          </p:nvPr>
        </p:nvSpPr>
        <p:spPr>
          <a:xfrm>
            <a:off x="685800" y="3106750"/>
            <a:ext cx="80967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800"/>
              <a:buFont typeface="Nixie One"/>
              <a:buChar char="▪"/>
            </a:pPr>
            <a:r>
              <a:rPr b="0" i="0" lang="en" sz="2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“Is Outmatch improving predictability through their manual weighting approach or are </a:t>
            </a:r>
            <a:r>
              <a:rPr lang="en" sz="2800"/>
              <a:t>they</a:t>
            </a:r>
            <a:r>
              <a:rPr b="0" i="0" lang="en" sz="2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 hurting themselves”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t/>
            </a:r>
            <a:endParaRPr b="0" i="0" sz="2400" u="none" cap="none" strike="noStrike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descr="Agile-Work-Horizon-of-Predictability.png"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00" y="1435798"/>
            <a:ext cx="3800174" cy="7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Context of the Problem 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614975" y="1683825"/>
            <a:ext cx="50799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</a:pPr>
            <a:r>
              <a:rPr b="0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Incumbent employee survey data is collected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</a:pPr>
            <a:r>
              <a:rPr b="0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Question responses are pulled together in raw score for individual personality constructs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</a:pPr>
            <a:r>
              <a:rPr b="0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Each construct is analyzed through simple mean comparison, correlation, and regression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</a:pPr>
            <a:r>
              <a:rPr b="0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These results are then used to create a weighted score for each construct to be used in final analysis </a:t>
            </a:r>
            <a:endParaRPr/>
          </a:p>
        </p:txBody>
      </p:sp>
      <p:grpSp>
        <p:nvGrpSpPr>
          <p:cNvPr id="164" name="Google Shape;164;p18"/>
          <p:cNvGrpSpPr/>
          <p:nvPr/>
        </p:nvGrpSpPr>
        <p:grpSpPr>
          <a:xfrm>
            <a:off x="386441" y="793613"/>
            <a:ext cx="382109" cy="502905"/>
            <a:chOff x="590250" y="244200"/>
            <a:chExt cx="407975" cy="532175"/>
          </a:xfrm>
        </p:grpSpPr>
        <p:sp>
          <p:nvSpPr>
            <p:cNvPr id="165" name="Google Shape;165;p1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20000" w="120000">
                  <a:moveTo>
                    <a:pt x="7" y="113685"/>
                  </a:moveTo>
                  <a:lnTo>
                    <a:pt x="7" y="113685"/>
                  </a:lnTo>
                  <a:lnTo>
                    <a:pt x="7" y="113685"/>
                  </a:lnTo>
                  <a:lnTo>
                    <a:pt x="199" y="114632"/>
                  </a:lnTo>
                  <a:lnTo>
                    <a:pt x="391" y="115734"/>
                  </a:lnTo>
                  <a:lnTo>
                    <a:pt x="983" y="116842"/>
                  </a:lnTo>
                  <a:lnTo>
                    <a:pt x="1759" y="117944"/>
                  </a:lnTo>
                  <a:lnTo>
                    <a:pt x="2343" y="118580"/>
                  </a:lnTo>
                  <a:lnTo>
                    <a:pt x="3119" y="119053"/>
                  </a:lnTo>
                  <a:lnTo>
                    <a:pt x="3902" y="119364"/>
                  </a:lnTo>
                  <a:lnTo>
                    <a:pt x="4878" y="119682"/>
                  </a:lnTo>
                  <a:lnTo>
                    <a:pt x="6046" y="120000"/>
                  </a:lnTo>
                  <a:lnTo>
                    <a:pt x="7406" y="120000"/>
                  </a:lnTo>
                  <a:lnTo>
                    <a:pt x="115713" y="120000"/>
                  </a:lnTo>
                  <a:lnTo>
                    <a:pt x="115713" y="120000"/>
                  </a:lnTo>
                  <a:lnTo>
                    <a:pt x="116296" y="120000"/>
                  </a:lnTo>
                  <a:lnTo>
                    <a:pt x="116880" y="119837"/>
                  </a:lnTo>
                  <a:lnTo>
                    <a:pt x="117856" y="119364"/>
                  </a:lnTo>
                  <a:lnTo>
                    <a:pt x="118632" y="118580"/>
                  </a:lnTo>
                  <a:lnTo>
                    <a:pt x="119216" y="117627"/>
                  </a:lnTo>
                  <a:lnTo>
                    <a:pt x="119608" y="116525"/>
                  </a:lnTo>
                  <a:lnTo>
                    <a:pt x="119800" y="115260"/>
                  </a:lnTo>
                  <a:lnTo>
                    <a:pt x="119992" y="113050"/>
                  </a:lnTo>
                  <a:lnTo>
                    <a:pt x="119992" y="3157"/>
                  </a:lnTo>
                  <a:lnTo>
                    <a:pt x="119992" y="3157"/>
                  </a:lnTo>
                  <a:lnTo>
                    <a:pt x="119992" y="2210"/>
                  </a:lnTo>
                  <a:lnTo>
                    <a:pt x="119800" y="1419"/>
                  </a:lnTo>
                  <a:lnTo>
                    <a:pt x="119608" y="946"/>
                  </a:lnTo>
                  <a:lnTo>
                    <a:pt x="119216" y="473"/>
                  </a:lnTo>
                  <a:lnTo>
                    <a:pt x="118632" y="317"/>
                  </a:lnTo>
                  <a:lnTo>
                    <a:pt x="117856" y="155"/>
                  </a:lnTo>
                  <a:lnTo>
                    <a:pt x="11571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20000" w="120000">
                  <a:moveTo>
                    <a:pt x="113801" y="0"/>
                  </a:moveTo>
                  <a:lnTo>
                    <a:pt x="6198" y="0"/>
                  </a:lnTo>
                  <a:lnTo>
                    <a:pt x="6198" y="0"/>
                  </a:lnTo>
                  <a:lnTo>
                    <a:pt x="5038" y="162"/>
                  </a:lnTo>
                  <a:lnTo>
                    <a:pt x="3877" y="479"/>
                  </a:lnTo>
                  <a:lnTo>
                    <a:pt x="2717" y="790"/>
                  </a:lnTo>
                  <a:lnTo>
                    <a:pt x="1748" y="1426"/>
                  </a:lnTo>
                  <a:lnTo>
                    <a:pt x="969" y="2210"/>
                  </a:lnTo>
                  <a:lnTo>
                    <a:pt x="588" y="3163"/>
                  </a:lnTo>
                  <a:lnTo>
                    <a:pt x="198" y="4109"/>
                  </a:lnTo>
                  <a:lnTo>
                    <a:pt x="7" y="5056"/>
                  </a:lnTo>
                  <a:lnTo>
                    <a:pt x="7" y="114943"/>
                  </a:lnTo>
                  <a:lnTo>
                    <a:pt x="7" y="114943"/>
                  </a:lnTo>
                  <a:lnTo>
                    <a:pt x="198" y="115890"/>
                  </a:lnTo>
                  <a:lnTo>
                    <a:pt x="588" y="116836"/>
                  </a:lnTo>
                  <a:lnTo>
                    <a:pt x="969" y="117782"/>
                  </a:lnTo>
                  <a:lnTo>
                    <a:pt x="1748" y="118573"/>
                  </a:lnTo>
                  <a:lnTo>
                    <a:pt x="2717" y="119202"/>
                  </a:lnTo>
                  <a:lnTo>
                    <a:pt x="3877" y="119520"/>
                  </a:lnTo>
                  <a:lnTo>
                    <a:pt x="5038" y="119837"/>
                  </a:lnTo>
                  <a:lnTo>
                    <a:pt x="6198" y="119993"/>
                  </a:lnTo>
                  <a:lnTo>
                    <a:pt x="113801" y="119993"/>
                  </a:lnTo>
                  <a:lnTo>
                    <a:pt x="113801" y="119993"/>
                  </a:lnTo>
                  <a:lnTo>
                    <a:pt x="114961" y="119837"/>
                  </a:lnTo>
                  <a:lnTo>
                    <a:pt x="116130" y="119520"/>
                  </a:lnTo>
                  <a:lnTo>
                    <a:pt x="117290" y="119202"/>
                  </a:lnTo>
                  <a:lnTo>
                    <a:pt x="118251" y="118573"/>
                  </a:lnTo>
                  <a:lnTo>
                    <a:pt x="119030" y="117782"/>
                  </a:lnTo>
                  <a:lnTo>
                    <a:pt x="119419" y="116836"/>
                  </a:lnTo>
                  <a:lnTo>
                    <a:pt x="119801" y="115890"/>
                  </a:lnTo>
                  <a:lnTo>
                    <a:pt x="120000" y="114943"/>
                  </a:lnTo>
                  <a:lnTo>
                    <a:pt x="120000" y="5056"/>
                  </a:lnTo>
                  <a:lnTo>
                    <a:pt x="120000" y="5056"/>
                  </a:lnTo>
                  <a:lnTo>
                    <a:pt x="119801" y="4109"/>
                  </a:lnTo>
                  <a:lnTo>
                    <a:pt x="119419" y="3163"/>
                  </a:lnTo>
                  <a:lnTo>
                    <a:pt x="119030" y="2210"/>
                  </a:lnTo>
                  <a:lnTo>
                    <a:pt x="118251" y="1426"/>
                  </a:lnTo>
                  <a:lnTo>
                    <a:pt x="117290" y="790"/>
                  </a:lnTo>
                  <a:lnTo>
                    <a:pt x="116130" y="479"/>
                  </a:lnTo>
                  <a:lnTo>
                    <a:pt x="114961" y="162"/>
                  </a:lnTo>
                  <a:lnTo>
                    <a:pt x="113801" y="0"/>
                  </a:lnTo>
                  <a:lnTo>
                    <a:pt x="11380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20000" w="120000">
                  <a:moveTo>
                    <a:pt x="60000" y="66"/>
                  </a:moveTo>
                  <a:lnTo>
                    <a:pt x="60000" y="66"/>
                  </a:lnTo>
                  <a:lnTo>
                    <a:pt x="71374" y="1662"/>
                  </a:lnTo>
                  <a:lnTo>
                    <a:pt x="82682" y="4922"/>
                  </a:lnTo>
                  <a:lnTo>
                    <a:pt x="94057" y="9778"/>
                  </a:lnTo>
                  <a:lnTo>
                    <a:pt x="102106" y="17893"/>
                  </a:lnTo>
                  <a:lnTo>
                    <a:pt x="110221" y="26008"/>
                  </a:lnTo>
                  <a:lnTo>
                    <a:pt x="115077" y="37317"/>
                  </a:lnTo>
                  <a:lnTo>
                    <a:pt x="118337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7" y="71374"/>
                  </a:lnTo>
                  <a:lnTo>
                    <a:pt x="115077" y="82682"/>
                  </a:lnTo>
                  <a:lnTo>
                    <a:pt x="110221" y="94057"/>
                  </a:lnTo>
                  <a:lnTo>
                    <a:pt x="102106" y="102106"/>
                  </a:lnTo>
                  <a:lnTo>
                    <a:pt x="94057" y="110221"/>
                  </a:lnTo>
                  <a:lnTo>
                    <a:pt x="82682" y="115077"/>
                  </a:lnTo>
                  <a:lnTo>
                    <a:pt x="71374" y="118337"/>
                  </a:lnTo>
                  <a:lnTo>
                    <a:pt x="60000" y="119933"/>
                  </a:lnTo>
                  <a:lnTo>
                    <a:pt x="60000" y="119933"/>
                  </a:lnTo>
                  <a:lnTo>
                    <a:pt x="48691" y="118337"/>
                  </a:lnTo>
                  <a:lnTo>
                    <a:pt x="37317" y="115077"/>
                  </a:lnTo>
                  <a:lnTo>
                    <a:pt x="26008" y="110221"/>
                  </a:lnTo>
                  <a:lnTo>
                    <a:pt x="17893" y="102106"/>
                  </a:lnTo>
                  <a:lnTo>
                    <a:pt x="9778" y="94057"/>
                  </a:lnTo>
                  <a:lnTo>
                    <a:pt x="4922" y="82682"/>
                  </a:lnTo>
                  <a:lnTo>
                    <a:pt x="1662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2" y="48691"/>
                  </a:lnTo>
                  <a:lnTo>
                    <a:pt x="4922" y="37317"/>
                  </a:lnTo>
                  <a:lnTo>
                    <a:pt x="9778" y="26008"/>
                  </a:lnTo>
                  <a:lnTo>
                    <a:pt x="17893" y="17893"/>
                  </a:lnTo>
                  <a:lnTo>
                    <a:pt x="26008" y="9778"/>
                  </a:lnTo>
                  <a:lnTo>
                    <a:pt x="37317" y="4922"/>
                  </a:lnTo>
                  <a:lnTo>
                    <a:pt x="48691" y="1662"/>
                  </a:lnTo>
                  <a:lnTo>
                    <a:pt x="60000" y="66"/>
                  </a:lnTo>
                  <a:lnTo>
                    <a:pt x="60000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60033" y="66"/>
                  </a:move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402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402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903" y="102106"/>
                  </a:lnTo>
                  <a:lnTo>
                    <a:pt x="9783" y="94057"/>
                  </a:lnTo>
                  <a:lnTo>
                    <a:pt x="4925" y="82682"/>
                  </a:lnTo>
                  <a:lnTo>
                    <a:pt x="1663" y="71374"/>
                  </a:lnTo>
                  <a:lnTo>
                    <a:pt x="66" y="60000"/>
                  </a:lnTo>
                  <a:lnTo>
                    <a:pt x="66" y="60000"/>
                  </a:lnTo>
                  <a:lnTo>
                    <a:pt x="1663" y="48691"/>
                  </a:lnTo>
                  <a:lnTo>
                    <a:pt x="4925" y="37317"/>
                  </a:lnTo>
                  <a:lnTo>
                    <a:pt x="9783" y="26008"/>
                  </a:lnTo>
                  <a:lnTo>
                    <a:pt x="17903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0" y="60000"/>
                  </a:move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83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337" y="4922"/>
                  </a:lnTo>
                  <a:lnTo>
                    <a:pt x="48652" y="1662"/>
                  </a:lnTo>
                  <a:lnTo>
                    <a:pt x="60033" y="66"/>
                  </a:lnTo>
                  <a:lnTo>
                    <a:pt x="60033" y="66"/>
                  </a:lnTo>
                  <a:lnTo>
                    <a:pt x="71347" y="1662"/>
                  </a:lnTo>
                  <a:lnTo>
                    <a:pt x="82728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82" y="26008"/>
                  </a:lnTo>
                  <a:lnTo>
                    <a:pt x="115141" y="37317"/>
                  </a:lnTo>
                  <a:lnTo>
                    <a:pt x="118336" y="48691"/>
                  </a:lnTo>
                  <a:lnTo>
                    <a:pt x="120000" y="60000"/>
                  </a:lnTo>
                  <a:lnTo>
                    <a:pt x="120000" y="60000"/>
                  </a:lnTo>
                  <a:lnTo>
                    <a:pt x="118336" y="71374"/>
                  </a:lnTo>
                  <a:lnTo>
                    <a:pt x="115141" y="82682"/>
                  </a:lnTo>
                  <a:lnTo>
                    <a:pt x="110282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728" y="115077"/>
                  </a:lnTo>
                  <a:lnTo>
                    <a:pt x="71347" y="118337"/>
                  </a:lnTo>
                  <a:lnTo>
                    <a:pt x="60033" y="119933"/>
                  </a:lnTo>
                  <a:lnTo>
                    <a:pt x="60033" y="119933"/>
                  </a:lnTo>
                  <a:lnTo>
                    <a:pt x="48652" y="118337"/>
                  </a:lnTo>
                  <a:lnTo>
                    <a:pt x="37337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83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20000" w="120000">
                  <a:moveTo>
                    <a:pt x="119977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20000" w="120000">
                  <a:moveTo>
                    <a:pt x="119988" y="120000"/>
                  </a:moveTo>
                  <a:lnTo>
                    <a:pt x="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20000" w="120000">
                  <a:moveTo>
                    <a:pt x="59966" y="119933"/>
                  </a:moveTo>
                  <a:lnTo>
                    <a:pt x="59966" y="119933"/>
                  </a:lnTo>
                  <a:lnTo>
                    <a:pt x="48652" y="118337"/>
                  </a:lnTo>
                  <a:lnTo>
                    <a:pt x="37271" y="115077"/>
                  </a:lnTo>
                  <a:lnTo>
                    <a:pt x="25956" y="110221"/>
                  </a:lnTo>
                  <a:lnTo>
                    <a:pt x="17836" y="102106"/>
                  </a:lnTo>
                  <a:lnTo>
                    <a:pt x="9717" y="94057"/>
                  </a:lnTo>
                  <a:lnTo>
                    <a:pt x="4858" y="82682"/>
                  </a:lnTo>
                  <a:lnTo>
                    <a:pt x="1663" y="71374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1663" y="48691"/>
                  </a:lnTo>
                  <a:lnTo>
                    <a:pt x="4858" y="37317"/>
                  </a:lnTo>
                  <a:lnTo>
                    <a:pt x="9717" y="26008"/>
                  </a:lnTo>
                  <a:lnTo>
                    <a:pt x="17836" y="17893"/>
                  </a:lnTo>
                  <a:lnTo>
                    <a:pt x="25956" y="9778"/>
                  </a:lnTo>
                  <a:lnTo>
                    <a:pt x="37271" y="4922"/>
                  </a:lnTo>
                  <a:lnTo>
                    <a:pt x="48652" y="1662"/>
                  </a:lnTo>
                  <a:lnTo>
                    <a:pt x="59966" y="66"/>
                  </a:lnTo>
                  <a:lnTo>
                    <a:pt x="59966" y="66"/>
                  </a:lnTo>
                  <a:lnTo>
                    <a:pt x="71347" y="1662"/>
                  </a:lnTo>
                  <a:lnTo>
                    <a:pt x="82662" y="4922"/>
                  </a:lnTo>
                  <a:lnTo>
                    <a:pt x="94043" y="9778"/>
                  </a:lnTo>
                  <a:lnTo>
                    <a:pt x="102163" y="17893"/>
                  </a:lnTo>
                  <a:lnTo>
                    <a:pt x="110216" y="26008"/>
                  </a:lnTo>
                  <a:lnTo>
                    <a:pt x="115074" y="37317"/>
                  </a:lnTo>
                  <a:lnTo>
                    <a:pt x="118336" y="48691"/>
                  </a:lnTo>
                  <a:lnTo>
                    <a:pt x="119933" y="60000"/>
                  </a:lnTo>
                  <a:lnTo>
                    <a:pt x="119933" y="60000"/>
                  </a:lnTo>
                  <a:lnTo>
                    <a:pt x="118336" y="71374"/>
                  </a:lnTo>
                  <a:lnTo>
                    <a:pt x="115074" y="82682"/>
                  </a:lnTo>
                  <a:lnTo>
                    <a:pt x="110216" y="94057"/>
                  </a:lnTo>
                  <a:lnTo>
                    <a:pt x="102163" y="102106"/>
                  </a:lnTo>
                  <a:lnTo>
                    <a:pt x="94043" y="110221"/>
                  </a:lnTo>
                  <a:lnTo>
                    <a:pt x="82662" y="115077"/>
                  </a:lnTo>
                  <a:lnTo>
                    <a:pt x="71347" y="118337"/>
                  </a:lnTo>
                  <a:lnTo>
                    <a:pt x="59966" y="119933"/>
                  </a:lnTo>
                  <a:lnTo>
                    <a:pt x="59966" y="1199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120000" y="58"/>
                  </a:moveTo>
                  <a:lnTo>
                    <a:pt x="12000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120000" w="120000">
                  <a:moveTo>
                    <a:pt x="0" y="58"/>
                  </a:moveTo>
                  <a:lnTo>
                    <a:pt x="0" y="1199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3025" y="1105925"/>
            <a:ext cx="3208800" cy="310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The Independent Variables</a:t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Positive Attitude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Assertiveness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Integrity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Accomodativeness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Sociability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Work Intensity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Organization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Work Ethic</a:t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599" y="1767274"/>
            <a:ext cx="5074273" cy="32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Our Modeling Approach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146025" y="1771650"/>
            <a:ext cx="240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Identify highly predictive personality traits through regression </a:t>
            </a:r>
            <a:endParaRPr/>
          </a:p>
        </p:txBody>
      </p:sp>
      <p:sp>
        <p:nvSpPr>
          <p:cNvPr id="193" name="Google Shape;193;p20"/>
          <p:cNvSpPr txBox="1"/>
          <p:nvPr>
            <p:ph idx="2" type="body"/>
          </p:nvPr>
        </p:nvSpPr>
        <p:spPr>
          <a:xfrm>
            <a:off x="3679387" y="1771650"/>
            <a:ext cx="240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Collect attribute, raw, and weighted data for each personality trait</a:t>
            </a:r>
            <a:endParaRPr/>
          </a:p>
        </p:txBody>
      </p:sp>
      <p:sp>
        <p:nvSpPr>
          <p:cNvPr id="194" name="Google Shape;194;p20"/>
          <p:cNvSpPr txBox="1"/>
          <p:nvPr>
            <p:ph idx="3" type="body"/>
          </p:nvPr>
        </p:nvSpPr>
        <p:spPr>
          <a:xfrm>
            <a:off x="6212749" y="1771650"/>
            <a:ext cx="2409899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Select a variety of different modeling techniques IE: regression vs classification and div</a:t>
            </a:r>
            <a:r>
              <a:rPr lang="en" sz="1200"/>
              <a:t>ide data set in 80% test, 20% train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1146025" y="3124200"/>
            <a:ext cx="240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Run model 3 times for each data point IE: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Assert Attr vs Z-Overall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Assert Raw vs Z-Overall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Assert Wt vs Z-Overall</a:t>
            </a:r>
            <a:endParaRPr/>
          </a:p>
        </p:txBody>
      </p:sp>
      <p:sp>
        <p:nvSpPr>
          <p:cNvPr id="196" name="Google Shape;196;p20"/>
          <p:cNvSpPr txBox="1"/>
          <p:nvPr>
            <p:ph idx="2" type="body"/>
          </p:nvPr>
        </p:nvSpPr>
        <p:spPr>
          <a:xfrm>
            <a:off x="3679387" y="3124200"/>
            <a:ext cx="2409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Repeat Step 4 for each modeling technique across each predictive personality trait</a:t>
            </a:r>
            <a:endParaRPr/>
          </a:p>
        </p:txBody>
      </p:sp>
      <p:sp>
        <p:nvSpPr>
          <p:cNvPr id="197" name="Google Shape;197;p20"/>
          <p:cNvSpPr txBox="1"/>
          <p:nvPr>
            <p:ph idx="3" type="body"/>
          </p:nvPr>
        </p:nvSpPr>
        <p:spPr>
          <a:xfrm>
            <a:off x="6212749" y="3124200"/>
            <a:ext cx="2409899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Step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Collect and analyze results via classification accuracy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t/>
            </a:r>
            <a:endParaRPr b="0" i="0" sz="1200" u="none" cap="none" strike="noStrike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198" name="Google Shape;198;p20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99" name="Google Shape;199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120000" w="12000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20000" w="12000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20000" w="12000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20000" w="12000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20000" w="12000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120000" w="12000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4944025" y="419100"/>
            <a:ext cx="3870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1" i="0" lang="en" sz="18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GOAL: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rPr b="0" i="0" lang="en" sz="12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Test to see if we lose predictive power using weighted data over raw data over individual attribute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4294967295" type="title"/>
          </p:nvPr>
        </p:nvSpPr>
        <p:spPr>
          <a:xfrm>
            <a:off x="463850" y="694027"/>
            <a:ext cx="2758800" cy="62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Key Predictive Traits</a:t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5435430" y="3738863"/>
            <a:ext cx="2718300" cy="749700"/>
          </a:xfrm>
          <a:prstGeom prst="homePlate">
            <a:avLst>
              <a:gd fmla="val 35440" name="adj"/>
            </a:avLst>
          </a:prstGeom>
          <a:solidFill>
            <a:srgbClr val="124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5435431" y="3003935"/>
            <a:ext cx="3488400" cy="749700"/>
          </a:xfrm>
          <a:prstGeom prst="homePlate">
            <a:avLst>
              <a:gd fmla="val 35440" name="adj"/>
            </a:avLst>
          </a:prstGeom>
          <a:solidFill>
            <a:srgbClr val="3B8D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5435430" y="2258772"/>
            <a:ext cx="2227500" cy="749700"/>
          </a:xfrm>
          <a:prstGeom prst="homePlate">
            <a:avLst>
              <a:gd fmla="val 35440" name="adj"/>
            </a:avLst>
          </a:prstGeom>
          <a:solidFill>
            <a:srgbClr val="1657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5435431" y="1508916"/>
            <a:ext cx="2554800" cy="749700"/>
          </a:xfrm>
          <a:prstGeom prst="homePlate">
            <a:avLst>
              <a:gd fmla="val 35440" name="adj"/>
            </a:avLst>
          </a:prstGeom>
          <a:solidFill>
            <a:srgbClr val="94BF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4576034" y="1300839"/>
            <a:ext cx="882600" cy="953999"/>
          </a:xfrm>
          <a:custGeom>
            <a:rect b="b" l="l" r="r" t="t"/>
            <a:pathLst>
              <a:path extrusionOk="0" h="120000" w="12000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4568802" y="2131251"/>
            <a:ext cx="888600" cy="880200"/>
          </a:xfrm>
          <a:custGeom>
            <a:rect b="b" l="l" r="r" t="t"/>
            <a:pathLst>
              <a:path extrusionOk="0" h="120000" w="12000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 flipH="1" rot="10800000">
            <a:off x="4568620" y="3007611"/>
            <a:ext cx="888900" cy="876000"/>
          </a:xfrm>
          <a:custGeom>
            <a:rect b="b" l="l" r="r" t="t"/>
            <a:pathLst>
              <a:path extrusionOk="0" h="120000" w="12000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/>
          <p:nvPr/>
        </p:nvSpPr>
        <p:spPr>
          <a:xfrm flipH="1" rot="10800000">
            <a:off x="4570848" y="3752039"/>
            <a:ext cx="886500" cy="939600"/>
          </a:xfrm>
          <a:custGeom>
            <a:rect b="b" l="l" r="r" t="t"/>
            <a:pathLst>
              <a:path extrusionOk="0" h="120000" w="12000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rgbClr val="0B2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1"/>
          <p:cNvSpPr/>
          <p:nvPr/>
        </p:nvSpPr>
        <p:spPr>
          <a:xfrm rot="10800000">
            <a:off x="3699137" y="3747890"/>
            <a:ext cx="878100" cy="941700"/>
          </a:xfrm>
          <a:custGeom>
            <a:rect b="b" l="l" r="r" t="t"/>
            <a:pathLst>
              <a:path extrusionOk="0" h="120000" w="12000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rgbClr val="124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/>
          <p:nvPr/>
        </p:nvSpPr>
        <p:spPr>
          <a:xfrm flipH="1">
            <a:off x="3694679" y="2127156"/>
            <a:ext cx="882900" cy="876000"/>
          </a:xfrm>
          <a:custGeom>
            <a:rect b="b" l="l" r="r" t="t"/>
            <a:pathLst>
              <a:path extrusionOk="0" h="120000" w="12000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/>
          <p:nvPr/>
        </p:nvSpPr>
        <p:spPr>
          <a:xfrm flipH="1">
            <a:off x="3692485" y="1314437"/>
            <a:ext cx="886800" cy="939600"/>
          </a:xfrm>
          <a:custGeom>
            <a:rect b="b" l="l" r="r" t="t"/>
            <a:pathLst>
              <a:path extrusionOk="0" h="120000" w="12000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/>
          <p:nvPr/>
        </p:nvSpPr>
        <p:spPr>
          <a:xfrm rot="10800000">
            <a:off x="3697837" y="3003323"/>
            <a:ext cx="877500" cy="872100"/>
          </a:xfrm>
          <a:custGeom>
            <a:rect b="b" l="l" r="r" t="t"/>
            <a:pathLst>
              <a:path extrusionOk="0" h="120000" w="12000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3661950" y="1413550"/>
            <a:ext cx="477600" cy="3290400"/>
          </a:xfrm>
          <a:custGeom>
            <a:rect b="b" l="l" r="r" t="t"/>
            <a:pathLst>
              <a:path extrusionOk="0" h="120000" w="12000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411"/>
                </a:srgbClr>
              </a:gs>
              <a:gs pos="100000">
                <a:srgbClr val="FFFFFF">
                  <a:alpha val="2431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5555323" y="16542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ixie One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  <a:endParaRPr/>
          </a:p>
        </p:txBody>
      </p:sp>
      <p:cxnSp>
        <p:nvCxnSpPr>
          <p:cNvPr id="225" name="Google Shape;225;p21"/>
          <p:cNvCxnSpPr/>
          <p:nvPr/>
        </p:nvCxnSpPr>
        <p:spPr>
          <a:xfrm>
            <a:off x="6152388" y="1682587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21"/>
          <p:cNvSpPr txBox="1"/>
          <p:nvPr/>
        </p:nvSpPr>
        <p:spPr>
          <a:xfrm>
            <a:off x="6208149" y="1667625"/>
            <a:ext cx="1454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ixie One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Linear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5555348" y="2391975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ixie One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/>
          </a:p>
        </p:txBody>
      </p:sp>
      <p:cxnSp>
        <p:nvCxnSpPr>
          <p:cNvPr id="228" name="Google Shape;228;p21"/>
          <p:cNvCxnSpPr/>
          <p:nvPr/>
        </p:nvCxnSpPr>
        <p:spPr>
          <a:xfrm>
            <a:off x="6152387" y="2420358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1"/>
          <p:cNvSpPr txBox="1"/>
          <p:nvPr/>
        </p:nvSpPr>
        <p:spPr>
          <a:xfrm>
            <a:off x="6208158" y="2409499"/>
            <a:ext cx="1385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ixie One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Random Forest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5555348" y="31510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ixie One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/>
          </a:p>
        </p:txBody>
      </p:sp>
      <p:cxnSp>
        <p:nvCxnSpPr>
          <p:cNvPr id="231" name="Google Shape;231;p21"/>
          <p:cNvCxnSpPr/>
          <p:nvPr/>
        </p:nvCxnSpPr>
        <p:spPr>
          <a:xfrm>
            <a:off x="6152388" y="3179384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21"/>
          <p:cNvSpPr txBox="1"/>
          <p:nvPr/>
        </p:nvSpPr>
        <p:spPr>
          <a:xfrm>
            <a:off x="6208159" y="3094312"/>
            <a:ext cx="1385100" cy="5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ixie One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Rpart</a:t>
            </a:r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5555348" y="38816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ixie One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  <a:endParaRPr/>
          </a:p>
        </p:txBody>
      </p:sp>
      <p:cxnSp>
        <p:nvCxnSpPr>
          <p:cNvPr id="234" name="Google Shape;234;p21"/>
          <p:cNvCxnSpPr/>
          <p:nvPr/>
        </p:nvCxnSpPr>
        <p:spPr>
          <a:xfrm>
            <a:off x="6152385" y="3909976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21"/>
          <p:cNvSpPr txBox="1"/>
          <p:nvPr/>
        </p:nvSpPr>
        <p:spPr>
          <a:xfrm>
            <a:off x="6208156" y="3826146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Nixie One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Smote KKNN</a:t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5463526" y="1509779"/>
            <a:ext cx="91800" cy="2978700"/>
          </a:xfrm>
          <a:custGeom>
            <a:rect b="b" l="l" r="r" t="t"/>
            <a:pathLst>
              <a:path extrusionOk="0" h="120000" w="12000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411"/>
                </a:srgbClr>
              </a:gs>
              <a:gs pos="100000">
                <a:srgbClr val="FFFFFF">
                  <a:alpha val="2431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21"/>
          <p:cNvGrpSpPr/>
          <p:nvPr/>
        </p:nvGrpSpPr>
        <p:grpSpPr>
          <a:xfrm>
            <a:off x="4835769" y="2493842"/>
            <a:ext cx="369548" cy="274765"/>
            <a:chOff x="5247525" y="3007275"/>
            <a:chExt cx="517575" cy="384825"/>
          </a:xfrm>
        </p:grpSpPr>
        <p:sp>
          <p:nvSpPr>
            <p:cNvPr id="238" name="Google Shape;238;p2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20000" w="12000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120000" w="12000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21"/>
          <p:cNvGrpSpPr/>
          <p:nvPr/>
        </p:nvGrpSpPr>
        <p:grpSpPr>
          <a:xfrm>
            <a:off x="4850399" y="1670500"/>
            <a:ext cx="333887" cy="274750"/>
            <a:chOff x="4604535" y="3714779"/>
            <a:chExt cx="467629" cy="384804"/>
          </a:xfrm>
        </p:grpSpPr>
        <p:sp>
          <p:nvSpPr>
            <p:cNvPr id="241" name="Google Shape;241;p21"/>
            <p:cNvSpPr/>
            <p:nvPr/>
          </p:nvSpPr>
          <p:spPr>
            <a:xfrm>
              <a:off x="4604535" y="3714779"/>
              <a:ext cx="467629" cy="384804"/>
            </a:xfrm>
            <a:custGeom>
              <a:rect b="b" l="l" r="r" t="t"/>
              <a:pathLst>
                <a:path extrusionOk="0" fill="none" h="120000" w="12000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2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3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120000" w="120000">
                  <a:moveTo>
                    <a:pt x="8" y="120000"/>
                  </a:moveTo>
                  <a:lnTo>
                    <a:pt x="30931" y="61873"/>
                  </a:lnTo>
                  <a:lnTo>
                    <a:pt x="49274" y="79995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89483" y="46840"/>
                  </a:lnTo>
                  <a:lnTo>
                    <a:pt x="11999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21"/>
          <p:cNvGrpSpPr/>
          <p:nvPr/>
        </p:nvGrpSpPr>
        <p:grpSpPr>
          <a:xfrm>
            <a:off x="4838436" y="3270413"/>
            <a:ext cx="333887" cy="274750"/>
            <a:chOff x="4604535" y="3714779"/>
            <a:chExt cx="467629" cy="384804"/>
          </a:xfrm>
        </p:grpSpPr>
        <p:sp>
          <p:nvSpPr>
            <p:cNvPr id="244" name="Google Shape;244;p21"/>
            <p:cNvSpPr/>
            <p:nvPr/>
          </p:nvSpPr>
          <p:spPr>
            <a:xfrm>
              <a:off x="4604535" y="3714779"/>
              <a:ext cx="467629" cy="384804"/>
            </a:xfrm>
            <a:custGeom>
              <a:rect b="b" l="l" r="r" t="t"/>
              <a:pathLst>
                <a:path extrusionOk="0" fill="none" h="120000" w="120000">
                  <a:moveTo>
                    <a:pt x="6" y="9"/>
                  </a:moveTo>
                  <a:lnTo>
                    <a:pt x="6" y="115421"/>
                  </a:lnTo>
                  <a:lnTo>
                    <a:pt x="6" y="115421"/>
                  </a:lnTo>
                  <a:lnTo>
                    <a:pt x="6" y="116333"/>
                  </a:lnTo>
                  <a:lnTo>
                    <a:pt x="170" y="117254"/>
                  </a:lnTo>
                  <a:lnTo>
                    <a:pt x="504" y="117940"/>
                  </a:lnTo>
                  <a:lnTo>
                    <a:pt x="832" y="118627"/>
                  </a:lnTo>
                  <a:lnTo>
                    <a:pt x="1337" y="119313"/>
                  </a:lnTo>
                  <a:lnTo>
                    <a:pt x="1999" y="119539"/>
                  </a:lnTo>
                  <a:lnTo>
                    <a:pt x="2497" y="120000"/>
                  </a:lnTo>
                  <a:lnTo>
                    <a:pt x="333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120000" w="120000">
                  <a:moveTo>
                    <a:pt x="8" y="120000"/>
                  </a:moveTo>
                  <a:lnTo>
                    <a:pt x="30931" y="61873"/>
                  </a:lnTo>
                  <a:lnTo>
                    <a:pt x="49274" y="79995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904" y="27006"/>
                  </a:lnTo>
                  <a:lnTo>
                    <a:pt x="76701" y="27006"/>
                  </a:lnTo>
                  <a:lnTo>
                    <a:pt x="76904" y="27006"/>
                  </a:lnTo>
                  <a:lnTo>
                    <a:pt x="89483" y="46840"/>
                  </a:lnTo>
                  <a:lnTo>
                    <a:pt x="11999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21"/>
          <p:cNvGrpSpPr/>
          <p:nvPr/>
        </p:nvGrpSpPr>
        <p:grpSpPr>
          <a:xfrm>
            <a:off x="4821557" y="4081367"/>
            <a:ext cx="369548" cy="274765"/>
            <a:chOff x="5247525" y="3007275"/>
            <a:chExt cx="517575" cy="384825"/>
          </a:xfrm>
        </p:grpSpPr>
        <p:sp>
          <p:nvSpPr>
            <p:cNvPr id="247" name="Google Shape;247;p2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20000" w="120000">
                  <a:moveTo>
                    <a:pt x="114557" y="49630"/>
                  </a:moveTo>
                  <a:lnTo>
                    <a:pt x="101986" y="48374"/>
                  </a:lnTo>
                  <a:lnTo>
                    <a:pt x="101986" y="48374"/>
                  </a:lnTo>
                  <a:lnTo>
                    <a:pt x="101358" y="45864"/>
                  </a:lnTo>
                  <a:lnTo>
                    <a:pt x="100318" y="43353"/>
                  </a:lnTo>
                  <a:lnTo>
                    <a:pt x="99269" y="40842"/>
                  </a:lnTo>
                  <a:lnTo>
                    <a:pt x="98013" y="38538"/>
                  </a:lnTo>
                  <a:lnTo>
                    <a:pt x="105760" y="28693"/>
                  </a:lnTo>
                  <a:lnTo>
                    <a:pt x="105760" y="28693"/>
                  </a:lnTo>
                  <a:lnTo>
                    <a:pt x="106388" y="27858"/>
                  </a:lnTo>
                  <a:lnTo>
                    <a:pt x="106809" y="26809"/>
                  </a:lnTo>
                  <a:lnTo>
                    <a:pt x="107016" y="25760"/>
                  </a:lnTo>
                  <a:lnTo>
                    <a:pt x="107016" y="24505"/>
                  </a:lnTo>
                  <a:lnTo>
                    <a:pt x="106809" y="23456"/>
                  </a:lnTo>
                  <a:lnTo>
                    <a:pt x="106595" y="22407"/>
                  </a:lnTo>
                  <a:lnTo>
                    <a:pt x="105967" y="21367"/>
                  </a:lnTo>
                  <a:lnTo>
                    <a:pt x="105339" y="20524"/>
                  </a:lnTo>
                  <a:lnTo>
                    <a:pt x="99475" y="14660"/>
                  </a:lnTo>
                  <a:lnTo>
                    <a:pt x="99475" y="14660"/>
                  </a:lnTo>
                  <a:lnTo>
                    <a:pt x="98641" y="14032"/>
                  </a:lnTo>
                  <a:lnTo>
                    <a:pt x="97592" y="13404"/>
                  </a:lnTo>
                  <a:lnTo>
                    <a:pt x="96543" y="12983"/>
                  </a:lnTo>
                  <a:lnTo>
                    <a:pt x="95494" y="12983"/>
                  </a:lnTo>
                  <a:lnTo>
                    <a:pt x="94239" y="12983"/>
                  </a:lnTo>
                  <a:lnTo>
                    <a:pt x="93190" y="13198"/>
                  </a:lnTo>
                  <a:lnTo>
                    <a:pt x="92149" y="13611"/>
                  </a:lnTo>
                  <a:lnTo>
                    <a:pt x="91306" y="14239"/>
                  </a:lnTo>
                  <a:lnTo>
                    <a:pt x="81470" y="21994"/>
                  </a:lnTo>
                  <a:lnTo>
                    <a:pt x="81470" y="21994"/>
                  </a:lnTo>
                  <a:lnTo>
                    <a:pt x="79165" y="20730"/>
                  </a:lnTo>
                  <a:lnTo>
                    <a:pt x="76646" y="19690"/>
                  </a:lnTo>
                  <a:lnTo>
                    <a:pt x="74135" y="18641"/>
                  </a:lnTo>
                  <a:lnTo>
                    <a:pt x="71625" y="17798"/>
                  </a:lnTo>
                  <a:lnTo>
                    <a:pt x="70154" y="5451"/>
                  </a:lnTo>
                  <a:lnTo>
                    <a:pt x="70154" y="5451"/>
                  </a:lnTo>
                  <a:lnTo>
                    <a:pt x="69948" y="4402"/>
                  </a:lnTo>
                  <a:lnTo>
                    <a:pt x="69527" y="3353"/>
                  </a:lnTo>
                  <a:lnTo>
                    <a:pt x="68899" y="2519"/>
                  </a:lnTo>
                  <a:lnTo>
                    <a:pt x="68271" y="1676"/>
                  </a:lnTo>
                  <a:lnTo>
                    <a:pt x="67222" y="1049"/>
                  </a:lnTo>
                  <a:lnTo>
                    <a:pt x="66388" y="421"/>
                  </a:lnTo>
                  <a:lnTo>
                    <a:pt x="65133" y="214"/>
                  </a:lnTo>
                  <a:lnTo>
                    <a:pt x="64084" y="0"/>
                  </a:lnTo>
                  <a:lnTo>
                    <a:pt x="55709" y="0"/>
                  </a:lnTo>
                  <a:lnTo>
                    <a:pt x="55709" y="0"/>
                  </a:lnTo>
                  <a:lnTo>
                    <a:pt x="54660" y="214"/>
                  </a:lnTo>
                  <a:lnTo>
                    <a:pt x="53611" y="421"/>
                  </a:lnTo>
                  <a:lnTo>
                    <a:pt x="52570" y="1049"/>
                  </a:lnTo>
                  <a:lnTo>
                    <a:pt x="51728" y="1676"/>
                  </a:lnTo>
                  <a:lnTo>
                    <a:pt x="50894" y="2519"/>
                  </a:lnTo>
                  <a:lnTo>
                    <a:pt x="50266" y="3353"/>
                  </a:lnTo>
                  <a:lnTo>
                    <a:pt x="49845" y="4402"/>
                  </a:lnTo>
                  <a:lnTo>
                    <a:pt x="49638" y="5451"/>
                  </a:lnTo>
                  <a:lnTo>
                    <a:pt x="48168" y="17798"/>
                  </a:lnTo>
                  <a:lnTo>
                    <a:pt x="48168" y="17798"/>
                  </a:lnTo>
                  <a:lnTo>
                    <a:pt x="45657" y="18641"/>
                  </a:lnTo>
                  <a:lnTo>
                    <a:pt x="43147" y="19690"/>
                  </a:lnTo>
                  <a:lnTo>
                    <a:pt x="40842" y="20730"/>
                  </a:lnTo>
                  <a:lnTo>
                    <a:pt x="38538" y="21994"/>
                  </a:lnTo>
                  <a:lnTo>
                    <a:pt x="28693" y="14239"/>
                  </a:lnTo>
                  <a:lnTo>
                    <a:pt x="28693" y="14239"/>
                  </a:lnTo>
                  <a:lnTo>
                    <a:pt x="27644" y="13611"/>
                  </a:lnTo>
                  <a:lnTo>
                    <a:pt x="26603" y="13198"/>
                  </a:lnTo>
                  <a:lnTo>
                    <a:pt x="25554" y="12983"/>
                  </a:lnTo>
                  <a:lnTo>
                    <a:pt x="24505" y="12983"/>
                  </a:lnTo>
                  <a:lnTo>
                    <a:pt x="23456" y="12983"/>
                  </a:lnTo>
                  <a:lnTo>
                    <a:pt x="22201" y="13404"/>
                  </a:lnTo>
                  <a:lnTo>
                    <a:pt x="21367" y="14032"/>
                  </a:lnTo>
                  <a:lnTo>
                    <a:pt x="20524" y="14660"/>
                  </a:lnTo>
                  <a:lnTo>
                    <a:pt x="14660" y="20524"/>
                  </a:lnTo>
                  <a:lnTo>
                    <a:pt x="14660" y="20524"/>
                  </a:lnTo>
                  <a:lnTo>
                    <a:pt x="13826" y="21367"/>
                  </a:lnTo>
                  <a:lnTo>
                    <a:pt x="13404" y="22407"/>
                  </a:lnTo>
                  <a:lnTo>
                    <a:pt x="12992" y="23456"/>
                  </a:lnTo>
                  <a:lnTo>
                    <a:pt x="12777" y="24505"/>
                  </a:lnTo>
                  <a:lnTo>
                    <a:pt x="12777" y="25760"/>
                  </a:lnTo>
                  <a:lnTo>
                    <a:pt x="12992" y="26809"/>
                  </a:lnTo>
                  <a:lnTo>
                    <a:pt x="13404" y="27858"/>
                  </a:lnTo>
                  <a:lnTo>
                    <a:pt x="14032" y="28693"/>
                  </a:lnTo>
                  <a:lnTo>
                    <a:pt x="21779" y="38538"/>
                  </a:lnTo>
                  <a:lnTo>
                    <a:pt x="21779" y="38538"/>
                  </a:lnTo>
                  <a:lnTo>
                    <a:pt x="20524" y="40842"/>
                  </a:lnTo>
                  <a:lnTo>
                    <a:pt x="19484" y="43353"/>
                  </a:lnTo>
                  <a:lnTo>
                    <a:pt x="18641" y="45864"/>
                  </a:lnTo>
                  <a:lnTo>
                    <a:pt x="17807" y="48374"/>
                  </a:lnTo>
                  <a:lnTo>
                    <a:pt x="5451" y="49630"/>
                  </a:lnTo>
                  <a:lnTo>
                    <a:pt x="5451" y="49630"/>
                  </a:lnTo>
                  <a:lnTo>
                    <a:pt x="4402" y="50051"/>
                  </a:lnTo>
                  <a:lnTo>
                    <a:pt x="3353" y="50472"/>
                  </a:lnTo>
                  <a:lnTo>
                    <a:pt x="2304" y="51100"/>
                  </a:lnTo>
                  <a:lnTo>
                    <a:pt x="1470" y="51728"/>
                  </a:lnTo>
                  <a:lnTo>
                    <a:pt x="842" y="52777"/>
                  </a:lnTo>
                  <a:lnTo>
                    <a:pt x="421" y="53611"/>
                  </a:lnTo>
                  <a:lnTo>
                    <a:pt x="8" y="54866"/>
                  </a:lnTo>
                  <a:lnTo>
                    <a:pt x="8" y="55915"/>
                  </a:lnTo>
                  <a:lnTo>
                    <a:pt x="8" y="64084"/>
                  </a:lnTo>
                  <a:lnTo>
                    <a:pt x="8" y="64084"/>
                  </a:lnTo>
                  <a:lnTo>
                    <a:pt x="8" y="65339"/>
                  </a:lnTo>
                  <a:lnTo>
                    <a:pt x="421" y="66388"/>
                  </a:lnTo>
                  <a:lnTo>
                    <a:pt x="842" y="67437"/>
                  </a:lnTo>
                  <a:lnTo>
                    <a:pt x="1470" y="68271"/>
                  </a:lnTo>
                  <a:lnTo>
                    <a:pt x="2304" y="69105"/>
                  </a:lnTo>
                  <a:lnTo>
                    <a:pt x="3353" y="69742"/>
                  </a:lnTo>
                  <a:lnTo>
                    <a:pt x="4402" y="70154"/>
                  </a:lnTo>
                  <a:lnTo>
                    <a:pt x="5451" y="70369"/>
                  </a:lnTo>
                  <a:lnTo>
                    <a:pt x="17807" y="71831"/>
                  </a:lnTo>
                  <a:lnTo>
                    <a:pt x="17807" y="71831"/>
                  </a:lnTo>
                  <a:lnTo>
                    <a:pt x="18641" y="74342"/>
                  </a:lnTo>
                  <a:lnTo>
                    <a:pt x="19484" y="76646"/>
                  </a:lnTo>
                  <a:lnTo>
                    <a:pt x="20524" y="79157"/>
                  </a:lnTo>
                  <a:lnTo>
                    <a:pt x="21779" y="81461"/>
                  </a:lnTo>
                  <a:lnTo>
                    <a:pt x="14032" y="91306"/>
                  </a:lnTo>
                  <a:lnTo>
                    <a:pt x="14032" y="91306"/>
                  </a:lnTo>
                  <a:lnTo>
                    <a:pt x="13404" y="92355"/>
                  </a:lnTo>
                  <a:lnTo>
                    <a:pt x="12992" y="93404"/>
                  </a:lnTo>
                  <a:lnTo>
                    <a:pt x="12777" y="94445"/>
                  </a:lnTo>
                  <a:lnTo>
                    <a:pt x="12777" y="95494"/>
                  </a:lnTo>
                  <a:lnTo>
                    <a:pt x="12992" y="96543"/>
                  </a:lnTo>
                  <a:lnTo>
                    <a:pt x="13404" y="97592"/>
                  </a:lnTo>
                  <a:lnTo>
                    <a:pt x="13826" y="98641"/>
                  </a:lnTo>
                  <a:lnTo>
                    <a:pt x="14660" y="99475"/>
                  </a:lnTo>
                  <a:lnTo>
                    <a:pt x="20524" y="105339"/>
                  </a:lnTo>
                  <a:lnTo>
                    <a:pt x="20524" y="105339"/>
                  </a:lnTo>
                  <a:lnTo>
                    <a:pt x="21367" y="106173"/>
                  </a:lnTo>
                  <a:lnTo>
                    <a:pt x="22201" y="106595"/>
                  </a:lnTo>
                  <a:lnTo>
                    <a:pt x="23456" y="107016"/>
                  </a:lnTo>
                  <a:lnTo>
                    <a:pt x="24505" y="107222"/>
                  </a:lnTo>
                  <a:lnTo>
                    <a:pt x="25554" y="107222"/>
                  </a:lnTo>
                  <a:lnTo>
                    <a:pt x="26603" y="106801"/>
                  </a:lnTo>
                  <a:lnTo>
                    <a:pt x="27644" y="106388"/>
                  </a:lnTo>
                  <a:lnTo>
                    <a:pt x="28693" y="105967"/>
                  </a:lnTo>
                  <a:lnTo>
                    <a:pt x="38538" y="98220"/>
                  </a:lnTo>
                  <a:lnTo>
                    <a:pt x="38538" y="98220"/>
                  </a:lnTo>
                  <a:lnTo>
                    <a:pt x="40842" y="99269"/>
                  </a:lnTo>
                  <a:lnTo>
                    <a:pt x="43147" y="100524"/>
                  </a:lnTo>
                  <a:lnTo>
                    <a:pt x="45657" y="101358"/>
                  </a:lnTo>
                  <a:lnTo>
                    <a:pt x="48168" y="102201"/>
                  </a:lnTo>
                  <a:lnTo>
                    <a:pt x="49638" y="114548"/>
                  </a:lnTo>
                  <a:lnTo>
                    <a:pt x="49638" y="114548"/>
                  </a:lnTo>
                  <a:lnTo>
                    <a:pt x="49845" y="115597"/>
                  </a:lnTo>
                  <a:lnTo>
                    <a:pt x="50266" y="116646"/>
                  </a:lnTo>
                  <a:lnTo>
                    <a:pt x="50894" y="117695"/>
                  </a:lnTo>
                  <a:lnTo>
                    <a:pt x="51728" y="118529"/>
                  </a:lnTo>
                  <a:lnTo>
                    <a:pt x="52570" y="119157"/>
                  </a:lnTo>
                  <a:lnTo>
                    <a:pt x="53611" y="119578"/>
                  </a:lnTo>
                  <a:lnTo>
                    <a:pt x="54660" y="120000"/>
                  </a:lnTo>
                  <a:lnTo>
                    <a:pt x="55709" y="120000"/>
                  </a:lnTo>
                  <a:lnTo>
                    <a:pt x="64084" y="120000"/>
                  </a:lnTo>
                  <a:lnTo>
                    <a:pt x="64084" y="120000"/>
                  </a:lnTo>
                  <a:lnTo>
                    <a:pt x="65133" y="120000"/>
                  </a:lnTo>
                  <a:lnTo>
                    <a:pt x="66388" y="119578"/>
                  </a:lnTo>
                  <a:lnTo>
                    <a:pt x="67222" y="119157"/>
                  </a:lnTo>
                  <a:lnTo>
                    <a:pt x="68271" y="118529"/>
                  </a:lnTo>
                  <a:lnTo>
                    <a:pt x="68899" y="117695"/>
                  </a:lnTo>
                  <a:lnTo>
                    <a:pt x="69527" y="116646"/>
                  </a:lnTo>
                  <a:lnTo>
                    <a:pt x="69948" y="115597"/>
                  </a:lnTo>
                  <a:lnTo>
                    <a:pt x="70154" y="114548"/>
                  </a:lnTo>
                  <a:lnTo>
                    <a:pt x="71625" y="102201"/>
                  </a:lnTo>
                  <a:lnTo>
                    <a:pt x="71625" y="102201"/>
                  </a:lnTo>
                  <a:lnTo>
                    <a:pt x="74135" y="101358"/>
                  </a:lnTo>
                  <a:lnTo>
                    <a:pt x="76646" y="100524"/>
                  </a:lnTo>
                  <a:lnTo>
                    <a:pt x="79165" y="99269"/>
                  </a:lnTo>
                  <a:lnTo>
                    <a:pt x="81470" y="98220"/>
                  </a:lnTo>
                  <a:lnTo>
                    <a:pt x="91306" y="105967"/>
                  </a:lnTo>
                  <a:lnTo>
                    <a:pt x="91306" y="105967"/>
                  </a:lnTo>
                  <a:lnTo>
                    <a:pt x="92149" y="106388"/>
                  </a:lnTo>
                  <a:lnTo>
                    <a:pt x="93190" y="106801"/>
                  </a:lnTo>
                  <a:lnTo>
                    <a:pt x="94239" y="107222"/>
                  </a:lnTo>
                  <a:lnTo>
                    <a:pt x="95494" y="107222"/>
                  </a:lnTo>
                  <a:lnTo>
                    <a:pt x="96543" y="107016"/>
                  </a:lnTo>
                  <a:lnTo>
                    <a:pt x="97592" y="106595"/>
                  </a:lnTo>
                  <a:lnTo>
                    <a:pt x="98641" y="106173"/>
                  </a:lnTo>
                  <a:lnTo>
                    <a:pt x="99475" y="105339"/>
                  </a:lnTo>
                  <a:lnTo>
                    <a:pt x="105339" y="99475"/>
                  </a:lnTo>
                  <a:lnTo>
                    <a:pt x="105339" y="99475"/>
                  </a:lnTo>
                  <a:lnTo>
                    <a:pt x="105967" y="98641"/>
                  </a:lnTo>
                  <a:lnTo>
                    <a:pt x="106595" y="97592"/>
                  </a:lnTo>
                  <a:lnTo>
                    <a:pt x="106809" y="96543"/>
                  </a:lnTo>
                  <a:lnTo>
                    <a:pt x="107016" y="95494"/>
                  </a:lnTo>
                  <a:lnTo>
                    <a:pt x="107016" y="94445"/>
                  </a:lnTo>
                  <a:lnTo>
                    <a:pt x="106809" y="93404"/>
                  </a:lnTo>
                  <a:lnTo>
                    <a:pt x="106388" y="92355"/>
                  </a:lnTo>
                  <a:lnTo>
                    <a:pt x="105760" y="91306"/>
                  </a:lnTo>
                  <a:lnTo>
                    <a:pt x="98013" y="81461"/>
                  </a:lnTo>
                  <a:lnTo>
                    <a:pt x="98013" y="81461"/>
                  </a:lnTo>
                  <a:lnTo>
                    <a:pt x="99269" y="79157"/>
                  </a:lnTo>
                  <a:lnTo>
                    <a:pt x="100318" y="76646"/>
                  </a:lnTo>
                  <a:lnTo>
                    <a:pt x="101358" y="74342"/>
                  </a:lnTo>
                  <a:lnTo>
                    <a:pt x="101986" y="71831"/>
                  </a:lnTo>
                  <a:lnTo>
                    <a:pt x="114557" y="70369"/>
                  </a:lnTo>
                  <a:lnTo>
                    <a:pt x="114557" y="70369"/>
                  </a:lnTo>
                  <a:lnTo>
                    <a:pt x="115597" y="70154"/>
                  </a:lnTo>
                  <a:lnTo>
                    <a:pt x="116646" y="69742"/>
                  </a:lnTo>
                  <a:lnTo>
                    <a:pt x="117489" y="69105"/>
                  </a:lnTo>
                  <a:lnTo>
                    <a:pt x="118323" y="68271"/>
                  </a:lnTo>
                  <a:lnTo>
                    <a:pt x="118950" y="67437"/>
                  </a:lnTo>
                  <a:lnTo>
                    <a:pt x="119578" y="66388"/>
                  </a:lnTo>
                  <a:lnTo>
                    <a:pt x="119793" y="65339"/>
                  </a:lnTo>
                  <a:lnTo>
                    <a:pt x="120000" y="64084"/>
                  </a:lnTo>
                  <a:lnTo>
                    <a:pt x="120000" y="55915"/>
                  </a:lnTo>
                  <a:lnTo>
                    <a:pt x="120000" y="55915"/>
                  </a:lnTo>
                  <a:lnTo>
                    <a:pt x="119793" y="54866"/>
                  </a:lnTo>
                  <a:lnTo>
                    <a:pt x="119578" y="53611"/>
                  </a:lnTo>
                  <a:lnTo>
                    <a:pt x="118950" y="52777"/>
                  </a:lnTo>
                  <a:lnTo>
                    <a:pt x="118323" y="51728"/>
                  </a:lnTo>
                  <a:lnTo>
                    <a:pt x="117489" y="51100"/>
                  </a:lnTo>
                  <a:lnTo>
                    <a:pt x="116646" y="50472"/>
                  </a:lnTo>
                  <a:lnTo>
                    <a:pt x="115597" y="50051"/>
                  </a:lnTo>
                  <a:lnTo>
                    <a:pt x="114557" y="49630"/>
                  </a:lnTo>
                  <a:lnTo>
                    <a:pt x="114557" y="49630"/>
                  </a:lnTo>
                  <a:close/>
                  <a:moveTo>
                    <a:pt x="73714" y="73929"/>
                  </a:moveTo>
                  <a:lnTo>
                    <a:pt x="73714" y="73929"/>
                  </a:lnTo>
                  <a:lnTo>
                    <a:pt x="72252" y="75184"/>
                  </a:lnTo>
                  <a:lnTo>
                    <a:pt x="70782" y="76440"/>
                  </a:lnTo>
                  <a:lnTo>
                    <a:pt x="69114" y="77274"/>
                  </a:lnTo>
                  <a:lnTo>
                    <a:pt x="67222" y="78116"/>
                  </a:lnTo>
                  <a:lnTo>
                    <a:pt x="65554" y="78744"/>
                  </a:lnTo>
                  <a:lnTo>
                    <a:pt x="63662" y="79157"/>
                  </a:lnTo>
                  <a:lnTo>
                    <a:pt x="61779" y="79372"/>
                  </a:lnTo>
                  <a:lnTo>
                    <a:pt x="59896" y="79578"/>
                  </a:lnTo>
                  <a:lnTo>
                    <a:pt x="58013" y="79372"/>
                  </a:lnTo>
                  <a:lnTo>
                    <a:pt x="56130" y="79157"/>
                  </a:lnTo>
                  <a:lnTo>
                    <a:pt x="54453" y="78744"/>
                  </a:lnTo>
                  <a:lnTo>
                    <a:pt x="52570" y="78116"/>
                  </a:lnTo>
                  <a:lnTo>
                    <a:pt x="50894" y="77274"/>
                  </a:lnTo>
                  <a:lnTo>
                    <a:pt x="49217" y="76440"/>
                  </a:lnTo>
                  <a:lnTo>
                    <a:pt x="47540" y="75184"/>
                  </a:lnTo>
                  <a:lnTo>
                    <a:pt x="46079" y="73929"/>
                  </a:lnTo>
                  <a:lnTo>
                    <a:pt x="46079" y="73929"/>
                  </a:lnTo>
                  <a:lnTo>
                    <a:pt x="44815" y="72459"/>
                  </a:lnTo>
                  <a:lnTo>
                    <a:pt x="43559" y="70782"/>
                  </a:lnTo>
                  <a:lnTo>
                    <a:pt x="42725" y="69105"/>
                  </a:lnTo>
                  <a:lnTo>
                    <a:pt x="41883" y="67437"/>
                  </a:lnTo>
                  <a:lnTo>
                    <a:pt x="41255" y="65546"/>
                  </a:lnTo>
                  <a:lnTo>
                    <a:pt x="40842" y="63662"/>
                  </a:lnTo>
                  <a:lnTo>
                    <a:pt x="40421" y="61986"/>
                  </a:lnTo>
                  <a:lnTo>
                    <a:pt x="40421" y="60103"/>
                  </a:lnTo>
                  <a:lnTo>
                    <a:pt x="40421" y="58220"/>
                  </a:lnTo>
                  <a:lnTo>
                    <a:pt x="40842" y="56337"/>
                  </a:lnTo>
                  <a:lnTo>
                    <a:pt x="41255" y="54453"/>
                  </a:lnTo>
                  <a:lnTo>
                    <a:pt x="41883" y="52777"/>
                  </a:lnTo>
                  <a:lnTo>
                    <a:pt x="42725" y="50894"/>
                  </a:lnTo>
                  <a:lnTo>
                    <a:pt x="43559" y="49217"/>
                  </a:lnTo>
                  <a:lnTo>
                    <a:pt x="44815" y="47747"/>
                  </a:lnTo>
                  <a:lnTo>
                    <a:pt x="46079" y="46285"/>
                  </a:lnTo>
                  <a:lnTo>
                    <a:pt x="46079" y="46285"/>
                  </a:lnTo>
                  <a:lnTo>
                    <a:pt x="47540" y="44815"/>
                  </a:lnTo>
                  <a:lnTo>
                    <a:pt x="49217" y="43774"/>
                  </a:lnTo>
                  <a:lnTo>
                    <a:pt x="50894" y="42725"/>
                  </a:lnTo>
                  <a:lnTo>
                    <a:pt x="52570" y="41883"/>
                  </a:lnTo>
                  <a:lnTo>
                    <a:pt x="54453" y="41255"/>
                  </a:lnTo>
                  <a:lnTo>
                    <a:pt x="56130" y="40842"/>
                  </a:lnTo>
                  <a:lnTo>
                    <a:pt x="58013" y="40627"/>
                  </a:lnTo>
                  <a:lnTo>
                    <a:pt x="59896" y="40421"/>
                  </a:lnTo>
                  <a:lnTo>
                    <a:pt x="61779" y="40627"/>
                  </a:lnTo>
                  <a:lnTo>
                    <a:pt x="63662" y="40842"/>
                  </a:lnTo>
                  <a:lnTo>
                    <a:pt x="65554" y="41255"/>
                  </a:lnTo>
                  <a:lnTo>
                    <a:pt x="67222" y="41883"/>
                  </a:lnTo>
                  <a:lnTo>
                    <a:pt x="69114" y="42725"/>
                  </a:lnTo>
                  <a:lnTo>
                    <a:pt x="70782" y="43774"/>
                  </a:lnTo>
                  <a:lnTo>
                    <a:pt x="72252" y="44815"/>
                  </a:lnTo>
                  <a:lnTo>
                    <a:pt x="73714" y="46285"/>
                  </a:lnTo>
                  <a:lnTo>
                    <a:pt x="73714" y="46285"/>
                  </a:lnTo>
                  <a:lnTo>
                    <a:pt x="75184" y="47747"/>
                  </a:lnTo>
                  <a:lnTo>
                    <a:pt x="76233" y="49217"/>
                  </a:lnTo>
                  <a:lnTo>
                    <a:pt x="77274" y="50894"/>
                  </a:lnTo>
                  <a:lnTo>
                    <a:pt x="78116" y="52777"/>
                  </a:lnTo>
                  <a:lnTo>
                    <a:pt x="78744" y="54453"/>
                  </a:lnTo>
                  <a:lnTo>
                    <a:pt x="79165" y="56337"/>
                  </a:lnTo>
                  <a:lnTo>
                    <a:pt x="79372" y="58220"/>
                  </a:lnTo>
                  <a:lnTo>
                    <a:pt x="79372" y="60103"/>
                  </a:lnTo>
                  <a:lnTo>
                    <a:pt x="79372" y="61986"/>
                  </a:lnTo>
                  <a:lnTo>
                    <a:pt x="79165" y="63662"/>
                  </a:lnTo>
                  <a:lnTo>
                    <a:pt x="78744" y="65546"/>
                  </a:lnTo>
                  <a:lnTo>
                    <a:pt x="78116" y="67437"/>
                  </a:lnTo>
                  <a:lnTo>
                    <a:pt x="77274" y="69105"/>
                  </a:lnTo>
                  <a:lnTo>
                    <a:pt x="76233" y="70782"/>
                  </a:lnTo>
                  <a:lnTo>
                    <a:pt x="75184" y="72459"/>
                  </a:lnTo>
                  <a:lnTo>
                    <a:pt x="73714" y="73929"/>
                  </a:lnTo>
                  <a:lnTo>
                    <a:pt x="73714" y="739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120000" w="120000">
                  <a:moveTo>
                    <a:pt x="109678" y="32398"/>
                  </a:moveTo>
                  <a:lnTo>
                    <a:pt x="92754" y="36086"/>
                  </a:lnTo>
                  <a:lnTo>
                    <a:pt x="92754" y="36086"/>
                  </a:lnTo>
                  <a:lnTo>
                    <a:pt x="90910" y="33502"/>
                  </a:lnTo>
                  <a:lnTo>
                    <a:pt x="88704" y="31295"/>
                  </a:lnTo>
                  <a:lnTo>
                    <a:pt x="94597" y="14733"/>
                  </a:lnTo>
                  <a:lnTo>
                    <a:pt x="94597" y="14733"/>
                  </a:lnTo>
                  <a:lnTo>
                    <a:pt x="94960" y="13630"/>
                  </a:lnTo>
                  <a:lnTo>
                    <a:pt x="94960" y="12527"/>
                  </a:lnTo>
                  <a:lnTo>
                    <a:pt x="94597" y="10321"/>
                  </a:lnTo>
                  <a:lnTo>
                    <a:pt x="93116" y="8477"/>
                  </a:lnTo>
                  <a:lnTo>
                    <a:pt x="92391" y="7374"/>
                  </a:lnTo>
                  <a:lnTo>
                    <a:pt x="91650" y="7011"/>
                  </a:lnTo>
                  <a:lnTo>
                    <a:pt x="83913" y="2961"/>
                  </a:lnTo>
                  <a:lnTo>
                    <a:pt x="83913" y="2961"/>
                  </a:lnTo>
                  <a:lnTo>
                    <a:pt x="82810" y="2584"/>
                  </a:lnTo>
                  <a:lnTo>
                    <a:pt x="81707" y="2584"/>
                  </a:lnTo>
                  <a:lnTo>
                    <a:pt x="79501" y="2584"/>
                  </a:lnTo>
                  <a:lnTo>
                    <a:pt x="77295" y="3687"/>
                  </a:lnTo>
                  <a:lnTo>
                    <a:pt x="76554" y="4427"/>
                  </a:lnTo>
                  <a:lnTo>
                    <a:pt x="75829" y="5168"/>
                  </a:lnTo>
                  <a:lnTo>
                    <a:pt x="66248" y="19886"/>
                  </a:lnTo>
                  <a:lnTo>
                    <a:pt x="66248" y="19886"/>
                  </a:lnTo>
                  <a:lnTo>
                    <a:pt x="62939" y="19523"/>
                  </a:lnTo>
                  <a:lnTo>
                    <a:pt x="59992" y="19523"/>
                  </a:lnTo>
                  <a:lnTo>
                    <a:pt x="52633" y="3687"/>
                  </a:lnTo>
                  <a:lnTo>
                    <a:pt x="52633" y="3687"/>
                  </a:lnTo>
                  <a:lnTo>
                    <a:pt x="51907" y="2584"/>
                  </a:lnTo>
                  <a:lnTo>
                    <a:pt x="51167" y="1858"/>
                  </a:lnTo>
                  <a:lnTo>
                    <a:pt x="49323" y="755"/>
                  </a:lnTo>
                  <a:lnTo>
                    <a:pt x="47117" y="15"/>
                  </a:lnTo>
                  <a:lnTo>
                    <a:pt x="46014" y="15"/>
                  </a:lnTo>
                  <a:lnTo>
                    <a:pt x="44911" y="377"/>
                  </a:lnTo>
                  <a:lnTo>
                    <a:pt x="36811" y="2961"/>
                  </a:lnTo>
                  <a:lnTo>
                    <a:pt x="36811" y="2961"/>
                  </a:lnTo>
                  <a:lnTo>
                    <a:pt x="35708" y="3324"/>
                  </a:lnTo>
                  <a:lnTo>
                    <a:pt x="34605" y="4064"/>
                  </a:lnTo>
                  <a:lnTo>
                    <a:pt x="33124" y="5908"/>
                  </a:lnTo>
                  <a:lnTo>
                    <a:pt x="32398" y="8114"/>
                  </a:lnTo>
                  <a:lnTo>
                    <a:pt x="32398" y="9217"/>
                  </a:lnTo>
                  <a:lnTo>
                    <a:pt x="32398" y="10321"/>
                  </a:lnTo>
                  <a:lnTo>
                    <a:pt x="36071" y="27623"/>
                  </a:lnTo>
                  <a:lnTo>
                    <a:pt x="36071" y="27623"/>
                  </a:lnTo>
                  <a:lnTo>
                    <a:pt x="33502" y="29452"/>
                  </a:lnTo>
                  <a:lnTo>
                    <a:pt x="31295" y="31658"/>
                  </a:lnTo>
                  <a:lnTo>
                    <a:pt x="15096" y="25402"/>
                  </a:lnTo>
                  <a:lnTo>
                    <a:pt x="15096" y="25402"/>
                  </a:lnTo>
                  <a:lnTo>
                    <a:pt x="13993" y="25402"/>
                  </a:lnTo>
                  <a:lnTo>
                    <a:pt x="12527" y="25039"/>
                  </a:lnTo>
                  <a:lnTo>
                    <a:pt x="10306" y="25780"/>
                  </a:lnTo>
                  <a:lnTo>
                    <a:pt x="8477" y="26883"/>
                  </a:lnTo>
                  <a:lnTo>
                    <a:pt x="7737" y="27623"/>
                  </a:lnTo>
                  <a:lnTo>
                    <a:pt x="6996" y="28726"/>
                  </a:lnTo>
                  <a:lnTo>
                    <a:pt x="3324" y="36086"/>
                  </a:lnTo>
                  <a:lnTo>
                    <a:pt x="3324" y="36086"/>
                  </a:lnTo>
                  <a:lnTo>
                    <a:pt x="2946" y="37189"/>
                  </a:lnTo>
                  <a:lnTo>
                    <a:pt x="2584" y="38292"/>
                  </a:lnTo>
                  <a:lnTo>
                    <a:pt x="2946" y="40861"/>
                  </a:lnTo>
                  <a:lnTo>
                    <a:pt x="3687" y="42704"/>
                  </a:lnTo>
                  <a:lnTo>
                    <a:pt x="4427" y="43808"/>
                  </a:lnTo>
                  <a:lnTo>
                    <a:pt x="5530" y="44548"/>
                  </a:lnTo>
                  <a:lnTo>
                    <a:pt x="20249" y="54114"/>
                  </a:lnTo>
                  <a:lnTo>
                    <a:pt x="20249" y="54114"/>
                  </a:lnTo>
                  <a:lnTo>
                    <a:pt x="19886" y="57060"/>
                  </a:lnTo>
                  <a:lnTo>
                    <a:pt x="19508" y="60370"/>
                  </a:lnTo>
                  <a:lnTo>
                    <a:pt x="3687" y="67729"/>
                  </a:lnTo>
                  <a:lnTo>
                    <a:pt x="3687" y="67729"/>
                  </a:lnTo>
                  <a:lnTo>
                    <a:pt x="2946" y="68107"/>
                  </a:lnTo>
                  <a:lnTo>
                    <a:pt x="1843" y="68832"/>
                  </a:lnTo>
                  <a:lnTo>
                    <a:pt x="740" y="71038"/>
                  </a:lnTo>
                  <a:lnTo>
                    <a:pt x="0" y="73260"/>
                  </a:lnTo>
                  <a:lnTo>
                    <a:pt x="377" y="74363"/>
                  </a:lnTo>
                  <a:lnTo>
                    <a:pt x="377" y="75466"/>
                  </a:lnTo>
                  <a:lnTo>
                    <a:pt x="3324" y="83566"/>
                  </a:lnTo>
                  <a:lnTo>
                    <a:pt x="3324" y="83566"/>
                  </a:lnTo>
                  <a:lnTo>
                    <a:pt x="3687" y="84291"/>
                  </a:lnTo>
                  <a:lnTo>
                    <a:pt x="4427" y="85394"/>
                  </a:lnTo>
                  <a:lnTo>
                    <a:pt x="5893" y="86875"/>
                  </a:lnTo>
                  <a:lnTo>
                    <a:pt x="8099" y="87601"/>
                  </a:lnTo>
                  <a:lnTo>
                    <a:pt x="9202" y="87601"/>
                  </a:lnTo>
                  <a:lnTo>
                    <a:pt x="10306" y="87601"/>
                  </a:lnTo>
                  <a:lnTo>
                    <a:pt x="27608" y="83928"/>
                  </a:lnTo>
                  <a:lnTo>
                    <a:pt x="27608" y="83928"/>
                  </a:lnTo>
                  <a:lnTo>
                    <a:pt x="29452" y="86497"/>
                  </a:lnTo>
                  <a:lnTo>
                    <a:pt x="31658" y="88704"/>
                  </a:lnTo>
                  <a:lnTo>
                    <a:pt x="25765" y="105266"/>
                  </a:lnTo>
                  <a:lnTo>
                    <a:pt x="25765" y="105266"/>
                  </a:lnTo>
                  <a:lnTo>
                    <a:pt x="25402" y="106384"/>
                  </a:lnTo>
                  <a:lnTo>
                    <a:pt x="25402" y="107487"/>
                  </a:lnTo>
                  <a:lnTo>
                    <a:pt x="25765" y="109693"/>
                  </a:lnTo>
                  <a:lnTo>
                    <a:pt x="26868" y="111522"/>
                  </a:lnTo>
                  <a:lnTo>
                    <a:pt x="27971" y="112262"/>
                  </a:lnTo>
                  <a:lnTo>
                    <a:pt x="28711" y="113003"/>
                  </a:lnTo>
                  <a:lnTo>
                    <a:pt x="36448" y="116675"/>
                  </a:lnTo>
                  <a:lnTo>
                    <a:pt x="36448" y="116675"/>
                  </a:lnTo>
                  <a:lnTo>
                    <a:pt x="37551" y="117415"/>
                  </a:lnTo>
                  <a:lnTo>
                    <a:pt x="38655" y="117415"/>
                  </a:lnTo>
                  <a:lnTo>
                    <a:pt x="40861" y="117415"/>
                  </a:lnTo>
                  <a:lnTo>
                    <a:pt x="43067" y="116312"/>
                  </a:lnTo>
                  <a:lnTo>
                    <a:pt x="43808" y="115572"/>
                  </a:lnTo>
                  <a:lnTo>
                    <a:pt x="44533" y="114846"/>
                  </a:lnTo>
                  <a:lnTo>
                    <a:pt x="54114" y="100113"/>
                  </a:lnTo>
                  <a:lnTo>
                    <a:pt x="54114" y="100113"/>
                  </a:lnTo>
                  <a:lnTo>
                    <a:pt x="57423" y="100491"/>
                  </a:lnTo>
                  <a:lnTo>
                    <a:pt x="60370" y="100491"/>
                  </a:lnTo>
                  <a:lnTo>
                    <a:pt x="67729" y="116312"/>
                  </a:lnTo>
                  <a:lnTo>
                    <a:pt x="67729" y="116312"/>
                  </a:lnTo>
                  <a:lnTo>
                    <a:pt x="68469" y="117415"/>
                  </a:lnTo>
                  <a:lnTo>
                    <a:pt x="69195" y="118156"/>
                  </a:lnTo>
                  <a:lnTo>
                    <a:pt x="71038" y="119259"/>
                  </a:lnTo>
                  <a:lnTo>
                    <a:pt x="73245" y="120000"/>
                  </a:lnTo>
                  <a:lnTo>
                    <a:pt x="74348" y="120000"/>
                  </a:lnTo>
                  <a:lnTo>
                    <a:pt x="75451" y="119622"/>
                  </a:lnTo>
                  <a:lnTo>
                    <a:pt x="83551" y="117053"/>
                  </a:lnTo>
                  <a:lnTo>
                    <a:pt x="83551" y="117053"/>
                  </a:lnTo>
                  <a:lnTo>
                    <a:pt x="84654" y="116675"/>
                  </a:lnTo>
                  <a:lnTo>
                    <a:pt x="85394" y="115950"/>
                  </a:lnTo>
                  <a:lnTo>
                    <a:pt x="86860" y="114106"/>
                  </a:lnTo>
                  <a:lnTo>
                    <a:pt x="87963" y="111900"/>
                  </a:lnTo>
                  <a:lnTo>
                    <a:pt x="87963" y="110797"/>
                  </a:lnTo>
                  <a:lnTo>
                    <a:pt x="87963" y="109693"/>
                  </a:lnTo>
                  <a:lnTo>
                    <a:pt x="84291" y="92391"/>
                  </a:lnTo>
                  <a:lnTo>
                    <a:pt x="84291" y="92391"/>
                  </a:lnTo>
                  <a:lnTo>
                    <a:pt x="86497" y="90547"/>
                  </a:lnTo>
                  <a:lnTo>
                    <a:pt x="89066" y="88341"/>
                  </a:lnTo>
                  <a:lnTo>
                    <a:pt x="105266" y="94597"/>
                  </a:lnTo>
                  <a:lnTo>
                    <a:pt x="105266" y="94597"/>
                  </a:lnTo>
                  <a:lnTo>
                    <a:pt x="106369" y="94597"/>
                  </a:lnTo>
                  <a:lnTo>
                    <a:pt x="107472" y="94975"/>
                  </a:lnTo>
                  <a:lnTo>
                    <a:pt x="109678" y="94234"/>
                  </a:lnTo>
                  <a:lnTo>
                    <a:pt x="111885" y="93131"/>
                  </a:lnTo>
                  <a:lnTo>
                    <a:pt x="112625" y="92391"/>
                  </a:lnTo>
                  <a:lnTo>
                    <a:pt x="113366" y="91288"/>
                  </a:lnTo>
                  <a:lnTo>
                    <a:pt x="117038" y="83566"/>
                  </a:lnTo>
                  <a:lnTo>
                    <a:pt x="117038" y="83566"/>
                  </a:lnTo>
                  <a:lnTo>
                    <a:pt x="117415" y="82825"/>
                  </a:lnTo>
                  <a:lnTo>
                    <a:pt x="117778" y="81344"/>
                  </a:lnTo>
                  <a:lnTo>
                    <a:pt x="117415" y="79138"/>
                  </a:lnTo>
                  <a:lnTo>
                    <a:pt x="116312" y="77295"/>
                  </a:lnTo>
                  <a:lnTo>
                    <a:pt x="115572" y="76191"/>
                  </a:lnTo>
                  <a:lnTo>
                    <a:pt x="114831" y="75466"/>
                  </a:lnTo>
                  <a:lnTo>
                    <a:pt x="100113" y="65885"/>
                  </a:lnTo>
                  <a:lnTo>
                    <a:pt x="100113" y="65885"/>
                  </a:lnTo>
                  <a:lnTo>
                    <a:pt x="100476" y="62954"/>
                  </a:lnTo>
                  <a:lnTo>
                    <a:pt x="100476" y="59629"/>
                  </a:lnTo>
                  <a:lnTo>
                    <a:pt x="116312" y="52270"/>
                  </a:lnTo>
                  <a:lnTo>
                    <a:pt x="116312" y="52270"/>
                  </a:lnTo>
                  <a:lnTo>
                    <a:pt x="117415" y="51907"/>
                  </a:lnTo>
                  <a:lnTo>
                    <a:pt x="118519" y="51167"/>
                  </a:lnTo>
                  <a:lnTo>
                    <a:pt x="119622" y="48961"/>
                  </a:lnTo>
                  <a:lnTo>
                    <a:pt x="119984" y="46754"/>
                  </a:lnTo>
                  <a:lnTo>
                    <a:pt x="119984" y="45651"/>
                  </a:lnTo>
                  <a:lnTo>
                    <a:pt x="119984" y="44548"/>
                  </a:lnTo>
                  <a:lnTo>
                    <a:pt x="117038" y="36448"/>
                  </a:lnTo>
                  <a:lnTo>
                    <a:pt x="117038" y="36448"/>
                  </a:lnTo>
                  <a:lnTo>
                    <a:pt x="116675" y="35345"/>
                  </a:lnTo>
                  <a:lnTo>
                    <a:pt x="115935" y="34605"/>
                  </a:lnTo>
                  <a:lnTo>
                    <a:pt x="114106" y="33139"/>
                  </a:lnTo>
                  <a:lnTo>
                    <a:pt x="112262" y="32398"/>
                  </a:lnTo>
                  <a:lnTo>
                    <a:pt x="111159" y="32398"/>
                  </a:lnTo>
                  <a:lnTo>
                    <a:pt x="109678" y="32398"/>
                  </a:lnTo>
                  <a:lnTo>
                    <a:pt x="109678" y="32398"/>
                  </a:lnTo>
                  <a:close/>
                  <a:moveTo>
                    <a:pt x="82810" y="71416"/>
                  </a:moveTo>
                  <a:lnTo>
                    <a:pt x="82810" y="71416"/>
                  </a:lnTo>
                  <a:lnTo>
                    <a:pt x="81344" y="73622"/>
                  </a:lnTo>
                  <a:lnTo>
                    <a:pt x="79879" y="75466"/>
                  </a:lnTo>
                  <a:lnTo>
                    <a:pt x="78398" y="77672"/>
                  </a:lnTo>
                  <a:lnTo>
                    <a:pt x="76554" y="79138"/>
                  </a:lnTo>
                  <a:lnTo>
                    <a:pt x="74726" y="80619"/>
                  </a:lnTo>
                  <a:lnTo>
                    <a:pt x="72504" y="82085"/>
                  </a:lnTo>
                  <a:lnTo>
                    <a:pt x="70298" y="83188"/>
                  </a:lnTo>
                  <a:lnTo>
                    <a:pt x="68092" y="83928"/>
                  </a:lnTo>
                  <a:lnTo>
                    <a:pt x="65885" y="84669"/>
                  </a:lnTo>
                  <a:lnTo>
                    <a:pt x="63316" y="85032"/>
                  </a:lnTo>
                  <a:lnTo>
                    <a:pt x="61095" y="85394"/>
                  </a:lnTo>
                  <a:lnTo>
                    <a:pt x="58526" y="85032"/>
                  </a:lnTo>
                  <a:lnTo>
                    <a:pt x="55942" y="85032"/>
                  </a:lnTo>
                  <a:lnTo>
                    <a:pt x="53736" y="84291"/>
                  </a:lnTo>
                  <a:lnTo>
                    <a:pt x="51167" y="83566"/>
                  </a:lnTo>
                  <a:lnTo>
                    <a:pt x="48961" y="82448"/>
                  </a:lnTo>
                  <a:lnTo>
                    <a:pt x="48961" y="82448"/>
                  </a:lnTo>
                  <a:lnTo>
                    <a:pt x="46754" y="81344"/>
                  </a:lnTo>
                  <a:lnTo>
                    <a:pt x="44533" y="79879"/>
                  </a:lnTo>
                  <a:lnTo>
                    <a:pt x="42704" y="78035"/>
                  </a:lnTo>
                  <a:lnTo>
                    <a:pt x="40861" y="76569"/>
                  </a:lnTo>
                  <a:lnTo>
                    <a:pt x="39380" y="74363"/>
                  </a:lnTo>
                  <a:lnTo>
                    <a:pt x="38277" y="72519"/>
                  </a:lnTo>
                  <a:lnTo>
                    <a:pt x="37174" y="70313"/>
                  </a:lnTo>
                  <a:lnTo>
                    <a:pt x="36071" y="68107"/>
                  </a:lnTo>
                  <a:lnTo>
                    <a:pt x="35708" y="65523"/>
                  </a:lnTo>
                  <a:lnTo>
                    <a:pt x="34967" y="63316"/>
                  </a:lnTo>
                  <a:lnTo>
                    <a:pt x="34967" y="60748"/>
                  </a:lnTo>
                  <a:lnTo>
                    <a:pt x="34967" y="58526"/>
                  </a:lnTo>
                  <a:lnTo>
                    <a:pt x="35345" y="55957"/>
                  </a:lnTo>
                  <a:lnTo>
                    <a:pt x="35708" y="53373"/>
                  </a:lnTo>
                  <a:lnTo>
                    <a:pt x="36448" y="51167"/>
                  </a:lnTo>
                  <a:lnTo>
                    <a:pt x="37551" y="48598"/>
                  </a:lnTo>
                  <a:lnTo>
                    <a:pt x="37551" y="48598"/>
                  </a:lnTo>
                  <a:lnTo>
                    <a:pt x="39017" y="46392"/>
                  </a:lnTo>
                  <a:lnTo>
                    <a:pt x="40498" y="44548"/>
                  </a:lnTo>
                  <a:lnTo>
                    <a:pt x="41964" y="42342"/>
                  </a:lnTo>
                  <a:lnTo>
                    <a:pt x="43808" y="40861"/>
                  </a:lnTo>
                  <a:lnTo>
                    <a:pt x="45636" y="39395"/>
                  </a:lnTo>
                  <a:lnTo>
                    <a:pt x="47857" y="37914"/>
                  </a:lnTo>
                  <a:lnTo>
                    <a:pt x="50064" y="36811"/>
                  </a:lnTo>
                  <a:lnTo>
                    <a:pt x="52270" y="36086"/>
                  </a:lnTo>
                  <a:lnTo>
                    <a:pt x="54476" y="35345"/>
                  </a:lnTo>
                  <a:lnTo>
                    <a:pt x="57045" y="34982"/>
                  </a:lnTo>
                  <a:lnTo>
                    <a:pt x="59267" y="34605"/>
                  </a:lnTo>
                  <a:lnTo>
                    <a:pt x="61836" y="34982"/>
                  </a:lnTo>
                  <a:lnTo>
                    <a:pt x="64420" y="34982"/>
                  </a:lnTo>
                  <a:lnTo>
                    <a:pt x="66626" y="35708"/>
                  </a:lnTo>
                  <a:lnTo>
                    <a:pt x="69195" y="36448"/>
                  </a:lnTo>
                  <a:lnTo>
                    <a:pt x="71401" y="37551"/>
                  </a:lnTo>
                  <a:lnTo>
                    <a:pt x="71401" y="37551"/>
                  </a:lnTo>
                  <a:lnTo>
                    <a:pt x="73607" y="38655"/>
                  </a:lnTo>
                  <a:lnTo>
                    <a:pt x="75829" y="40136"/>
                  </a:lnTo>
                  <a:lnTo>
                    <a:pt x="77657" y="41964"/>
                  </a:lnTo>
                  <a:lnTo>
                    <a:pt x="79501" y="43445"/>
                  </a:lnTo>
                  <a:lnTo>
                    <a:pt x="80982" y="45651"/>
                  </a:lnTo>
                  <a:lnTo>
                    <a:pt x="82085" y="47495"/>
                  </a:lnTo>
                  <a:lnTo>
                    <a:pt x="83188" y="49701"/>
                  </a:lnTo>
                  <a:lnTo>
                    <a:pt x="84291" y="51907"/>
                  </a:lnTo>
                  <a:lnTo>
                    <a:pt x="84654" y="54476"/>
                  </a:lnTo>
                  <a:lnTo>
                    <a:pt x="85017" y="56698"/>
                  </a:lnTo>
                  <a:lnTo>
                    <a:pt x="85394" y="59267"/>
                  </a:lnTo>
                  <a:lnTo>
                    <a:pt x="85394" y="61473"/>
                  </a:lnTo>
                  <a:lnTo>
                    <a:pt x="85017" y="64057"/>
                  </a:lnTo>
                  <a:lnTo>
                    <a:pt x="84654" y="66626"/>
                  </a:lnTo>
                  <a:lnTo>
                    <a:pt x="83913" y="68832"/>
                  </a:lnTo>
                  <a:lnTo>
                    <a:pt x="82810" y="71416"/>
                  </a:lnTo>
                  <a:lnTo>
                    <a:pt x="82810" y="714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1"/>
          <p:cNvSpPr txBox="1"/>
          <p:nvPr>
            <p:ph idx="4294967295" type="body"/>
          </p:nvPr>
        </p:nvSpPr>
        <p:spPr>
          <a:xfrm>
            <a:off x="683925" y="1184250"/>
            <a:ext cx="28284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Font typeface="Nixie One"/>
              <a:buNone/>
            </a:pPr>
            <a:r>
              <a:t/>
            </a:r>
            <a:endParaRPr b="0" i="0" sz="2400" u="sng" cap="none" strike="noStrike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000"/>
              <a:buFont typeface="Nixie One"/>
              <a:buChar char="▪"/>
            </a:pPr>
            <a:r>
              <a:rPr b="0" i="0" lang="en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Accommodation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000"/>
              <a:buFont typeface="Nixie One"/>
              <a:buChar char="▪"/>
            </a:pPr>
            <a:r>
              <a:rPr b="0" i="0" lang="en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Work Intensity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000"/>
              <a:buFont typeface="Nixie One"/>
              <a:buChar char="▪"/>
            </a:pPr>
            <a:r>
              <a:rPr b="0" i="0" lang="en" sz="2000" u="none" cap="none" strike="noStrik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Organization</a:t>
            </a:r>
            <a:endParaRPr/>
          </a:p>
        </p:txBody>
      </p:sp>
      <p:sp>
        <p:nvSpPr>
          <p:cNvPr id="250" name="Google Shape;250;p21"/>
          <p:cNvSpPr txBox="1"/>
          <p:nvPr>
            <p:ph idx="4294967295" type="title"/>
          </p:nvPr>
        </p:nvSpPr>
        <p:spPr>
          <a:xfrm>
            <a:off x="5463525" y="694027"/>
            <a:ext cx="2758800" cy="62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 Slab"/>
              <a:buNone/>
            </a:pPr>
            <a:r>
              <a:rPr b="1" i="0" lang="en" sz="1800" u="none" cap="none" strike="noStrike">
                <a:solidFill>
                  <a:srgbClr val="124057"/>
                </a:solidFill>
                <a:latin typeface="Roboto Slab"/>
                <a:ea typeface="Roboto Slab"/>
                <a:cs typeface="Roboto Slab"/>
                <a:sym typeface="Roboto Slab"/>
              </a:rPr>
              <a:t>Models Used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