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8" r:id="rId5"/>
    <p:sldId id="269" r:id="rId6"/>
    <p:sldId id="261" r:id="rId7"/>
    <p:sldId id="258" r:id="rId8"/>
    <p:sldId id="262" r:id="rId9"/>
    <p:sldId id="266" r:id="rId10"/>
    <p:sldId id="267" r:id="rId11"/>
    <p:sldId id="264" r:id="rId12"/>
    <p:sldId id="265"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CC1288-4F31-4597-BBC4-7F786E4D96C7}"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967BB-CD90-46D8-95F4-6F923C4DD15D}" type="slidenum">
              <a:rPr lang="en-US" smtClean="0"/>
              <a:t>‹#›</a:t>
            </a:fld>
            <a:endParaRPr lang="en-US"/>
          </a:p>
        </p:txBody>
      </p:sp>
    </p:spTree>
    <p:extLst>
      <p:ext uri="{BB962C8B-B14F-4D97-AF65-F5344CB8AC3E}">
        <p14:creationId xmlns:p14="http://schemas.microsoft.com/office/powerpoint/2010/main" val="1571156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CC1288-4F31-4597-BBC4-7F786E4D96C7}"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967BB-CD90-46D8-95F4-6F923C4DD15D}" type="slidenum">
              <a:rPr lang="en-US" smtClean="0"/>
              <a:t>‹#›</a:t>
            </a:fld>
            <a:endParaRPr lang="en-US"/>
          </a:p>
        </p:txBody>
      </p:sp>
    </p:spTree>
    <p:extLst>
      <p:ext uri="{BB962C8B-B14F-4D97-AF65-F5344CB8AC3E}">
        <p14:creationId xmlns:p14="http://schemas.microsoft.com/office/powerpoint/2010/main" val="15073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CC1288-4F31-4597-BBC4-7F786E4D96C7}"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967BB-CD90-46D8-95F4-6F923C4DD15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48640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CC1288-4F31-4597-BBC4-7F786E4D96C7}"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967BB-CD90-46D8-95F4-6F923C4DD15D}" type="slidenum">
              <a:rPr lang="en-US" smtClean="0"/>
              <a:t>‹#›</a:t>
            </a:fld>
            <a:endParaRPr lang="en-US"/>
          </a:p>
        </p:txBody>
      </p:sp>
    </p:spTree>
    <p:extLst>
      <p:ext uri="{BB962C8B-B14F-4D97-AF65-F5344CB8AC3E}">
        <p14:creationId xmlns:p14="http://schemas.microsoft.com/office/powerpoint/2010/main" val="292067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CC1288-4F31-4597-BBC4-7F786E4D96C7}"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967BB-CD90-46D8-95F4-6F923C4DD15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5905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CC1288-4F31-4597-BBC4-7F786E4D96C7}"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967BB-CD90-46D8-95F4-6F923C4DD15D}" type="slidenum">
              <a:rPr lang="en-US" smtClean="0"/>
              <a:t>‹#›</a:t>
            </a:fld>
            <a:endParaRPr lang="en-US"/>
          </a:p>
        </p:txBody>
      </p:sp>
    </p:spTree>
    <p:extLst>
      <p:ext uri="{BB962C8B-B14F-4D97-AF65-F5344CB8AC3E}">
        <p14:creationId xmlns:p14="http://schemas.microsoft.com/office/powerpoint/2010/main" val="2752037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C1288-4F31-4597-BBC4-7F786E4D96C7}"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967BB-CD90-46D8-95F4-6F923C4DD15D}" type="slidenum">
              <a:rPr lang="en-US" smtClean="0"/>
              <a:t>‹#›</a:t>
            </a:fld>
            <a:endParaRPr lang="en-US"/>
          </a:p>
        </p:txBody>
      </p:sp>
    </p:spTree>
    <p:extLst>
      <p:ext uri="{BB962C8B-B14F-4D97-AF65-F5344CB8AC3E}">
        <p14:creationId xmlns:p14="http://schemas.microsoft.com/office/powerpoint/2010/main" val="2791668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C1288-4F31-4597-BBC4-7F786E4D96C7}"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967BB-CD90-46D8-95F4-6F923C4DD15D}" type="slidenum">
              <a:rPr lang="en-US" smtClean="0"/>
              <a:t>‹#›</a:t>
            </a:fld>
            <a:endParaRPr lang="en-US"/>
          </a:p>
        </p:txBody>
      </p:sp>
    </p:spTree>
    <p:extLst>
      <p:ext uri="{BB962C8B-B14F-4D97-AF65-F5344CB8AC3E}">
        <p14:creationId xmlns:p14="http://schemas.microsoft.com/office/powerpoint/2010/main" val="1973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C1288-4F31-4597-BBC4-7F786E4D96C7}"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967BB-CD90-46D8-95F4-6F923C4DD15D}" type="slidenum">
              <a:rPr lang="en-US" smtClean="0"/>
              <a:t>‹#›</a:t>
            </a:fld>
            <a:endParaRPr lang="en-US"/>
          </a:p>
        </p:txBody>
      </p:sp>
    </p:spTree>
    <p:extLst>
      <p:ext uri="{BB962C8B-B14F-4D97-AF65-F5344CB8AC3E}">
        <p14:creationId xmlns:p14="http://schemas.microsoft.com/office/powerpoint/2010/main" val="200779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CC1288-4F31-4597-BBC4-7F786E4D96C7}"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967BB-CD90-46D8-95F4-6F923C4DD15D}" type="slidenum">
              <a:rPr lang="en-US" smtClean="0"/>
              <a:t>‹#›</a:t>
            </a:fld>
            <a:endParaRPr lang="en-US"/>
          </a:p>
        </p:txBody>
      </p:sp>
    </p:spTree>
    <p:extLst>
      <p:ext uri="{BB962C8B-B14F-4D97-AF65-F5344CB8AC3E}">
        <p14:creationId xmlns:p14="http://schemas.microsoft.com/office/powerpoint/2010/main" val="247974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CC1288-4F31-4597-BBC4-7F786E4D96C7}"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967BB-CD90-46D8-95F4-6F923C4DD15D}" type="slidenum">
              <a:rPr lang="en-US" smtClean="0"/>
              <a:t>‹#›</a:t>
            </a:fld>
            <a:endParaRPr lang="en-US"/>
          </a:p>
        </p:txBody>
      </p:sp>
    </p:spTree>
    <p:extLst>
      <p:ext uri="{BB962C8B-B14F-4D97-AF65-F5344CB8AC3E}">
        <p14:creationId xmlns:p14="http://schemas.microsoft.com/office/powerpoint/2010/main" val="254306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CC1288-4F31-4597-BBC4-7F786E4D96C7}" type="datetimeFigureOut">
              <a:rPr lang="en-US" smtClean="0"/>
              <a:t>11/18/2017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967BB-CD90-46D8-95F4-6F923C4DD15D}" type="slidenum">
              <a:rPr lang="en-US" smtClean="0"/>
              <a:t>‹#›</a:t>
            </a:fld>
            <a:endParaRPr lang="en-US"/>
          </a:p>
        </p:txBody>
      </p:sp>
    </p:spTree>
    <p:extLst>
      <p:ext uri="{BB962C8B-B14F-4D97-AF65-F5344CB8AC3E}">
        <p14:creationId xmlns:p14="http://schemas.microsoft.com/office/powerpoint/2010/main" val="57992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CC1288-4F31-4597-BBC4-7F786E4D96C7}" type="datetimeFigureOut">
              <a:rPr lang="en-US" smtClean="0"/>
              <a:t>11/18/2017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967BB-CD90-46D8-95F4-6F923C4DD15D}" type="slidenum">
              <a:rPr lang="en-US" smtClean="0"/>
              <a:t>‹#›</a:t>
            </a:fld>
            <a:endParaRPr lang="en-US"/>
          </a:p>
        </p:txBody>
      </p:sp>
    </p:spTree>
    <p:extLst>
      <p:ext uri="{BB962C8B-B14F-4D97-AF65-F5344CB8AC3E}">
        <p14:creationId xmlns:p14="http://schemas.microsoft.com/office/powerpoint/2010/main" val="524856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C1288-4F31-4597-BBC4-7F786E4D96C7}" type="datetimeFigureOut">
              <a:rPr lang="en-US" smtClean="0"/>
              <a:t>11/18/2017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967BB-CD90-46D8-95F4-6F923C4DD15D}" type="slidenum">
              <a:rPr lang="en-US" smtClean="0"/>
              <a:t>‹#›</a:t>
            </a:fld>
            <a:endParaRPr lang="en-US"/>
          </a:p>
        </p:txBody>
      </p:sp>
    </p:spTree>
    <p:extLst>
      <p:ext uri="{BB962C8B-B14F-4D97-AF65-F5344CB8AC3E}">
        <p14:creationId xmlns:p14="http://schemas.microsoft.com/office/powerpoint/2010/main" val="3589842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CC1288-4F31-4597-BBC4-7F786E4D96C7}"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967BB-CD90-46D8-95F4-6F923C4DD15D}" type="slidenum">
              <a:rPr lang="en-US" smtClean="0"/>
              <a:t>‹#›</a:t>
            </a:fld>
            <a:endParaRPr lang="en-US"/>
          </a:p>
        </p:txBody>
      </p:sp>
    </p:spTree>
    <p:extLst>
      <p:ext uri="{BB962C8B-B14F-4D97-AF65-F5344CB8AC3E}">
        <p14:creationId xmlns:p14="http://schemas.microsoft.com/office/powerpoint/2010/main" val="3843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FCC1288-4F31-4597-BBC4-7F786E4D96C7}"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967BB-CD90-46D8-95F4-6F923C4DD15D}" type="slidenum">
              <a:rPr lang="en-US" smtClean="0"/>
              <a:t>‹#›</a:t>
            </a:fld>
            <a:endParaRPr lang="en-US"/>
          </a:p>
        </p:txBody>
      </p:sp>
    </p:spTree>
    <p:extLst>
      <p:ext uri="{BB962C8B-B14F-4D97-AF65-F5344CB8AC3E}">
        <p14:creationId xmlns:p14="http://schemas.microsoft.com/office/powerpoint/2010/main" val="1846792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CC1288-4F31-4597-BBC4-7F786E4D96C7}" type="datetimeFigureOut">
              <a:rPr lang="en-US" smtClean="0"/>
              <a:t>11/18/2017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04967BB-CD90-46D8-95F4-6F923C4DD15D}" type="slidenum">
              <a:rPr lang="en-US" smtClean="0"/>
              <a:t>‹#›</a:t>
            </a:fld>
            <a:endParaRPr lang="en-US"/>
          </a:p>
        </p:txBody>
      </p:sp>
    </p:spTree>
    <p:extLst>
      <p:ext uri="{BB962C8B-B14F-4D97-AF65-F5344CB8AC3E}">
        <p14:creationId xmlns:p14="http://schemas.microsoft.com/office/powerpoint/2010/main" val="3669109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Isosceles Triangle 70">
            <a:extLst>
              <a:ext uri="{FF2B5EF4-FFF2-40B4-BE49-F238E27FC236}">
                <a16:creationId xmlns:a16="http://schemas.microsoft.com/office/drawing/2014/main" id="{AA330523-F25B-4007-B3E5-ABB5637D16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Image result for garbage burning">
            <a:extLst>
              <a:ext uri="{FF2B5EF4-FFF2-40B4-BE49-F238E27FC236}">
                <a16:creationId xmlns:a16="http://schemas.microsoft.com/office/drawing/2014/main" id="{1E2C27F6-C9A5-4FC5-A8FE-CD85F7C5F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469" y="1261330"/>
            <a:ext cx="4646488" cy="43353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C522EE9-A810-49EB-B705-C9B6E3E8A6A5}"/>
              </a:ext>
            </a:extLst>
          </p:cNvPr>
          <p:cNvSpPr>
            <a:spLocks noGrp="1"/>
          </p:cNvSpPr>
          <p:nvPr>
            <p:ph type="ctrTitle"/>
          </p:nvPr>
        </p:nvSpPr>
        <p:spPr>
          <a:xfrm>
            <a:off x="6094855" y="1261331"/>
            <a:ext cx="3497565" cy="3002662"/>
          </a:xfrm>
        </p:spPr>
        <p:txBody>
          <a:bodyPr>
            <a:normAutofit/>
          </a:bodyPr>
          <a:lstStyle/>
          <a:p>
            <a:pPr algn="l"/>
            <a:r>
              <a:rPr lang="en-US" sz="4400"/>
              <a:t>The Burning issue of Garbage Collection</a:t>
            </a:r>
          </a:p>
        </p:txBody>
      </p:sp>
      <p:sp>
        <p:nvSpPr>
          <p:cNvPr id="3" name="Subtitle 2">
            <a:extLst>
              <a:ext uri="{FF2B5EF4-FFF2-40B4-BE49-F238E27FC236}">
                <a16:creationId xmlns:a16="http://schemas.microsoft.com/office/drawing/2014/main" id="{7960657C-FD42-4D33-AA8D-A27BD69E8525}"/>
              </a:ext>
            </a:extLst>
          </p:cNvPr>
          <p:cNvSpPr>
            <a:spLocks noGrp="1"/>
          </p:cNvSpPr>
          <p:nvPr>
            <p:ph type="subTitle" idx="1"/>
          </p:nvPr>
        </p:nvSpPr>
        <p:spPr>
          <a:xfrm>
            <a:off x="6094374" y="4263992"/>
            <a:ext cx="3498045" cy="1325857"/>
          </a:xfrm>
        </p:spPr>
        <p:txBody>
          <a:bodyPr>
            <a:normAutofit/>
          </a:bodyPr>
          <a:lstStyle/>
          <a:p>
            <a:pPr algn="l"/>
            <a:r>
              <a:rPr lang="en-US" dirty="0"/>
              <a:t>Building a safer, healthier planet for the future generations is in your hands </a:t>
            </a:r>
            <a:endParaRPr lang="en-US"/>
          </a:p>
        </p:txBody>
      </p:sp>
    </p:spTree>
    <p:extLst>
      <p:ext uri="{BB962C8B-B14F-4D97-AF65-F5344CB8AC3E}">
        <p14:creationId xmlns:p14="http://schemas.microsoft.com/office/powerpoint/2010/main" val="629032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5FC0-BCFE-4111-B79F-040C5303190B}"/>
              </a:ext>
            </a:extLst>
          </p:cNvPr>
          <p:cNvSpPr>
            <a:spLocks noGrp="1"/>
          </p:cNvSpPr>
          <p:nvPr>
            <p:ph type="title"/>
          </p:nvPr>
        </p:nvSpPr>
        <p:spPr/>
        <p:txBody>
          <a:bodyPr/>
          <a:lstStyle/>
          <a:p>
            <a:r>
              <a:rPr lang="en-US" dirty="0"/>
              <a:t>3</a:t>
            </a:r>
            <a:r>
              <a:rPr lang="en-US" baseline="30000" dirty="0"/>
              <a:t>rd</a:t>
            </a:r>
            <a:r>
              <a:rPr lang="en-US" dirty="0"/>
              <a:t> finding: Drain conditions </a:t>
            </a:r>
          </a:p>
        </p:txBody>
      </p:sp>
      <p:pic>
        <p:nvPicPr>
          <p:cNvPr id="5" name="Content Placeholder 4">
            <a:extLst>
              <a:ext uri="{FF2B5EF4-FFF2-40B4-BE49-F238E27FC236}">
                <a16:creationId xmlns:a16="http://schemas.microsoft.com/office/drawing/2014/main" id="{0B1AC857-3C6C-4E96-8F8F-026394BF11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8099" y="1432875"/>
            <a:ext cx="8201742" cy="4963703"/>
          </a:xfrm>
        </p:spPr>
      </p:pic>
    </p:spTree>
    <p:extLst>
      <p:ext uri="{BB962C8B-B14F-4D97-AF65-F5344CB8AC3E}">
        <p14:creationId xmlns:p14="http://schemas.microsoft.com/office/powerpoint/2010/main" val="1067059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43DB-01E1-4D02-9848-7E15C2A0C8B6}"/>
              </a:ext>
            </a:extLst>
          </p:cNvPr>
          <p:cNvSpPr>
            <a:spLocks noGrp="1"/>
          </p:cNvSpPr>
          <p:nvPr>
            <p:ph type="title"/>
          </p:nvPr>
        </p:nvSpPr>
        <p:spPr/>
        <p:txBody>
          <a:bodyPr/>
          <a:lstStyle/>
          <a:p>
            <a:pPr algn="ctr"/>
            <a:r>
              <a:rPr lang="en-US" dirty="0"/>
              <a:t>GOLD IN WASTE? </a:t>
            </a:r>
          </a:p>
        </p:txBody>
      </p:sp>
      <p:sp>
        <p:nvSpPr>
          <p:cNvPr id="3" name="Content Placeholder 2">
            <a:extLst>
              <a:ext uri="{FF2B5EF4-FFF2-40B4-BE49-F238E27FC236}">
                <a16:creationId xmlns:a16="http://schemas.microsoft.com/office/drawing/2014/main" id="{9FD45502-09A1-43D6-BEC8-D1EAC6986B5F}"/>
              </a:ext>
            </a:extLst>
          </p:cNvPr>
          <p:cNvSpPr>
            <a:spLocks noGrp="1"/>
          </p:cNvSpPr>
          <p:nvPr>
            <p:ph idx="1"/>
          </p:nvPr>
        </p:nvSpPr>
        <p:spPr/>
        <p:txBody>
          <a:bodyPr>
            <a:normAutofit/>
          </a:bodyPr>
          <a:lstStyle/>
          <a:p>
            <a:r>
              <a:rPr lang="en-US" dirty="0"/>
              <a:t>By 2050, waste is expected to rise to 436 million tons.</a:t>
            </a:r>
          </a:p>
          <a:p>
            <a:r>
              <a:rPr lang="en-US" dirty="0"/>
              <a:t>The waste management market is expected to be worth $13.62 billion by 2025, with an annual growth rate of 7.17%.</a:t>
            </a:r>
          </a:p>
          <a:p>
            <a:r>
              <a:rPr lang="en-US" dirty="0"/>
              <a:t>Environment solutions startups work together to combine the power of business with innovation to provide solutions.</a:t>
            </a:r>
          </a:p>
          <a:p>
            <a:endParaRPr lang="en-US" dirty="0"/>
          </a:p>
          <a:p>
            <a:endParaRPr lang="en-US" dirty="0"/>
          </a:p>
          <a:p>
            <a:pPr marL="0" indent="0" algn="ctr">
              <a:buNone/>
            </a:pPr>
            <a:r>
              <a:rPr lang="en-US" b="1" i="1" dirty="0"/>
              <a:t>“Our portable biogas model (20-250 kg per day) has achieved its aim of making a profit within Mumbai and outside it as well. We are all set to install a 5,000 kg per day biogas plant in Rajkot Municipal Corporation”</a:t>
            </a:r>
            <a:r>
              <a:rPr lang="en-US" dirty="0"/>
              <a:t>  - </a:t>
            </a:r>
            <a:r>
              <a:rPr lang="en-US" dirty="0" err="1"/>
              <a:t>Debartha</a:t>
            </a:r>
            <a:r>
              <a:rPr lang="en-US" dirty="0"/>
              <a:t> Banerjee, cofounder of environment solutions startup </a:t>
            </a:r>
            <a:r>
              <a:rPr lang="en-US" dirty="0" err="1"/>
              <a:t>Sampurn</a:t>
            </a:r>
            <a:r>
              <a:rPr lang="en-US" dirty="0"/>
              <a:t>(e)</a:t>
            </a:r>
            <a:r>
              <a:rPr lang="en-US" dirty="0" err="1"/>
              <a:t>arth</a:t>
            </a:r>
            <a:r>
              <a:rPr lang="en-US" dirty="0"/>
              <a:t>. </a:t>
            </a:r>
          </a:p>
          <a:p>
            <a:endParaRPr lang="en-US" dirty="0"/>
          </a:p>
        </p:txBody>
      </p:sp>
    </p:spTree>
    <p:extLst>
      <p:ext uri="{BB962C8B-B14F-4D97-AF65-F5344CB8AC3E}">
        <p14:creationId xmlns:p14="http://schemas.microsoft.com/office/powerpoint/2010/main" val="159278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5888-9796-4377-88F9-4B5EE0379613}"/>
              </a:ext>
            </a:extLst>
          </p:cNvPr>
          <p:cNvSpPr>
            <a:spLocks noGrp="1"/>
          </p:cNvSpPr>
          <p:nvPr>
            <p:ph type="title"/>
          </p:nvPr>
        </p:nvSpPr>
        <p:spPr/>
        <p:txBody>
          <a:bodyPr/>
          <a:lstStyle/>
          <a:p>
            <a:pPr algn="ctr"/>
            <a:r>
              <a:rPr lang="en-US" dirty="0"/>
              <a:t>GARBAGE MANAGEMENT– A GOOD INVESTMENT OPPORTUNITY</a:t>
            </a:r>
          </a:p>
        </p:txBody>
      </p:sp>
      <p:sp>
        <p:nvSpPr>
          <p:cNvPr id="3" name="Content Placeholder 2">
            <a:extLst>
              <a:ext uri="{FF2B5EF4-FFF2-40B4-BE49-F238E27FC236}">
                <a16:creationId xmlns:a16="http://schemas.microsoft.com/office/drawing/2014/main" id="{2476BF23-CEAC-492D-ABDB-50B5355E2F20}"/>
              </a:ext>
            </a:extLst>
          </p:cNvPr>
          <p:cNvSpPr>
            <a:spLocks noGrp="1"/>
          </p:cNvSpPr>
          <p:nvPr>
            <p:ph idx="1"/>
          </p:nvPr>
        </p:nvSpPr>
        <p:spPr/>
        <p:txBody>
          <a:bodyPr>
            <a:normAutofit fontScale="92500" lnSpcReduction="10000"/>
          </a:bodyPr>
          <a:lstStyle/>
          <a:p>
            <a:r>
              <a:rPr lang="en-US" dirty="0"/>
              <a:t>In India, metropolitan areas and major economic hubs generate maximum volumes of waste. </a:t>
            </a:r>
          </a:p>
          <a:p>
            <a:r>
              <a:rPr lang="en-US" dirty="0"/>
              <a:t>While all start-ups focus on these areas, focus on smaller districts such as </a:t>
            </a:r>
            <a:r>
              <a:rPr lang="en-US" dirty="0" err="1"/>
              <a:t>Bageshwar</a:t>
            </a:r>
            <a:r>
              <a:rPr lang="en-US" dirty="0"/>
              <a:t> could be potential investment idea.</a:t>
            </a:r>
          </a:p>
          <a:p>
            <a:r>
              <a:rPr lang="en-US" dirty="0"/>
              <a:t>How?</a:t>
            </a:r>
          </a:p>
          <a:p>
            <a:pPr lvl="1"/>
            <a:r>
              <a:rPr lang="en-US" dirty="0"/>
              <a:t>Associate with scrap dealers and waste-pickers, authorized recyclers, waste generators, and citizen groups.</a:t>
            </a:r>
          </a:p>
          <a:p>
            <a:pPr lvl="1"/>
            <a:r>
              <a:rPr lang="en-US" dirty="0"/>
              <a:t>Cleanliness drive, organizing street plays to raise the awareness</a:t>
            </a:r>
          </a:p>
          <a:p>
            <a:pPr lvl="1"/>
            <a:endParaRPr lang="en-US" b="1" i="1" dirty="0"/>
          </a:p>
          <a:p>
            <a:pPr marL="57150" indent="0">
              <a:buNone/>
            </a:pPr>
            <a:r>
              <a:rPr lang="en-US" b="1" i="1" dirty="0"/>
              <a:t>“Waste management in India is getting more importance and relevance under the Swachh Bharat campaign, but finding the right technology and striking the right business model can only help the initiatives to scale up” </a:t>
            </a:r>
            <a:r>
              <a:rPr lang="en-US" dirty="0"/>
              <a:t>– Investor in waste management industry</a:t>
            </a:r>
          </a:p>
        </p:txBody>
      </p:sp>
    </p:spTree>
    <p:extLst>
      <p:ext uri="{BB962C8B-B14F-4D97-AF65-F5344CB8AC3E}">
        <p14:creationId xmlns:p14="http://schemas.microsoft.com/office/powerpoint/2010/main" val="40730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9BC7-9B87-4779-AAF9-EB802DB578C5}"/>
              </a:ext>
            </a:extLst>
          </p:cNvPr>
          <p:cNvSpPr>
            <a:spLocks noGrp="1"/>
          </p:cNvSpPr>
          <p:nvPr>
            <p:ph type="title"/>
          </p:nvPr>
        </p:nvSpPr>
        <p:spPr/>
        <p:txBody>
          <a:bodyPr/>
          <a:lstStyle/>
          <a:p>
            <a:pPr algn="ctr"/>
            <a:r>
              <a:rPr lang="en-US" dirty="0"/>
              <a:t>APPEAL TO PHILANTHROPISTS</a:t>
            </a:r>
          </a:p>
        </p:txBody>
      </p:sp>
      <p:sp>
        <p:nvSpPr>
          <p:cNvPr id="3" name="Content Placeholder 2">
            <a:extLst>
              <a:ext uri="{FF2B5EF4-FFF2-40B4-BE49-F238E27FC236}">
                <a16:creationId xmlns:a16="http://schemas.microsoft.com/office/drawing/2014/main" id="{3E48F936-97B4-438E-9299-8A632762B3C0}"/>
              </a:ext>
            </a:extLst>
          </p:cNvPr>
          <p:cNvSpPr>
            <a:spLocks noGrp="1"/>
          </p:cNvSpPr>
          <p:nvPr>
            <p:ph idx="1"/>
          </p:nvPr>
        </p:nvSpPr>
        <p:spPr/>
        <p:txBody>
          <a:bodyPr>
            <a:normAutofit fontScale="85000" lnSpcReduction="10000"/>
          </a:bodyPr>
          <a:lstStyle/>
          <a:p>
            <a:r>
              <a:rPr lang="en-US" dirty="0"/>
              <a:t>Though there are 3 problems highlighted in this study, focus on investments in garbage management has been the conclusion of the study. </a:t>
            </a:r>
          </a:p>
          <a:p>
            <a:r>
              <a:rPr lang="en-US" dirty="0" err="1"/>
              <a:t>Bageshwar</a:t>
            </a:r>
            <a:r>
              <a:rPr lang="en-US" dirty="0"/>
              <a:t> requires better garbage handling mechanisms.</a:t>
            </a:r>
          </a:p>
          <a:p>
            <a:r>
              <a:rPr lang="en-US" dirty="0"/>
              <a:t>Hundreds of thousands with no garbage pickup and have no other choice for disposal. </a:t>
            </a:r>
          </a:p>
          <a:p>
            <a:r>
              <a:rPr lang="en-US" dirty="0"/>
              <a:t>As temperatures dip in winter, they often have few other options for keeping warm, and many spend their nights huddled around noxious blue flames coming off humble pyres of burning plastic bags, rubber tires and whatever else they can find handy to burn.</a:t>
            </a:r>
          </a:p>
          <a:p>
            <a:r>
              <a:rPr lang="en-US" dirty="0"/>
              <a:t>Due to lack of data, reliable estimates are hard to come by in developing countries. But this study shows that more than 80% of the households resort to garbage burning.</a:t>
            </a:r>
          </a:p>
          <a:p>
            <a:r>
              <a:rPr lang="en-US" dirty="0"/>
              <a:t>Investments in this sector will help </a:t>
            </a:r>
            <a:r>
              <a:rPr lang="en-US" dirty="0" err="1"/>
              <a:t>Bageshwar</a:t>
            </a:r>
            <a:r>
              <a:rPr lang="en-US" dirty="0"/>
              <a:t> and thus India take the first step towards fighting pollution and cleanliness.</a:t>
            </a:r>
          </a:p>
          <a:p>
            <a:pPr marL="0" indent="0">
              <a:buNone/>
            </a:pPr>
            <a:endParaRPr lang="en-US" dirty="0"/>
          </a:p>
          <a:p>
            <a:pPr marL="0" indent="0" algn="ctr">
              <a:buNone/>
            </a:pPr>
            <a:r>
              <a:rPr lang="en-US" i="1" dirty="0"/>
              <a:t>Open burning of waste is harmful and is an emerging crisis humanity is already facing</a:t>
            </a:r>
            <a:br>
              <a:rPr lang="en-US" dirty="0"/>
            </a:br>
            <a:endParaRPr lang="en-US" dirty="0"/>
          </a:p>
        </p:txBody>
      </p:sp>
    </p:spTree>
    <p:extLst>
      <p:ext uri="{BB962C8B-B14F-4D97-AF65-F5344CB8AC3E}">
        <p14:creationId xmlns:p14="http://schemas.microsoft.com/office/powerpoint/2010/main" val="251813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A75C-D9B6-4E91-9FBD-4DAF6E6343F2}"/>
              </a:ext>
            </a:extLst>
          </p:cNvPr>
          <p:cNvSpPr>
            <a:spLocks noGrp="1"/>
          </p:cNvSpPr>
          <p:nvPr>
            <p:ph type="title"/>
          </p:nvPr>
        </p:nvSpPr>
        <p:spPr/>
        <p:txBody>
          <a:bodyPr/>
          <a:lstStyle/>
          <a:p>
            <a:r>
              <a:rPr lang="en-US" dirty="0"/>
              <a:t>WHAT IS THE PROBLEM?</a:t>
            </a:r>
          </a:p>
        </p:txBody>
      </p:sp>
      <p:sp>
        <p:nvSpPr>
          <p:cNvPr id="3" name="Content Placeholder 2">
            <a:extLst>
              <a:ext uri="{FF2B5EF4-FFF2-40B4-BE49-F238E27FC236}">
                <a16:creationId xmlns:a16="http://schemas.microsoft.com/office/drawing/2014/main" id="{529DD12B-58C5-43F2-8AF5-3FE06B7B8F1C}"/>
              </a:ext>
            </a:extLst>
          </p:cNvPr>
          <p:cNvSpPr>
            <a:spLocks noGrp="1"/>
          </p:cNvSpPr>
          <p:nvPr>
            <p:ph idx="1"/>
          </p:nvPr>
        </p:nvSpPr>
        <p:spPr>
          <a:xfrm>
            <a:off x="677334" y="1660969"/>
            <a:ext cx="8596668" cy="3880773"/>
          </a:xfrm>
        </p:spPr>
        <p:txBody>
          <a:bodyPr/>
          <a:lstStyle/>
          <a:p>
            <a:r>
              <a:rPr lang="en-US" b="1" dirty="0"/>
              <a:t>BURNING = CANCER!</a:t>
            </a:r>
          </a:p>
          <a:p>
            <a:r>
              <a:rPr lang="en-US" dirty="0"/>
              <a:t>Dioxin and other dangerous toxins created by plastic burning, rubber or other man-made materials</a:t>
            </a:r>
          </a:p>
          <a:p>
            <a:r>
              <a:rPr lang="en-US" dirty="0"/>
              <a:t>Dioxins – Invisible but a slow, deadly killer</a:t>
            </a:r>
          </a:p>
          <a:p>
            <a:pPr lvl="1"/>
            <a:r>
              <a:rPr lang="en-US" dirty="0"/>
              <a:t>What is safe to burn?</a:t>
            </a:r>
          </a:p>
          <a:p>
            <a:pPr lvl="1">
              <a:buFont typeface="Wingdings" panose="05000000000000000000" pitchFamily="2" charset="2"/>
              <a:buChar char="Ø"/>
            </a:pPr>
            <a:r>
              <a:rPr lang="en-US" dirty="0"/>
              <a:t>Burning leaves, plant clippings, paper, cardboard less hazardous than plastics – but not healthy</a:t>
            </a:r>
          </a:p>
          <a:p>
            <a:pPr>
              <a:buFont typeface="Wingdings" panose="05000000000000000000" pitchFamily="2" charset="2"/>
              <a:buChar char="Ø"/>
            </a:pPr>
            <a:r>
              <a:rPr lang="en-US" dirty="0"/>
              <a:t>Open defecation and Open drain positions – a threat to public health</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929819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2BE32-BD1F-4965-9CBC-E12F76B2FF91}"/>
              </a:ext>
            </a:extLst>
          </p:cNvPr>
          <p:cNvSpPr>
            <a:spLocks noGrp="1"/>
          </p:cNvSpPr>
          <p:nvPr>
            <p:ph type="title"/>
          </p:nvPr>
        </p:nvSpPr>
        <p:spPr/>
        <p:txBody>
          <a:bodyPr/>
          <a:lstStyle/>
          <a:p>
            <a:r>
              <a:rPr lang="en-US" dirty="0"/>
              <a:t>GARBAGE BURNING CRISIS</a:t>
            </a:r>
          </a:p>
        </p:txBody>
      </p:sp>
      <p:sp>
        <p:nvSpPr>
          <p:cNvPr id="3" name="Content Placeholder 2">
            <a:extLst>
              <a:ext uri="{FF2B5EF4-FFF2-40B4-BE49-F238E27FC236}">
                <a16:creationId xmlns:a16="http://schemas.microsoft.com/office/drawing/2014/main" id="{F829DD92-96DE-429B-8E17-DE6472CFE7CA}"/>
              </a:ext>
            </a:extLst>
          </p:cNvPr>
          <p:cNvSpPr>
            <a:spLocks noGrp="1"/>
          </p:cNvSpPr>
          <p:nvPr>
            <p:ph idx="1"/>
          </p:nvPr>
        </p:nvSpPr>
        <p:spPr>
          <a:xfrm>
            <a:off x="677334" y="1566701"/>
            <a:ext cx="8596668" cy="3880773"/>
          </a:xfrm>
        </p:spPr>
        <p:txBody>
          <a:bodyPr>
            <a:normAutofit/>
          </a:bodyPr>
          <a:lstStyle/>
          <a:p>
            <a:r>
              <a:rPr lang="en-US" dirty="0"/>
              <a:t>41 percent of our global 2 billion-ton annual output goes up in flames</a:t>
            </a:r>
          </a:p>
          <a:p>
            <a:r>
              <a:rPr lang="en-US" dirty="0"/>
              <a:t>29 percent of global particulate matter called PM 2.5, which can penetrate deep into the lungs, comes from such fires, as well as 10 percent of toxic mercury emissions.</a:t>
            </a:r>
          </a:p>
          <a:p>
            <a:r>
              <a:rPr lang="en-US" dirty="0"/>
              <a:t>A new study shows that rampant trash-burning is releasing more polluting emissions than governments are reporting. </a:t>
            </a:r>
          </a:p>
          <a:p>
            <a:r>
              <a:rPr lang="en-US" dirty="0"/>
              <a:t>The researchers estimate about 41 percent of the world's garbage is burned in backyards, fields, dumps or incinerators.</a:t>
            </a:r>
            <a:br>
              <a:rPr lang="en-US" dirty="0"/>
            </a:br>
            <a:br>
              <a:rPr lang="en-US" dirty="0"/>
            </a:br>
            <a:endParaRPr lang="en-US" dirty="0"/>
          </a:p>
        </p:txBody>
      </p:sp>
    </p:spTree>
    <p:extLst>
      <p:ext uri="{BB962C8B-B14F-4D97-AF65-F5344CB8AC3E}">
        <p14:creationId xmlns:p14="http://schemas.microsoft.com/office/powerpoint/2010/main" val="166509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48A7-A7C7-40FD-ABAB-887B325EB470}"/>
              </a:ext>
            </a:extLst>
          </p:cNvPr>
          <p:cNvSpPr>
            <a:spLocks noGrp="1"/>
          </p:cNvSpPr>
          <p:nvPr>
            <p:ph type="title"/>
          </p:nvPr>
        </p:nvSpPr>
        <p:spPr/>
        <p:txBody>
          <a:bodyPr/>
          <a:lstStyle/>
          <a:p>
            <a:r>
              <a:rPr lang="en-US" dirty="0"/>
              <a:t>OPEN DEFACATION CRISIS</a:t>
            </a:r>
          </a:p>
        </p:txBody>
      </p:sp>
      <p:sp>
        <p:nvSpPr>
          <p:cNvPr id="3" name="Content Placeholder 2">
            <a:extLst>
              <a:ext uri="{FF2B5EF4-FFF2-40B4-BE49-F238E27FC236}">
                <a16:creationId xmlns:a16="http://schemas.microsoft.com/office/drawing/2014/main" id="{C9BC295B-42F3-47FA-B97C-A4598C87B135}"/>
              </a:ext>
            </a:extLst>
          </p:cNvPr>
          <p:cNvSpPr>
            <a:spLocks noGrp="1"/>
          </p:cNvSpPr>
          <p:nvPr>
            <p:ph idx="1"/>
          </p:nvPr>
        </p:nvSpPr>
        <p:spPr>
          <a:xfrm>
            <a:off x="677334" y="1613835"/>
            <a:ext cx="8596668" cy="3880773"/>
          </a:xfrm>
        </p:spPr>
        <p:txBody>
          <a:bodyPr/>
          <a:lstStyle/>
          <a:p>
            <a:r>
              <a:rPr lang="en-US" dirty="0"/>
              <a:t>There are one billion people who do not have a toilet, and Indians make up 60 percent of this number. </a:t>
            </a:r>
          </a:p>
          <a:p>
            <a:r>
              <a:rPr lang="en-US" dirty="0"/>
              <a:t>Of this 60 percent, the majority comes from rural areas. </a:t>
            </a:r>
          </a:p>
          <a:p>
            <a:r>
              <a:rPr lang="en-US" dirty="0"/>
              <a:t>Effect of the problem:</a:t>
            </a:r>
          </a:p>
          <a:p>
            <a:pPr lvl="1"/>
            <a:r>
              <a:rPr lang="en-US" dirty="0"/>
              <a:t> There have been hundreds of cases of women being raped as they leave their homes after dark.</a:t>
            </a:r>
          </a:p>
          <a:p>
            <a:pPr lvl="1"/>
            <a:r>
              <a:rPr lang="en-US" dirty="0"/>
              <a:t>Human feces are not easily kept away from fields, wells and food.</a:t>
            </a:r>
          </a:p>
          <a:p>
            <a:pPr lvl="1"/>
            <a:r>
              <a:rPr lang="en-US" dirty="0"/>
              <a:t>Range of health problems from diarrhea to enteropathy, a chronic sickness that prevents the absorption of calories and nutrients. </a:t>
            </a:r>
          </a:p>
          <a:p>
            <a:pPr lvl="1"/>
            <a:r>
              <a:rPr lang="en-US" dirty="0"/>
              <a:t>50% of children malnourishment attributed to Open </a:t>
            </a:r>
            <a:r>
              <a:rPr lang="en-US" dirty="0" err="1"/>
              <a:t>defacation</a:t>
            </a:r>
            <a:endParaRPr lang="en-US" dirty="0"/>
          </a:p>
        </p:txBody>
      </p:sp>
    </p:spTree>
    <p:extLst>
      <p:ext uri="{BB962C8B-B14F-4D97-AF65-F5344CB8AC3E}">
        <p14:creationId xmlns:p14="http://schemas.microsoft.com/office/powerpoint/2010/main" val="109029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09CFCF-1C6C-4257-AB4A-5D9AC5760447}"/>
              </a:ext>
            </a:extLst>
          </p:cNvPr>
          <p:cNvPicPr>
            <a:picLocks noChangeAspect="1"/>
          </p:cNvPicPr>
          <p:nvPr/>
        </p:nvPicPr>
        <p:blipFill>
          <a:blip r:embed="rId2"/>
          <a:stretch>
            <a:fillRect/>
          </a:stretch>
        </p:blipFill>
        <p:spPr>
          <a:xfrm>
            <a:off x="1107174" y="804669"/>
            <a:ext cx="2636981" cy="5095617"/>
          </a:xfrm>
          <a:prstGeom prst="rect">
            <a:avLst/>
          </a:prstGeom>
        </p:spPr>
      </p:pic>
      <p:sp>
        <p:nvSpPr>
          <p:cNvPr id="2" name="Title 1">
            <a:extLst>
              <a:ext uri="{FF2B5EF4-FFF2-40B4-BE49-F238E27FC236}">
                <a16:creationId xmlns:a16="http://schemas.microsoft.com/office/drawing/2014/main" id="{3D2048A7-A7C7-40FD-ABAB-887B325EB470}"/>
              </a:ext>
            </a:extLst>
          </p:cNvPr>
          <p:cNvSpPr>
            <a:spLocks noGrp="1"/>
          </p:cNvSpPr>
          <p:nvPr>
            <p:ph type="title"/>
          </p:nvPr>
        </p:nvSpPr>
        <p:spPr>
          <a:xfrm>
            <a:off x="4349123" y="609600"/>
            <a:ext cx="6915908" cy="1320800"/>
          </a:xfrm>
        </p:spPr>
        <p:txBody>
          <a:bodyPr anchor="ctr">
            <a:normAutofit/>
          </a:bodyPr>
          <a:lstStyle/>
          <a:p>
            <a:r>
              <a:rPr lang="en-US" dirty="0"/>
              <a:t>OPEN DRAIN CRISIS</a:t>
            </a:r>
          </a:p>
        </p:txBody>
      </p:sp>
      <p:sp>
        <p:nvSpPr>
          <p:cNvPr id="3" name="Content Placeholder 2">
            <a:extLst>
              <a:ext uri="{FF2B5EF4-FFF2-40B4-BE49-F238E27FC236}">
                <a16:creationId xmlns:a16="http://schemas.microsoft.com/office/drawing/2014/main" id="{C9BC295B-42F3-47FA-B97C-A4598C87B135}"/>
              </a:ext>
            </a:extLst>
          </p:cNvPr>
          <p:cNvSpPr>
            <a:spLocks noGrp="1"/>
          </p:cNvSpPr>
          <p:nvPr>
            <p:ph idx="1"/>
          </p:nvPr>
        </p:nvSpPr>
        <p:spPr>
          <a:xfrm>
            <a:off x="4349123" y="1930400"/>
            <a:ext cx="6670812" cy="3739698"/>
          </a:xfrm>
        </p:spPr>
        <p:txBody>
          <a:bodyPr>
            <a:normAutofit/>
          </a:bodyPr>
          <a:lstStyle/>
          <a:p>
            <a:r>
              <a:rPr lang="en-US" dirty="0"/>
              <a:t>In a study conducted across three </a:t>
            </a:r>
            <a:r>
              <a:rPr lang="en-US" dirty="0" err="1"/>
              <a:t>unauthorised</a:t>
            </a:r>
            <a:r>
              <a:rPr lang="en-US" dirty="0"/>
              <a:t> colonies in the capital, it was found that the incidence of </a:t>
            </a:r>
            <a:r>
              <a:rPr lang="en-US" dirty="0" err="1"/>
              <a:t>diarrhoea</a:t>
            </a:r>
            <a:r>
              <a:rPr lang="en-US" dirty="0"/>
              <a:t> among children was closely related to the lack of safe excreta disposal systems.</a:t>
            </a:r>
          </a:p>
          <a:p>
            <a:r>
              <a:rPr lang="en-US" dirty="0"/>
              <a:t> India reported the highest number of deaths caused by </a:t>
            </a:r>
            <a:r>
              <a:rPr lang="en-US" dirty="0" err="1"/>
              <a:t>diarrhoea</a:t>
            </a:r>
            <a:r>
              <a:rPr lang="en-US" dirty="0"/>
              <a:t> and pneumonia among children under the age of five, globally.</a:t>
            </a:r>
          </a:p>
          <a:p>
            <a:r>
              <a:rPr lang="en-US" dirty="0"/>
              <a:t>The uncovered drains not only stink, they also endanger public health and the environment. And with roughly 50 per cent of all drains being uncovered, the problem is huge.</a:t>
            </a:r>
          </a:p>
        </p:txBody>
      </p:sp>
    </p:spTree>
    <p:extLst>
      <p:ext uri="{BB962C8B-B14F-4D97-AF65-F5344CB8AC3E}">
        <p14:creationId xmlns:p14="http://schemas.microsoft.com/office/powerpoint/2010/main" val="161934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C7E5-ED31-4222-A3E4-83E04554C009}"/>
              </a:ext>
            </a:extLst>
          </p:cNvPr>
          <p:cNvSpPr>
            <a:spLocks noGrp="1"/>
          </p:cNvSpPr>
          <p:nvPr>
            <p:ph type="ctrTitle"/>
          </p:nvPr>
        </p:nvSpPr>
        <p:spPr>
          <a:xfrm>
            <a:off x="1507067" y="2404534"/>
            <a:ext cx="9974780" cy="1646302"/>
          </a:xfrm>
        </p:spPr>
        <p:txBody>
          <a:bodyPr/>
          <a:lstStyle/>
          <a:p>
            <a:pPr algn="ctr"/>
            <a:r>
              <a:rPr lang="en-US" dirty="0"/>
              <a:t>DATA RELATED TO GARBAGE AT BAGESHWAR DISTRICT </a:t>
            </a:r>
          </a:p>
        </p:txBody>
      </p:sp>
      <p:sp>
        <p:nvSpPr>
          <p:cNvPr id="3" name="Subtitle 2">
            <a:extLst>
              <a:ext uri="{FF2B5EF4-FFF2-40B4-BE49-F238E27FC236}">
                <a16:creationId xmlns:a16="http://schemas.microsoft.com/office/drawing/2014/main" id="{05B5E2BD-3BFB-4929-9E4D-F24388F1B39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323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E9EB-737F-40F9-864E-0F9A491E1AE6}"/>
              </a:ext>
            </a:extLst>
          </p:cNvPr>
          <p:cNvSpPr>
            <a:spLocks noGrp="1"/>
          </p:cNvSpPr>
          <p:nvPr>
            <p:ph type="title"/>
          </p:nvPr>
        </p:nvSpPr>
        <p:spPr>
          <a:xfrm>
            <a:off x="4268100" y="3551068"/>
            <a:ext cx="4544127" cy="188448"/>
          </a:xfrm>
        </p:spPr>
        <p:txBody>
          <a:bodyPr>
            <a:normAutofit fontScale="90000"/>
          </a:bodyPr>
          <a:lstStyle/>
          <a:p>
            <a:endParaRPr lang="en-US" dirty="0"/>
          </a:p>
        </p:txBody>
      </p:sp>
      <p:sp>
        <p:nvSpPr>
          <p:cNvPr id="4" name="Text Placeholder 3">
            <a:extLst>
              <a:ext uri="{FF2B5EF4-FFF2-40B4-BE49-F238E27FC236}">
                <a16:creationId xmlns:a16="http://schemas.microsoft.com/office/drawing/2014/main" id="{39C529D2-EF65-43DF-841B-8553B36AA665}"/>
              </a:ext>
            </a:extLst>
          </p:cNvPr>
          <p:cNvSpPr>
            <a:spLocks noGrp="1"/>
          </p:cNvSpPr>
          <p:nvPr>
            <p:ph type="body" sz="half" idx="2"/>
          </p:nvPr>
        </p:nvSpPr>
        <p:spPr>
          <a:xfrm>
            <a:off x="488798" y="1223684"/>
            <a:ext cx="10304893" cy="1386321"/>
          </a:xfrm>
        </p:spPr>
        <p:txBody>
          <a:bodyPr/>
          <a:lstStyle/>
          <a:p>
            <a:r>
              <a:rPr lang="en-US" sz="1600" b="1" dirty="0">
                <a:solidFill>
                  <a:srgbClr val="FF0000"/>
                </a:solidFill>
              </a:rPr>
              <a:t>8 out of 10 – Burn Garbage </a:t>
            </a:r>
            <a:r>
              <a:rPr lang="en-US" sz="1600" dirty="0"/>
              <a:t>		</a:t>
            </a:r>
            <a:r>
              <a:rPr lang="en-US" sz="1600" b="1" dirty="0">
                <a:solidFill>
                  <a:srgbClr val="FF0000"/>
                </a:solidFill>
              </a:rPr>
              <a:t>1 out of 10 – Throw out garbage</a:t>
            </a:r>
            <a:r>
              <a:rPr lang="en-US" sz="1600" dirty="0"/>
              <a:t>		</a:t>
            </a:r>
            <a:r>
              <a:rPr lang="en-US" sz="1600" b="1" dirty="0">
                <a:solidFill>
                  <a:srgbClr val="FF0000"/>
                </a:solidFill>
              </a:rPr>
              <a:t>1 out of 10 – Doorstep pick up 	</a:t>
            </a:r>
          </a:p>
        </p:txBody>
      </p:sp>
      <p:pic>
        <p:nvPicPr>
          <p:cNvPr id="36" name="Picture 22" descr="Image result for garbage bag icon">
            <a:extLst>
              <a:ext uri="{FF2B5EF4-FFF2-40B4-BE49-F238E27FC236}">
                <a16:creationId xmlns:a16="http://schemas.microsoft.com/office/drawing/2014/main" id="{624F5ACE-74D6-4552-B698-DB7109A17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104" y="2026763"/>
            <a:ext cx="2431486" cy="280918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4" descr="Afbeeldingsresultaat voor garbage bag icon">
            <a:extLst>
              <a:ext uri="{FF2B5EF4-FFF2-40B4-BE49-F238E27FC236}">
                <a16:creationId xmlns:a16="http://schemas.microsoft.com/office/drawing/2014/main" id="{9AC97AE8-6E05-4343-A36E-F9A325133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856" y="2629894"/>
            <a:ext cx="1498862" cy="200878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2" descr="Afbeeldingsresultaat voor garbage bag icon">
            <a:extLst>
              <a:ext uri="{FF2B5EF4-FFF2-40B4-BE49-F238E27FC236}">
                <a16:creationId xmlns:a16="http://schemas.microsoft.com/office/drawing/2014/main" id="{D2FCF36D-B975-4E02-8E1E-5D23D81D9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4390" y="2435288"/>
            <a:ext cx="1935673" cy="209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7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D39D4319-573B-4CFA-AE5B-25DEA1553395}"/>
              </a:ext>
            </a:extLst>
          </p:cNvPr>
          <p:cNvPicPr>
            <a:picLocks noChangeAspect="1"/>
          </p:cNvPicPr>
          <p:nvPr/>
        </p:nvPicPr>
        <p:blipFill rotWithShape="1">
          <a:blip r:embed="rId2"/>
          <a:srcRect r="6756" b="2"/>
          <a:stretch/>
        </p:blipFill>
        <p:spPr>
          <a:xfrm>
            <a:off x="7390171" y="2488606"/>
            <a:ext cx="3635318" cy="2602341"/>
          </a:xfrm>
          <a:prstGeom prst="rect">
            <a:avLst/>
          </a:prstGeom>
        </p:spPr>
      </p:pic>
      <p:pic>
        <p:nvPicPr>
          <p:cNvPr id="10" name="Content Placeholder 3">
            <a:extLst>
              <a:ext uri="{FF2B5EF4-FFF2-40B4-BE49-F238E27FC236}">
                <a16:creationId xmlns:a16="http://schemas.microsoft.com/office/drawing/2014/main" id="{5C9A04A7-E7E1-425E-BDF3-FB3FA5097439}"/>
              </a:ext>
            </a:extLst>
          </p:cNvPr>
          <p:cNvPicPr>
            <a:picLocks noChangeAspect="1"/>
          </p:cNvPicPr>
          <p:nvPr/>
        </p:nvPicPr>
        <p:blipFill>
          <a:blip r:embed="rId3"/>
          <a:stretch>
            <a:fillRect/>
          </a:stretch>
        </p:blipFill>
        <p:spPr>
          <a:xfrm>
            <a:off x="89288" y="2305726"/>
            <a:ext cx="6718810" cy="3241827"/>
          </a:xfrm>
          <a:prstGeom prst="rect">
            <a:avLst/>
          </a:prstGeom>
        </p:spPr>
      </p:pic>
      <p:sp>
        <p:nvSpPr>
          <p:cNvPr id="2" name="Title 1">
            <a:extLst>
              <a:ext uri="{FF2B5EF4-FFF2-40B4-BE49-F238E27FC236}">
                <a16:creationId xmlns:a16="http://schemas.microsoft.com/office/drawing/2014/main" id="{C68CA0EE-C070-4AED-9614-14BD7A3A3A6C}"/>
              </a:ext>
            </a:extLst>
          </p:cNvPr>
          <p:cNvSpPr>
            <a:spLocks noGrp="1"/>
          </p:cNvSpPr>
          <p:nvPr>
            <p:ph type="title"/>
          </p:nvPr>
        </p:nvSpPr>
        <p:spPr>
          <a:xfrm>
            <a:off x="796984" y="251958"/>
            <a:ext cx="8641655" cy="1320800"/>
          </a:xfrm>
        </p:spPr>
        <p:txBody>
          <a:bodyPr anchor="ctr">
            <a:normAutofit/>
          </a:bodyPr>
          <a:lstStyle/>
          <a:p>
            <a:pPr algn="ctr">
              <a:lnSpc>
                <a:spcPct val="90000"/>
              </a:lnSpc>
            </a:pPr>
            <a:r>
              <a:rPr lang="en-US" sz="2800" dirty="0"/>
              <a:t>INFERENCES DRAWN FROM THE DATA</a:t>
            </a:r>
          </a:p>
        </p:txBody>
      </p:sp>
      <p:sp>
        <p:nvSpPr>
          <p:cNvPr id="12" name="Content Placeholder 11"/>
          <p:cNvSpPr>
            <a:spLocks noGrp="1"/>
          </p:cNvSpPr>
          <p:nvPr>
            <p:ph idx="1"/>
          </p:nvPr>
        </p:nvSpPr>
        <p:spPr>
          <a:xfrm>
            <a:off x="671361" y="2160589"/>
            <a:ext cx="2930517" cy="3880773"/>
          </a:xfrm>
        </p:spPr>
        <p:txBody>
          <a:bodyPr>
            <a:normAutofit/>
          </a:bodyPr>
          <a:lstStyle/>
          <a:p>
            <a:endParaRPr lang="en-US" dirty="0"/>
          </a:p>
        </p:txBody>
      </p:sp>
    </p:spTree>
    <p:extLst>
      <p:ext uri="{BB962C8B-B14F-4D97-AF65-F5344CB8AC3E}">
        <p14:creationId xmlns:p14="http://schemas.microsoft.com/office/powerpoint/2010/main" val="250145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70D698-E1E5-41B0-9FBA-CC99FF5D6A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7760" y="2353628"/>
            <a:ext cx="2380412" cy="3881437"/>
          </a:xfrm>
        </p:spPr>
      </p:pic>
      <p:pic>
        <p:nvPicPr>
          <p:cNvPr id="7" name="Picture 6">
            <a:extLst>
              <a:ext uri="{FF2B5EF4-FFF2-40B4-BE49-F238E27FC236}">
                <a16:creationId xmlns:a16="http://schemas.microsoft.com/office/drawing/2014/main" id="{807B07BE-46E4-441F-8ED2-40B9D4639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4737" y="2164080"/>
            <a:ext cx="7603172" cy="4693920"/>
          </a:xfrm>
          <a:prstGeom prst="rect">
            <a:avLst/>
          </a:prstGeom>
        </p:spPr>
      </p:pic>
      <p:sp>
        <p:nvSpPr>
          <p:cNvPr id="9" name="Title 8">
            <a:extLst>
              <a:ext uri="{FF2B5EF4-FFF2-40B4-BE49-F238E27FC236}">
                <a16:creationId xmlns:a16="http://schemas.microsoft.com/office/drawing/2014/main" id="{CD13A271-9056-4DAD-BE32-652FBAD05527}"/>
              </a:ext>
            </a:extLst>
          </p:cNvPr>
          <p:cNvSpPr>
            <a:spLocks noGrp="1"/>
          </p:cNvSpPr>
          <p:nvPr>
            <p:ph type="title"/>
          </p:nvPr>
        </p:nvSpPr>
        <p:spPr/>
        <p:txBody>
          <a:bodyPr/>
          <a:lstStyle/>
          <a:p>
            <a:r>
              <a:rPr lang="en-US" dirty="0"/>
              <a:t>2</a:t>
            </a:r>
            <a:r>
              <a:rPr lang="en-US" baseline="30000" dirty="0"/>
              <a:t>nd</a:t>
            </a:r>
            <a:r>
              <a:rPr lang="en-US" dirty="0"/>
              <a:t> finding: Sanitation conditions</a:t>
            </a:r>
          </a:p>
        </p:txBody>
      </p:sp>
    </p:spTree>
    <p:extLst>
      <p:ext uri="{BB962C8B-B14F-4D97-AF65-F5344CB8AC3E}">
        <p14:creationId xmlns:p14="http://schemas.microsoft.com/office/powerpoint/2010/main" val="38745797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1236</TotalTime>
  <Words>403</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The Burning issue of Garbage Collection</vt:lpstr>
      <vt:lpstr>WHAT IS THE PROBLEM?</vt:lpstr>
      <vt:lpstr>GARBAGE BURNING CRISIS</vt:lpstr>
      <vt:lpstr>OPEN DEFACATION CRISIS</vt:lpstr>
      <vt:lpstr>OPEN DRAIN CRISIS</vt:lpstr>
      <vt:lpstr>DATA RELATED TO GARBAGE AT BAGESHWAR DISTRICT </vt:lpstr>
      <vt:lpstr>PowerPoint Presentation</vt:lpstr>
      <vt:lpstr>INFERENCES DRAWN FROM THE DATA</vt:lpstr>
      <vt:lpstr>2nd finding: Sanitation conditions</vt:lpstr>
      <vt:lpstr>3rd finding: Drain conditions </vt:lpstr>
      <vt:lpstr>GOLD IN WASTE? </vt:lpstr>
      <vt:lpstr>GARBAGE MANAGEMENT– A GOOD INVESTMENT OPPORTUNITY</vt:lpstr>
      <vt:lpstr>APPEAL TO PHILANTHROPISTS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Burning issue of Garbage Collection</dc:title>
  <dc:creator>Priyanka Kalmane</dc:creator>
  <cp:lastModifiedBy>Priyanka Kalmane</cp:lastModifiedBy>
  <cp:revision>15</cp:revision>
  <dcterms:created xsi:type="dcterms:W3CDTF">2017-11-18T15:54:25Z</dcterms:created>
  <dcterms:modified xsi:type="dcterms:W3CDTF">2017-11-19T12:31:03Z</dcterms:modified>
</cp:coreProperties>
</file>