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307" r:id="rId4"/>
    <p:sldId id="284" r:id="rId5"/>
    <p:sldId id="281" r:id="rId6"/>
    <p:sldId id="285" r:id="rId7"/>
    <p:sldId id="286" r:id="rId8"/>
    <p:sldId id="290" r:id="rId9"/>
    <p:sldId id="288" r:id="rId10"/>
    <p:sldId id="308" r:id="rId11"/>
    <p:sldId id="291" r:id="rId12"/>
    <p:sldId id="293" r:id="rId13"/>
    <p:sldId id="294" r:id="rId14"/>
    <p:sldId id="295" r:id="rId15"/>
    <p:sldId id="292" r:id="rId16"/>
    <p:sldId id="296" r:id="rId17"/>
    <p:sldId id="297" r:id="rId18"/>
    <p:sldId id="298" r:id="rId19"/>
    <p:sldId id="299" r:id="rId20"/>
    <p:sldId id="260" r:id="rId21"/>
    <p:sldId id="300" r:id="rId22"/>
    <p:sldId id="306" r:id="rId23"/>
    <p:sldId id="302" r:id="rId24"/>
    <p:sldId id="303" r:id="rId25"/>
    <p:sldId id="304" r:id="rId26"/>
    <p:sldId id="305" r:id="rId27"/>
    <p:sldId id="280" r:id="rId28"/>
  </p:sldIdLst>
  <p:sldSz cx="9144000" cy="5143500" type="screen16x9"/>
  <p:notesSz cx="6858000" cy="9144000"/>
  <p:embeddedFontLst>
    <p:embeddedFont>
      <p:font typeface="Roboto Slab" panose="020B0604020202020204" charset="0"/>
      <p:regular r:id="rId30"/>
      <p:bold r:id="rId31"/>
    </p:embeddedFont>
    <p:embeddedFont>
      <p:font typeface="Impact" panose="020B0806030902050204" pitchFamily="34" charset="0"/>
      <p:regular r:id="rId32"/>
    </p:embeddedFont>
    <p:embeddedFont>
      <p:font typeface="Nixie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157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71113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3064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866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2468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9290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2217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2111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134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7353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9166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SzPct val="25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SzPct val="25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SzPct val="25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SzPct val="25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SzPct val="25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SzPct val="25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SzPct val="25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SzPct val="25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9166"/>
              <a:buFont typeface="Roboto Slab"/>
              <a:buNone/>
              <a:defRPr sz="4800" b="1" i="0" u="none" strike="noStrike" cap="non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rtl="0">
              <a:spcBef>
                <a:spcPts val="0"/>
              </a:spcBef>
              <a:buClr>
                <a:srgbClr val="114454"/>
              </a:buClr>
              <a:buSzPct val="29166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 rtl="0">
              <a:spcBef>
                <a:spcPts val="0"/>
              </a:spcBef>
              <a:buClr>
                <a:srgbClr val="114454"/>
              </a:buClr>
              <a:buSzPct val="29166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 rtl="0">
              <a:spcBef>
                <a:spcPts val="0"/>
              </a:spcBef>
              <a:buClr>
                <a:srgbClr val="114454"/>
              </a:buClr>
              <a:buSzPct val="29166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 rtl="0">
              <a:spcBef>
                <a:spcPts val="0"/>
              </a:spcBef>
              <a:buClr>
                <a:srgbClr val="114454"/>
              </a:buClr>
              <a:buSzPct val="29166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 rtl="0">
              <a:spcBef>
                <a:spcPts val="0"/>
              </a:spcBef>
              <a:buClr>
                <a:srgbClr val="114454"/>
              </a:buClr>
              <a:buSzPct val="29166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 rtl="0">
              <a:spcBef>
                <a:spcPts val="0"/>
              </a:spcBef>
              <a:buClr>
                <a:srgbClr val="114454"/>
              </a:buClr>
              <a:buSzPct val="29166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 rtl="0">
              <a:spcBef>
                <a:spcPts val="0"/>
              </a:spcBef>
              <a:buClr>
                <a:srgbClr val="114454"/>
              </a:buClr>
              <a:buSzPct val="29166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 rtl="0">
              <a:spcBef>
                <a:spcPts val="0"/>
              </a:spcBef>
              <a:buClr>
                <a:srgbClr val="114454"/>
              </a:buClr>
              <a:buSzPct val="29166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66666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33333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77777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77777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77777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77777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77777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77777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77777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5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5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5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5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5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5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5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398537" y="1599537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00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Char char="▪"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Char char="▫"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Shape 7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70000"/>
              <a:buFont typeface="Nixie One"/>
              <a:buNone/>
              <a:defRPr sz="2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66666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4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ct val="58333"/>
              <a:buFont typeface="Nixie One"/>
              <a:buNone/>
              <a:defRPr sz="24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SzPct val="77777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3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4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ct val="58333"/>
              <a:buFont typeface="Nixie One"/>
              <a:buChar char="■"/>
              <a:defRPr sz="24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Char char="●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Char char="○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Char char="■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Char char="●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Char char="○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77777"/>
              <a:buFont typeface="Nixie One"/>
              <a:buChar char="■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891540" y="1844040"/>
            <a:ext cx="7587015" cy="148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Slab"/>
              <a:buNone/>
            </a:pPr>
            <a:r>
              <a:rPr lang="en-US" dirty="0"/>
              <a:t>Analysis of </a:t>
            </a:r>
            <a:r>
              <a:rPr lang="en-US" dirty="0" err="1"/>
              <a:t>Bageshwar</a:t>
            </a:r>
            <a:r>
              <a:rPr lang="en-US" dirty="0"/>
              <a:t> district household data</a:t>
            </a:r>
            <a:endParaRPr lang="en" sz="4800" b="1" i="0" u="none" strike="noStrike" cap="none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663D0-70E8-465C-B3B2-56714D0E19E5}"/>
              </a:ext>
            </a:extLst>
          </p:cNvPr>
          <p:cNvSpPr txBox="1"/>
          <p:nvPr/>
        </p:nvSpPr>
        <p:spPr>
          <a:xfrm>
            <a:off x="5196840" y="3649980"/>
            <a:ext cx="431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Priyanka Kalmane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0920-8CF1-4BB9-8B63-B71EF2BC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17E4-588D-401A-AAC1-FD683FF7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Standardizing measurement data, quantity of crops using the same units</a:t>
            </a:r>
          </a:p>
          <a:p>
            <a:r>
              <a:rPr lang="en-US" sz="2000" dirty="0"/>
              <a:t>Converting qualitative variables into factors</a:t>
            </a:r>
          </a:p>
          <a:p>
            <a:r>
              <a:rPr lang="en-US" sz="2000" dirty="0"/>
              <a:t>Converting negative measurement values into “0” to be able to apply 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23843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74846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5000"/>
              <a:buFont typeface="Roboto Slab"/>
              <a:buNone/>
            </a:pPr>
            <a:r>
              <a:rPr lang="en-US" dirty="0"/>
              <a:t>Problem statement &amp; Hypothesis</a:t>
            </a:r>
            <a:endParaRPr lang="en" sz="4800" b="1" i="0" u="none" strike="noStrike" cap="none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25000"/>
              <a:buFont typeface="Nixie One"/>
              <a:buNone/>
            </a:pPr>
            <a:endParaRPr sz="1800" b="1" i="0" u="none" strike="noStrike" cap="none" dirty="0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ct val="25000"/>
              <a:buFont typeface="Roboto Slab"/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lang="en" sz="20000" b="0" i="0" u="none" strike="noStrike" cap="none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6841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0920-8CF1-4BB9-8B63-B71EF2BC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17E4-588D-401A-AAC1-FD683FF7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find the segments based on the economic profile.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find the values of the missing average annual income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create a pitch for investment for philanthropic organizations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indent="0">
              <a:buNone/>
            </a:pPr>
            <a:r>
              <a:rPr lang="en-US" sz="1800" b="1" u="sng" dirty="0"/>
              <a:t>Hypothesis: “</a:t>
            </a:r>
            <a:r>
              <a:rPr lang="en-US" sz="1800" i="1" dirty="0"/>
              <a:t>Number of rooms, Number of members in the household, measure of lands and the quantity of crops produced have a significant impact on the income</a:t>
            </a:r>
            <a:r>
              <a:rPr lang="en-US" sz="2000" i="1" dirty="0"/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86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74846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5000"/>
              <a:buFont typeface="Roboto Slab"/>
              <a:buNone/>
            </a:pPr>
            <a:r>
              <a:rPr lang="en-US" sz="4800" b="1" i="0" u="none" strike="noStrike" cap="none" dirty="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Methodology</a:t>
            </a:r>
            <a:endParaRPr lang="en" sz="4800" b="1" i="0" u="none" strike="noStrike" cap="none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25000"/>
              <a:buFont typeface="Nixie One"/>
              <a:buNone/>
            </a:pPr>
            <a:r>
              <a:rPr lang="en-US" sz="1800" b="1" i="0" u="none" strike="noStrike" cap="none" dirty="0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rPr>
              <a:t>Steps followed </a:t>
            </a:r>
            <a:r>
              <a:rPr lang="en-US" dirty="0"/>
              <a:t>for Cluster Analysis and Regression </a:t>
            </a:r>
            <a:endParaRPr sz="1800" b="1" i="0" u="none" strike="noStrike" cap="none" dirty="0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-76200" y="5567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ct val="25000"/>
              <a:buFont typeface="Roboto Slab"/>
              <a:buNone/>
            </a:pPr>
            <a:r>
              <a:rPr lang="en" sz="20000" b="0" i="0" u="none" strike="noStrike" cap="none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369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0920-8CF1-4BB9-8B63-B71EF2BC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5" y="530725"/>
            <a:ext cx="3479315" cy="1028700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17E4-588D-401A-AAC1-FD683FF7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Mixed data – Techniques other than K-means need to be used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Calculation of “Gower” distance instead of Euclidean distance.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Experiment using “daisy” function from “cluster” package in 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Use of “</a:t>
            </a:r>
            <a:r>
              <a:rPr lang="en-US" sz="2000" dirty="0" err="1"/>
              <a:t>FactoMineR</a:t>
            </a:r>
            <a:r>
              <a:rPr lang="en-US" sz="2000" dirty="0"/>
              <a:t>” package for PCA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Creating the clusters using hierarchical clustering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Considered 596 rows for cluster analysis (The other rows have null values in </a:t>
            </a:r>
            <a:r>
              <a:rPr lang="en-US" sz="2000" dirty="0" err="1"/>
              <a:t>Avg</a:t>
            </a:r>
            <a:r>
              <a:rPr lang="en-US" sz="2000" dirty="0"/>
              <a:t> Income)</a:t>
            </a:r>
          </a:p>
        </p:txBody>
      </p:sp>
    </p:spTree>
    <p:extLst>
      <p:ext uri="{BB962C8B-B14F-4D97-AF65-F5344CB8AC3E}">
        <p14:creationId xmlns:p14="http://schemas.microsoft.com/office/powerpoint/2010/main" val="19486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6D5E2-C980-4339-92C6-5709C293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7" y="358138"/>
            <a:ext cx="4967763" cy="3383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77A16-FE99-4FA0-B9FF-FA30C125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59" y="358138"/>
            <a:ext cx="4943941" cy="3367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60811-59F8-4C4C-AC10-DD6FD323D34A}"/>
              </a:ext>
            </a:extLst>
          </p:cNvPr>
          <p:cNvSpPr txBox="1"/>
          <p:nvPr/>
        </p:nvSpPr>
        <p:spPr>
          <a:xfrm>
            <a:off x="1531620" y="4320540"/>
            <a:ext cx="2820839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03A0A-7242-4C22-9D5E-05FDC7EDDFAB}"/>
              </a:ext>
            </a:extLst>
          </p:cNvPr>
          <p:cNvSpPr txBox="1"/>
          <p:nvPr/>
        </p:nvSpPr>
        <p:spPr>
          <a:xfrm>
            <a:off x="1379220" y="4168140"/>
            <a:ext cx="282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Clusters using Hierarchical clustering technique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56902-0A5C-4DEA-B59C-E67C5D350D6C}"/>
              </a:ext>
            </a:extLst>
          </p:cNvPr>
          <p:cNvSpPr txBox="1"/>
          <p:nvPr/>
        </p:nvSpPr>
        <p:spPr>
          <a:xfrm>
            <a:off x="5261609" y="4058930"/>
            <a:ext cx="282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Clusters along the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40561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74846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5000"/>
              <a:buFont typeface="Roboto Slab"/>
              <a:buNone/>
            </a:pPr>
            <a:r>
              <a:rPr lang="en-US" sz="4800" b="1" i="0" u="none" strike="noStrike" cap="none" dirty="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Findings</a:t>
            </a:r>
            <a:endParaRPr lang="en" sz="4800" b="1" i="0" u="none" strike="noStrike" cap="none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25000"/>
              <a:buFont typeface="Nixie One"/>
              <a:buNone/>
            </a:pPr>
            <a:r>
              <a:rPr lang="en-US" dirty="0"/>
              <a:t>Three clusters and their characteristics</a:t>
            </a:r>
            <a:endParaRPr sz="1800" b="1" i="0" u="none" strike="noStrike" cap="none" dirty="0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-76200" y="5567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ct val="25000"/>
              <a:buFont typeface="Roboto Slab"/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lang="en" sz="20000" b="0" i="0" u="none" strike="noStrike" cap="none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112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813601-4370-4DF9-94C9-A65B6DB6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99" y="187060"/>
            <a:ext cx="6050441" cy="48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225E8-B256-4161-9E7D-3A65C3A6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39" y="82422"/>
            <a:ext cx="6248721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D1022-66EB-4D5B-9E18-95D30984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39" y="82422"/>
            <a:ext cx="6248721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74846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5000"/>
              <a:buFont typeface="Roboto Slab"/>
              <a:buNone/>
            </a:pPr>
            <a:r>
              <a:rPr lang="en-US" sz="4800" b="1" i="0" u="none" strike="noStrike" cap="none" dirty="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Executive summary</a:t>
            </a:r>
            <a:endParaRPr lang="en" sz="4800" b="1" i="0" u="none" strike="noStrike" cap="none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25000"/>
              <a:buFont typeface="Nixie One"/>
              <a:buNone/>
            </a:pPr>
            <a:endParaRPr sz="1800" b="1" i="0" u="none" strike="noStrike" cap="none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ct val="25000"/>
              <a:buFont typeface="Roboto Slab"/>
              <a:buNone/>
            </a:pPr>
            <a:r>
              <a:rPr lang="en" sz="20000" b="0" i="0" u="none" strike="noStrike" cap="none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Slab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Linear regression</a:t>
            </a:r>
            <a:endParaRPr lang="en" sz="1800" b="1" i="0" u="none" strike="noStrike" cap="none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14974" y="1683825"/>
            <a:ext cx="8247085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b="0" i="0" u="none" strike="noStrike" cap="none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Divided into train and test</a:t>
            </a:r>
            <a:r>
              <a:rPr lang="en" sz="1800" dirty="0"/>
              <a:t> data </a:t>
            </a:r>
            <a:r>
              <a:rPr lang="en-US" sz="1800" dirty="0"/>
              <a:t>sets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b="0" i="0" u="none" strike="noStrike" cap="none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Used linear regression model and random forest regression in 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Analysis showed that it is possible to achieve higher R squared value of up to 0.8826 through transformations.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Findings: Overfitting the training data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b="0" i="0" u="none" strike="noStrike" cap="none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This was observed when the annual income values were negative or too low, thus meaningless.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b="0" i="0" u="none" strike="noStrike" cap="none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Thus, meaningful outcome is ac</a:t>
            </a:r>
            <a:r>
              <a:rPr lang="en-US" sz="1800" dirty="0"/>
              <a:t>hieved by bias-variance trade off. Thus, R squared value of 0.4311 provides better AIC and better results.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endParaRPr lang="en-US" sz="1800" b="0" i="0" u="none" strike="noStrike" cap="none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386441" y="793613"/>
            <a:ext cx="382109" cy="502905"/>
            <a:chOff x="590250" y="244200"/>
            <a:chExt cx="407975" cy="532175"/>
          </a:xfrm>
        </p:grpSpPr>
        <p:sp>
          <p:nvSpPr>
            <p:cNvPr id="142" name="Shape 14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F48D9-43EB-4771-979C-3D71C424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3" y="1374882"/>
            <a:ext cx="3082372" cy="3416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D82373-D06C-4F7D-B04C-C19FD006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45" y="1374882"/>
            <a:ext cx="2897711" cy="321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329FA-D00F-42B6-B055-7113DD5E0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356" y="1501140"/>
            <a:ext cx="2783804" cy="30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Slab"/>
              <a:buNone/>
            </a:pPr>
            <a:r>
              <a:rPr lang="en-US" dirty="0"/>
              <a:t>Analysis for the Philanthropic Organizations</a:t>
            </a:r>
            <a:endParaRPr lang="en" sz="1800" b="1" i="0" u="none" strike="noStrike" cap="none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14974" y="1683825"/>
            <a:ext cx="8247085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b="0" i="0" u="none" strike="noStrike" cap="none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Analysis carried out regarding cleanliness in the area</a:t>
            </a:r>
            <a:r>
              <a:rPr lang="en-US" sz="1800" dirty="0"/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b="0" i="0" u="none" strike="noStrike" cap="none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Preparation of presentation using visualizations created in Tableau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endParaRPr lang="en-US" sz="1800" b="0" i="0" u="none" strike="noStrike" cap="none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386441" y="793613"/>
            <a:ext cx="382109" cy="502905"/>
            <a:chOff x="590250" y="244200"/>
            <a:chExt cx="407975" cy="532175"/>
          </a:xfrm>
        </p:grpSpPr>
        <p:sp>
          <p:nvSpPr>
            <p:cNvPr id="142" name="Shape 14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895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74846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5000"/>
              <a:buFont typeface="Roboto Slab"/>
              <a:buNone/>
            </a:pPr>
            <a:r>
              <a:rPr lang="en-US" sz="4800" b="1" i="0" u="none" strike="noStrike" cap="none" dirty="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What could be done better?</a:t>
            </a:r>
            <a:endParaRPr lang="en" sz="4800" b="1" i="0" u="none" strike="noStrike" cap="none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25000"/>
              <a:buFont typeface="Nixie One"/>
              <a:buNone/>
            </a:pPr>
            <a:r>
              <a:rPr lang="en-US" dirty="0"/>
              <a:t>Fine tuning and building better models</a:t>
            </a:r>
            <a:endParaRPr sz="1800" b="1" i="0" u="none" strike="noStrike" cap="none" dirty="0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-76200" y="5567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ct val="25000"/>
              <a:buFont typeface="Roboto Slab"/>
              <a:buNone/>
            </a:pPr>
            <a:r>
              <a:rPr lang="en" sz="20000" b="0" i="0" u="none" strike="noStrike" cap="none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151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Slab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Performance boosting</a:t>
            </a:r>
            <a:endParaRPr lang="en" sz="1800" b="1" i="0" u="none" strike="noStrike" cap="none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14974" y="1683825"/>
            <a:ext cx="8247085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b="0" i="0" u="none" strike="noStrike" cap="none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Fine tuning the random forest regression model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The mean of the annual average income post prediction was found to be extremely high, which goes against intuition – Bias variance tradeoff very high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Outliers detected in the values predicted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Thus, more household data needs to be collected in order to build better model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Cluster analysis post prediction of annual average income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endParaRPr lang="en-US" sz="1800"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None/>
            </a:pPr>
            <a:endParaRPr lang="en-US"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endParaRPr lang="en-US" sz="1800" b="0" i="0" u="none" strike="noStrike" cap="none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386441" y="793613"/>
            <a:ext cx="382109" cy="502905"/>
            <a:chOff x="590250" y="244200"/>
            <a:chExt cx="407975" cy="532175"/>
          </a:xfrm>
        </p:grpSpPr>
        <p:sp>
          <p:nvSpPr>
            <p:cNvPr id="142" name="Shape 14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69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74846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5000"/>
              <a:buFont typeface="Roboto Slab"/>
              <a:buNone/>
            </a:pPr>
            <a:r>
              <a:rPr lang="en-US" sz="4800" b="1" i="0" u="none" strike="noStrike" cap="none" dirty="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Conclusion</a:t>
            </a:r>
            <a:endParaRPr lang="en" sz="4800" b="1" i="0" u="none" strike="noStrike" cap="none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25000"/>
              <a:buFont typeface="Nixie One"/>
              <a:buNone/>
            </a:pPr>
            <a:r>
              <a:rPr lang="en-US" sz="1800" b="1" i="0" u="none" strike="noStrike" cap="none" dirty="0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rPr>
              <a:t>Take-aways and learning</a:t>
            </a:r>
            <a:endParaRPr sz="1800" b="1" i="0" u="none" strike="noStrike" cap="none" dirty="0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-76200" y="5567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ct val="25000"/>
              <a:buFont typeface="Roboto Slab"/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8</a:t>
            </a:r>
            <a:endParaRPr lang="en" sz="20000" b="0" i="0" u="none" strike="noStrike" cap="none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24879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Slab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Learnings from this exercise</a:t>
            </a:r>
            <a:endParaRPr lang="en" sz="1800" b="1" i="0" u="none" strike="noStrike" cap="none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14974" y="1683825"/>
            <a:ext cx="8247085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Hypothesis found to be true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Additional variables such as “Has Toilet”, “Has Electricity” found to have an impact as well.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The 3 clusters create using the models follow intuition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Transformations in linear regression leading to better R squared model may not always result in a good model.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To be careful about overfitting the training dataset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r>
              <a:rPr lang="en-US" sz="1800" dirty="0"/>
              <a:t>Learning to deal with bias-variance trade off.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endParaRPr lang="en-US" sz="1800"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None/>
            </a:pPr>
            <a:endParaRPr lang="en-US"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</a:pPr>
            <a:endParaRPr lang="en-US" sz="1800" b="0" i="0" u="none" strike="noStrike" cap="none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386441" y="793613"/>
            <a:ext cx="382109" cy="502905"/>
            <a:chOff x="590250" y="244200"/>
            <a:chExt cx="407975" cy="532175"/>
          </a:xfrm>
        </p:grpSpPr>
        <p:sp>
          <p:nvSpPr>
            <p:cNvPr id="142" name="Shape 14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6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 idx="4294967295"/>
          </p:nvPr>
        </p:nvSpPr>
        <p:spPr>
          <a:xfrm>
            <a:off x="2556205" y="1578140"/>
            <a:ext cx="53046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Slab"/>
              <a:buNone/>
            </a:pPr>
            <a:r>
              <a:rPr lang="en-US" sz="6000" b="1" i="0" u="none" strike="noStrike" cap="none" dirty="0">
                <a:solidFill>
                  <a:srgbClr val="94BF6E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lang="en" sz="6000" b="1" i="0" u="none" strike="noStrike" cap="none" dirty="0">
              <a:solidFill>
                <a:srgbClr val="94BF6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538" name="Shape 538"/>
          <p:cNvGrpSpPr/>
          <p:nvPr/>
        </p:nvGrpSpPr>
        <p:grpSpPr>
          <a:xfrm>
            <a:off x="620374" y="555431"/>
            <a:ext cx="291294" cy="379972"/>
            <a:chOff x="590250" y="244200"/>
            <a:chExt cx="407975" cy="532175"/>
          </a:xfrm>
        </p:grpSpPr>
        <p:sp>
          <p:nvSpPr>
            <p:cNvPr id="539" name="Shape 5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0920-8CF1-4BB9-8B63-B71EF2BC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this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17E4-588D-401A-AAC1-FD683FF7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3 Clusters formed : Developing, Middle level and the developed group</a:t>
            </a:r>
          </a:p>
          <a:p>
            <a:r>
              <a:rPr lang="en-US" sz="2000" dirty="0"/>
              <a:t>Missing annual average income predicted using Linear regression values</a:t>
            </a:r>
          </a:p>
          <a:p>
            <a:r>
              <a:rPr lang="en-US" sz="2000" dirty="0"/>
              <a:t>Presentation for seeking philanthropic organization’s interest in the matter of cleanliness in </a:t>
            </a:r>
            <a:r>
              <a:rPr lang="en-US" sz="2000" dirty="0" err="1"/>
              <a:t>Bageshwar</a:t>
            </a:r>
            <a:r>
              <a:rPr lang="en-US" sz="2000" dirty="0"/>
              <a:t> district, Uttarakhand</a:t>
            </a:r>
          </a:p>
        </p:txBody>
      </p:sp>
    </p:spTree>
    <p:extLst>
      <p:ext uri="{BB962C8B-B14F-4D97-AF65-F5344CB8AC3E}">
        <p14:creationId xmlns:p14="http://schemas.microsoft.com/office/powerpoint/2010/main" val="352071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74846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5000"/>
              <a:buFont typeface="Roboto Slab"/>
              <a:buNone/>
            </a:pPr>
            <a:r>
              <a:rPr lang="en-US" dirty="0"/>
              <a:t>Dataset information</a:t>
            </a:r>
            <a:endParaRPr lang="en" sz="4800" b="1" i="0" u="none" strike="noStrike" cap="none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25000"/>
              <a:buFont typeface="Nixie One"/>
              <a:buNone/>
            </a:pPr>
            <a:endParaRPr sz="1800" b="1" i="0" u="none" strike="noStrike" cap="none" dirty="0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ct val="25000"/>
              <a:buFont typeface="Roboto Slab"/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lang="en" sz="20000" b="0" i="0" u="none" strike="noStrike" cap="none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0193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0920-8CF1-4BB9-8B63-B71EF2BC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17E4-588D-401A-AAC1-FD683FF7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Survey data conducted by </a:t>
            </a:r>
            <a:r>
              <a:rPr lang="en-US" sz="2000" dirty="0" err="1"/>
              <a:t>Swaniti</a:t>
            </a:r>
            <a:r>
              <a:rPr lang="en-US" sz="2000" dirty="0"/>
              <a:t> in </a:t>
            </a:r>
            <a:r>
              <a:rPr lang="en-US" sz="2000" dirty="0" err="1"/>
              <a:t>Bageshwar</a:t>
            </a:r>
            <a:r>
              <a:rPr lang="en-US" sz="2000" dirty="0"/>
              <a:t> district, Uttarakhand</a:t>
            </a:r>
          </a:p>
          <a:p>
            <a:r>
              <a:rPr lang="en-US" sz="2000" dirty="0"/>
              <a:t>912 records, each row associated to a household</a:t>
            </a:r>
          </a:p>
          <a:p>
            <a:r>
              <a:rPr lang="en-US" sz="2000" dirty="0"/>
              <a:t>50 attributes related to agriculture, finance, sanitation</a:t>
            </a:r>
          </a:p>
          <a:p>
            <a:r>
              <a:rPr lang="en-US" sz="2000" dirty="0"/>
              <a:t>18 quantitative variables, 22 qualitative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139007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748460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25000"/>
              <a:buFont typeface="Roboto Slab"/>
              <a:buNone/>
            </a:pPr>
            <a:r>
              <a:rPr lang="en-US" dirty="0"/>
              <a:t>Exploratory Data analysis</a:t>
            </a:r>
            <a:endParaRPr lang="en" sz="4800" b="1" i="0" u="none" strike="noStrike" cap="none" dirty="0">
              <a:solidFill>
                <a:srgbClr val="1144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25000"/>
              <a:buFont typeface="Nixie One"/>
              <a:buNone/>
            </a:pPr>
            <a:endParaRPr sz="1800" b="1" i="0" u="none" strike="noStrike" cap="none" dirty="0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SzPct val="25000"/>
              <a:buFont typeface="Roboto Slab"/>
              <a:buNone/>
            </a:pPr>
            <a:r>
              <a:rPr lang="en" sz="20000" b="0" i="0" u="none" strike="noStrike" cap="none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870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0920-8CF1-4BB9-8B63-B71EF2BC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into the data – Steps carried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17E4-588D-401A-AAC1-FD683FF7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Correlation matrix</a:t>
            </a:r>
          </a:p>
          <a:p>
            <a:r>
              <a:rPr lang="en-US" sz="2000" dirty="0"/>
              <a:t>Summary statistics</a:t>
            </a:r>
          </a:p>
          <a:p>
            <a:r>
              <a:rPr lang="en-US" sz="2000" dirty="0"/>
              <a:t>Normality tests</a:t>
            </a:r>
          </a:p>
          <a:p>
            <a:r>
              <a:rPr lang="en-US" sz="2000" dirty="0"/>
              <a:t>Outlier detection </a:t>
            </a:r>
          </a:p>
          <a:p>
            <a:pPr indent="0">
              <a:buNone/>
            </a:pPr>
            <a:r>
              <a:rPr lang="en-US" sz="2000" dirty="0"/>
              <a:t>   and rejection</a:t>
            </a:r>
          </a:p>
          <a:p>
            <a:r>
              <a:rPr lang="en-US" sz="2000" dirty="0"/>
              <a:t>Box plots, QQ plots</a:t>
            </a:r>
          </a:p>
          <a:p>
            <a:r>
              <a:rPr lang="en-US" sz="2000" dirty="0"/>
              <a:t>Data understanding</a:t>
            </a:r>
          </a:p>
          <a:p>
            <a:pPr indent="0">
              <a:buNone/>
            </a:pPr>
            <a:r>
              <a:rPr lang="en-US" sz="2000" dirty="0"/>
              <a:t>   after outlier removal</a:t>
            </a:r>
          </a:p>
          <a:p>
            <a:r>
              <a:rPr lang="en-US" sz="2000" dirty="0"/>
              <a:t>Cleaning &amp; </a:t>
            </a:r>
          </a:p>
          <a:p>
            <a:pPr indent="0">
              <a:buNone/>
            </a:pPr>
            <a:r>
              <a:rPr lang="en-US" sz="2000" dirty="0"/>
              <a:t>   Standardizations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4D424-A6EC-4C4C-8832-2AD389D3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322" y="1559425"/>
            <a:ext cx="4708683" cy="3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8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0C6C5-8F64-486C-8942-B9E9AD97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7" y="167639"/>
            <a:ext cx="3786663" cy="2579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6ECF1B-BA03-4188-9C78-5CDEA848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092" y="167639"/>
            <a:ext cx="3383280" cy="2304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C3460-33DF-40E0-90AD-6856C0296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97" y="2725226"/>
            <a:ext cx="3550443" cy="2418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CA454-CC74-40EF-97C4-066B28D2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092" y="2633441"/>
            <a:ext cx="3595700" cy="2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12E7B-6733-404F-A8E0-1F138C9F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4" y="115990"/>
            <a:ext cx="4038123" cy="275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D7389-3DC3-4CD0-943E-C1AB82F0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17" y="0"/>
            <a:ext cx="4441423" cy="3025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6FB51-5E9D-4B7C-9B97-E8306BBB9026}"/>
              </a:ext>
            </a:extLst>
          </p:cNvPr>
          <p:cNvSpPr txBox="1"/>
          <p:nvPr/>
        </p:nvSpPr>
        <p:spPr>
          <a:xfrm>
            <a:off x="1068944" y="141077"/>
            <a:ext cx="293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Caste vs Annual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DFC7F-AB46-468C-9983-C9171269F1EA}"/>
              </a:ext>
            </a:extLst>
          </p:cNvPr>
          <p:cNvSpPr txBox="1"/>
          <p:nvPr/>
        </p:nvSpPr>
        <p:spPr>
          <a:xfrm>
            <a:off x="5107067" y="141077"/>
            <a:ext cx="293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type vs Annual Income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8EF88-A191-4D85-B655-5029A9844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90" y="2818649"/>
            <a:ext cx="3651408" cy="2324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1668-A918-48FC-B509-58B374CEEC86}"/>
              </a:ext>
            </a:extLst>
          </p:cNvPr>
          <p:cNvSpPr txBox="1"/>
          <p:nvPr/>
        </p:nvSpPr>
        <p:spPr>
          <a:xfrm>
            <a:off x="1127760" y="2773680"/>
            <a:ext cx="263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Occupation vs Annual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679082-9944-447C-A058-1AA4D9EBE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917" y="2720354"/>
            <a:ext cx="4031456" cy="2423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D9E0A-2903-4AFB-8280-8B2E57C9ECC4}"/>
              </a:ext>
            </a:extLst>
          </p:cNvPr>
          <p:cNvSpPr txBox="1"/>
          <p:nvPr/>
        </p:nvSpPr>
        <p:spPr>
          <a:xfrm>
            <a:off x="5255657" y="2712542"/>
            <a:ext cx="314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rooms vs Annual Income</a:t>
            </a:r>
          </a:p>
        </p:txBody>
      </p:sp>
    </p:spTree>
    <p:extLst>
      <p:ext uri="{BB962C8B-B14F-4D97-AF65-F5344CB8AC3E}">
        <p14:creationId xmlns:p14="http://schemas.microsoft.com/office/powerpoint/2010/main" val="3635933392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611</Words>
  <Application>Microsoft Office PowerPoint</Application>
  <PresentationFormat>On-screen Show (16:9)</PresentationFormat>
  <Paragraphs>92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Roboto Slab</vt:lpstr>
      <vt:lpstr>Wingdings</vt:lpstr>
      <vt:lpstr>Impact</vt:lpstr>
      <vt:lpstr>Nixie One</vt:lpstr>
      <vt:lpstr>Warwick template</vt:lpstr>
      <vt:lpstr>Analysis of Bageshwar district household data</vt:lpstr>
      <vt:lpstr>Executive summary</vt:lpstr>
      <vt:lpstr>What to expect from this project?</vt:lpstr>
      <vt:lpstr>Dataset information</vt:lpstr>
      <vt:lpstr>Data description</vt:lpstr>
      <vt:lpstr>Exploratory Data analysis</vt:lpstr>
      <vt:lpstr>Digging into the data – Steps carried out</vt:lpstr>
      <vt:lpstr>PowerPoint Presentation</vt:lpstr>
      <vt:lpstr>PowerPoint Presentation</vt:lpstr>
      <vt:lpstr>Cleaning</vt:lpstr>
      <vt:lpstr>Problem statement &amp; Hypothesis</vt:lpstr>
      <vt:lpstr>Understanding the problem</vt:lpstr>
      <vt:lpstr>Methodology</vt:lpstr>
      <vt:lpstr>Hierarchical clustering</vt:lpstr>
      <vt:lpstr>PowerPoint Presentation</vt:lpstr>
      <vt:lpstr>Findings</vt:lpstr>
      <vt:lpstr>PowerPoint Presentation</vt:lpstr>
      <vt:lpstr>PowerPoint Presentation</vt:lpstr>
      <vt:lpstr>PowerPoint Presentation</vt:lpstr>
      <vt:lpstr>Linear regression</vt:lpstr>
      <vt:lpstr>PowerPoint Presentation</vt:lpstr>
      <vt:lpstr>Analysis for the Philanthropic Organizations</vt:lpstr>
      <vt:lpstr>What could be done better?</vt:lpstr>
      <vt:lpstr>Performance boosting</vt:lpstr>
      <vt:lpstr>Conclusion</vt:lpstr>
      <vt:lpstr>Learnings from this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understanding of Bageshwar district</dc:title>
  <cp:lastModifiedBy>Priyanka Kalmane</cp:lastModifiedBy>
  <cp:revision>15</cp:revision>
  <dcterms:modified xsi:type="dcterms:W3CDTF">2018-12-09T00:15:17Z</dcterms:modified>
</cp:coreProperties>
</file>