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5" r:id="rId6"/>
    <p:sldId id="258" r:id="rId7"/>
    <p:sldId id="260" r:id="rId8"/>
    <p:sldId id="263" r:id="rId9"/>
    <p:sldId id="259" r:id="rId10"/>
    <p:sldId id="267" r:id="rId11"/>
    <p:sldId id="268" r:id="rId12"/>
    <p:sldId id="264" r:id="rId13"/>
    <p:sldId id="266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B192C-E1A2-4CB8-9DC5-B54F741A1E9A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B7B3C-91C5-413C-B2FF-C63100EA75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34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B7B3C-91C5-413C-B2FF-C63100EA751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97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ED7-91E4-49E0-A757-A06C73A58BF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7BAF-2CB1-4CB5-B6EA-07807DEB07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44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ED7-91E4-49E0-A757-A06C73A58BF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7BAF-2CB1-4CB5-B6EA-07807DEB07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ED7-91E4-49E0-A757-A06C73A58BF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7BAF-2CB1-4CB5-B6EA-07807DEB07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59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ED7-91E4-49E0-A757-A06C73A58BF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7BAF-2CB1-4CB5-B6EA-07807DEB07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23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ED7-91E4-49E0-A757-A06C73A58BF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7BAF-2CB1-4CB5-B6EA-07807DEB07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ED7-91E4-49E0-A757-A06C73A58BF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7BAF-2CB1-4CB5-B6EA-07807DEB07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90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ED7-91E4-49E0-A757-A06C73A58BF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7BAF-2CB1-4CB5-B6EA-07807DEB07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41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ED7-91E4-49E0-A757-A06C73A58BF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7BAF-2CB1-4CB5-B6EA-07807DEB07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95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ED7-91E4-49E0-A757-A06C73A58BF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7BAF-2CB1-4CB5-B6EA-07807DEB07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89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ED7-91E4-49E0-A757-A06C73A58BF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7BAF-2CB1-4CB5-B6EA-07807DEB07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0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EED7-91E4-49E0-A757-A06C73A58BF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7BAF-2CB1-4CB5-B6EA-07807DEB07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18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7EED7-91E4-49E0-A757-A06C73A58BFC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7BAF-2CB1-4CB5-B6EA-07807DEB07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599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116902" y="327803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Catalogue</a:t>
            </a:r>
            <a:endParaRPr lang="it-IT" dirty="0" smtClean="0"/>
          </a:p>
        </p:txBody>
      </p:sp>
      <p:sp>
        <p:nvSpPr>
          <p:cNvPr id="5" name="Rettangolo 4"/>
          <p:cNvSpPr/>
          <p:nvPr/>
        </p:nvSpPr>
        <p:spPr>
          <a:xfrm>
            <a:off x="5116902" y="1777056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</a:t>
            </a:r>
            <a:endParaRPr lang="it-IT" dirty="0" smtClean="0"/>
          </a:p>
        </p:txBody>
      </p:sp>
      <p:sp>
        <p:nvSpPr>
          <p:cNvPr id="6" name="Rettangolo 5"/>
          <p:cNvSpPr/>
          <p:nvPr/>
        </p:nvSpPr>
        <p:spPr>
          <a:xfrm>
            <a:off x="9231704" y="1777055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Attribute</a:t>
            </a:r>
            <a:endParaRPr lang="it-IT" dirty="0" smtClean="0"/>
          </a:p>
        </p:txBody>
      </p:sp>
      <p:sp>
        <p:nvSpPr>
          <p:cNvPr id="7" name="Rettangolo 6"/>
          <p:cNvSpPr/>
          <p:nvPr/>
        </p:nvSpPr>
        <p:spPr>
          <a:xfrm>
            <a:off x="1002100" y="1777054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Hierarchy</a:t>
            </a:r>
            <a:endParaRPr lang="it-IT" dirty="0" smtClean="0"/>
          </a:p>
        </p:txBody>
      </p:sp>
      <p:sp>
        <p:nvSpPr>
          <p:cNvPr id="8" name="Rettangolo 7"/>
          <p:cNvSpPr/>
          <p:nvPr/>
        </p:nvSpPr>
        <p:spPr>
          <a:xfrm>
            <a:off x="5116902" y="2786361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TermDAO</a:t>
            </a:r>
            <a:endParaRPr lang="it-IT" dirty="0" smtClean="0"/>
          </a:p>
        </p:txBody>
      </p:sp>
      <p:sp>
        <p:nvSpPr>
          <p:cNvPr id="9" name="Rettangolo 8"/>
          <p:cNvSpPr/>
          <p:nvPr/>
        </p:nvSpPr>
        <p:spPr>
          <a:xfrm>
            <a:off x="7174303" y="1777055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TermAttribute</a:t>
            </a:r>
            <a:endParaRPr lang="it-IT" dirty="0" smtClean="0"/>
          </a:p>
        </p:txBody>
      </p:sp>
      <p:sp>
        <p:nvSpPr>
          <p:cNvPr id="10" name="Rettangolo 9"/>
          <p:cNvSpPr/>
          <p:nvPr/>
        </p:nvSpPr>
        <p:spPr>
          <a:xfrm>
            <a:off x="3059501" y="1777054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Applicability</a:t>
            </a:r>
            <a:endParaRPr lang="it-IT" dirty="0" smtClean="0"/>
          </a:p>
        </p:txBody>
      </p:sp>
      <p:sp>
        <p:nvSpPr>
          <p:cNvPr id="11" name="Rettangolo 10"/>
          <p:cNvSpPr/>
          <p:nvPr/>
        </p:nvSpPr>
        <p:spPr>
          <a:xfrm>
            <a:off x="7174303" y="2786361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TermAttributeDAO</a:t>
            </a:r>
            <a:endParaRPr lang="it-IT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9231704" y="2786361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AttributeDAO</a:t>
            </a:r>
            <a:endParaRPr lang="it-IT" dirty="0" smtClean="0"/>
          </a:p>
        </p:txBody>
      </p:sp>
      <p:sp>
        <p:nvSpPr>
          <p:cNvPr id="13" name="Rettangolo 12"/>
          <p:cNvSpPr/>
          <p:nvPr/>
        </p:nvSpPr>
        <p:spPr>
          <a:xfrm>
            <a:off x="3059501" y="2786361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ParentTermDAO</a:t>
            </a:r>
            <a:endParaRPr lang="it-IT" dirty="0" smtClean="0"/>
          </a:p>
        </p:txBody>
      </p:sp>
      <p:sp>
        <p:nvSpPr>
          <p:cNvPr id="14" name="Rettangolo 13"/>
          <p:cNvSpPr/>
          <p:nvPr/>
        </p:nvSpPr>
        <p:spPr>
          <a:xfrm>
            <a:off x="1002100" y="2803643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HierarchyDAO</a:t>
            </a:r>
            <a:endParaRPr lang="it-IT" dirty="0" smtClean="0"/>
          </a:p>
        </p:txBody>
      </p:sp>
      <p:cxnSp>
        <p:nvCxnSpPr>
          <p:cNvPr id="16" name="Connettore 2 15"/>
          <p:cNvCxnSpPr>
            <a:stCxn id="4" idx="1"/>
            <a:endCxn id="7" idx="0"/>
          </p:cNvCxnSpPr>
          <p:nvPr/>
        </p:nvCxnSpPr>
        <p:spPr>
          <a:xfrm flipH="1">
            <a:off x="1778477" y="767751"/>
            <a:ext cx="3338425" cy="100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4" idx="2"/>
            <a:endCxn id="5" idx="0"/>
          </p:cNvCxnSpPr>
          <p:nvPr/>
        </p:nvCxnSpPr>
        <p:spPr>
          <a:xfrm>
            <a:off x="5893279" y="1207698"/>
            <a:ext cx="0" cy="56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6649528" y="780695"/>
            <a:ext cx="3338425" cy="100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5" idx="3"/>
            <a:endCxn id="9" idx="1"/>
          </p:cNvCxnSpPr>
          <p:nvPr/>
        </p:nvCxnSpPr>
        <p:spPr>
          <a:xfrm flipV="1">
            <a:off x="6669656" y="2217003"/>
            <a:ext cx="50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5" idx="1"/>
            <a:endCxn id="10" idx="3"/>
          </p:cNvCxnSpPr>
          <p:nvPr/>
        </p:nvCxnSpPr>
        <p:spPr>
          <a:xfrm flipH="1" flipV="1">
            <a:off x="4612255" y="2217002"/>
            <a:ext cx="5046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 flipH="1" flipV="1">
            <a:off x="6649528" y="2009958"/>
            <a:ext cx="534841" cy="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8747185" y="2212703"/>
            <a:ext cx="50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4612255" y="1932317"/>
            <a:ext cx="504647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>
            <a:off x="4622319" y="2510301"/>
            <a:ext cx="504647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 flipH="1" flipV="1">
            <a:off x="2554854" y="2225655"/>
            <a:ext cx="5046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10277987" y="5052037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Global Manager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195865" y="3830232"/>
            <a:ext cx="8531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DAOs</a:t>
            </a:r>
            <a:r>
              <a:rPr lang="it-IT" dirty="0" smtClean="0"/>
              <a:t>. The 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in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terms</a:t>
            </a:r>
            <a:r>
              <a:rPr lang="it-IT" dirty="0" smtClean="0"/>
              <a:t>, </a:t>
            </a:r>
            <a:r>
              <a:rPr lang="it-IT" dirty="0" err="1" smtClean="0"/>
              <a:t>hierarchies</a:t>
            </a:r>
            <a:r>
              <a:rPr lang="it-IT" dirty="0" smtClean="0"/>
              <a:t> and </a:t>
            </a:r>
            <a:r>
              <a:rPr lang="it-IT" dirty="0" err="1" smtClean="0"/>
              <a:t>attributes</a:t>
            </a:r>
            <a:r>
              <a:rPr lang="it-IT" dirty="0" smtClean="0"/>
              <a:t>. </a:t>
            </a:r>
            <a:r>
              <a:rPr lang="it-IT" dirty="0" err="1" smtClean="0"/>
              <a:t>Moreover</a:t>
            </a:r>
            <a:r>
              <a:rPr lang="it-IT" dirty="0" smtClean="0"/>
              <a:t>, </a:t>
            </a:r>
            <a:r>
              <a:rPr lang="it-IT" dirty="0" err="1" smtClean="0"/>
              <a:t>terms</a:t>
            </a:r>
            <a:r>
              <a:rPr lang="it-IT" dirty="0" smtClean="0"/>
              <a:t>, </a:t>
            </a:r>
            <a:r>
              <a:rPr lang="it-IT" dirty="0" err="1" smtClean="0"/>
              <a:t>hierarchies</a:t>
            </a:r>
            <a:r>
              <a:rPr lang="it-IT" dirty="0" smtClean="0"/>
              <a:t> and </a:t>
            </a:r>
            <a:r>
              <a:rPr lang="it-IT" dirty="0" err="1" smtClean="0"/>
              <a:t>attributes</a:t>
            </a:r>
            <a:r>
              <a:rPr lang="it-IT" dirty="0" smtClean="0"/>
              <a:t> </a:t>
            </a:r>
            <a:r>
              <a:rPr lang="it-IT" dirty="0" err="1" smtClean="0"/>
              <a:t>contain</a:t>
            </a:r>
            <a:r>
              <a:rPr lang="it-IT" dirty="0" smtClean="0"/>
              <a:t> in </a:t>
            </a:r>
            <a:r>
              <a:rPr lang="it-IT" dirty="0" err="1" smtClean="0"/>
              <a:t>themselves</a:t>
            </a:r>
            <a:r>
              <a:rPr lang="it-IT" dirty="0" smtClean="0"/>
              <a:t> a </a:t>
            </a:r>
            <a:r>
              <a:rPr lang="it-IT" dirty="0" err="1" smtClean="0"/>
              <a:t>reference</a:t>
            </a:r>
            <a:r>
              <a:rPr lang="it-IT" dirty="0" smtClean="0"/>
              <a:t> to the </a:t>
            </a:r>
            <a:r>
              <a:rPr lang="it-IT" dirty="0" err="1" smtClean="0"/>
              <a:t>catalogue</a:t>
            </a:r>
            <a:r>
              <a:rPr lang="it-IT" dirty="0"/>
              <a:t> </a:t>
            </a:r>
            <a:r>
              <a:rPr lang="it-IT" dirty="0" smtClean="0"/>
              <a:t>in </a:t>
            </a:r>
            <a:r>
              <a:rPr lang="it-IT" dirty="0" err="1" smtClean="0"/>
              <a:t>which</a:t>
            </a:r>
            <a:r>
              <a:rPr lang="it-IT" dirty="0" smtClean="0"/>
              <a:t> are </a:t>
            </a:r>
            <a:r>
              <a:rPr lang="it-IT" dirty="0" err="1" smtClean="0"/>
              <a:t>contained</a:t>
            </a:r>
            <a:r>
              <a:rPr lang="it-IT" dirty="0" smtClean="0"/>
              <a:t>. </a:t>
            </a:r>
          </a:p>
          <a:p>
            <a:r>
              <a:rPr lang="it-IT" dirty="0" err="1" smtClean="0"/>
              <a:t>Given</a:t>
            </a:r>
            <a:r>
              <a:rPr lang="it-IT" dirty="0" smtClean="0"/>
              <a:t> a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know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attributes</a:t>
            </a:r>
            <a:r>
              <a:rPr lang="it-IT" dirty="0" smtClean="0"/>
              <a:t> (i.e.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attributes</a:t>
            </a:r>
            <a:r>
              <a:rPr lang="it-IT" dirty="0" smtClean="0"/>
              <a:t> </a:t>
            </a:r>
            <a:r>
              <a:rPr lang="it-IT" dirty="0" err="1" smtClean="0"/>
              <a:t>related</a:t>
            </a:r>
            <a:r>
              <a:rPr lang="it-IT" dirty="0" smtClean="0"/>
              <a:t> to the </a:t>
            </a:r>
            <a:r>
              <a:rPr lang="it-IT" dirty="0" err="1" smtClean="0"/>
              <a:t>term</a:t>
            </a:r>
            <a:r>
              <a:rPr lang="it-IT" dirty="0" smtClean="0"/>
              <a:t> with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) and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applicabilities</a:t>
            </a:r>
            <a:r>
              <a:rPr lang="it-IT" dirty="0" smtClean="0"/>
              <a:t> (i.e.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parent</a:t>
            </a:r>
            <a:r>
              <a:rPr lang="it-IT" dirty="0" smtClean="0"/>
              <a:t> in the </a:t>
            </a:r>
            <a:r>
              <a:rPr lang="it-IT" dirty="0" err="1" smtClean="0"/>
              <a:t>hierarchies</a:t>
            </a:r>
            <a:r>
              <a:rPr lang="it-IT" dirty="0" smtClean="0"/>
              <a:t>). </a:t>
            </a:r>
            <a:r>
              <a:rPr lang="it-IT" dirty="0" err="1" smtClean="0"/>
              <a:t>Given</a:t>
            </a:r>
            <a:r>
              <a:rPr lang="it-IT" dirty="0" smtClean="0"/>
              <a:t> an </a:t>
            </a:r>
            <a:r>
              <a:rPr lang="it-IT" dirty="0" err="1" smtClean="0"/>
              <a:t>applicability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know</a:t>
            </a:r>
            <a:r>
              <a:rPr lang="it-IT" dirty="0" smtClean="0"/>
              <a:t> the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referred</a:t>
            </a:r>
            <a:r>
              <a:rPr lang="it-IT" dirty="0" smtClean="0"/>
              <a:t> to </a:t>
            </a:r>
            <a:r>
              <a:rPr lang="it-IT" dirty="0" err="1" smtClean="0"/>
              <a:t>it</a:t>
            </a:r>
            <a:r>
              <a:rPr lang="it-IT" dirty="0"/>
              <a:t> </a:t>
            </a:r>
            <a:r>
              <a:rPr lang="it-IT" dirty="0" smtClean="0"/>
              <a:t>and the </a:t>
            </a:r>
            <a:r>
              <a:rPr lang="it-IT" dirty="0" err="1" smtClean="0"/>
              <a:t>parent</a:t>
            </a:r>
            <a:r>
              <a:rPr lang="it-IT" dirty="0" smtClean="0"/>
              <a:t> </a:t>
            </a:r>
            <a:r>
              <a:rPr lang="it-IT" dirty="0" err="1" smtClean="0"/>
              <a:t>term</a:t>
            </a:r>
            <a:r>
              <a:rPr lang="it-IT" dirty="0" smtClean="0"/>
              <a:t> of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term</a:t>
            </a:r>
            <a:r>
              <a:rPr lang="it-IT" dirty="0" smtClean="0"/>
              <a:t> in </a:t>
            </a:r>
            <a:r>
              <a:rPr lang="it-IT" dirty="0" err="1" smtClean="0"/>
              <a:t>one</a:t>
            </a:r>
            <a:r>
              <a:rPr lang="it-IT" dirty="0" smtClean="0"/>
              <a:t> of the </a:t>
            </a:r>
            <a:r>
              <a:rPr lang="it-IT" dirty="0" err="1" smtClean="0"/>
              <a:t>catatalogue</a:t>
            </a:r>
            <a:r>
              <a:rPr lang="it-IT" dirty="0" smtClean="0"/>
              <a:t> </a:t>
            </a:r>
            <a:r>
              <a:rPr lang="it-IT" dirty="0" err="1" smtClean="0"/>
              <a:t>hierarchies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links</a:t>
            </a:r>
            <a:r>
              <a:rPr lang="it-IT" dirty="0" smtClean="0"/>
              <a:t> the </a:t>
            </a:r>
            <a:r>
              <a:rPr lang="it-IT" dirty="0" err="1" smtClean="0"/>
              <a:t>parent</a:t>
            </a:r>
            <a:r>
              <a:rPr lang="it-IT" dirty="0" smtClean="0"/>
              <a:t> and </a:t>
            </a:r>
            <a:r>
              <a:rPr lang="it-IT" dirty="0" err="1" smtClean="0"/>
              <a:t>child</a:t>
            </a:r>
            <a:r>
              <a:rPr lang="it-IT" dirty="0" smtClean="0"/>
              <a:t> </a:t>
            </a:r>
            <a:r>
              <a:rPr lang="it-IT" dirty="0" err="1" smtClean="0"/>
              <a:t>terms</a:t>
            </a:r>
            <a:r>
              <a:rPr lang="it-IT" dirty="0" smtClean="0"/>
              <a:t>. </a:t>
            </a:r>
            <a:r>
              <a:rPr lang="it-IT" dirty="0" err="1" smtClean="0"/>
              <a:t>Given</a:t>
            </a:r>
            <a:r>
              <a:rPr lang="it-IT" dirty="0" smtClean="0"/>
              <a:t> a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know</a:t>
            </a:r>
            <a:r>
              <a:rPr lang="it-IT" dirty="0" smtClean="0"/>
              <a:t> the </a:t>
            </a:r>
            <a:r>
              <a:rPr lang="it-IT" dirty="0" err="1" smtClean="0"/>
              <a:t>attribute</a:t>
            </a:r>
            <a:r>
              <a:rPr lang="it-IT" dirty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referred</a:t>
            </a:r>
            <a:r>
              <a:rPr lang="it-IT" dirty="0" smtClean="0"/>
              <a:t> to the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attribute</a:t>
            </a:r>
            <a:r>
              <a:rPr lang="it-IT" dirty="0" smtClean="0"/>
              <a:t> and the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the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belongs</a:t>
            </a:r>
            <a:r>
              <a:rPr lang="it-IT" dirty="0" smtClean="0"/>
              <a:t>.</a:t>
            </a:r>
          </a:p>
          <a:p>
            <a:r>
              <a:rPr lang="it-IT" dirty="0" smtClean="0"/>
              <a:t>The global manager </a:t>
            </a:r>
            <a:r>
              <a:rPr lang="it-IT" dirty="0" err="1" smtClean="0"/>
              <a:t>manages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global </a:t>
            </a:r>
            <a:r>
              <a:rPr lang="it-IT" dirty="0" err="1" smtClean="0"/>
              <a:t>variables</a:t>
            </a:r>
            <a:r>
              <a:rPr lang="it-IT" dirty="0" smtClean="0"/>
              <a:t> of the </a:t>
            </a:r>
            <a:r>
              <a:rPr lang="it-IT" dirty="0" err="1" smtClean="0"/>
              <a:t>application</a:t>
            </a:r>
            <a:r>
              <a:rPr lang="it-IT" dirty="0" smtClean="0"/>
              <a:t> and </a:t>
            </a:r>
            <a:r>
              <a:rPr lang="it-IT" dirty="0" err="1" smtClean="0"/>
              <a:t>follows</a:t>
            </a:r>
            <a:r>
              <a:rPr lang="it-IT" dirty="0" smtClean="0"/>
              <a:t> the singleton design pattern.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70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685582" y="258819"/>
            <a:ext cx="1880557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FormTermCoder</a:t>
            </a:r>
            <a:endParaRPr lang="it-IT" dirty="0" smtClean="0"/>
          </a:p>
        </p:txBody>
      </p:sp>
      <p:sp>
        <p:nvSpPr>
          <p:cNvPr id="5" name="Rettangolo 4"/>
          <p:cNvSpPr/>
          <p:nvPr/>
        </p:nvSpPr>
        <p:spPr>
          <a:xfrm>
            <a:off x="529088" y="1541806"/>
            <a:ext cx="1956758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ImplicitFacetTable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6583391" y="241589"/>
            <a:ext cx="5635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Public </a:t>
            </a:r>
            <a:r>
              <a:rPr lang="it-IT" dirty="0" err="1" smtClean="0"/>
              <a:t>methods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FormTermCoder</a:t>
            </a:r>
            <a:r>
              <a:rPr lang="it-IT" dirty="0" smtClean="0"/>
              <a:t>( 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catalogue</a:t>
            </a:r>
            <a:r>
              <a:rPr lang="it-IT" dirty="0" smtClean="0"/>
              <a:t>,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baseTerm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getCode</a:t>
            </a:r>
            <a:r>
              <a:rPr lang="it-IT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getDescription</a:t>
            </a:r>
            <a:r>
              <a:rPr lang="it-IT" dirty="0" smtClean="0"/>
              <a:t>()</a:t>
            </a:r>
            <a:endParaRPr lang="it-IT" dirty="0"/>
          </a:p>
        </p:txBody>
      </p:sp>
      <p:cxnSp>
        <p:nvCxnSpPr>
          <p:cNvPr id="7" name="Connettore 2 6"/>
          <p:cNvCxnSpPr>
            <a:stCxn id="4" idx="2"/>
            <a:endCxn id="5" idx="0"/>
          </p:cNvCxnSpPr>
          <p:nvPr/>
        </p:nvCxnSpPr>
        <p:spPr>
          <a:xfrm flipH="1">
            <a:off x="1507467" y="1138714"/>
            <a:ext cx="4118394" cy="40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6566139" y="1541806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WarningPanel</a:t>
            </a:r>
            <a:endParaRPr lang="it-IT" dirty="0" smtClean="0"/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Only</a:t>
            </a:r>
            <a:r>
              <a:rPr lang="it-IT" dirty="0" smtClean="0"/>
              <a:t> MTX)</a:t>
            </a:r>
            <a:endParaRPr lang="it-IT" dirty="0" smtClean="0"/>
          </a:p>
        </p:txBody>
      </p:sp>
      <p:sp>
        <p:nvSpPr>
          <p:cNvPr id="9" name="Rettangolo 8"/>
          <p:cNvSpPr/>
          <p:nvPr/>
        </p:nvSpPr>
        <p:spPr>
          <a:xfrm>
            <a:off x="3132828" y="1541806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Textbox</a:t>
            </a:r>
            <a:r>
              <a:rPr lang="it-IT" dirty="0" smtClean="0"/>
              <a:t> «code»</a:t>
            </a:r>
            <a:endParaRPr lang="it-IT" dirty="0" smtClean="0"/>
          </a:p>
        </p:txBody>
      </p:sp>
      <p:sp>
        <p:nvSpPr>
          <p:cNvPr id="10" name="Rettangolo 9"/>
          <p:cNvSpPr/>
          <p:nvPr/>
        </p:nvSpPr>
        <p:spPr>
          <a:xfrm>
            <a:off x="8343180" y="1551400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Button «Copy code»</a:t>
            </a:r>
            <a:endParaRPr lang="it-IT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279641" y="4171897"/>
            <a:ext cx="7259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UI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describe</a:t>
            </a:r>
            <a:r>
              <a:rPr lang="it-IT" dirty="0" smtClean="0"/>
              <a:t> a base </a:t>
            </a:r>
            <a:r>
              <a:rPr lang="it-IT" dirty="0" err="1" smtClean="0"/>
              <a:t>term</a:t>
            </a:r>
            <a:r>
              <a:rPr lang="it-IT" dirty="0" smtClean="0"/>
              <a:t>. In </a:t>
            </a:r>
            <a:r>
              <a:rPr lang="it-IT" dirty="0" err="1" smtClean="0"/>
              <a:t>particular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add</a:t>
            </a:r>
            <a:r>
              <a:rPr lang="it-IT" dirty="0" smtClean="0"/>
              <a:t>/</a:t>
            </a:r>
            <a:r>
              <a:rPr lang="it-IT" dirty="0" err="1" smtClean="0"/>
              <a:t>remove</a:t>
            </a:r>
            <a:r>
              <a:rPr lang="it-IT" dirty="0" smtClean="0"/>
              <a:t> </a:t>
            </a:r>
            <a:r>
              <a:rPr lang="it-IT" dirty="0" err="1" smtClean="0"/>
              <a:t>explicit</a:t>
            </a:r>
            <a:r>
              <a:rPr lang="it-IT" dirty="0" smtClean="0"/>
              <a:t> </a:t>
            </a:r>
            <a:r>
              <a:rPr lang="it-IT" dirty="0" err="1" smtClean="0"/>
              <a:t>facets</a:t>
            </a:r>
            <a:r>
              <a:rPr lang="it-IT" dirty="0" smtClean="0"/>
              <a:t> to the base </a:t>
            </a:r>
            <a:r>
              <a:rPr lang="it-IT" dirty="0" err="1" smtClean="0"/>
              <a:t>term</a:t>
            </a:r>
            <a:r>
              <a:rPr lang="it-IT" dirty="0" smtClean="0"/>
              <a:t> in </a:t>
            </a:r>
            <a:r>
              <a:rPr lang="it-IT" dirty="0" err="1" smtClean="0"/>
              <a:t>order</a:t>
            </a:r>
            <a:r>
              <a:rPr lang="it-IT" dirty="0" smtClean="0"/>
              <a:t> to create a new </a:t>
            </a:r>
            <a:r>
              <a:rPr lang="it-IT" dirty="0" err="1" smtClean="0"/>
              <a:t>encoding</a:t>
            </a:r>
            <a:r>
              <a:rPr lang="it-IT" dirty="0" smtClean="0"/>
              <a:t>. The </a:t>
            </a:r>
            <a:r>
              <a:rPr lang="it-IT" dirty="0" err="1" smtClean="0"/>
              <a:t>textbox</a:t>
            </a:r>
            <a:r>
              <a:rPr lang="it-IT" dirty="0" smtClean="0"/>
              <a:t> «code» </a:t>
            </a:r>
            <a:r>
              <a:rPr lang="it-IT" dirty="0" err="1" smtClean="0"/>
              <a:t>displays</a:t>
            </a:r>
            <a:r>
              <a:rPr lang="it-IT" dirty="0" smtClean="0"/>
              <a:t> the new code of the </a:t>
            </a:r>
            <a:r>
              <a:rPr lang="it-IT" dirty="0" err="1" smtClean="0"/>
              <a:t>described</a:t>
            </a:r>
            <a:r>
              <a:rPr lang="it-IT" dirty="0" smtClean="0"/>
              <a:t> </a:t>
            </a:r>
            <a:r>
              <a:rPr lang="it-IT" dirty="0" err="1" smtClean="0"/>
              <a:t>term</a:t>
            </a:r>
            <a:r>
              <a:rPr lang="it-IT" dirty="0" smtClean="0"/>
              <a:t>. The </a:t>
            </a:r>
            <a:r>
              <a:rPr lang="it-IT" dirty="0" err="1" smtClean="0"/>
              <a:t>textbox</a:t>
            </a:r>
            <a:r>
              <a:rPr lang="it-IT" dirty="0" smtClean="0"/>
              <a:t> «</a:t>
            </a:r>
            <a:r>
              <a:rPr lang="it-IT" dirty="0" err="1" smtClean="0"/>
              <a:t>interpreted</a:t>
            </a:r>
            <a:r>
              <a:rPr lang="it-IT" dirty="0" smtClean="0"/>
              <a:t> code» shows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facets</a:t>
            </a:r>
            <a:r>
              <a:rPr lang="it-IT" dirty="0" smtClean="0"/>
              <a:t>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added</a:t>
            </a:r>
            <a:r>
              <a:rPr lang="it-IT" dirty="0" smtClean="0"/>
              <a:t> to the base </a:t>
            </a:r>
            <a:r>
              <a:rPr lang="it-IT" dirty="0" err="1" smtClean="0"/>
              <a:t>term</a:t>
            </a:r>
            <a:r>
              <a:rPr lang="it-IT" dirty="0" smtClean="0"/>
              <a:t> in a human </a:t>
            </a:r>
            <a:r>
              <a:rPr lang="it-IT" dirty="0" err="1" smtClean="0"/>
              <a:t>readable</a:t>
            </a:r>
            <a:r>
              <a:rPr lang="it-IT" dirty="0" smtClean="0"/>
              <a:t> format. The </a:t>
            </a:r>
            <a:r>
              <a:rPr lang="it-IT" dirty="0" err="1" smtClean="0"/>
              <a:t>warning</a:t>
            </a:r>
            <a:r>
              <a:rPr lang="it-IT" dirty="0" smtClean="0"/>
              <a:t> panel shows </a:t>
            </a:r>
            <a:r>
              <a:rPr lang="it-IT" dirty="0" err="1" smtClean="0"/>
              <a:t>warning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 (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enabled</a:t>
            </a:r>
            <a:r>
              <a:rPr lang="it-IT" dirty="0" smtClean="0"/>
              <a:t>, </a:t>
            </a:r>
            <a:r>
              <a:rPr lang="it-IT" dirty="0" err="1" smtClean="0"/>
              <a:t>only</a:t>
            </a:r>
            <a:r>
              <a:rPr lang="it-IT" dirty="0" smtClean="0"/>
              <a:t> MTX </a:t>
            </a:r>
            <a:r>
              <a:rPr lang="it-IT" dirty="0" err="1" smtClean="0"/>
              <a:t>catalogue</a:t>
            </a:r>
            <a:r>
              <a:rPr lang="it-IT" dirty="0" smtClean="0"/>
              <a:t>).</a:t>
            </a:r>
          </a:p>
          <a:p>
            <a:r>
              <a:rPr lang="it-IT" dirty="0" smtClean="0"/>
              <a:t>The base </a:t>
            </a:r>
            <a:r>
              <a:rPr lang="it-IT" dirty="0" err="1" smtClean="0"/>
              <a:t>term</a:t>
            </a:r>
            <a:r>
              <a:rPr lang="it-IT" dirty="0" smtClean="0"/>
              <a:t> and the </a:t>
            </a:r>
            <a:r>
              <a:rPr lang="it-IT" dirty="0" err="1" smtClean="0"/>
              <a:t>catalogue</a:t>
            </a:r>
            <a:r>
              <a:rPr lang="it-IT" dirty="0" smtClean="0"/>
              <a:t> are </a:t>
            </a:r>
            <a:r>
              <a:rPr lang="it-IT" dirty="0" err="1" smtClean="0"/>
              <a:t>specified</a:t>
            </a:r>
            <a:r>
              <a:rPr lang="it-IT" dirty="0" smtClean="0"/>
              <a:t> in the </a:t>
            </a:r>
            <a:r>
              <a:rPr lang="it-IT" dirty="0" err="1" smtClean="0"/>
              <a:t>constructor</a:t>
            </a:r>
            <a:r>
              <a:rPr lang="it-IT" dirty="0" smtClean="0"/>
              <a:t> of the </a:t>
            </a:r>
            <a:r>
              <a:rPr lang="it-IT" dirty="0" err="1" smtClean="0"/>
              <a:t>class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16" name="Rettangolo 15"/>
          <p:cNvSpPr/>
          <p:nvPr/>
        </p:nvSpPr>
        <p:spPr>
          <a:xfrm>
            <a:off x="4789098" y="1541806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Textbox</a:t>
            </a:r>
            <a:r>
              <a:rPr lang="it-IT" dirty="0" smtClean="0"/>
              <a:t> «</a:t>
            </a:r>
            <a:r>
              <a:rPr lang="it-IT" dirty="0" err="1" smtClean="0"/>
              <a:t>interpreted</a:t>
            </a:r>
            <a:r>
              <a:rPr lang="it-IT" dirty="0" smtClean="0"/>
              <a:t> code»</a:t>
            </a:r>
            <a:endParaRPr lang="it-IT" dirty="0" smtClean="0"/>
          </a:p>
        </p:txBody>
      </p:sp>
      <p:sp>
        <p:nvSpPr>
          <p:cNvPr id="18" name="Rettangolo 17"/>
          <p:cNvSpPr/>
          <p:nvPr/>
        </p:nvSpPr>
        <p:spPr>
          <a:xfrm>
            <a:off x="8343180" y="2421701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Button «Copy </a:t>
            </a:r>
            <a:r>
              <a:rPr lang="it-IT" dirty="0" err="1" smtClean="0"/>
              <a:t>description</a:t>
            </a:r>
            <a:r>
              <a:rPr lang="it-IT" dirty="0" smtClean="0"/>
              <a:t>»</a:t>
            </a:r>
            <a:endParaRPr lang="it-IT" dirty="0" smtClean="0"/>
          </a:p>
        </p:txBody>
      </p:sp>
      <p:sp>
        <p:nvSpPr>
          <p:cNvPr id="19" name="Rettangolo 18"/>
          <p:cNvSpPr/>
          <p:nvPr/>
        </p:nvSpPr>
        <p:spPr>
          <a:xfrm>
            <a:off x="8343180" y="3301596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Button «copy code + </a:t>
            </a:r>
            <a:r>
              <a:rPr lang="it-IT" dirty="0" err="1" smtClean="0"/>
              <a:t>desc</a:t>
            </a:r>
            <a:r>
              <a:rPr lang="it-IT" dirty="0" smtClean="0"/>
              <a:t>.»</a:t>
            </a:r>
            <a:endParaRPr lang="it-IT" dirty="0" smtClean="0"/>
          </a:p>
        </p:txBody>
      </p:sp>
      <p:sp>
        <p:nvSpPr>
          <p:cNvPr id="20" name="Rettangolo 19"/>
          <p:cNvSpPr/>
          <p:nvPr/>
        </p:nvSpPr>
        <p:spPr>
          <a:xfrm>
            <a:off x="8343180" y="4171897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Button «</a:t>
            </a:r>
            <a:r>
              <a:rPr lang="it-IT" dirty="0" err="1" smtClean="0"/>
              <a:t>close</a:t>
            </a:r>
            <a:r>
              <a:rPr lang="it-IT" dirty="0" smtClean="0"/>
              <a:t> </a:t>
            </a:r>
            <a:r>
              <a:rPr lang="it-IT" dirty="0" err="1" smtClean="0"/>
              <a:t>window</a:t>
            </a:r>
            <a:r>
              <a:rPr lang="it-IT" dirty="0" smtClean="0"/>
              <a:t>»</a:t>
            </a:r>
            <a:endParaRPr lang="it-IT" dirty="0" smtClean="0"/>
          </a:p>
        </p:txBody>
      </p:sp>
      <p:cxnSp>
        <p:nvCxnSpPr>
          <p:cNvPr id="21" name="Connettore 2 20"/>
          <p:cNvCxnSpPr>
            <a:stCxn id="4" idx="2"/>
            <a:endCxn id="9" idx="0"/>
          </p:cNvCxnSpPr>
          <p:nvPr/>
        </p:nvCxnSpPr>
        <p:spPr>
          <a:xfrm flipH="1">
            <a:off x="3909205" y="1138714"/>
            <a:ext cx="1716656" cy="40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4" idx="2"/>
            <a:endCxn id="16" idx="0"/>
          </p:cNvCxnSpPr>
          <p:nvPr/>
        </p:nvCxnSpPr>
        <p:spPr>
          <a:xfrm flipH="1">
            <a:off x="5565475" y="1138714"/>
            <a:ext cx="60386" cy="40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4" idx="2"/>
            <a:endCxn id="8" idx="0"/>
          </p:cNvCxnSpPr>
          <p:nvPr/>
        </p:nvCxnSpPr>
        <p:spPr>
          <a:xfrm>
            <a:off x="5625861" y="1138714"/>
            <a:ext cx="1716655" cy="40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4" idx="2"/>
            <a:endCxn id="10" idx="0"/>
          </p:cNvCxnSpPr>
          <p:nvPr/>
        </p:nvCxnSpPr>
        <p:spPr>
          <a:xfrm>
            <a:off x="5625861" y="1138714"/>
            <a:ext cx="3493696" cy="4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5" idx="2"/>
          </p:cNvCxnSpPr>
          <p:nvPr/>
        </p:nvCxnSpPr>
        <p:spPr>
          <a:xfrm>
            <a:off x="1507467" y="2421701"/>
            <a:ext cx="0" cy="43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559461" y="2866986"/>
            <a:ext cx="1896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button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pressed</a:t>
            </a:r>
            <a:r>
              <a:rPr lang="it-IT" dirty="0" smtClean="0"/>
              <a:t>, open </a:t>
            </a:r>
            <a:r>
              <a:rPr lang="it-IT" dirty="0" err="1" smtClean="0"/>
              <a:t>FormSelectTerm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627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685582" y="258819"/>
            <a:ext cx="1880557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FormSelectTerm</a:t>
            </a:r>
            <a:endParaRPr lang="it-IT" dirty="0" smtClean="0"/>
          </a:p>
        </p:txBody>
      </p:sp>
      <p:sp>
        <p:nvSpPr>
          <p:cNvPr id="5" name="Rettangolo 4"/>
          <p:cNvSpPr/>
          <p:nvPr/>
        </p:nvSpPr>
        <p:spPr>
          <a:xfrm>
            <a:off x="311988" y="1541805"/>
            <a:ext cx="1956758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SearchBar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6566140" y="61746"/>
            <a:ext cx="5510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Public </a:t>
            </a:r>
            <a:r>
              <a:rPr lang="it-IT" dirty="0" err="1" smtClean="0"/>
              <a:t>methods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FormSelectTerm</a:t>
            </a:r>
            <a:r>
              <a:rPr lang="it-IT" dirty="0" smtClean="0"/>
              <a:t>(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catalogue</a:t>
            </a:r>
            <a:r>
              <a:rPr lang="it-IT" dirty="0" smtClean="0"/>
              <a:t>, </a:t>
            </a:r>
            <a:r>
              <a:rPr lang="it-IT" dirty="0" err="1" smtClean="0"/>
              <a:t>Hierarchy</a:t>
            </a:r>
            <a:r>
              <a:rPr lang="it-IT" dirty="0" smtClean="0"/>
              <a:t> </a:t>
            </a:r>
            <a:r>
              <a:rPr lang="it-IT" dirty="0" err="1" smtClean="0"/>
              <a:t>facetHierarchy</a:t>
            </a:r>
            <a:r>
              <a:rPr lang="it-IT" dirty="0" smtClean="0"/>
              <a:t>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Collection&lt;</a:t>
            </a:r>
            <a:r>
              <a:rPr lang="it-IT" dirty="0" err="1" smtClean="0"/>
              <a:t>Nameable</a:t>
            </a:r>
            <a:r>
              <a:rPr lang="it-IT" dirty="0" smtClean="0"/>
              <a:t>&gt; </a:t>
            </a:r>
            <a:r>
              <a:rPr lang="it-IT" dirty="0" err="1" smtClean="0"/>
              <a:t>getSelectedTerms</a:t>
            </a:r>
            <a:r>
              <a:rPr lang="it-IT" dirty="0" smtClean="0"/>
              <a:t>()</a:t>
            </a:r>
          </a:p>
        </p:txBody>
      </p:sp>
      <p:cxnSp>
        <p:nvCxnSpPr>
          <p:cNvPr id="7" name="Connettore 2 6"/>
          <p:cNvCxnSpPr>
            <a:stCxn id="4" idx="2"/>
            <a:endCxn id="5" idx="0"/>
          </p:cNvCxnSpPr>
          <p:nvPr/>
        </p:nvCxnSpPr>
        <p:spPr>
          <a:xfrm flipH="1">
            <a:off x="1290367" y="1138714"/>
            <a:ext cx="4335494" cy="4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6566139" y="1541806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TermPropertyTab</a:t>
            </a:r>
            <a:endParaRPr lang="it-IT" dirty="0" smtClean="0"/>
          </a:p>
        </p:txBody>
      </p:sp>
      <p:sp>
        <p:nvSpPr>
          <p:cNvPr id="9" name="Rettangolo 8"/>
          <p:cNvSpPr/>
          <p:nvPr/>
        </p:nvSpPr>
        <p:spPr>
          <a:xfrm>
            <a:off x="2488719" y="1541805"/>
            <a:ext cx="2080405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TermTreeViewer</a:t>
            </a:r>
            <a:endParaRPr lang="it-IT" dirty="0" smtClean="0"/>
          </a:p>
          <a:p>
            <a:pPr algn="ctr"/>
            <a:r>
              <a:rPr lang="it-IT" dirty="0" smtClean="0"/>
              <a:t>(With multiple </a:t>
            </a:r>
            <a:r>
              <a:rPr lang="it-IT" dirty="0" err="1" smtClean="0"/>
              <a:t>selection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needed</a:t>
            </a:r>
            <a:r>
              <a:rPr lang="it-IT" dirty="0" smtClean="0"/>
              <a:t>)</a:t>
            </a:r>
            <a:endParaRPr lang="it-IT" dirty="0" smtClean="0"/>
          </a:p>
        </p:txBody>
      </p:sp>
      <p:sp>
        <p:nvSpPr>
          <p:cNvPr id="10" name="Rettangolo 9"/>
          <p:cNvSpPr/>
          <p:nvPr/>
        </p:nvSpPr>
        <p:spPr>
          <a:xfrm>
            <a:off x="8343180" y="1551400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Button «Ok»</a:t>
            </a:r>
            <a:endParaRPr lang="it-IT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113582" y="3929618"/>
            <a:ext cx="7259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UI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select</a:t>
            </a:r>
            <a:r>
              <a:rPr lang="it-IT" dirty="0" smtClean="0"/>
              <a:t> </a:t>
            </a:r>
            <a:r>
              <a:rPr lang="it-IT" dirty="0" err="1" smtClean="0"/>
              <a:t>terms</a:t>
            </a:r>
            <a:r>
              <a:rPr lang="it-IT" dirty="0" smtClean="0"/>
              <a:t> from the </a:t>
            </a:r>
            <a:r>
              <a:rPr lang="it-IT" dirty="0" err="1" smtClean="0"/>
              <a:t>ones</a:t>
            </a:r>
            <a:r>
              <a:rPr lang="it-IT" dirty="0" smtClean="0"/>
              <a:t> </a:t>
            </a:r>
            <a:r>
              <a:rPr lang="it-IT" dirty="0" err="1" smtClean="0"/>
              <a:t>contained</a:t>
            </a:r>
            <a:r>
              <a:rPr lang="it-IT" dirty="0" smtClean="0"/>
              <a:t> in the </a:t>
            </a:r>
            <a:r>
              <a:rPr lang="it-IT" dirty="0" err="1" smtClean="0"/>
              <a:t>selected</a:t>
            </a:r>
            <a:r>
              <a:rPr lang="it-IT" dirty="0" smtClean="0"/>
              <a:t> </a:t>
            </a:r>
            <a:r>
              <a:rPr lang="it-IT" dirty="0" err="1" smtClean="0"/>
              <a:t>hierarchy</a:t>
            </a:r>
            <a:r>
              <a:rPr lang="it-IT" dirty="0" smtClean="0"/>
              <a:t> </a:t>
            </a:r>
            <a:r>
              <a:rPr lang="it-IT" dirty="0" err="1" smtClean="0"/>
              <a:t>passed</a:t>
            </a:r>
            <a:r>
              <a:rPr lang="it-IT" dirty="0" smtClean="0"/>
              <a:t> in the </a:t>
            </a:r>
            <a:r>
              <a:rPr lang="it-IT" dirty="0" err="1" smtClean="0"/>
              <a:t>constructor</a:t>
            </a:r>
            <a:r>
              <a:rPr lang="it-IT" dirty="0" smtClean="0"/>
              <a:t>. Once the Ok </a:t>
            </a:r>
            <a:r>
              <a:rPr lang="it-IT" dirty="0" err="1" smtClean="0"/>
              <a:t>button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pressed</a:t>
            </a:r>
            <a:r>
              <a:rPr lang="it-IT" dirty="0" smtClean="0"/>
              <a:t>,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to call the </a:t>
            </a:r>
            <a:r>
              <a:rPr lang="it-IT" dirty="0" err="1" smtClean="0"/>
              <a:t>getSelectedTerms</a:t>
            </a:r>
            <a:r>
              <a:rPr lang="it-IT" dirty="0" smtClean="0"/>
              <a:t>() </a:t>
            </a:r>
            <a:r>
              <a:rPr lang="it-IT" dirty="0" err="1" smtClean="0"/>
              <a:t>method</a:t>
            </a:r>
            <a:r>
              <a:rPr lang="it-IT" dirty="0" smtClean="0"/>
              <a:t> to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terms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selected</a:t>
            </a:r>
            <a:r>
              <a:rPr lang="it-IT" dirty="0" smtClean="0"/>
              <a:t>. Note </a:t>
            </a:r>
            <a:r>
              <a:rPr lang="it-IT" dirty="0" err="1" smtClean="0"/>
              <a:t>that</a:t>
            </a:r>
            <a:r>
              <a:rPr lang="it-IT" dirty="0" smtClean="0"/>
              <a:t> for general </a:t>
            </a:r>
            <a:r>
              <a:rPr lang="it-IT" dirty="0" err="1" smtClean="0"/>
              <a:t>purposes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was</a:t>
            </a:r>
            <a:r>
              <a:rPr lang="it-IT" dirty="0" smtClean="0"/>
              <a:t> </a:t>
            </a:r>
            <a:r>
              <a:rPr lang="it-IT" dirty="0" err="1" smtClean="0"/>
              <a:t>extended</a:t>
            </a:r>
            <a:r>
              <a:rPr lang="it-IT" dirty="0" smtClean="0"/>
              <a:t>. In </a:t>
            </a:r>
            <a:r>
              <a:rPr lang="it-IT" dirty="0" err="1" smtClean="0"/>
              <a:t>fact</a:t>
            </a:r>
            <a:r>
              <a:rPr lang="it-IT" dirty="0" smtClean="0"/>
              <a:t>, </a:t>
            </a:r>
            <a:r>
              <a:rPr lang="it-IT" dirty="0" err="1" smtClean="0"/>
              <a:t>sometimes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select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«</a:t>
            </a:r>
            <a:r>
              <a:rPr lang="it-IT" dirty="0" err="1" smtClean="0"/>
              <a:t>terms</a:t>
            </a:r>
            <a:r>
              <a:rPr lang="it-IT" dirty="0" smtClean="0"/>
              <a:t>»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hierarchies</a:t>
            </a:r>
            <a:r>
              <a:rPr lang="it-IT" dirty="0" smtClean="0"/>
              <a:t> or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terms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represents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 </a:t>
            </a:r>
            <a:r>
              <a:rPr lang="it-IT" dirty="0" err="1" smtClean="0"/>
              <a:t>like</a:t>
            </a:r>
            <a:r>
              <a:rPr lang="it-IT" dirty="0" smtClean="0"/>
              <a:t> «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hierarchies</a:t>
            </a:r>
            <a:r>
              <a:rPr lang="it-IT" dirty="0" smtClean="0"/>
              <a:t>». For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reason</a:t>
            </a:r>
            <a:r>
              <a:rPr lang="it-IT" dirty="0" smtClean="0"/>
              <a:t>, the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getSelectedTerms</a:t>
            </a:r>
            <a:r>
              <a:rPr lang="it-IT" dirty="0" smtClean="0"/>
              <a:t>() </a:t>
            </a:r>
            <a:r>
              <a:rPr lang="it-IT" dirty="0" err="1" smtClean="0"/>
              <a:t>returns</a:t>
            </a:r>
            <a:r>
              <a:rPr lang="it-IT" dirty="0" smtClean="0"/>
              <a:t> </a:t>
            </a:r>
            <a:r>
              <a:rPr lang="it-IT" dirty="0" err="1" smtClean="0"/>
              <a:t>Nameable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, </a:t>
            </a:r>
            <a:r>
              <a:rPr lang="it-IT" dirty="0" err="1" smtClean="0"/>
              <a:t>which</a:t>
            </a:r>
            <a:r>
              <a:rPr lang="it-IT" dirty="0" smtClean="0"/>
              <a:t> are </a:t>
            </a:r>
            <a:r>
              <a:rPr lang="it-IT" dirty="0" err="1" smtClean="0"/>
              <a:t>objects</a:t>
            </a:r>
            <a:r>
              <a:rPr lang="it-IT" dirty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just the </a:t>
            </a:r>
            <a:r>
              <a:rPr lang="it-IT" dirty="0" err="1" smtClean="0"/>
              <a:t>getName</a:t>
            </a:r>
            <a:r>
              <a:rPr lang="it-IT" dirty="0" smtClean="0"/>
              <a:t>() </a:t>
            </a:r>
            <a:r>
              <a:rPr lang="it-IT" dirty="0" err="1" smtClean="0"/>
              <a:t>method</a:t>
            </a:r>
            <a:r>
              <a:rPr lang="it-IT" dirty="0" smtClean="0"/>
              <a:t>. </a:t>
            </a:r>
            <a:r>
              <a:rPr lang="it-IT" dirty="0" err="1" smtClean="0"/>
              <a:t>We</a:t>
            </a:r>
            <a:r>
              <a:rPr lang="it-IT" dirty="0" smtClean="0"/>
              <a:t> can use </a:t>
            </a:r>
            <a:r>
              <a:rPr lang="it-IT" dirty="0" err="1" smtClean="0"/>
              <a:t>instanceof</a:t>
            </a:r>
            <a:r>
              <a:rPr lang="it-IT" dirty="0" smtClean="0"/>
              <a:t> to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a </a:t>
            </a:r>
            <a:r>
              <a:rPr lang="it-IT" dirty="0" err="1" smtClean="0"/>
              <a:t>Term</a:t>
            </a:r>
            <a:r>
              <a:rPr lang="it-IT" dirty="0" smtClean="0"/>
              <a:t>, a </a:t>
            </a:r>
            <a:r>
              <a:rPr lang="it-IT" dirty="0" err="1" smtClean="0"/>
              <a:t>Hierarchy</a:t>
            </a:r>
            <a:r>
              <a:rPr lang="it-IT" dirty="0" smtClean="0"/>
              <a:t> or 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Nameable</a:t>
            </a:r>
            <a:r>
              <a:rPr lang="it-IT" dirty="0" smtClean="0"/>
              <a:t> (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hierarchies</a:t>
            </a:r>
            <a:r>
              <a:rPr lang="it-IT" dirty="0" smtClean="0"/>
              <a:t>,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facets</a:t>
            </a:r>
            <a:r>
              <a:rPr lang="it-IT" dirty="0" smtClean="0"/>
              <a:t>..) to </a:t>
            </a:r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computations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16" name="Rettangolo 15"/>
          <p:cNvSpPr/>
          <p:nvPr/>
        </p:nvSpPr>
        <p:spPr>
          <a:xfrm>
            <a:off x="4789098" y="1541806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Selected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frame</a:t>
            </a:r>
            <a:endParaRPr lang="it-IT" dirty="0" smtClean="0"/>
          </a:p>
        </p:txBody>
      </p:sp>
      <p:cxnSp>
        <p:nvCxnSpPr>
          <p:cNvPr id="21" name="Connettore 2 20"/>
          <p:cNvCxnSpPr>
            <a:stCxn id="4" idx="2"/>
            <a:endCxn id="9" idx="0"/>
          </p:cNvCxnSpPr>
          <p:nvPr/>
        </p:nvCxnSpPr>
        <p:spPr>
          <a:xfrm flipH="1">
            <a:off x="3528922" y="1138714"/>
            <a:ext cx="2096939" cy="40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4" idx="2"/>
            <a:endCxn id="16" idx="0"/>
          </p:cNvCxnSpPr>
          <p:nvPr/>
        </p:nvCxnSpPr>
        <p:spPr>
          <a:xfrm flipH="1">
            <a:off x="5565475" y="1138714"/>
            <a:ext cx="60386" cy="40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4" idx="2"/>
            <a:endCxn id="8" idx="0"/>
          </p:cNvCxnSpPr>
          <p:nvPr/>
        </p:nvCxnSpPr>
        <p:spPr>
          <a:xfrm>
            <a:off x="5625861" y="1138714"/>
            <a:ext cx="1716655" cy="40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4" idx="2"/>
            <a:endCxn id="10" idx="0"/>
          </p:cNvCxnSpPr>
          <p:nvPr/>
        </p:nvCxnSpPr>
        <p:spPr>
          <a:xfrm>
            <a:off x="5625861" y="1138714"/>
            <a:ext cx="3493696" cy="4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5" idx="2"/>
          </p:cNvCxnSpPr>
          <p:nvPr/>
        </p:nvCxnSpPr>
        <p:spPr>
          <a:xfrm>
            <a:off x="1290367" y="2421700"/>
            <a:ext cx="0" cy="43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8343180" y="2421701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Button «</a:t>
            </a:r>
            <a:r>
              <a:rPr lang="it-IT" dirty="0" err="1" smtClean="0"/>
              <a:t>Cancel</a:t>
            </a:r>
            <a:r>
              <a:rPr lang="it-IT" dirty="0" smtClean="0"/>
              <a:t>»</a:t>
            </a:r>
            <a:endParaRPr lang="it-IT" dirty="0" smtClean="0"/>
          </a:p>
        </p:txBody>
      </p:sp>
      <p:sp>
        <p:nvSpPr>
          <p:cNvPr id="30" name="Rettangolo 29"/>
          <p:cNvSpPr/>
          <p:nvPr/>
        </p:nvSpPr>
        <p:spPr>
          <a:xfrm>
            <a:off x="311988" y="2861648"/>
            <a:ext cx="2349981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SearchResultsWindow</a:t>
            </a:r>
            <a:r>
              <a:rPr lang="it-IT" dirty="0" smtClean="0"/>
              <a:t> (</a:t>
            </a:r>
            <a:r>
              <a:rPr lang="it-IT" dirty="0" err="1" smtClean="0"/>
              <a:t>opened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performed</a:t>
            </a:r>
            <a:r>
              <a:rPr lang="it-IT" dirty="0" smtClean="0"/>
              <a:t>)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0142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401582" y="250205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MainPanel</a:t>
            </a:r>
            <a:endParaRPr lang="it-IT" dirty="0" smtClean="0"/>
          </a:p>
        </p:txBody>
      </p:sp>
      <p:sp>
        <p:nvSpPr>
          <p:cNvPr id="5" name="Rettangolo 4"/>
          <p:cNvSpPr/>
          <p:nvPr/>
        </p:nvSpPr>
        <p:spPr>
          <a:xfrm>
            <a:off x="969040" y="1522606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SearchPanel</a:t>
            </a:r>
            <a:endParaRPr lang="it-IT" dirty="0" smtClean="0"/>
          </a:p>
        </p:txBody>
      </p:sp>
      <p:sp>
        <p:nvSpPr>
          <p:cNvPr id="6" name="Rettangolo 5"/>
          <p:cNvSpPr/>
          <p:nvPr/>
        </p:nvSpPr>
        <p:spPr>
          <a:xfrm>
            <a:off x="6280035" y="1531233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HierarchySelector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7969373" y="1531233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TermFilter</a:t>
            </a:r>
            <a:endParaRPr lang="it-IT" dirty="0"/>
          </a:p>
        </p:txBody>
      </p:sp>
      <p:cxnSp>
        <p:nvCxnSpPr>
          <p:cNvPr id="9" name="Connettore 2 8"/>
          <p:cNvCxnSpPr>
            <a:stCxn id="4" idx="2"/>
            <a:endCxn id="5" idx="0"/>
          </p:cNvCxnSpPr>
          <p:nvPr/>
        </p:nvCxnSpPr>
        <p:spPr>
          <a:xfrm flipH="1">
            <a:off x="1745417" y="1130100"/>
            <a:ext cx="4432542" cy="39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endCxn id="6" idx="0"/>
          </p:cNvCxnSpPr>
          <p:nvPr/>
        </p:nvCxnSpPr>
        <p:spPr>
          <a:xfrm>
            <a:off x="6177959" y="1138726"/>
            <a:ext cx="878453" cy="39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7" idx="0"/>
          </p:cNvCxnSpPr>
          <p:nvPr/>
        </p:nvCxnSpPr>
        <p:spPr>
          <a:xfrm>
            <a:off x="6177959" y="1138726"/>
            <a:ext cx="2567791" cy="39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415151" y="3614468"/>
            <a:ext cx="5296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</a:t>
            </a:r>
            <a:r>
              <a:rPr lang="it-IT" dirty="0" err="1" smtClean="0"/>
              <a:t>searching</a:t>
            </a:r>
            <a:r>
              <a:rPr lang="it-IT" dirty="0" smtClean="0"/>
              <a:t> </a:t>
            </a:r>
            <a:r>
              <a:rPr lang="it-IT" dirty="0" err="1" smtClean="0"/>
              <a:t>terms</a:t>
            </a:r>
            <a:r>
              <a:rPr lang="it-IT" dirty="0" smtClean="0"/>
              <a:t>, </a:t>
            </a:r>
            <a:r>
              <a:rPr lang="it-IT" dirty="0" err="1" smtClean="0"/>
              <a:t>seeing</a:t>
            </a:r>
            <a:r>
              <a:rPr lang="it-IT" dirty="0" smtClean="0"/>
              <a:t> </a:t>
            </a:r>
            <a:r>
              <a:rPr lang="it-IT" dirty="0" err="1" smtClean="0"/>
              <a:t>terms</a:t>
            </a:r>
            <a:r>
              <a:rPr lang="it-IT" dirty="0"/>
              <a:t> </a:t>
            </a:r>
            <a:r>
              <a:rPr lang="it-IT" dirty="0" smtClean="0"/>
              <a:t>in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hierarchies</a:t>
            </a:r>
            <a:r>
              <a:rPr lang="it-IT" dirty="0" smtClean="0"/>
              <a:t>, </a:t>
            </a:r>
            <a:r>
              <a:rPr lang="it-IT" dirty="0" err="1" smtClean="0"/>
              <a:t>selecting</a:t>
            </a:r>
            <a:r>
              <a:rPr lang="it-IT" dirty="0" smtClean="0"/>
              <a:t> the </a:t>
            </a:r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hierarchy</a:t>
            </a:r>
            <a:r>
              <a:rPr lang="it-IT" dirty="0" smtClean="0"/>
              <a:t>, </a:t>
            </a:r>
            <a:r>
              <a:rPr lang="it-IT" dirty="0" err="1" smtClean="0"/>
              <a:t>selecting</a:t>
            </a:r>
            <a:r>
              <a:rPr lang="it-IT" dirty="0" smtClean="0"/>
              <a:t> </a:t>
            </a:r>
            <a:r>
              <a:rPr lang="it-IT" dirty="0" err="1" smtClean="0"/>
              <a:t>visualization</a:t>
            </a:r>
            <a:r>
              <a:rPr lang="it-IT" dirty="0" smtClean="0"/>
              <a:t> </a:t>
            </a:r>
            <a:r>
              <a:rPr lang="it-IT" dirty="0" err="1" smtClean="0"/>
              <a:t>settings</a:t>
            </a:r>
            <a:r>
              <a:rPr lang="it-IT" dirty="0" smtClean="0"/>
              <a:t> and </a:t>
            </a:r>
            <a:r>
              <a:rPr lang="it-IT" dirty="0" err="1" smtClean="0"/>
              <a:t>viewing</a:t>
            </a:r>
            <a:r>
              <a:rPr lang="it-IT" dirty="0" smtClean="0"/>
              <a:t>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.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4347717" y="1531234"/>
            <a:ext cx="1795733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TermTreeViewer</a:t>
            </a:r>
            <a:endParaRPr lang="it-IT" dirty="0" smtClean="0"/>
          </a:p>
        </p:txBody>
      </p:sp>
      <p:cxnSp>
        <p:nvCxnSpPr>
          <p:cNvPr id="23" name="Connettore 2 22"/>
          <p:cNvCxnSpPr>
            <a:endCxn id="22" idx="0"/>
          </p:cNvCxnSpPr>
          <p:nvPr/>
        </p:nvCxnSpPr>
        <p:spPr>
          <a:xfrm flipH="1">
            <a:off x="5245584" y="1138726"/>
            <a:ext cx="932375" cy="39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9658711" y="1531232"/>
            <a:ext cx="1699405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TermTabs</a:t>
            </a:r>
            <a:endParaRPr lang="it-IT" dirty="0"/>
          </a:p>
        </p:txBody>
      </p:sp>
      <p:cxnSp>
        <p:nvCxnSpPr>
          <p:cNvPr id="32" name="Connettore 2 31"/>
          <p:cNvCxnSpPr>
            <a:endCxn id="31" idx="0"/>
          </p:cNvCxnSpPr>
          <p:nvPr/>
        </p:nvCxnSpPr>
        <p:spPr>
          <a:xfrm>
            <a:off x="6177959" y="1138726"/>
            <a:ext cx="4330455" cy="39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658378" y="1522606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CatalogueLabel</a:t>
            </a:r>
            <a:endParaRPr lang="it-IT" dirty="0" smtClean="0"/>
          </a:p>
        </p:txBody>
      </p:sp>
      <p:cxnSp>
        <p:nvCxnSpPr>
          <p:cNvPr id="43" name="Connettore 2 42"/>
          <p:cNvCxnSpPr>
            <a:stCxn id="4" idx="2"/>
            <a:endCxn id="41" idx="0"/>
          </p:cNvCxnSpPr>
          <p:nvPr/>
        </p:nvCxnSpPr>
        <p:spPr>
          <a:xfrm flipH="1">
            <a:off x="3434755" y="1130100"/>
            <a:ext cx="2743204" cy="39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5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668339" y="250205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MainMenu</a:t>
            </a:r>
            <a:endParaRPr lang="it-IT" dirty="0" smtClean="0"/>
          </a:p>
        </p:txBody>
      </p:sp>
      <p:sp>
        <p:nvSpPr>
          <p:cNvPr id="5" name="Rettangolo 4"/>
          <p:cNvSpPr/>
          <p:nvPr/>
        </p:nvSpPr>
        <p:spPr>
          <a:xfrm>
            <a:off x="1273870" y="1531234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FileMenu</a:t>
            </a:r>
            <a:endParaRPr lang="it-IT" dirty="0" smtClean="0"/>
          </a:p>
        </p:txBody>
      </p:sp>
      <p:sp>
        <p:nvSpPr>
          <p:cNvPr id="6" name="Rettangolo 5"/>
          <p:cNvSpPr/>
          <p:nvPr/>
        </p:nvSpPr>
        <p:spPr>
          <a:xfrm>
            <a:off x="7513619" y="1531234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AboutMenu</a:t>
            </a:r>
            <a:endParaRPr lang="it-IT" dirty="0"/>
          </a:p>
        </p:txBody>
      </p:sp>
      <p:cxnSp>
        <p:nvCxnSpPr>
          <p:cNvPr id="9" name="Connettore 2 8"/>
          <p:cNvCxnSpPr>
            <a:stCxn id="4" idx="2"/>
            <a:endCxn id="5" idx="0"/>
          </p:cNvCxnSpPr>
          <p:nvPr/>
        </p:nvCxnSpPr>
        <p:spPr>
          <a:xfrm flipH="1">
            <a:off x="2050247" y="1130100"/>
            <a:ext cx="3394469" cy="4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4" idx="2"/>
            <a:endCxn id="6" idx="0"/>
          </p:cNvCxnSpPr>
          <p:nvPr/>
        </p:nvCxnSpPr>
        <p:spPr>
          <a:xfrm>
            <a:off x="5444716" y="1130100"/>
            <a:ext cx="2845280" cy="4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415151" y="3614468"/>
            <a:ext cx="529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main</a:t>
            </a:r>
            <a:r>
              <a:rPr lang="it-IT" dirty="0" smtClean="0"/>
              <a:t> menu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displayed</a:t>
            </a:r>
            <a:r>
              <a:rPr lang="it-IT" dirty="0" smtClean="0"/>
              <a:t> in the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.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5271476" y="1531234"/>
            <a:ext cx="1795733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ToolsMenu</a:t>
            </a:r>
            <a:endParaRPr lang="it-IT" dirty="0" smtClean="0"/>
          </a:p>
        </p:txBody>
      </p:sp>
      <p:cxnSp>
        <p:nvCxnSpPr>
          <p:cNvPr id="23" name="Connettore 2 22"/>
          <p:cNvCxnSpPr>
            <a:stCxn id="4" idx="2"/>
            <a:endCxn id="22" idx="0"/>
          </p:cNvCxnSpPr>
          <p:nvPr/>
        </p:nvCxnSpPr>
        <p:spPr>
          <a:xfrm>
            <a:off x="5444716" y="1130100"/>
            <a:ext cx="724627" cy="4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3273034" y="1522605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ViewMenu</a:t>
            </a:r>
            <a:endParaRPr lang="it-IT" dirty="0" smtClean="0"/>
          </a:p>
        </p:txBody>
      </p:sp>
      <p:cxnSp>
        <p:nvCxnSpPr>
          <p:cNvPr id="43" name="Connettore 2 42"/>
          <p:cNvCxnSpPr>
            <a:stCxn id="4" idx="2"/>
            <a:endCxn id="41" idx="0"/>
          </p:cNvCxnSpPr>
          <p:nvPr/>
        </p:nvCxnSpPr>
        <p:spPr>
          <a:xfrm flipH="1">
            <a:off x="4049411" y="1130100"/>
            <a:ext cx="1395305" cy="3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9512061" y="1522604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Login </a:t>
            </a:r>
            <a:r>
              <a:rPr lang="it-IT" dirty="0" err="1" smtClean="0"/>
              <a:t>button</a:t>
            </a:r>
            <a:endParaRPr lang="it-IT" dirty="0"/>
          </a:p>
        </p:txBody>
      </p:sp>
      <p:cxnSp>
        <p:nvCxnSpPr>
          <p:cNvPr id="14" name="Connettore 2 13"/>
          <p:cNvCxnSpPr>
            <a:stCxn id="4" idx="2"/>
            <a:endCxn id="12" idx="0"/>
          </p:cNvCxnSpPr>
          <p:nvPr/>
        </p:nvCxnSpPr>
        <p:spPr>
          <a:xfrm>
            <a:off x="5444716" y="1130100"/>
            <a:ext cx="4843722" cy="39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8969325" y="2968137"/>
            <a:ext cx="26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Open </a:t>
            </a:r>
            <a:r>
              <a:rPr lang="it-IT" dirty="0" err="1" smtClean="0"/>
              <a:t>DCFLoginForm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pressed</a:t>
            </a:r>
            <a:endParaRPr lang="it-IT" dirty="0"/>
          </a:p>
        </p:txBody>
      </p:sp>
      <p:cxnSp>
        <p:nvCxnSpPr>
          <p:cNvPr id="17" name="Connettore 2 16"/>
          <p:cNvCxnSpPr>
            <a:stCxn id="12" idx="2"/>
            <a:endCxn id="16" idx="0"/>
          </p:cNvCxnSpPr>
          <p:nvPr/>
        </p:nvCxnSpPr>
        <p:spPr>
          <a:xfrm>
            <a:off x="10288438" y="2402499"/>
            <a:ext cx="0" cy="56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2"/>
            <a:endCxn id="24" idx="0"/>
          </p:cNvCxnSpPr>
          <p:nvPr/>
        </p:nvCxnSpPr>
        <p:spPr>
          <a:xfrm>
            <a:off x="10288438" y="3614468"/>
            <a:ext cx="0" cy="47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8969325" y="4090504"/>
            <a:ext cx="2638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credentials</a:t>
            </a:r>
            <a:r>
              <a:rPr lang="it-IT" dirty="0" smtClean="0"/>
              <a:t> are </a:t>
            </a:r>
            <a:r>
              <a:rPr lang="it-IT" dirty="0" err="1" smtClean="0"/>
              <a:t>correct</a:t>
            </a:r>
            <a:r>
              <a:rPr lang="it-IT" dirty="0"/>
              <a:t> </a:t>
            </a:r>
            <a:r>
              <a:rPr lang="it-IT" dirty="0" smtClean="0"/>
              <a:t>start downloading </a:t>
            </a:r>
            <a:r>
              <a:rPr lang="it-IT" dirty="0" err="1" smtClean="0"/>
              <a:t>catalogues</a:t>
            </a:r>
            <a:r>
              <a:rPr lang="it-IT" dirty="0" smtClean="0"/>
              <a:t> </a:t>
            </a:r>
            <a:r>
              <a:rPr lang="it-IT" dirty="0" err="1" smtClean="0"/>
              <a:t>updates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checking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737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667676" y="621181"/>
            <a:ext cx="2086146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DCFLoginForm</a:t>
            </a:r>
            <a:endParaRPr lang="it-IT" dirty="0" smtClean="0"/>
          </a:p>
        </p:txBody>
      </p:sp>
      <p:sp>
        <p:nvSpPr>
          <p:cNvPr id="5" name="Rettangolo 4"/>
          <p:cNvSpPr/>
          <p:nvPr/>
        </p:nvSpPr>
        <p:spPr>
          <a:xfrm>
            <a:off x="1951730" y="1876281"/>
            <a:ext cx="1715946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Textbox</a:t>
            </a:r>
            <a:r>
              <a:rPr lang="it-IT" dirty="0" smtClean="0"/>
              <a:t> «username»</a:t>
            </a:r>
            <a:endParaRPr lang="it-IT" dirty="0" smtClean="0"/>
          </a:p>
        </p:txBody>
      </p:sp>
      <p:cxnSp>
        <p:nvCxnSpPr>
          <p:cNvPr id="9" name="Connettore 2 8"/>
          <p:cNvCxnSpPr>
            <a:stCxn id="4" idx="2"/>
            <a:endCxn id="5" idx="0"/>
          </p:cNvCxnSpPr>
          <p:nvPr/>
        </p:nvCxnSpPr>
        <p:spPr>
          <a:xfrm flipH="1">
            <a:off x="2809703" y="1501076"/>
            <a:ext cx="1901046" cy="37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364652" y="4623758"/>
            <a:ext cx="5296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Form to </a:t>
            </a:r>
            <a:r>
              <a:rPr lang="it-IT" dirty="0" err="1" smtClean="0"/>
              <a:t>ask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the DCF username and password. The </a:t>
            </a:r>
            <a:r>
              <a:rPr lang="it-IT" dirty="0" err="1" smtClean="0"/>
              <a:t>correctness</a:t>
            </a:r>
            <a:r>
              <a:rPr lang="it-IT" dirty="0" smtClean="0"/>
              <a:t> of </a:t>
            </a:r>
            <a:r>
              <a:rPr lang="it-IT" dirty="0" err="1" smtClean="0"/>
              <a:t>credentials</a:t>
            </a:r>
            <a:r>
              <a:rPr lang="it-IT" dirty="0" smtClean="0"/>
              <a:t> can be </a:t>
            </a:r>
            <a:r>
              <a:rPr lang="it-IT" dirty="0" err="1" smtClean="0"/>
              <a:t>checked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end of the </a:t>
            </a:r>
            <a:r>
              <a:rPr lang="it-IT" dirty="0" err="1" smtClean="0"/>
              <a:t>process</a:t>
            </a:r>
            <a:r>
              <a:rPr lang="it-IT" dirty="0" smtClean="0"/>
              <a:t> </a:t>
            </a:r>
            <a:r>
              <a:rPr lang="it-IT" dirty="0" err="1" smtClean="0"/>
              <a:t>needed</a:t>
            </a:r>
            <a:r>
              <a:rPr lang="it-IT" dirty="0" smtClean="0"/>
              <a:t> to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/>
              <a:t>.</a:t>
            </a:r>
            <a:endParaRPr lang="it-IT" dirty="0" smtClean="0"/>
          </a:p>
        </p:txBody>
      </p:sp>
      <p:sp>
        <p:nvSpPr>
          <p:cNvPr id="24" name="CasellaDiTesto 23"/>
          <p:cNvSpPr txBox="1"/>
          <p:nvPr/>
        </p:nvSpPr>
        <p:spPr>
          <a:xfrm>
            <a:off x="5753822" y="518542"/>
            <a:ext cx="5510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Public </a:t>
            </a:r>
            <a:r>
              <a:rPr lang="it-IT" dirty="0" err="1" smtClean="0"/>
              <a:t>methods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Boolean</a:t>
            </a:r>
            <a:r>
              <a:rPr lang="it-IT" dirty="0" smtClean="0"/>
              <a:t> </a:t>
            </a:r>
            <a:r>
              <a:rPr lang="it-IT" dirty="0" err="1" smtClean="0"/>
              <a:t>areCredentialsCorrect</a:t>
            </a:r>
            <a:r>
              <a:rPr lang="it-IT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getUsername</a:t>
            </a:r>
            <a:r>
              <a:rPr lang="it-IT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getPassword</a:t>
            </a:r>
            <a:r>
              <a:rPr lang="it-IT" dirty="0" smtClean="0"/>
              <a:t>()</a:t>
            </a:r>
          </a:p>
        </p:txBody>
      </p:sp>
      <p:sp>
        <p:nvSpPr>
          <p:cNvPr id="8" name="Rettangolo 7"/>
          <p:cNvSpPr/>
          <p:nvPr/>
        </p:nvSpPr>
        <p:spPr>
          <a:xfrm>
            <a:off x="3852776" y="1893576"/>
            <a:ext cx="1715946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Textbox</a:t>
            </a:r>
            <a:r>
              <a:rPr lang="it-IT" dirty="0" smtClean="0"/>
              <a:t> «password»</a:t>
            </a:r>
            <a:endParaRPr lang="it-IT" dirty="0" smtClean="0"/>
          </a:p>
        </p:txBody>
      </p:sp>
      <p:cxnSp>
        <p:nvCxnSpPr>
          <p:cNvPr id="10" name="Connettore 2 9"/>
          <p:cNvCxnSpPr>
            <a:stCxn id="4" idx="2"/>
            <a:endCxn id="8" idx="0"/>
          </p:cNvCxnSpPr>
          <p:nvPr/>
        </p:nvCxnSpPr>
        <p:spPr>
          <a:xfrm>
            <a:off x="4710749" y="1501076"/>
            <a:ext cx="0" cy="39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5753822" y="1876281"/>
            <a:ext cx="1715946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Login </a:t>
            </a:r>
            <a:r>
              <a:rPr lang="it-IT" dirty="0" err="1" smtClean="0"/>
              <a:t>button</a:t>
            </a:r>
            <a:endParaRPr lang="it-IT" dirty="0" smtClean="0"/>
          </a:p>
        </p:txBody>
      </p:sp>
      <p:cxnSp>
        <p:nvCxnSpPr>
          <p:cNvPr id="15" name="Connettore 2 14"/>
          <p:cNvCxnSpPr>
            <a:stCxn id="4" idx="2"/>
            <a:endCxn id="14" idx="0"/>
          </p:cNvCxnSpPr>
          <p:nvPr/>
        </p:nvCxnSpPr>
        <p:spPr>
          <a:xfrm>
            <a:off x="4710749" y="1501076"/>
            <a:ext cx="1901046" cy="37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14" idx="2"/>
            <a:endCxn id="20" idx="0"/>
          </p:cNvCxnSpPr>
          <p:nvPr/>
        </p:nvCxnSpPr>
        <p:spPr>
          <a:xfrm>
            <a:off x="6611795" y="2756176"/>
            <a:ext cx="0" cy="41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62945" y="3170098"/>
            <a:ext cx="249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Start </a:t>
            </a:r>
            <a:r>
              <a:rPr lang="it-IT" dirty="0" err="1" smtClean="0"/>
              <a:t>checking</a:t>
            </a:r>
            <a:r>
              <a:rPr lang="it-IT" dirty="0" smtClean="0"/>
              <a:t> the </a:t>
            </a:r>
            <a:r>
              <a:rPr lang="it-IT" dirty="0" err="1" smtClean="0"/>
              <a:t>correctness</a:t>
            </a:r>
            <a:r>
              <a:rPr lang="it-IT" dirty="0" smtClean="0"/>
              <a:t> of </a:t>
            </a:r>
            <a:r>
              <a:rPr lang="it-IT" dirty="0" err="1" smtClean="0"/>
              <a:t>credentials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pressed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5214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779820" y="250205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FileMenu</a:t>
            </a:r>
            <a:endParaRPr lang="it-IT" dirty="0" smtClean="0"/>
          </a:p>
        </p:txBody>
      </p:sp>
      <p:sp>
        <p:nvSpPr>
          <p:cNvPr id="5" name="Rettangolo 4"/>
          <p:cNvSpPr/>
          <p:nvPr/>
        </p:nvSpPr>
        <p:spPr>
          <a:xfrm>
            <a:off x="385351" y="1531234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New Local </a:t>
            </a:r>
            <a:r>
              <a:rPr lang="it-IT" dirty="0" err="1" smtClean="0"/>
              <a:t>Catalogue</a:t>
            </a:r>
            <a:endParaRPr lang="it-IT" dirty="0" smtClean="0"/>
          </a:p>
        </p:txBody>
      </p:sp>
      <p:sp>
        <p:nvSpPr>
          <p:cNvPr id="6" name="Rettangolo 5"/>
          <p:cNvSpPr/>
          <p:nvPr/>
        </p:nvSpPr>
        <p:spPr>
          <a:xfrm>
            <a:off x="6625100" y="1531234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Import </a:t>
            </a:r>
            <a:r>
              <a:rPr lang="it-IT" dirty="0" err="1" smtClean="0"/>
              <a:t>Catalogue</a:t>
            </a:r>
            <a:endParaRPr lang="it-IT" dirty="0"/>
          </a:p>
        </p:txBody>
      </p:sp>
      <p:cxnSp>
        <p:nvCxnSpPr>
          <p:cNvPr id="9" name="Connettore 2 8"/>
          <p:cNvCxnSpPr>
            <a:stCxn id="4" idx="2"/>
            <a:endCxn id="5" idx="0"/>
          </p:cNvCxnSpPr>
          <p:nvPr/>
        </p:nvCxnSpPr>
        <p:spPr>
          <a:xfrm flipH="1">
            <a:off x="1161728" y="1130100"/>
            <a:ext cx="3394469" cy="4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4" idx="2"/>
            <a:endCxn id="6" idx="0"/>
          </p:cNvCxnSpPr>
          <p:nvPr/>
        </p:nvCxnSpPr>
        <p:spPr>
          <a:xfrm>
            <a:off x="4556197" y="1130100"/>
            <a:ext cx="2845280" cy="4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131929" y="4826724"/>
            <a:ext cx="640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File menu and </a:t>
            </a:r>
            <a:r>
              <a:rPr lang="it-IT" dirty="0" err="1" smtClean="0"/>
              <a:t>its</a:t>
            </a:r>
            <a:r>
              <a:rPr lang="it-IT" dirty="0" smtClean="0"/>
              <a:t> sub menu </a:t>
            </a:r>
            <a:r>
              <a:rPr lang="it-IT" dirty="0" err="1" smtClean="0"/>
              <a:t>items</a:t>
            </a:r>
            <a:r>
              <a:rPr lang="it-IT" dirty="0" smtClean="0"/>
              <a:t>.</a:t>
            </a:r>
          </a:p>
          <a:p>
            <a:r>
              <a:rPr lang="it-IT" dirty="0" smtClean="0"/>
              <a:t>New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catalogue</a:t>
            </a:r>
            <a:r>
              <a:rPr lang="it-IT" dirty="0" smtClean="0"/>
              <a:t>: create a new 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official</a:t>
            </a:r>
            <a:r>
              <a:rPr lang="it-IT" dirty="0" smtClean="0"/>
              <a:t> (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modify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reserve</a:t>
            </a:r>
            <a:r>
              <a:rPr lang="it-IT" dirty="0" smtClean="0"/>
              <a:t>).</a:t>
            </a:r>
          </a:p>
          <a:p>
            <a:r>
              <a:rPr lang="it-IT" dirty="0" smtClean="0"/>
              <a:t>Open </a:t>
            </a:r>
            <a:r>
              <a:rPr lang="it-IT" dirty="0" err="1" smtClean="0"/>
              <a:t>catalogue</a:t>
            </a:r>
            <a:r>
              <a:rPr lang="it-IT" dirty="0" smtClean="0"/>
              <a:t>: open a </a:t>
            </a:r>
            <a:r>
              <a:rPr lang="it-IT" dirty="0" err="1" smtClean="0"/>
              <a:t>catalogue</a:t>
            </a:r>
            <a:r>
              <a:rPr lang="it-IT" dirty="0" smtClean="0"/>
              <a:t> in the browser</a:t>
            </a:r>
          </a:p>
          <a:p>
            <a:r>
              <a:rPr lang="it-IT" dirty="0" smtClean="0"/>
              <a:t>Download </a:t>
            </a:r>
            <a:r>
              <a:rPr lang="it-IT" dirty="0" err="1" smtClean="0"/>
              <a:t>catalogue</a:t>
            </a:r>
            <a:r>
              <a:rPr lang="it-IT" dirty="0" smtClean="0"/>
              <a:t>: download a </a:t>
            </a:r>
            <a:r>
              <a:rPr lang="it-IT" dirty="0" err="1" smtClean="0"/>
              <a:t>catalogue</a:t>
            </a:r>
            <a:r>
              <a:rPr lang="it-IT" dirty="0" smtClean="0"/>
              <a:t> from the </a:t>
            </a:r>
            <a:r>
              <a:rPr lang="it-IT" dirty="0" err="1" smtClean="0"/>
              <a:t>dcf</a:t>
            </a:r>
            <a:endParaRPr lang="it-IT" dirty="0" smtClean="0"/>
          </a:p>
          <a:p>
            <a:r>
              <a:rPr lang="it-IT" dirty="0" smtClean="0"/>
              <a:t>Import </a:t>
            </a:r>
            <a:r>
              <a:rPr lang="it-IT" dirty="0" err="1" smtClean="0"/>
              <a:t>catalogue</a:t>
            </a:r>
            <a:r>
              <a:rPr lang="it-IT" dirty="0" smtClean="0"/>
              <a:t>: import an </a:t>
            </a:r>
            <a:r>
              <a:rPr lang="it-IT" dirty="0" err="1" smtClean="0"/>
              <a:t>official</a:t>
            </a:r>
            <a:r>
              <a:rPr lang="it-IT" dirty="0" smtClean="0"/>
              <a:t> </a:t>
            </a:r>
            <a:r>
              <a:rPr lang="it-IT" dirty="0" err="1" smtClean="0"/>
              <a:t>catalogue</a:t>
            </a:r>
            <a:r>
              <a:rPr lang="it-IT" dirty="0" smtClean="0"/>
              <a:t> from an .</a:t>
            </a:r>
            <a:r>
              <a:rPr lang="it-IT" dirty="0" err="1" smtClean="0"/>
              <a:t>ecf</a:t>
            </a:r>
            <a:r>
              <a:rPr lang="it-IT" dirty="0" smtClean="0"/>
              <a:t> file</a:t>
            </a:r>
          </a:p>
          <a:p>
            <a:r>
              <a:rPr lang="it-IT" dirty="0" smtClean="0"/>
              <a:t>Close </a:t>
            </a:r>
            <a:r>
              <a:rPr lang="it-IT" dirty="0" err="1" smtClean="0"/>
              <a:t>catalogue</a:t>
            </a:r>
            <a:r>
              <a:rPr lang="it-IT" dirty="0" smtClean="0"/>
              <a:t>: </a:t>
            </a:r>
            <a:r>
              <a:rPr lang="it-IT" dirty="0" err="1" smtClean="0"/>
              <a:t>close</a:t>
            </a:r>
            <a:r>
              <a:rPr lang="it-IT" dirty="0" smtClean="0"/>
              <a:t> the </a:t>
            </a:r>
            <a:r>
              <a:rPr lang="it-IT" dirty="0" err="1" smtClean="0"/>
              <a:t>opened</a:t>
            </a:r>
            <a:r>
              <a:rPr lang="it-IT" dirty="0" smtClean="0"/>
              <a:t> 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endParaRPr lang="it-IT" dirty="0" smtClean="0"/>
          </a:p>
        </p:txBody>
      </p:sp>
      <p:sp>
        <p:nvSpPr>
          <p:cNvPr id="22" name="Rettangolo 21"/>
          <p:cNvSpPr/>
          <p:nvPr/>
        </p:nvSpPr>
        <p:spPr>
          <a:xfrm>
            <a:off x="4382957" y="1531234"/>
            <a:ext cx="1795733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Download </a:t>
            </a:r>
            <a:r>
              <a:rPr lang="it-IT" dirty="0" err="1" smtClean="0"/>
              <a:t>Catalogue</a:t>
            </a:r>
            <a:endParaRPr lang="it-IT" dirty="0" smtClean="0"/>
          </a:p>
        </p:txBody>
      </p:sp>
      <p:cxnSp>
        <p:nvCxnSpPr>
          <p:cNvPr id="23" name="Connettore 2 22"/>
          <p:cNvCxnSpPr>
            <a:stCxn id="4" idx="2"/>
            <a:endCxn id="22" idx="0"/>
          </p:cNvCxnSpPr>
          <p:nvPr/>
        </p:nvCxnSpPr>
        <p:spPr>
          <a:xfrm>
            <a:off x="4556197" y="1130100"/>
            <a:ext cx="724627" cy="4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84515" y="1522605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Open </a:t>
            </a:r>
            <a:r>
              <a:rPr lang="it-IT" dirty="0" err="1" smtClean="0"/>
              <a:t>Catalogue</a:t>
            </a:r>
            <a:endParaRPr lang="it-IT" dirty="0" smtClean="0"/>
          </a:p>
        </p:txBody>
      </p:sp>
      <p:cxnSp>
        <p:nvCxnSpPr>
          <p:cNvPr id="43" name="Connettore 2 42"/>
          <p:cNvCxnSpPr>
            <a:stCxn id="4" idx="2"/>
            <a:endCxn id="41" idx="0"/>
          </p:cNvCxnSpPr>
          <p:nvPr/>
        </p:nvCxnSpPr>
        <p:spPr>
          <a:xfrm flipH="1">
            <a:off x="3160892" y="1130100"/>
            <a:ext cx="1395305" cy="3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10357451" y="1539863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Close </a:t>
            </a:r>
            <a:r>
              <a:rPr lang="it-IT" dirty="0" err="1" smtClean="0"/>
              <a:t>Catalogue</a:t>
            </a:r>
            <a:endParaRPr lang="it-IT" dirty="0"/>
          </a:p>
        </p:txBody>
      </p:sp>
      <p:cxnSp>
        <p:nvCxnSpPr>
          <p:cNvPr id="14" name="Connettore 2 13"/>
          <p:cNvCxnSpPr>
            <a:stCxn id="4" idx="2"/>
            <a:endCxn id="12" idx="0"/>
          </p:cNvCxnSpPr>
          <p:nvPr/>
        </p:nvCxnSpPr>
        <p:spPr>
          <a:xfrm>
            <a:off x="4556197" y="1130100"/>
            <a:ext cx="6577631" cy="40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22" idx="2"/>
            <a:endCxn id="50" idx="0"/>
          </p:cNvCxnSpPr>
          <p:nvPr/>
        </p:nvCxnSpPr>
        <p:spPr>
          <a:xfrm flipH="1">
            <a:off x="5276937" y="2411129"/>
            <a:ext cx="3887" cy="24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2075968" y="2600431"/>
            <a:ext cx="2174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Open </a:t>
            </a:r>
            <a:r>
              <a:rPr lang="it-IT" dirty="0" err="1" smtClean="0"/>
              <a:t>FormCatalogueList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/>
              <a:t> </a:t>
            </a:r>
            <a:r>
              <a:rPr lang="it-IT" dirty="0" err="1" smtClean="0"/>
              <a:t>pressed</a:t>
            </a:r>
            <a:endParaRPr lang="it-IT" dirty="0"/>
          </a:p>
        </p:txBody>
      </p:sp>
      <p:cxnSp>
        <p:nvCxnSpPr>
          <p:cNvPr id="26" name="Connettore 2 25"/>
          <p:cNvCxnSpPr>
            <a:stCxn id="41" idx="2"/>
            <a:endCxn id="20" idx="0"/>
          </p:cNvCxnSpPr>
          <p:nvPr/>
        </p:nvCxnSpPr>
        <p:spPr>
          <a:xfrm>
            <a:off x="3160892" y="2402500"/>
            <a:ext cx="2438" cy="19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8491275" y="1531234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Delete </a:t>
            </a:r>
            <a:r>
              <a:rPr lang="it-IT" dirty="0" err="1" smtClean="0"/>
              <a:t>Catalogue</a:t>
            </a:r>
            <a:endParaRPr lang="it-IT" dirty="0"/>
          </a:p>
        </p:txBody>
      </p:sp>
      <p:cxnSp>
        <p:nvCxnSpPr>
          <p:cNvPr id="31" name="Connettore 2 30"/>
          <p:cNvCxnSpPr>
            <a:stCxn id="4" idx="2"/>
            <a:endCxn id="30" idx="0"/>
          </p:cNvCxnSpPr>
          <p:nvPr/>
        </p:nvCxnSpPr>
        <p:spPr>
          <a:xfrm>
            <a:off x="4556197" y="1130100"/>
            <a:ext cx="4711455" cy="4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30" idx="2"/>
            <a:endCxn id="51" idx="0"/>
          </p:cNvCxnSpPr>
          <p:nvPr/>
        </p:nvCxnSpPr>
        <p:spPr>
          <a:xfrm>
            <a:off x="9267652" y="2411129"/>
            <a:ext cx="229315" cy="32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222715" y="2691282"/>
            <a:ext cx="187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Open </a:t>
            </a:r>
            <a:r>
              <a:rPr lang="it-IT" dirty="0" err="1" smtClean="0"/>
              <a:t>FormNewCatalogue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pressed</a:t>
            </a:r>
            <a:endParaRPr lang="it-IT" dirty="0"/>
          </a:p>
        </p:txBody>
      </p:sp>
      <p:cxnSp>
        <p:nvCxnSpPr>
          <p:cNvPr id="45" name="Connettore 2 44"/>
          <p:cNvCxnSpPr>
            <a:stCxn id="5" idx="2"/>
            <a:endCxn id="44" idx="0"/>
          </p:cNvCxnSpPr>
          <p:nvPr/>
        </p:nvCxnSpPr>
        <p:spPr>
          <a:xfrm>
            <a:off x="1161728" y="2411129"/>
            <a:ext cx="0" cy="28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4220840" y="2652495"/>
            <a:ext cx="2112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Open </a:t>
            </a:r>
            <a:r>
              <a:rPr lang="it-IT" dirty="0" err="1" smtClean="0"/>
              <a:t>FormCatalogueList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/>
              <a:t> </a:t>
            </a:r>
            <a:r>
              <a:rPr lang="it-IT" dirty="0" err="1" smtClean="0"/>
              <a:t>pressed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8177854" y="2738930"/>
            <a:ext cx="26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Open </a:t>
            </a:r>
            <a:r>
              <a:rPr lang="it-IT" dirty="0" err="1" smtClean="0"/>
              <a:t>FormCatalogueList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/>
              <a:t> </a:t>
            </a:r>
            <a:r>
              <a:rPr lang="it-IT" dirty="0" err="1" smtClean="0"/>
              <a:t>pressed</a:t>
            </a:r>
            <a:endParaRPr lang="it-IT" dirty="0"/>
          </a:p>
        </p:txBody>
      </p:sp>
      <p:cxnSp>
        <p:nvCxnSpPr>
          <p:cNvPr id="74" name="Connettore 2 73"/>
          <p:cNvCxnSpPr>
            <a:stCxn id="50" idx="2"/>
            <a:endCxn id="77" idx="0"/>
          </p:cNvCxnSpPr>
          <p:nvPr/>
        </p:nvCxnSpPr>
        <p:spPr>
          <a:xfrm flipH="1">
            <a:off x="5273103" y="3575825"/>
            <a:ext cx="3834" cy="19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921105" y="3773756"/>
            <a:ext cx="270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Start download </a:t>
            </a:r>
            <a:r>
              <a:rPr lang="it-IT" dirty="0" err="1" smtClean="0"/>
              <a:t>process</a:t>
            </a:r>
            <a:r>
              <a:rPr lang="it-IT" dirty="0" smtClean="0"/>
              <a:t> of the </a:t>
            </a:r>
            <a:r>
              <a:rPr lang="it-IT" dirty="0" err="1" smtClean="0"/>
              <a:t>selected</a:t>
            </a:r>
            <a:r>
              <a:rPr lang="it-IT" dirty="0" smtClean="0"/>
              <a:t> </a:t>
            </a:r>
            <a:r>
              <a:rPr lang="it-IT" dirty="0" err="1" smtClean="0"/>
              <a:t>catalogue</a:t>
            </a:r>
            <a:r>
              <a:rPr lang="it-IT" dirty="0" smtClean="0"/>
              <a:t>(s)</a:t>
            </a:r>
            <a:endParaRPr lang="it-IT" dirty="0"/>
          </a:p>
        </p:txBody>
      </p:sp>
      <p:cxnSp>
        <p:nvCxnSpPr>
          <p:cNvPr id="82" name="Connettore 2 81"/>
          <p:cNvCxnSpPr>
            <a:stCxn id="51" idx="2"/>
            <a:endCxn id="83" idx="0"/>
          </p:cNvCxnSpPr>
          <p:nvPr/>
        </p:nvCxnSpPr>
        <p:spPr>
          <a:xfrm flipH="1">
            <a:off x="9275192" y="3385261"/>
            <a:ext cx="221775" cy="25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7923194" y="3643146"/>
            <a:ext cx="270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Delete the </a:t>
            </a:r>
            <a:r>
              <a:rPr lang="it-IT" dirty="0" err="1" smtClean="0"/>
              <a:t>selected</a:t>
            </a:r>
            <a:r>
              <a:rPr lang="it-IT" dirty="0" smtClean="0"/>
              <a:t> </a:t>
            </a:r>
            <a:r>
              <a:rPr lang="it-IT" dirty="0" err="1" smtClean="0"/>
              <a:t>catalogue</a:t>
            </a:r>
            <a:endParaRPr lang="it-IT" dirty="0"/>
          </a:p>
        </p:txBody>
      </p:sp>
      <p:cxnSp>
        <p:nvCxnSpPr>
          <p:cNvPr id="86" name="Connettore 2 85"/>
          <p:cNvCxnSpPr>
            <a:stCxn id="20" idx="2"/>
            <a:endCxn id="87" idx="0"/>
          </p:cNvCxnSpPr>
          <p:nvPr/>
        </p:nvCxnSpPr>
        <p:spPr>
          <a:xfrm flipH="1">
            <a:off x="2747975" y="3523761"/>
            <a:ext cx="415355" cy="24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/>
          <p:cNvSpPr txBox="1"/>
          <p:nvPr/>
        </p:nvSpPr>
        <p:spPr>
          <a:xfrm>
            <a:off x="1637405" y="3773756"/>
            <a:ext cx="2221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Open the </a:t>
            </a:r>
            <a:r>
              <a:rPr lang="it-IT" dirty="0" err="1" smtClean="0"/>
              <a:t>selected</a:t>
            </a:r>
            <a:r>
              <a:rPr lang="it-IT" dirty="0" smtClean="0"/>
              <a:t> </a:t>
            </a:r>
            <a:r>
              <a:rPr lang="it-IT" dirty="0" err="1" smtClean="0"/>
              <a:t>catalogue</a:t>
            </a:r>
            <a:r>
              <a:rPr lang="it-IT" dirty="0" smtClean="0"/>
              <a:t> and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data </a:t>
            </a:r>
            <a:r>
              <a:rPr lang="it-IT" dirty="0" err="1" smtClean="0"/>
              <a:t>into</a:t>
            </a:r>
            <a:r>
              <a:rPr lang="it-IT" dirty="0" smtClean="0"/>
              <a:t> RAM</a:t>
            </a:r>
            <a:endParaRPr lang="it-IT" dirty="0"/>
          </a:p>
        </p:txBody>
      </p:sp>
      <p:cxnSp>
        <p:nvCxnSpPr>
          <p:cNvPr id="96" name="Connettore 2 95"/>
          <p:cNvCxnSpPr>
            <a:stCxn id="6" idx="2"/>
            <a:endCxn id="97" idx="0"/>
          </p:cNvCxnSpPr>
          <p:nvPr/>
        </p:nvCxnSpPr>
        <p:spPr>
          <a:xfrm flipH="1">
            <a:off x="7296685" y="2411129"/>
            <a:ext cx="104792" cy="33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/>
          <p:cNvSpPr txBox="1"/>
          <p:nvPr/>
        </p:nvSpPr>
        <p:spPr>
          <a:xfrm>
            <a:off x="6240588" y="2741728"/>
            <a:ext cx="211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Open </a:t>
            </a:r>
            <a:r>
              <a:rPr lang="it-IT" dirty="0" err="1" smtClean="0"/>
              <a:t>filedialog</a:t>
            </a:r>
            <a:r>
              <a:rPr lang="it-IT" dirty="0" smtClean="0"/>
              <a:t> to </a:t>
            </a:r>
            <a:r>
              <a:rPr lang="it-IT" dirty="0" err="1" smtClean="0"/>
              <a:t>select</a:t>
            </a:r>
            <a:r>
              <a:rPr lang="it-IT" dirty="0" smtClean="0"/>
              <a:t> an .</a:t>
            </a:r>
            <a:r>
              <a:rPr lang="it-IT" dirty="0" err="1" smtClean="0"/>
              <a:t>ecf</a:t>
            </a:r>
            <a:r>
              <a:rPr lang="it-IT" dirty="0" smtClean="0"/>
              <a:t> file</a:t>
            </a:r>
            <a:endParaRPr lang="it-IT" dirty="0"/>
          </a:p>
        </p:txBody>
      </p:sp>
      <p:cxnSp>
        <p:nvCxnSpPr>
          <p:cNvPr id="98" name="Connettore 2 97"/>
          <p:cNvCxnSpPr>
            <a:stCxn id="97" idx="2"/>
            <a:endCxn id="99" idx="0"/>
          </p:cNvCxnSpPr>
          <p:nvPr/>
        </p:nvCxnSpPr>
        <p:spPr>
          <a:xfrm>
            <a:off x="7296685" y="3388059"/>
            <a:ext cx="209020" cy="94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/>
          <p:cNvSpPr txBox="1"/>
          <p:nvPr/>
        </p:nvSpPr>
        <p:spPr>
          <a:xfrm>
            <a:off x="6502869" y="4333872"/>
            <a:ext cx="200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Start import </a:t>
            </a:r>
            <a:r>
              <a:rPr lang="it-IT" dirty="0" err="1" smtClean="0"/>
              <a:t>process</a:t>
            </a:r>
            <a:r>
              <a:rPr lang="it-IT" dirty="0" smtClean="0"/>
              <a:t> from .</a:t>
            </a:r>
            <a:r>
              <a:rPr lang="it-IT" dirty="0" err="1" smtClean="0"/>
              <a:t>ecf</a:t>
            </a:r>
            <a:r>
              <a:rPr lang="it-IT" dirty="0" smtClean="0"/>
              <a:t> file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410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667676" y="621181"/>
            <a:ext cx="2086146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FormCatalogueList</a:t>
            </a:r>
            <a:endParaRPr lang="it-IT" dirty="0" smtClean="0"/>
          </a:p>
        </p:txBody>
      </p:sp>
      <p:sp>
        <p:nvSpPr>
          <p:cNvPr id="5" name="Rettangolo 4"/>
          <p:cNvSpPr/>
          <p:nvPr/>
        </p:nvSpPr>
        <p:spPr>
          <a:xfrm>
            <a:off x="3852776" y="1884907"/>
            <a:ext cx="1715946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CatalogueTable</a:t>
            </a:r>
            <a:endParaRPr lang="it-IT" dirty="0" smtClean="0"/>
          </a:p>
        </p:txBody>
      </p:sp>
      <p:cxnSp>
        <p:nvCxnSpPr>
          <p:cNvPr id="9" name="Connettore 2 8"/>
          <p:cNvCxnSpPr>
            <a:stCxn id="4" idx="2"/>
            <a:endCxn id="5" idx="0"/>
          </p:cNvCxnSpPr>
          <p:nvPr/>
        </p:nvCxnSpPr>
        <p:spPr>
          <a:xfrm>
            <a:off x="4710749" y="1501076"/>
            <a:ext cx="0" cy="38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415151" y="3614468"/>
            <a:ext cx="5296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UI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display a list of </a:t>
            </a:r>
            <a:r>
              <a:rPr lang="it-IT" dirty="0" err="1" smtClean="0"/>
              <a:t>catalogues</a:t>
            </a:r>
            <a:r>
              <a:rPr lang="it-IT" dirty="0" smtClean="0"/>
              <a:t>. The </a:t>
            </a:r>
            <a:r>
              <a:rPr lang="it-IT" dirty="0" err="1" smtClean="0"/>
              <a:t>user</a:t>
            </a:r>
            <a:r>
              <a:rPr lang="it-IT" dirty="0" smtClean="0"/>
              <a:t> can </a:t>
            </a:r>
            <a:r>
              <a:rPr lang="it-IT" dirty="0" err="1" smtClean="0"/>
              <a:t>select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or more (</a:t>
            </a:r>
            <a:r>
              <a:rPr lang="it-IT" dirty="0" err="1" smtClean="0"/>
              <a:t>if</a:t>
            </a:r>
            <a:r>
              <a:rPr lang="it-IT" dirty="0" smtClean="0"/>
              <a:t> multiple </a:t>
            </a:r>
            <a:r>
              <a:rPr lang="it-IT" dirty="0" err="1" smtClean="0"/>
              <a:t>selection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enabled</a:t>
            </a:r>
            <a:r>
              <a:rPr lang="it-IT" dirty="0" smtClean="0"/>
              <a:t>) </a:t>
            </a:r>
            <a:r>
              <a:rPr lang="it-IT" dirty="0" err="1" smtClean="0"/>
              <a:t>catalogues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get</a:t>
            </a:r>
            <a:r>
              <a:rPr lang="it-IT" dirty="0" smtClean="0"/>
              <a:t> the </a:t>
            </a:r>
            <a:r>
              <a:rPr lang="it-IT" dirty="0" err="1" smtClean="0"/>
              <a:t>selected</a:t>
            </a:r>
            <a:r>
              <a:rPr lang="it-IT" dirty="0" smtClean="0"/>
              <a:t> </a:t>
            </a:r>
            <a:r>
              <a:rPr lang="it-IT" dirty="0" err="1" smtClean="0"/>
              <a:t>catalogues</a:t>
            </a:r>
            <a:r>
              <a:rPr lang="it-IT" dirty="0" smtClean="0"/>
              <a:t> with the </a:t>
            </a:r>
            <a:r>
              <a:rPr lang="it-IT" dirty="0" err="1" smtClean="0"/>
              <a:t>related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.</a:t>
            </a:r>
            <a:endParaRPr lang="it-IT" dirty="0" smtClean="0"/>
          </a:p>
        </p:txBody>
      </p:sp>
      <p:sp>
        <p:nvSpPr>
          <p:cNvPr id="24" name="CasellaDiTesto 23"/>
          <p:cNvSpPr txBox="1"/>
          <p:nvPr/>
        </p:nvSpPr>
        <p:spPr>
          <a:xfrm>
            <a:off x="5753822" y="518542"/>
            <a:ext cx="551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Public </a:t>
            </a:r>
            <a:r>
              <a:rPr lang="it-IT" dirty="0" err="1" smtClean="0"/>
              <a:t>methods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FormCatalogueList</a:t>
            </a:r>
            <a:r>
              <a:rPr lang="it-IT" dirty="0" smtClean="0"/>
              <a:t>(</a:t>
            </a:r>
            <a:r>
              <a:rPr lang="it-IT" dirty="0" err="1" smtClean="0"/>
              <a:t>ArrayList</a:t>
            </a:r>
            <a:r>
              <a:rPr lang="it-IT" dirty="0" smtClean="0"/>
              <a:t>&lt;</a:t>
            </a:r>
            <a:r>
              <a:rPr lang="it-IT" dirty="0" err="1" smtClean="0"/>
              <a:t>Catalogue</a:t>
            </a:r>
            <a:r>
              <a:rPr lang="it-IT" dirty="0" smtClean="0"/>
              <a:t>&gt; </a:t>
            </a:r>
            <a:r>
              <a:rPr lang="it-IT" dirty="0" err="1" smtClean="0"/>
              <a:t>catalogues</a:t>
            </a:r>
            <a:r>
              <a:rPr lang="it-IT" dirty="0" smtClean="0"/>
              <a:t>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ArrayList</a:t>
            </a:r>
            <a:r>
              <a:rPr lang="it-IT" dirty="0" smtClean="0"/>
              <a:t>&lt;</a:t>
            </a:r>
            <a:r>
              <a:rPr lang="it-IT" dirty="0" err="1" smtClean="0"/>
              <a:t>Catalogue</a:t>
            </a:r>
            <a:r>
              <a:rPr lang="it-IT" dirty="0" smtClean="0"/>
              <a:t>&gt; </a:t>
            </a:r>
            <a:r>
              <a:rPr lang="it-IT" dirty="0" err="1" smtClean="0"/>
              <a:t>getSelectedCatalogues</a:t>
            </a:r>
            <a:r>
              <a:rPr lang="it-IT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2722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116902" y="327803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Catalogue</a:t>
            </a:r>
            <a:endParaRPr lang="it-IT" dirty="0" smtClean="0"/>
          </a:p>
        </p:txBody>
      </p:sp>
      <p:sp>
        <p:nvSpPr>
          <p:cNvPr id="5" name="Rettangolo 4"/>
          <p:cNvSpPr/>
          <p:nvPr/>
        </p:nvSpPr>
        <p:spPr>
          <a:xfrm>
            <a:off x="5116902" y="1777056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Recent</a:t>
            </a:r>
            <a:r>
              <a:rPr lang="it-IT" dirty="0" smtClean="0"/>
              <a:t> </a:t>
            </a:r>
            <a:r>
              <a:rPr lang="it-IT" dirty="0" err="1" smtClean="0"/>
              <a:t>Terms</a:t>
            </a:r>
            <a:endParaRPr lang="it-IT" dirty="0" smtClean="0"/>
          </a:p>
        </p:txBody>
      </p:sp>
      <p:sp>
        <p:nvSpPr>
          <p:cNvPr id="6" name="Rettangolo 5"/>
          <p:cNvSpPr/>
          <p:nvPr/>
        </p:nvSpPr>
        <p:spPr>
          <a:xfrm>
            <a:off x="6839312" y="1777053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Preferences</a:t>
            </a:r>
            <a:endParaRPr lang="it-IT" dirty="0" smtClean="0"/>
          </a:p>
        </p:txBody>
      </p:sp>
      <p:sp>
        <p:nvSpPr>
          <p:cNvPr id="7" name="Rettangolo 6"/>
          <p:cNvSpPr/>
          <p:nvPr/>
        </p:nvSpPr>
        <p:spPr>
          <a:xfrm>
            <a:off x="3374364" y="1777054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Picklists</a:t>
            </a:r>
            <a:endParaRPr lang="it-IT" dirty="0" smtClean="0"/>
          </a:p>
        </p:txBody>
      </p:sp>
      <p:cxnSp>
        <p:nvCxnSpPr>
          <p:cNvPr id="8" name="Connettore 2 7"/>
          <p:cNvCxnSpPr>
            <a:stCxn id="4" idx="1"/>
            <a:endCxn id="7" idx="0"/>
          </p:cNvCxnSpPr>
          <p:nvPr/>
        </p:nvCxnSpPr>
        <p:spPr>
          <a:xfrm flipH="1">
            <a:off x="4150741" y="767751"/>
            <a:ext cx="966161" cy="100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endCxn id="6" idx="0"/>
          </p:cNvCxnSpPr>
          <p:nvPr/>
        </p:nvCxnSpPr>
        <p:spPr>
          <a:xfrm>
            <a:off x="6669656" y="767749"/>
            <a:ext cx="946033" cy="100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5893279" y="1207698"/>
            <a:ext cx="0" cy="56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3374364" y="2656948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Picklist</a:t>
            </a:r>
            <a:r>
              <a:rPr lang="it-IT" dirty="0" smtClean="0"/>
              <a:t> </a:t>
            </a:r>
            <a:r>
              <a:rPr lang="it-IT" dirty="0" err="1" smtClean="0"/>
              <a:t>Terms</a:t>
            </a:r>
            <a:endParaRPr lang="it-IT" dirty="0" smtClean="0"/>
          </a:p>
        </p:txBody>
      </p:sp>
      <p:sp>
        <p:nvSpPr>
          <p:cNvPr id="15" name="Rettangolo 14"/>
          <p:cNvSpPr/>
          <p:nvPr/>
        </p:nvSpPr>
        <p:spPr>
          <a:xfrm>
            <a:off x="5106838" y="3666250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RecentTermDAO</a:t>
            </a:r>
            <a:endParaRPr lang="it-IT" dirty="0" smtClean="0"/>
          </a:p>
        </p:txBody>
      </p:sp>
      <p:sp>
        <p:nvSpPr>
          <p:cNvPr id="16" name="Rettangolo 15"/>
          <p:cNvSpPr/>
          <p:nvPr/>
        </p:nvSpPr>
        <p:spPr>
          <a:xfrm>
            <a:off x="6839312" y="3666249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PreferenceDAO</a:t>
            </a:r>
            <a:endParaRPr lang="it-IT" dirty="0" smtClean="0"/>
          </a:p>
        </p:txBody>
      </p:sp>
      <p:sp>
        <p:nvSpPr>
          <p:cNvPr id="17" name="Rettangolo 16"/>
          <p:cNvSpPr/>
          <p:nvPr/>
        </p:nvSpPr>
        <p:spPr>
          <a:xfrm>
            <a:off x="3374364" y="3666251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PicklistDAO</a:t>
            </a:r>
            <a:endParaRPr lang="it-IT" dirty="0" smtClean="0"/>
          </a:p>
        </p:txBody>
      </p:sp>
      <p:sp>
        <p:nvSpPr>
          <p:cNvPr id="18" name="CasellaDiTesto 17"/>
          <p:cNvSpPr txBox="1"/>
          <p:nvPr/>
        </p:nvSpPr>
        <p:spPr>
          <a:xfrm>
            <a:off x="371045" y="5235011"/>
            <a:ext cx="6771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These</a:t>
            </a:r>
            <a:r>
              <a:rPr lang="it-IT" dirty="0" smtClean="0"/>
              <a:t> are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are </a:t>
            </a:r>
            <a:r>
              <a:rPr lang="it-IT" dirty="0" err="1" smtClean="0"/>
              <a:t>added</a:t>
            </a:r>
            <a:r>
              <a:rPr lang="it-IT" dirty="0" smtClean="0"/>
              <a:t> to the 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needed</a:t>
            </a:r>
            <a:r>
              <a:rPr lang="it-IT" dirty="0" smtClean="0"/>
              <a:t>. </a:t>
            </a:r>
            <a:r>
              <a:rPr lang="it-IT" dirty="0" err="1" smtClean="0"/>
              <a:t>Picklists</a:t>
            </a:r>
            <a:r>
              <a:rPr lang="it-IT" dirty="0" smtClean="0"/>
              <a:t> and </a:t>
            </a:r>
            <a:r>
              <a:rPr lang="it-IT" dirty="0" err="1" smtClean="0"/>
              <a:t>recent</a:t>
            </a:r>
            <a:r>
              <a:rPr lang="it-IT" dirty="0" smtClean="0"/>
              <a:t> </a:t>
            </a:r>
            <a:r>
              <a:rPr lang="it-IT" dirty="0" err="1" smtClean="0"/>
              <a:t>terms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the 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least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facet</a:t>
            </a:r>
            <a:r>
              <a:rPr lang="it-IT" dirty="0" smtClean="0"/>
              <a:t> </a:t>
            </a:r>
            <a:r>
              <a:rPr lang="it-IT" dirty="0" err="1" smtClean="0"/>
              <a:t>hierarchy</a:t>
            </a:r>
            <a:r>
              <a:rPr lang="it-IT" dirty="0" smtClean="0"/>
              <a:t> (i.e.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facets</a:t>
            </a:r>
            <a:r>
              <a:rPr lang="it-IT" dirty="0" smtClean="0"/>
              <a:t> to </a:t>
            </a:r>
            <a:r>
              <a:rPr lang="it-IT" dirty="0" err="1" smtClean="0"/>
              <a:t>terms</a:t>
            </a:r>
            <a:r>
              <a:rPr lang="it-IT" dirty="0" smtClean="0"/>
              <a:t>). Default </a:t>
            </a:r>
            <a:r>
              <a:rPr lang="it-IT" dirty="0" err="1" smtClean="0"/>
              <a:t>preferences</a:t>
            </a:r>
            <a:r>
              <a:rPr lang="it-IT" dirty="0" smtClean="0"/>
              <a:t> are </a:t>
            </a:r>
            <a:r>
              <a:rPr lang="it-IT" dirty="0" err="1" smtClean="0"/>
              <a:t>always</a:t>
            </a:r>
            <a:r>
              <a:rPr lang="it-IT" dirty="0" smtClean="0"/>
              <a:t> </a:t>
            </a:r>
            <a:r>
              <a:rPr lang="it-IT" dirty="0" err="1" smtClean="0"/>
              <a:t>added</a:t>
            </a:r>
            <a:r>
              <a:rPr lang="it-IT" dirty="0" smtClean="0"/>
              <a:t> to a new </a:t>
            </a:r>
            <a:r>
              <a:rPr lang="it-IT" dirty="0" err="1" smtClean="0"/>
              <a:t>catalogue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161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013385" y="897170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Search</a:t>
            </a:r>
            <a:r>
              <a:rPr lang="it-IT" dirty="0" smtClean="0"/>
              <a:t> Bar</a:t>
            </a:r>
          </a:p>
        </p:txBody>
      </p:sp>
      <p:sp>
        <p:nvSpPr>
          <p:cNvPr id="5" name="Rettangolo 4"/>
          <p:cNvSpPr/>
          <p:nvPr/>
        </p:nvSpPr>
        <p:spPr>
          <a:xfrm>
            <a:off x="3118449" y="2165251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Textbox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keywords</a:t>
            </a:r>
            <a:r>
              <a:rPr lang="it-IT" dirty="0" smtClean="0"/>
              <a:t>)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13385" y="2165251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Combobox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options</a:t>
            </a:r>
            <a:endParaRPr lang="it-IT" dirty="0" smtClean="0"/>
          </a:p>
        </p:txBody>
      </p:sp>
      <p:sp>
        <p:nvSpPr>
          <p:cNvPr id="7" name="Rettangolo 6"/>
          <p:cNvSpPr/>
          <p:nvPr/>
        </p:nvSpPr>
        <p:spPr>
          <a:xfrm>
            <a:off x="9047672" y="2165251"/>
            <a:ext cx="241683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(Optional)</a:t>
            </a:r>
          </a:p>
          <a:p>
            <a:pPr algn="ctr"/>
            <a:r>
              <a:rPr lang="it-IT" dirty="0" smtClean="0"/>
              <a:t>Radio </a:t>
            </a:r>
            <a:r>
              <a:rPr lang="it-IT" dirty="0" err="1" smtClean="0"/>
              <a:t>buttons</a:t>
            </a:r>
            <a:r>
              <a:rPr lang="it-IT" dirty="0" smtClean="0"/>
              <a:t> to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locally</a:t>
            </a:r>
            <a:r>
              <a:rPr lang="it-IT" dirty="0" smtClean="0"/>
              <a:t>/</a:t>
            </a:r>
            <a:r>
              <a:rPr lang="it-IT" dirty="0" err="1" smtClean="0"/>
              <a:t>globally</a:t>
            </a:r>
            <a:endParaRPr lang="it-IT" dirty="0" smtClean="0"/>
          </a:p>
        </p:txBody>
      </p:sp>
      <p:sp>
        <p:nvSpPr>
          <p:cNvPr id="8" name="CasellaDiTesto 7"/>
          <p:cNvSpPr txBox="1"/>
          <p:nvPr/>
        </p:nvSpPr>
        <p:spPr>
          <a:xfrm>
            <a:off x="6560592" y="576735"/>
            <a:ext cx="3733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Public </a:t>
            </a:r>
            <a:r>
              <a:rPr lang="it-IT" dirty="0" err="1" smtClean="0"/>
              <a:t>methods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setCatalogue</a:t>
            </a:r>
            <a:r>
              <a:rPr lang="it-IT" dirty="0" smtClean="0"/>
              <a:t>(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catalogue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setHierarchy</a:t>
            </a:r>
            <a:r>
              <a:rPr lang="it-IT" dirty="0" smtClean="0"/>
              <a:t>(</a:t>
            </a:r>
            <a:r>
              <a:rPr lang="it-IT" dirty="0" err="1" smtClean="0"/>
              <a:t>Hierarchy</a:t>
            </a:r>
            <a:r>
              <a:rPr lang="it-IT" dirty="0" smtClean="0"/>
              <a:t> </a:t>
            </a:r>
            <a:r>
              <a:rPr lang="it-IT" dirty="0" err="1" smtClean="0"/>
              <a:t>hierarchy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getSearchResults</a:t>
            </a:r>
            <a:r>
              <a:rPr lang="it-IT" dirty="0" smtClean="0"/>
              <a:t>()</a:t>
            </a:r>
            <a:endParaRPr lang="it-IT" dirty="0"/>
          </a:p>
        </p:txBody>
      </p:sp>
      <p:cxnSp>
        <p:nvCxnSpPr>
          <p:cNvPr id="9" name="Connettore 2 8"/>
          <p:cNvCxnSpPr>
            <a:stCxn id="4" idx="1"/>
            <a:endCxn id="5" idx="0"/>
          </p:cNvCxnSpPr>
          <p:nvPr/>
        </p:nvCxnSpPr>
        <p:spPr>
          <a:xfrm flipH="1">
            <a:off x="3894826" y="1337118"/>
            <a:ext cx="1118559" cy="8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4" idx="2"/>
            <a:endCxn id="6" idx="0"/>
          </p:cNvCxnSpPr>
          <p:nvPr/>
        </p:nvCxnSpPr>
        <p:spPr>
          <a:xfrm>
            <a:off x="5789762" y="1777065"/>
            <a:ext cx="0" cy="38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4" idx="3"/>
            <a:endCxn id="7" idx="0"/>
          </p:cNvCxnSpPr>
          <p:nvPr/>
        </p:nvCxnSpPr>
        <p:spPr>
          <a:xfrm>
            <a:off x="6566139" y="1337118"/>
            <a:ext cx="3689950" cy="8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55608" y="3933645"/>
            <a:ext cx="7703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UI </a:t>
            </a:r>
            <a:r>
              <a:rPr lang="it-IT" dirty="0" err="1" smtClean="0"/>
              <a:t>used</a:t>
            </a:r>
            <a:r>
              <a:rPr lang="it-IT" dirty="0" smtClean="0"/>
              <a:t> to set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necessary</a:t>
            </a:r>
            <a:r>
              <a:rPr lang="it-IT" dirty="0" smtClean="0"/>
              <a:t> information to </a:t>
            </a:r>
            <a:r>
              <a:rPr lang="it-IT" dirty="0" err="1" smtClean="0"/>
              <a:t>perform</a:t>
            </a:r>
            <a:r>
              <a:rPr lang="it-IT" dirty="0" smtClean="0"/>
              <a:t> a </a:t>
            </a:r>
            <a:r>
              <a:rPr lang="it-IT" dirty="0" err="1" smtClean="0"/>
              <a:t>search</a:t>
            </a:r>
            <a:r>
              <a:rPr lang="it-IT" dirty="0" smtClean="0"/>
              <a:t>. The 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are </a:t>
            </a:r>
            <a:r>
              <a:rPr lang="it-IT" dirty="0" err="1" smtClean="0"/>
              <a:t>working</a:t>
            </a:r>
            <a:r>
              <a:rPr lang="it-IT" dirty="0" smtClean="0"/>
              <a:t> with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specified</a:t>
            </a:r>
            <a:r>
              <a:rPr lang="it-IT" dirty="0"/>
              <a:t> </a:t>
            </a:r>
            <a:r>
              <a:rPr lang="it-IT" dirty="0" smtClean="0"/>
              <a:t>with the </a:t>
            </a:r>
            <a:r>
              <a:rPr lang="it-IT" dirty="0" err="1" smtClean="0"/>
              <a:t>setCatalogue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.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needs</a:t>
            </a:r>
            <a:r>
              <a:rPr lang="it-IT" dirty="0"/>
              <a:t>: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keywords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</a:t>
            </a:r>
            <a:r>
              <a:rPr lang="it-IT" dirty="0" err="1" smtClean="0"/>
              <a:t>search</a:t>
            </a:r>
            <a:r>
              <a:rPr lang="it-IT" dirty="0" smtClean="0"/>
              <a:t> in the </a:t>
            </a:r>
            <a:r>
              <a:rPr lang="it-IT" dirty="0" err="1" smtClean="0"/>
              <a:t>textbox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options</a:t>
            </a:r>
            <a:r>
              <a:rPr lang="it-IT" dirty="0" smtClean="0"/>
              <a:t> (</a:t>
            </a:r>
            <a:r>
              <a:rPr lang="it-IT" dirty="0" err="1" smtClean="0"/>
              <a:t>exact</a:t>
            </a:r>
            <a:r>
              <a:rPr lang="it-IT" dirty="0" smtClean="0"/>
              <a:t> match, </a:t>
            </a:r>
            <a:r>
              <a:rPr lang="it-IT" dirty="0" err="1" smtClean="0"/>
              <a:t>any</a:t>
            </a:r>
            <a:r>
              <a:rPr lang="it-IT" dirty="0" smtClean="0"/>
              <a:t> word,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words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</a:t>
            </a:r>
            <a:r>
              <a:rPr lang="it-IT" dirty="0" err="1" smtClean="0"/>
              <a:t>perform</a:t>
            </a:r>
            <a:r>
              <a:rPr lang="it-IT" dirty="0" smtClean="0"/>
              <a:t> a </a:t>
            </a:r>
            <a:r>
              <a:rPr lang="it-IT" dirty="0" err="1" smtClean="0"/>
              <a:t>local</a:t>
            </a:r>
            <a:r>
              <a:rPr lang="it-IT" dirty="0" smtClean="0"/>
              <a:t> or a global </a:t>
            </a:r>
            <a:r>
              <a:rPr lang="it-IT" dirty="0" err="1" smtClean="0"/>
              <a:t>search</a:t>
            </a:r>
            <a:r>
              <a:rPr lang="it-IT" dirty="0" smtClean="0"/>
              <a:t> (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local</a:t>
            </a:r>
            <a:r>
              <a:rPr lang="it-IT" dirty="0" smtClean="0"/>
              <a:t>, a </a:t>
            </a:r>
            <a:r>
              <a:rPr lang="it-IT" dirty="0" err="1" smtClean="0"/>
              <a:t>hierarchy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provided</a:t>
            </a:r>
            <a:r>
              <a:rPr lang="it-IT" dirty="0" smtClean="0"/>
              <a:t> with the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setHierarchy</a:t>
            </a:r>
            <a:r>
              <a:rPr lang="it-IT" dirty="0" smtClean="0"/>
              <a:t>, 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in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hierarchy</a:t>
            </a:r>
            <a:r>
              <a:rPr lang="it-IT" dirty="0" smtClean="0"/>
              <a:t>). The radio </a:t>
            </a:r>
            <a:r>
              <a:rPr lang="it-IT" dirty="0" err="1" smtClean="0"/>
              <a:t>buttons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be </a:t>
            </a:r>
            <a:r>
              <a:rPr lang="it-IT" dirty="0" err="1" smtClean="0"/>
              <a:t>disabled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already</a:t>
            </a:r>
            <a:r>
              <a:rPr lang="it-IT" dirty="0" smtClean="0"/>
              <a:t> </a:t>
            </a:r>
            <a:r>
              <a:rPr lang="it-IT" dirty="0" err="1" smtClean="0"/>
              <a:t>know</a:t>
            </a:r>
            <a:r>
              <a:rPr lang="it-IT" dirty="0" smtClean="0"/>
              <a:t> the scope of the </a:t>
            </a:r>
            <a:r>
              <a:rPr lang="it-IT" dirty="0" err="1" smtClean="0"/>
              <a:t>search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030528" y="2165250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Button «Go»</a:t>
            </a:r>
          </a:p>
        </p:txBody>
      </p:sp>
      <p:cxnSp>
        <p:nvCxnSpPr>
          <p:cNvPr id="16" name="Connettore 2 15"/>
          <p:cNvCxnSpPr>
            <a:stCxn id="4" idx="2"/>
            <a:endCxn id="15" idx="0"/>
          </p:cNvCxnSpPr>
          <p:nvPr/>
        </p:nvCxnSpPr>
        <p:spPr>
          <a:xfrm>
            <a:off x="5789762" y="1777065"/>
            <a:ext cx="2017143" cy="38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8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013385" y="897170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Table</a:t>
            </a:r>
            <a:endParaRPr lang="it-IT" dirty="0" smtClean="0"/>
          </a:p>
        </p:txBody>
      </p:sp>
      <p:sp>
        <p:nvSpPr>
          <p:cNvPr id="6" name="Rettangolo 5"/>
          <p:cNvSpPr/>
          <p:nvPr/>
        </p:nvSpPr>
        <p:spPr>
          <a:xfrm>
            <a:off x="5013385" y="2262999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Table</a:t>
            </a:r>
            <a:r>
              <a:rPr lang="it-IT" dirty="0" smtClean="0"/>
              <a:t> Viewer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566139" y="879940"/>
            <a:ext cx="4384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Public </a:t>
            </a:r>
            <a:r>
              <a:rPr lang="it-IT" dirty="0" err="1" smtClean="0"/>
              <a:t>methods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setSearchResults</a:t>
            </a:r>
            <a:r>
              <a:rPr lang="it-IT" dirty="0" smtClean="0"/>
              <a:t>(</a:t>
            </a:r>
            <a:r>
              <a:rPr lang="it-IT" dirty="0" err="1" smtClean="0"/>
              <a:t>ArrayList</a:t>
            </a:r>
            <a:r>
              <a:rPr lang="it-IT" dirty="0" smtClean="0"/>
              <a:t>&lt;</a:t>
            </a:r>
            <a:r>
              <a:rPr lang="it-IT" dirty="0" err="1" smtClean="0"/>
              <a:t>Term</a:t>
            </a:r>
            <a:r>
              <a:rPr lang="it-IT" dirty="0" smtClean="0"/>
              <a:t>&gt; </a:t>
            </a:r>
            <a:r>
              <a:rPr lang="it-IT" dirty="0" err="1" smtClean="0"/>
              <a:t>results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2183" y="4023393"/>
            <a:ext cx="535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UI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display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. A </a:t>
            </a:r>
            <a:r>
              <a:rPr lang="it-IT" dirty="0" err="1" smtClean="0"/>
              <a:t>contextual</a:t>
            </a:r>
            <a:r>
              <a:rPr lang="it-IT" dirty="0" smtClean="0"/>
              <a:t> menu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provided</a:t>
            </a:r>
            <a:r>
              <a:rPr lang="it-IT" dirty="0" smtClean="0"/>
              <a:t> to </a:t>
            </a:r>
            <a:r>
              <a:rPr lang="it-IT" dirty="0" err="1" smtClean="0"/>
              <a:t>browse</a:t>
            </a:r>
            <a:r>
              <a:rPr lang="it-IT" dirty="0" smtClean="0"/>
              <a:t> the </a:t>
            </a:r>
            <a:r>
              <a:rPr lang="it-IT" dirty="0" err="1" smtClean="0"/>
              <a:t>terms</a:t>
            </a:r>
            <a:r>
              <a:rPr lang="it-IT" dirty="0" smtClean="0"/>
              <a:t> </a:t>
            </a:r>
            <a:r>
              <a:rPr lang="it-IT" dirty="0" err="1" smtClean="0"/>
              <a:t>contained</a:t>
            </a:r>
            <a:r>
              <a:rPr lang="it-IT" dirty="0" smtClean="0"/>
              <a:t> in the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in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applicable</a:t>
            </a:r>
            <a:r>
              <a:rPr lang="it-IT" dirty="0" smtClean="0"/>
              <a:t> </a:t>
            </a:r>
            <a:r>
              <a:rPr lang="it-IT" dirty="0" err="1" smtClean="0"/>
              <a:t>hierarchies</a:t>
            </a:r>
            <a:r>
              <a:rPr lang="it-IT" dirty="0" smtClean="0"/>
              <a:t>.</a:t>
            </a:r>
            <a:endParaRPr lang="it-IT" dirty="0"/>
          </a:p>
        </p:txBody>
      </p:sp>
      <p:cxnSp>
        <p:nvCxnSpPr>
          <p:cNvPr id="12" name="Connettore 2 11"/>
          <p:cNvCxnSpPr>
            <a:stCxn id="4" idx="2"/>
            <a:endCxn id="6" idx="0"/>
          </p:cNvCxnSpPr>
          <p:nvPr/>
        </p:nvCxnSpPr>
        <p:spPr>
          <a:xfrm>
            <a:off x="5789762" y="1777065"/>
            <a:ext cx="0" cy="48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11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013385" y="897170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SearchPanel</a:t>
            </a:r>
            <a:endParaRPr lang="it-IT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460631" y="2081844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SearchBar</a:t>
            </a:r>
            <a:endParaRPr lang="it-IT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6566139" y="879940"/>
            <a:ext cx="3733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Public </a:t>
            </a:r>
            <a:r>
              <a:rPr lang="it-IT" dirty="0" err="1" smtClean="0"/>
              <a:t>methods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setCatalogue</a:t>
            </a:r>
            <a:r>
              <a:rPr lang="it-IT" dirty="0" smtClean="0"/>
              <a:t>(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catalogue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setHierarchy</a:t>
            </a:r>
            <a:r>
              <a:rPr lang="it-IT" dirty="0" smtClean="0"/>
              <a:t>(</a:t>
            </a:r>
            <a:r>
              <a:rPr lang="it-IT" dirty="0" err="1" smtClean="0"/>
              <a:t>Hierarchy</a:t>
            </a:r>
            <a:r>
              <a:rPr lang="it-IT" dirty="0" smtClean="0"/>
              <a:t> </a:t>
            </a:r>
            <a:r>
              <a:rPr lang="it-IT" dirty="0" err="1" smtClean="0"/>
              <a:t>hierarchy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2183" y="4023393"/>
            <a:ext cx="535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UI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display a </a:t>
            </a:r>
            <a:r>
              <a:rPr lang="it-IT" dirty="0" err="1" smtClean="0"/>
              <a:t>search</a:t>
            </a:r>
            <a:r>
              <a:rPr lang="it-IT" dirty="0" smtClean="0"/>
              <a:t> bar and a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table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the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.</a:t>
            </a:r>
            <a:endParaRPr lang="it-IT" dirty="0"/>
          </a:p>
        </p:txBody>
      </p:sp>
      <p:cxnSp>
        <p:nvCxnSpPr>
          <p:cNvPr id="12" name="Connettore 2 11"/>
          <p:cNvCxnSpPr>
            <a:stCxn id="4" idx="2"/>
            <a:endCxn id="6" idx="0"/>
          </p:cNvCxnSpPr>
          <p:nvPr/>
        </p:nvCxnSpPr>
        <p:spPr>
          <a:xfrm flipH="1">
            <a:off x="4237008" y="1777065"/>
            <a:ext cx="1552754" cy="30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6566139" y="2081843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SearchTable</a:t>
            </a:r>
            <a:endParaRPr lang="it-IT" dirty="0" smtClean="0"/>
          </a:p>
        </p:txBody>
      </p:sp>
      <p:cxnSp>
        <p:nvCxnSpPr>
          <p:cNvPr id="11" name="Connettore 2 10"/>
          <p:cNvCxnSpPr>
            <a:stCxn id="4" idx="2"/>
            <a:endCxn id="8" idx="0"/>
          </p:cNvCxnSpPr>
          <p:nvPr/>
        </p:nvCxnSpPr>
        <p:spPr>
          <a:xfrm>
            <a:off x="5789762" y="1777065"/>
            <a:ext cx="1552754" cy="30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2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013385" y="897170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Hierarchy</a:t>
            </a:r>
            <a:r>
              <a:rPr lang="it-IT" dirty="0" smtClean="0"/>
              <a:t> </a:t>
            </a:r>
            <a:r>
              <a:rPr lang="it-IT" dirty="0" err="1" smtClean="0"/>
              <a:t>Selector</a:t>
            </a:r>
            <a:endParaRPr lang="it-IT" dirty="0" smtClean="0"/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Observable</a:t>
            </a:r>
            <a:r>
              <a:rPr lang="it-IT" dirty="0" smtClean="0"/>
              <a:t>)</a:t>
            </a:r>
          </a:p>
        </p:txBody>
      </p:sp>
      <p:sp>
        <p:nvSpPr>
          <p:cNvPr id="6" name="Rettangolo 5"/>
          <p:cNvSpPr/>
          <p:nvPr/>
        </p:nvSpPr>
        <p:spPr>
          <a:xfrm>
            <a:off x="3118449" y="2165251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Combobox</a:t>
            </a:r>
            <a:r>
              <a:rPr lang="it-IT" dirty="0" smtClean="0"/>
              <a:t> </a:t>
            </a:r>
            <a:r>
              <a:rPr lang="it-IT" dirty="0" err="1" smtClean="0"/>
              <a:t>hierarchy</a:t>
            </a:r>
            <a:r>
              <a:rPr lang="it-IT" dirty="0" smtClean="0"/>
              <a:t> </a:t>
            </a:r>
            <a:r>
              <a:rPr lang="it-IT" dirty="0" err="1" smtClean="0"/>
              <a:t>selector</a:t>
            </a:r>
            <a:endParaRPr lang="it-IT" dirty="0" smtClean="0"/>
          </a:p>
        </p:txBody>
      </p:sp>
      <p:sp>
        <p:nvSpPr>
          <p:cNvPr id="7" name="Rettangolo 6"/>
          <p:cNvSpPr/>
          <p:nvPr/>
        </p:nvSpPr>
        <p:spPr>
          <a:xfrm>
            <a:off x="5013385" y="2165251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Hierarchy</a:t>
            </a:r>
            <a:r>
              <a:rPr lang="it-IT" dirty="0" smtClean="0"/>
              <a:t>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/>
              <a:t>button</a:t>
            </a:r>
            <a:endParaRPr lang="it-IT" dirty="0" smtClean="0"/>
          </a:p>
        </p:txBody>
      </p:sp>
      <p:sp>
        <p:nvSpPr>
          <p:cNvPr id="8" name="Rettangolo 7"/>
          <p:cNvSpPr/>
          <p:nvPr/>
        </p:nvSpPr>
        <p:spPr>
          <a:xfrm>
            <a:off x="6908321" y="2165253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Facet</a:t>
            </a:r>
            <a:r>
              <a:rPr lang="it-IT" dirty="0" smtClean="0"/>
              <a:t>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/>
              <a:t>button</a:t>
            </a:r>
            <a:endParaRPr lang="it-IT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6566139" y="879940"/>
            <a:ext cx="3733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Public </a:t>
            </a:r>
            <a:r>
              <a:rPr lang="it-IT" dirty="0" err="1" smtClean="0"/>
              <a:t>methods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setCatalogue</a:t>
            </a:r>
            <a:r>
              <a:rPr lang="it-IT" dirty="0" smtClean="0"/>
              <a:t>(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catalogue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getSelectedHierarchy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25315" y="4170042"/>
            <a:ext cx="6240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</a:t>
            </a:r>
            <a:r>
              <a:rPr lang="it-IT" dirty="0" err="1" smtClean="0"/>
              <a:t>selecting</a:t>
            </a:r>
            <a:r>
              <a:rPr lang="it-IT" dirty="0" smtClean="0"/>
              <a:t> a </a:t>
            </a:r>
            <a:r>
              <a:rPr lang="it-IT" dirty="0" err="1" smtClean="0"/>
              <a:t>hierarchy</a:t>
            </a:r>
            <a:r>
              <a:rPr lang="it-IT" dirty="0" smtClean="0"/>
              <a:t> </a:t>
            </a:r>
            <a:r>
              <a:rPr lang="it-IT" dirty="0" err="1" smtClean="0"/>
              <a:t>among</a:t>
            </a:r>
            <a:r>
              <a:rPr lang="it-IT" dirty="0" smtClean="0"/>
              <a:t> the </a:t>
            </a:r>
            <a:r>
              <a:rPr lang="it-IT" dirty="0" err="1" smtClean="0"/>
              <a:t>catalogues</a:t>
            </a:r>
            <a:r>
              <a:rPr lang="it-IT" dirty="0" smtClean="0"/>
              <a:t> </a:t>
            </a:r>
            <a:r>
              <a:rPr lang="it-IT" dirty="0" err="1" smtClean="0"/>
              <a:t>hierarchies</a:t>
            </a:r>
            <a:r>
              <a:rPr lang="it-IT" dirty="0" smtClean="0"/>
              <a:t>. In </a:t>
            </a:r>
            <a:r>
              <a:rPr lang="it-IT" dirty="0" err="1" smtClean="0"/>
              <a:t>particular</a:t>
            </a:r>
            <a:r>
              <a:rPr lang="it-IT" dirty="0" smtClean="0"/>
              <a:t>,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switch</a:t>
            </a:r>
            <a:r>
              <a:rPr lang="it-IT" dirty="0" smtClean="0"/>
              <a:t> base </a:t>
            </a:r>
            <a:r>
              <a:rPr lang="it-IT" dirty="0" err="1" smtClean="0"/>
              <a:t>hierarchies</a:t>
            </a:r>
            <a:r>
              <a:rPr lang="it-IT" dirty="0" smtClean="0"/>
              <a:t> and </a:t>
            </a:r>
            <a:r>
              <a:rPr lang="it-IT" dirty="0" err="1" smtClean="0"/>
              <a:t>facet</a:t>
            </a:r>
            <a:r>
              <a:rPr lang="it-IT" dirty="0" smtClean="0"/>
              <a:t> </a:t>
            </a:r>
            <a:r>
              <a:rPr lang="it-IT" dirty="0" err="1" smtClean="0"/>
              <a:t>hierarchies</a:t>
            </a:r>
            <a:r>
              <a:rPr lang="it-IT" dirty="0" smtClean="0"/>
              <a:t> by </a:t>
            </a:r>
            <a:r>
              <a:rPr lang="it-IT" dirty="0" err="1" smtClean="0"/>
              <a:t>selecting</a:t>
            </a:r>
            <a:r>
              <a:rPr lang="it-IT" dirty="0" smtClean="0"/>
              <a:t> the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/>
              <a:t>buttons</a:t>
            </a:r>
            <a:r>
              <a:rPr lang="it-IT" dirty="0" smtClean="0"/>
              <a:t> (</a:t>
            </a:r>
            <a:r>
              <a:rPr lang="it-IT" dirty="0" err="1" smtClean="0"/>
              <a:t>hierarchy</a:t>
            </a:r>
            <a:r>
              <a:rPr lang="it-IT" dirty="0" smtClean="0"/>
              <a:t> &amp; </a:t>
            </a:r>
            <a:r>
              <a:rPr lang="it-IT" dirty="0" err="1" smtClean="0"/>
              <a:t>facet</a:t>
            </a:r>
            <a:r>
              <a:rPr lang="it-IT" dirty="0" smtClean="0"/>
              <a:t> </a:t>
            </a:r>
            <a:r>
              <a:rPr lang="it-IT" dirty="0" err="1" smtClean="0"/>
              <a:t>button</a:t>
            </a:r>
            <a:r>
              <a:rPr lang="it-IT" dirty="0" smtClean="0"/>
              <a:t>).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get</a:t>
            </a:r>
            <a:r>
              <a:rPr lang="it-IT" dirty="0" smtClean="0"/>
              <a:t> the </a:t>
            </a:r>
            <a:r>
              <a:rPr lang="it-IT" dirty="0" err="1" smtClean="0"/>
              <a:t>selected</a:t>
            </a:r>
            <a:r>
              <a:rPr lang="it-IT" dirty="0" smtClean="0"/>
              <a:t> </a:t>
            </a:r>
            <a:r>
              <a:rPr lang="it-IT" dirty="0" err="1" smtClean="0"/>
              <a:t>hierarchy</a:t>
            </a:r>
            <a:r>
              <a:rPr lang="it-IT" dirty="0" smtClean="0"/>
              <a:t> and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perform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r>
              <a:rPr lang="it-IT" dirty="0" smtClean="0"/>
              <a:t> </a:t>
            </a:r>
            <a:r>
              <a:rPr lang="it-IT" dirty="0" err="1" smtClean="0"/>
              <a:t>accordingly</a:t>
            </a:r>
            <a:r>
              <a:rPr lang="it-IT" dirty="0" smtClean="0"/>
              <a:t> in the </a:t>
            </a:r>
            <a:r>
              <a:rPr lang="it-IT" dirty="0" err="1" smtClean="0"/>
              <a:t>caller</a:t>
            </a:r>
            <a:r>
              <a:rPr lang="it-IT" dirty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. The </a:t>
            </a:r>
            <a:r>
              <a:rPr lang="it-IT" dirty="0" err="1" smtClean="0"/>
              <a:t>observers</a:t>
            </a:r>
            <a:r>
              <a:rPr lang="it-IT" dirty="0" smtClean="0"/>
              <a:t> are </a:t>
            </a:r>
            <a:r>
              <a:rPr lang="it-IT" dirty="0" err="1" smtClean="0"/>
              <a:t>notified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the </a:t>
            </a:r>
            <a:r>
              <a:rPr lang="it-IT" dirty="0" err="1" smtClean="0"/>
              <a:t>selected</a:t>
            </a:r>
            <a:r>
              <a:rPr lang="it-IT" dirty="0" smtClean="0"/>
              <a:t> </a:t>
            </a:r>
            <a:r>
              <a:rPr lang="it-IT" dirty="0" err="1" smtClean="0"/>
              <a:t>hierarchy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r>
              <a:rPr lang="it-IT" dirty="0" smtClean="0"/>
              <a:t>. In </a:t>
            </a:r>
            <a:r>
              <a:rPr lang="it-IT" dirty="0" err="1" smtClean="0"/>
              <a:t>order</a:t>
            </a:r>
            <a:r>
              <a:rPr lang="it-IT" dirty="0" smtClean="0"/>
              <a:t> to work </a:t>
            </a:r>
            <a:r>
              <a:rPr lang="it-IT" dirty="0" err="1" smtClean="0"/>
              <a:t>property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 smtClean="0"/>
              <a:t>specify</a:t>
            </a:r>
            <a:r>
              <a:rPr lang="it-IT" dirty="0" smtClean="0"/>
              <a:t> the 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are </a:t>
            </a:r>
            <a:r>
              <a:rPr lang="it-IT" dirty="0" err="1" smtClean="0"/>
              <a:t>working</a:t>
            </a:r>
            <a:r>
              <a:rPr lang="it-IT" dirty="0" smtClean="0"/>
              <a:t> with, 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view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hierarchies</a:t>
            </a:r>
            <a:r>
              <a:rPr lang="it-IT" dirty="0" smtClean="0"/>
              <a:t> in the </a:t>
            </a:r>
            <a:r>
              <a:rPr lang="it-IT" dirty="0" err="1" smtClean="0"/>
              <a:t>choices</a:t>
            </a:r>
            <a:r>
              <a:rPr lang="it-IT" dirty="0" smtClean="0"/>
              <a:t>.</a:t>
            </a:r>
            <a:endParaRPr lang="it-IT" dirty="0"/>
          </a:p>
        </p:txBody>
      </p:sp>
      <p:cxnSp>
        <p:nvCxnSpPr>
          <p:cNvPr id="12" name="Connettore 2 11"/>
          <p:cNvCxnSpPr>
            <a:stCxn id="4" idx="1"/>
            <a:endCxn id="6" idx="0"/>
          </p:cNvCxnSpPr>
          <p:nvPr/>
        </p:nvCxnSpPr>
        <p:spPr>
          <a:xfrm flipH="1">
            <a:off x="3894826" y="1337118"/>
            <a:ext cx="1118559" cy="8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4" idx="2"/>
            <a:endCxn id="7" idx="0"/>
          </p:cNvCxnSpPr>
          <p:nvPr/>
        </p:nvCxnSpPr>
        <p:spPr>
          <a:xfrm>
            <a:off x="5789762" y="1777065"/>
            <a:ext cx="0" cy="38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4" idx="3"/>
            <a:endCxn id="8" idx="0"/>
          </p:cNvCxnSpPr>
          <p:nvPr/>
        </p:nvCxnSpPr>
        <p:spPr>
          <a:xfrm>
            <a:off x="6566139" y="1337118"/>
            <a:ext cx="1118559" cy="82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48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013385" y="897170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TermFilter</a:t>
            </a:r>
            <a:endParaRPr lang="it-IT" dirty="0" smtClean="0"/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Observable</a:t>
            </a:r>
            <a:r>
              <a:rPr lang="it-IT" dirty="0" smtClean="0"/>
              <a:t>)</a:t>
            </a:r>
          </a:p>
        </p:txBody>
      </p:sp>
      <p:sp>
        <p:nvSpPr>
          <p:cNvPr id="5" name="Rettangolo 4"/>
          <p:cNvSpPr/>
          <p:nvPr/>
        </p:nvSpPr>
        <p:spPr>
          <a:xfrm>
            <a:off x="3118449" y="2165251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Label «</a:t>
            </a:r>
            <a:r>
              <a:rPr lang="it-IT" dirty="0" err="1" smtClean="0"/>
              <a:t>view</a:t>
            </a:r>
            <a:r>
              <a:rPr lang="it-IT" dirty="0" smtClean="0"/>
              <a:t> </a:t>
            </a:r>
            <a:r>
              <a:rPr lang="it-IT" dirty="0" err="1" smtClean="0"/>
              <a:t>terms</a:t>
            </a:r>
            <a:r>
              <a:rPr lang="it-IT" dirty="0" smtClean="0"/>
              <a:t>:»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13385" y="2165251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Check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«</a:t>
            </a:r>
            <a:r>
              <a:rPr lang="it-IT" dirty="0" err="1"/>
              <a:t>hide</a:t>
            </a:r>
            <a:r>
              <a:rPr lang="it-IT" dirty="0"/>
              <a:t> </a:t>
            </a:r>
            <a:r>
              <a:rPr lang="it-IT" dirty="0" err="1"/>
              <a:t>deprecated</a:t>
            </a:r>
            <a:r>
              <a:rPr lang="it-IT" dirty="0"/>
              <a:t>»</a:t>
            </a:r>
          </a:p>
        </p:txBody>
      </p:sp>
      <p:sp>
        <p:nvSpPr>
          <p:cNvPr id="7" name="Rettangolo 6"/>
          <p:cNvSpPr/>
          <p:nvPr/>
        </p:nvSpPr>
        <p:spPr>
          <a:xfrm>
            <a:off x="6908321" y="2165253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Check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«</a:t>
            </a:r>
            <a:r>
              <a:rPr lang="it-IT" dirty="0" err="1"/>
              <a:t>hide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reportable</a:t>
            </a:r>
            <a:r>
              <a:rPr lang="it-IT" dirty="0"/>
              <a:t>»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566139" y="879940"/>
            <a:ext cx="2448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Public </a:t>
            </a:r>
            <a:r>
              <a:rPr lang="it-IT" dirty="0" err="1" smtClean="0"/>
              <a:t>methods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isHidingDeprecated</a:t>
            </a:r>
            <a:r>
              <a:rPr lang="it-IT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isHidingNotInUse</a:t>
            </a:r>
            <a:r>
              <a:rPr lang="it-IT" dirty="0" smtClean="0"/>
              <a:t>()</a:t>
            </a:r>
            <a:endParaRPr lang="it-IT" dirty="0"/>
          </a:p>
        </p:txBody>
      </p:sp>
      <p:cxnSp>
        <p:nvCxnSpPr>
          <p:cNvPr id="9" name="Connettore 2 8"/>
          <p:cNvCxnSpPr>
            <a:stCxn id="4" idx="1"/>
            <a:endCxn id="5" idx="0"/>
          </p:cNvCxnSpPr>
          <p:nvPr/>
        </p:nvCxnSpPr>
        <p:spPr>
          <a:xfrm flipH="1">
            <a:off x="3894826" y="1337118"/>
            <a:ext cx="1118559" cy="8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4" idx="2"/>
            <a:endCxn id="6" idx="0"/>
          </p:cNvCxnSpPr>
          <p:nvPr/>
        </p:nvCxnSpPr>
        <p:spPr>
          <a:xfrm>
            <a:off x="5789762" y="1777065"/>
            <a:ext cx="0" cy="38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4" idx="3"/>
            <a:endCxn id="7" idx="0"/>
          </p:cNvCxnSpPr>
          <p:nvPr/>
        </p:nvCxnSpPr>
        <p:spPr>
          <a:xfrm>
            <a:off x="6566139" y="1337118"/>
            <a:ext cx="1118559" cy="82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470139" y="4408098"/>
            <a:ext cx="5296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UI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enable</a:t>
            </a:r>
            <a:r>
              <a:rPr lang="it-IT" dirty="0" smtClean="0"/>
              <a:t> or </a:t>
            </a:r>
            <a:r>
              <a:rPr lang="it-IT" dirty="0" err="1" smtClean="0"/>
              <a:t>disable</a:t>
            </a:r>
            <a:r>
              <a:rPr lang="it-IT" dirty="0" smtClean="0"/>
              <a:t>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visualization</a:t>
            </a:r>
            <a:r>
              <a:rPr lang="it-IT" dirty="0" smtClean="0"/>
              <a:t> </a:t>
            </a:r>
            <a:r>
              <a:rPr lang="it-IT" dirty="0" err="1" smtClean="0"/>
              <a:t>settings</a:t>
            </a:r>
            <a:r>
              <a:rPr lang="it-IT" dirty="0" smtClean="0"/>
              <a:t>. In </a:t>
            </a:r>
            <a:r>
              <a:rPr lang="it-IT" dirty="0" err="1" smtClean="0"/>
              <a:t>particular</a:t>
            </a:r>
            <a:r>
              <a:rPr lang="it-IT" dirty="0" smtClean="0"/>
              <a:t>, a </a:t>
            </a:r>
            <a:r>
              <a:rPr lang="it-IT" dirty="0" err="1" smtClean="0"/>
              <a:t>class</a:t>
            </a:r>
            <a:r>
              <a:rPr lang="it-IT" dirty="0" smtClean="0"/>
              <a:t> can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to be </a:t>
            </a:r>
            <a:r>
              <a:rPr lang="it-IT" dirty="0" err="1" smtClean="0"/>
              <a:t>updated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the </a:t>
            </a:r>
            <a:r>
              <a:rPr lang="it-IT" dirty="0" err="1" smtClean="0"/>
              <a:t>checked</a:t>
            </a:r>
            <a:r>
              <a:rPr lang="it-IT" dirty="0" smtClean="0"/>
              <a:t> </a:t>
            </a:r>
            <a:r>
              <a:rPr lang="it-IT" dirty="0" err="1" smtClean="0"/>
              <a:t>settings</a:t>
            </a:r>
            <a:r>
              <a:rPr lang="it-IT" dirty="0" smtClean="0"/>
              <a:t> are </a:t>
            </a:r>
            <a:r>
              <a:rPr lang="it-IT" dirty="0" err="1" smtClean="0"/>
              <a:t>changed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then</a:t>
            </a:r>
            <a:r>
              <a:rPr lang="it-IT" dirty="0" smtClean="0"/>
              <a:t> to </a:t>
            </a:r>
            <a:r>
              <a:rPr lang="it-IT" dirty="0" err="1" smtClean="0"/>
              <a:t>make</a:t>
            </a:r>
            <a:r>
              <a:rPr lang="it-IT" dirty="0"/>
              <a:t> </a:t>
            </a:r>
            <a:r>
              <a:rPr lang="it-IT" dirty="0" err="1" smtClean="0"/>
              <a:t>changes</a:t>
            </a:r>
            <a:r>
              <a:rPr lang="it-IT" dirty="0" smtClean="0"/>
              <a:t> in the </a:t>
            </a:r>
            <a:r>
              <a:rPr lang="it-IT" dirty="0" err="1" smtClean="0"/>
              <a:t>observer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settings</a:t>
            </a:r>
            <a:r>
              <a:rPr lang="it-IT" dirty="0" smtClean="0"/>
              <a:t> are </a:t>
            </a:r>
            <a:r>
              <a:rPr lang="it-IT" dirty="0" err="1" smtClean="0"/>
              <a:t>enabled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the </a:t>
            </a:r>
            <a:r>
              <a:rPr lang="it-IT" dirty="0" err="1" smtClean="0"/>
              <a:t>two</a:t>
            </a:r>
            <a:r>
              <a:rPr lang="it-IT" dirty="0" smtClean="0"/>
              <a:t> public </a:t>
            </a:r>
            <a:r>
              <a:rPr lang="it-IT" dirty="0" err="1" smtClean="0"/>
              <a:t>methods</a:t>
            </a:r>
            <a:r>
              <a:rPr lang="it-IT" dirty="0" smtClean="0"/>
              <a:t> of the </a:t>
            </a:r>
            <a:r>
              <a:rPr lang="it-IT" dirty="0" err="1" smtClean="0"/>
              <a:t>TermFilter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585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013385" y="258819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TermTreeViewer</a:t>
            </a:r>
            <a:endParaRPr lang="it-IT" dirty="0" smtClean="0"/>
          </a:p>
        </p:txBody>
      </p:sp>
      <p:sp>
        <p:nvSpPr>
          <p:cNvPr id="5" name="Rettangolo 4"/>
          <p:cNvSpPr/>
          <p:nvPr/>
        </p:nvSpPr>
        <p:spPr>
          <a:xfrm>
            <a:off x="5013385" y="1624648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Tree</a:t>
            </a:r>
            <a:r>
              <a:rPr lang="it-IT" dirty="0" smtClean="0"/>
              <a:t> Viewer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566139" y="241589"/>
            <a:ext cx="3731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Public </a:t>
            </a:r>
            <a:r>
              <a:rPr lang="it-IT" dirty="0" err="1" smtClean="0"/>
              <a:t>methods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setHierarchy</a:t>
            </a:r>
            <a:r>
              <a:rPr lang="it-IT" dirty="0" smtClean="0"/>
              <a:t>(</a:t>
            </a:r>
            <a:r>
              <a:rPr lang="it-IT" dirty="0" err="1" smtClean="0"/>
              <a:t>Hierarchy</a:t>
            </a:r>
            <a:r>
              <a:rPr lang="it-IT" dirty="0" smtClean="0"/>
              <a:t> </a:t>
            </a:r>
            <a:r>
              <a:rPr lang="it-IT" dirty="0" err="1" smtClean="0"/>
              <a:t>hierarchy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setCatalogue</a:t>
            </a:r>
            <a:r>
              <a:rPr lang="it-IT" dirty="0" smtClean="0"/>
              <a:t>(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catalogue</a:t>
            </a:r>
            <a:r>
              <a:rPr lang="it-IT" dirty="0" smtClean="0"/>
              <a:t>)</a:t>
            </a:r>
            <a:endParaRPr lang="it-IT" dirty="0"/>
          </a:p>
        </p:txBody>
      </p:sp>
      <p:cxnSp>
        <p:nvCxnSpPr>
          <p:cNvPr id="7" name="Connettore 2 6"/>
          <p:cNvCxnSpPr>
            <a:stCxn id="4" idx="2"/>
            <a:endCxn id="5" idx="0"/>
          </p:cNvCxnSpPr>
          <p:nvPr/>
        </p:nvCxnSpPr>
        <p:spPr>
          <a:xfrm>
            <a:off x="5789762" y="1138714"/>
            <a:ext cx="0" cy="48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5013385" y="2550529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</a:t>
            </a:r>
            <a:r>
              <a:rPr lang="it-IT" dirty="0"/>
              <a:t> </a:t>
            </a:r>
            <a:r>
              <a:rPr lang="it-IT" dirty="0" err="1" smtClean="0"/>
              <a:t>label</a:t>
            </a:r>
            <a:r>
              <a:rPr lang="it-IT" dirty="0" smtClean="0"/>
              <a:t> provider</a:t>
            </a:r>
          </a:p>
        </p:txBody>
      </p:sp>
      <p:sp>
        <p:nvSpPr>
          <p:cNvPr id="9" name="Rettangolo 8"/>
          <p:cNvSpPr/>
          <p:nvPr/>
        </p:nvSpPr>
        <p:spPr>
          <a:xfrm>
            <a:off x="3460631" y="2550529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</a:t>
            </a:r>
            <a:r>
              <a:rPr lang="it-IT" dirty="0"/>
              <a:t> </a:t>
            </a:r>
            <a:r>
              <a:rPr lang="it-IT" dirty="0" err="1" smtClean="0"/>
              <a:t>content</a:t>
            </a:r>
            <a:r>
              <a:rPr lang="it-IT" dirty="0" smtClean="0"/>
              <a:t> provider</a:t>
            </a:r>
          </a:p>
        </p:txBody>
      </p:sp>
      <p:sp>
        <p:nvSpPr>
          <p:cNvPr id="10" name="Rettangolo 9"/>
          <p:cNvSpPr/>
          <p:nvPr/>
        </p:nvSpPr>
        <p:spPr>
          <a:xfrm>
            <a:off x="6566139" y="2556262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</a:t>
            </a:r>
            <a:r>
              <a:rPr lang="it-IT" dirty="0"/>
              <a:t> </a:t>
            </a:r>
            <a:r>
              <a:rPr lang="it-IT" dirty="0" err="1" smtClean="0"/>
              <a:t>sorterer</a:t>
            </a:r>
            <a:endParaRPr lang="it-IT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228601" y="3688077"/>
            <a:ext cx="86997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UI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display the </a:t>
            </a:r>
            <a:r>
              <a:rPr lang="it-IT" dirty="0" err="1" smtClean="0"/>
              <a:t>terms</a:t>
            </a:r>
            <a:r>
              <a:rPr lang="it-IT" dirty="0" smtClean="0"/>
              <a:t> </a:t>
            </a:r>
            <a:r>
              <a:rPr lang="it-IT" dirty="0" err="1" smtClean="0"/>
              <a:t>related</a:t>
            </a:r>
            <a:r>
              <a:rPr lang="it-IT" dirty="0" smtClean="0"/>
              <a:t> to a </a:t>
            </a:r>
            <a:r>
              <a:rPr lang="it-IT" dirty="0" err="1" smtClean="0"/>
              <a:t>hierarchy</a:t>
            </a:r>
            <a:r>
              <a:rPr lang="it-IT" dirty="0" smtClean="0"/>
              <a:t> in a </a:t>
            </a:r>
            <a:r>
              <a:rPr lang="it-IT" dirty="0" err="1" smtClean="0"/>
              <a:t>tree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. In </a:t>
            </a:r>
            <a:r>
              <a:rPr lang="it-IT" dirty="0" err="1" smtClean="0"/>
              <a:t>particular</a:t>
            </a:r>
            <a:r>
              <a:rPr lang="it-IT" dirty="0" smtClean="0"/>
              <a:t>, the </a:t>
            </a:r>
            <a:r>
              <a:rPr lang="it-IT" dirty="0" err="1" smtClean="0"/>
              <a:t>terms</a:t>
            </a:r>
            <a:r>
              <a:rPr lang="it-IT" dirty="0" smtClean="0"/>
              <a:t> </a:t>
            </a:r>
            <a:r>
              <a:rPr lang="it-IT" dirty="0" err="1" smtClean="0"/>
              <a:t>parent-child</a:t>
            </a:r>
            <a:r>
              <a:rPr lang="it-IT" dirty="0" smtClean="0"/>
              <a:t> </a:t>
            </a:r>
            <a:r>
              <a:rPr lang="it-IT" dirty="0" err="1" smtClean="0"/>
              <a:t>relationships</a:t>
            </a:r>
            <a:r>
              <a:rPr lang="it-IT" dirty="0" smtClean="0"/>
              <a:t> are </a:t>
            </a:r>
            <a:r>
              <a:rPr lang="it-IT" dirty="0" err="1" smtClean="0"/>
              <a:t>obtained</a:t>
            </a:r>
            <a:r>
              <a:rPr lang="it-IT" dirty="0" smtClean="0"/>
              <a:t> from the </a:t>
            </a:r>
            <a:r>
              <a:rPr lang="it-IT" dirty="0" err="1" smtClean="0"/>
              <a:t>parent_term</a:t>
            </a:r>
            <a:r>
              <a:rPr lang="it-IT" dirty="0" smtClean="0"/>
              <a:t> </a:t>
            </a:r>
            <a:r>
              <a:rPr lang="it-IT" dirty="0" err="1" smtClean="0"/>
              <a:t>table</a:t>
            </a:r>
            <a:r>
              <a:rPr lang="it-IT" dirty="0" smtClean="0"/>
              <a:t> of the </a:t>
            </a:r>
            <a:r>
              <a:rPr lang="it-IT" dirty="0" err="1" smtClean="0"/>
              <a:t>catalogue</a:t>
            </a:r>
            <a:r>
              <a:rPr lang="it-IT" dirty="0" smtClean="0"/>
              <a:t> DB. The </a:t>
            </a:r>
            <a:r>
              <a:rPr lang="it-IT" dirty="0" err="1" smtClean="0"/>
              <a:t>label</a:t>
            </a:r>
            <a:r>
              <a:rPr lang="it-IT" dirty="0" smtClean="0"/>
              <a:t> provider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visualize</a:t>
            </a:r>
            <a:r>
              <a:rPr lang="it-IT" dirty="0" smtClean="0"/>
              <a:t>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detail</a:t>
            </a:r>
            <a:r>
              <a:rPr lang="it-IT" dirty="0" smtClean="0"/>
              <a:t> </a:t>
            </a:r>
            <a:r>
              <a:rPr lang="it-IT" dirty="0" err="1" smtClean="0"/>
              <a:t>levels</a:t>
            </a:r>
            <a:r>
              <a:rPr lang="it-IT" dirty="0" smtClean="0"/>
              <a:t> with </a:t>
            </a:r>
            <a:r>
              <a:rPr lang="it-IT" dirty="0" err="1" smtClean="0"/>
              <a:t>icons</a:t>
            </a:r>
            <a:r>
              <a:rPr lang="it-IT" dirty="0" smtClean="0"/>
              <a:t> and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names</a:t>
            </a:r>
            <a:r>
              <a:rPr lang="it-IT" dirty="0" smtClean="0"/>
              <a:t> with code (and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flags</a:t>
            </a:r>
            <a:r>
              <a:rPr lang="it-IT" dirty="0" smtClean="0"/>
              <a:t>,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deprecated</a:t>
            </a:r>
            <a:r>
              <a:rPr lang="it-IT" dirty="0" smtClean="0"/>
              <a:t> or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reportable</a:t>
            </a:r>
            <a:r>
              <a:rPr lang="it-IT" dirty="0" smtClean="0"/>
              <a:t>). The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sorterer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order</a:t>
            </a:r>
            <a:r>
              <a:rPr lang="it-IT" dirty="0" smtClean="0"/>
              <a:t> the </a:t>
            </a:r>
            <a:r>
              <a:rPr lang="it-IT" dirty="0" err="1" smtClean="0"/>
              <a:t>terms</a:t>
            </a:r>
            <a:r>
              <a:rPr lang="it-IT" dirty="0"/>
              <a:t> </a:t>
            </a:r>
            <a:r>
              <a:rPr lang="it-IT" dirty="0" err="1" smtClean="0"/>
              <a:t>according</a:t>
            </a:r>
            <a:r>
              <a:rPr lang="it-IT" dirty="0" smtClean="0"/>
              <a:t> to the </a:t>
            </a:r>
            <a:r>
              <a:rPr lang="it-IT" dirty="0" err="1" smtClean="0"/>
              <a:t>order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in the DB (</a:t>
            </a:r>
            <a:r>
              <a:rPr lang="it-IT" dirty="0" err="1" smtClean="0"/>
              <a:t>term_order</a:t>
            </a:r>
            <a:r>
              <a:rPr lang="it-IT" dirty="0" smtClean="0"/>
              <a:t> </a:t>
            </a:r>
            <a:r>
              <a:rPr lang="it-IT" dirty="0" err="1" smtClean="0"/>
              <a:t>field</a:t>
            </a:r>
            <a:r>
              <a:rPr lang="it-IT" dirty="0" smtClean="0"/>
              <a:t> in </a:t>
            </a:r>
            <a:r>
              <a:rPr lang="it-IT" dirty="0" err="1" smtClean="0"/>
              <a:t>parent_term</a:t>
            </a:r>
            <a:r>
              <a:rPr lang="it-IT" dirty="0" smtClean="0"/>
              <a:t> </a:t>
            </a:r>
            <a:r>
              <a:rPr lang="it-IT" dirty="0" err="1" smtClean="0"/>
              <a:t>table</a:t>
            </a:r>
            <a:r>
              <a:rPr lang="it-IT" dirty="0" smtClean="0"/>
              <a:t>). A </a:t>
            </a:r>
            <a:r>
              <a:rPr lang="it-IT" dirty="0" err="1" smtClean="0"/>
              <a:t>hierarchy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set to </a:t>
            </a:r>
            <a:r>
              <a:rPr lang="it-IT" dirty="0" err="1" smtClean="0"/>
              <a:t>visualize</a:t>
            </a:r>
            <a:r>
              <a:rPr lang="it-IT" dirty="0" smtClean="0"/>
              <a:t> </a:t>
            </a:r>
            <a:r>
              <a:rPr lang="it-IT" dirty="0" err="1" smtClean="0"/>
              <a:t>terms</a:t>
            </a:r>
            <a:r>
              <a:rPr lang="it-IT" dirty="0" smtClean="0"/>
              <a:t>. By default the master </a:t>
            </a:r>
            <a:r>
              <a:rPr lang="it-IT" dirty="0" err="1" smtClean="0"/>
              <a:t>hierarchy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displayed</a:t>
            </a:r>
            <a:r>
              <a:rPr lang="it-IT" dirty="0" smtClean="0"/>
              <a:t> </a:t>
            </a:r>
            <a:r>
              <a:rPr lang="it-IT" dirty="0" err="1" smtClean="0"/>
              <a:t>unless</a:t>
            </a:r>
            <a:r>
              <a:rPr lang="it-IT" dirty="0" smtClean="0"/>
              <a:t> </a:t>
            </a:r>
            <a:r>
              <a:rPr lang="it-IT" dirty="0" err="1" smtClean="0"/>
              <a:t>another</a:t>
            </a:r>
            <a:r>
              <a:rPr lang="it-IT" dirty="0" smtClean="0"/>
              <a:t> default </a:t>
            </a:r>
            <a:r>
              <a:rPr lang="it-IT" dirty="0" err="1" smtClean="0"/>
              <a:t>hierarchy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specified</a:t>
            </a:r>
            <a:r>
              <a:rPr lang="it-IT" dirty="0" smtClean="0"/>
              <a:t> in the </a:t>
            </a:r>
            <a:r>
              <a:rPr lang="it-IT" dirty="0" err="1" smtClean="0"/>
              <a:t>catalogue</a:t>
            </a:r>
            <a:r>
              <a:rPr lang="it-IT" dirty="0" smtClean="0"/>
              <a:t> </a:t>
            </a:r>
            <a:r>
              <a:rPr lang="it-IT" dirty="0" err="1" smtClean="0"/>
              <a:t>scopenotes</a:t>
            </a:r>
            <a:r>
              <a:rPr lang="it-IT" dirty="0" smtClean="0"/>
              <a:t>. In </a:t>
            </a:r>
            <a:r>
              <a:rPr lang="it-IT" dirty="0" err="1" smtClean="0"/>
              <a:t>anycase</a:t>
            </a:r>
            <a:r>
              <a:rPr lang="it-IT" dirty="0" smtClean="0"/>
              <a:t>,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observes</a:t>
            </a:r>
            <a:r>
              <a:rPr lang="it-IT" dirty="0" smtClean="0"/>
              <a:t> the </a:t>
            </a:r>
            <a:r>
              <a:rPr lang="it-IT" dirty="0" err="1" smtClean="0"/>
              <a:t>HierarchySelector</a:t>
            </a:r>
            <a:r>
              <a:rPr lang="it-IT" dirty="0" smtClean="0"/>
              <a:t> to </a:t>
            </a:r>
            <a:r>
              <a:rPr lang="it-IT" dirty="0" err="1" smtClean="0"/>
              <a:t>get</a:t>
            </a:r>
            <a:r>
              <a:rPr lang="it-IT" dirty="0" smtClean="0"/>
              <a:t> the </a:t>
            </a:r>
            <a:r>
              <a:rPr lang="it-IT" dirty="0" err="1" smtClean="0"/>
              <a:t>selected</a:t>
            </a:r>
            <a:r>
              <a:rPr lang="it-IT" dirty="0" smtClean="0"/>
              <a:t> </a:t>
            </a:r>
            <a:r>
              <a:rPr lang="it-IT" dirty="0" err="1" smtClean="0"/>
              <a:t>hierarchy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observes</a:t>
            </a:r>
            <a:r>
              <a:rPr lang="it-IT" dirty="0" smtClean="0"/>
              <a:t> the </a:t>
            </a:r>
            <a:r>
              <a:rPr lang="it-IT" dirty="0" err="1" smtClean="0"/>
              <a:t>TermFilter</a:t>
            </a:r>
            <a:r>
              <a:rPr lang="it-IT" dirty="0" smtClean="0"/>
              <a:t> to </a:t>
            </a:r>
            <a:r>
              <a:rPr lang="it-IT" dirty="0" err="1" smtClean="0"/>
              <a:t>filter</a:t>
            </a:r>
            <a:r>
              <a:rPr lang="it-IT" dirty="0" smtClean="0"/>
              <a:t> </a:t>
            </a:r>
            <a:r>
              <a:rPr lang="it-IT" dirty="0" err="1" smtClean="0"/>
              <a:t>terms</a:t>
            </a:r>
            <a:r>
              <a:rPr lang="it-IT" dirty="0" smtClean="0"/>
              <a:t>.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provides</a:t>
            </a:r>
            <a:r>
              <a:rPr lang="it-IT" dirty="0" smtClean="0"/>
              <a:t> a </a:t>
            </a:r>
            <a:r>
              <a:rPr lang="it-IT" dirty="0" err="1" smtClean="0"/>
              <a:t>contextual</a:t>
            </a:r>
            <a:r>
              <a:rPr lang="it-IT" dirty="0" smtClean="0"/>
              <a:t> menu to </a:t>
            </a:r>
            <a:r>
              <a:rPr lang="it-IT" dirty="0" err="1" smtClean="0"/>
              <a:t>access</a:t>
            </a:r>
            <a:r>
              <a:rPr lang="it-IT" dirty="0" smtClean="0"/>
              <a:t> editing and </a:t>
            </a:r>
            <a:r>
              <a:rPr lang="it-IT" dirty="0" err="1" smtClean="0"/>
              <a:t>browsing</a:t>
            </a:r>
            <a:r>
              <a:rPr lang="it-IT" dirty="0" smtClean="0"/>
              <a:t> </a:t>
            </a:r>
            <a:r>
              <a:rPr lang="it-IT" dirty="0" err="1" smtClean="0"/>
              <a:t>features</a:t>
            </a:r>
            <a:r>
              <a:rPr lang="it-IT" dirty="0" smtClean="0"/>
              <a:t>. </a:t>
            </a:r>
            <a:r>
              <a:rPr lang="it-IT" dirty="0" err="1" smtClean="0"/>
              <a:t>Moreover</a:t>
            </a:r>
            <a:r>
              <a:rPr lang="it-IT" dirty="0" smtClean="0"/>
              <a:t>, the </a:t>
            </a:r>
            <a:r>
              <a:rPr lang="it-IT" dirty="0" err="1" smtClean="0"/>
              <a:t>tree</a:t>
            </a:r>
            <a:r>
              <a:rPr lang="it-IT" dirty="0" smtClean="0"/>
              <a:t> </a:t>
            </a:r>
            <a:r>
              <a:rPr lang="it-IT" dirty="0" err="1" smtClean="0"/>
              <a:t>viewer</a:t>
            </a:r>
            <a:r>
              <a:rPr lang="it-IT" dirty="0" smtClean="0"/>
              <a:t> </a:t>
            </a:r>
            <a:r>
              <a:rPr lang="it-IT" dirty="0" err="1" smtClean="0"/>
              <a:t>hosts</a:t>
            </a:r>
            <a:r>
              <a:rPr lang="it-IT" dirty="0" smtClean="0"/>
              <a:t> the drag and </a:t>
            </a:r>
            <a:r>
              <a:rPr lang="it-IT" dirty="0" err="1" smtClean="0"/>
              <a:t>drop</a:t>
            </a:r>
            <a:r>
              <a:rPr lang="it-IT" dirty="0" smtClean="0"/>
              <a:t> </a:t>
            </a:r>
            <a:r>
              <a:rPr lang="it-IT" dirty="0" err="1" smtClean="0"/>
              <a:t>feature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561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0327366" y="2032042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ImplicitFacetTab</a:t>
            </a:r>
            <a:endParaRPr lang="it-IT" dirty="0" smtClean="0"/>
          </a:p>
        </p:txBody>
      </p:sp>
      <p:sp>
        <p:nvSpPr>
          <p:cNvPr id="5" name="Rettangolo 4"/>
          <p:cNvSpPr/>
          <p:nvPr/>
        </p:nvSpPr>
        <p:spPr>
          <a:xfrm>
            <a:off x="10327366" y="3414423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TreeViewerImplicitFacet</a:t>
            </a:r>
            <a:endParaRPr lang="it-IT" dirty="0" smtClean="0"/>
          </a:p>
        </p:txBody>
      </p:sp>
      <p:cxnSp>
        <p:nvCxnSpPr>
          <p:cNvPr id="8" name="Connettore 2 7"/>
          <p:cNvCxnSpPr>
            <a:stCxn id="4" idx="2"/>
            <a:endCxn id="5" idx="0"/>
          </p:cNvCxnSpPr>
          <p:nvPr/>
        </p:nvCxnSpPr>
        <p:spPr>
          <a:xfrm>
            <a:off x="11103743" y="2911937"/>
            <a:ext cx="0" cy="50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8597331" y="2032042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ApplicabilityTab</a:t>
            </a:r>
            <a:endParaRPr lang="it-IT" dirty="0" smtClean="0"/>
          </a:p>
        </p:txBody>
      </p:sp>
      <p:sp>
        <p:nvSpPr>
          <p:cNvPr id="15" name="Rettangolo 14"/>
          <p:cNvSpPr/>
          <p:nvPr/>
        </p:nvSpPr>
        <p:spPr>
          <a:xfrm>
            <a:off x="8597331" y="3414423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ApplicabilityTable</a:t>
            </a:r>
            <a:endParaRPr lang="it-IT" dirty="0" smtClean="0"/>
          </a:p>
        </p:txBody>
      </p:sp>
      <p:cxnSp>
        <p:nvCxnSpPr>
          <p:cNvPr id="16" name="Connettore 2 15"/>
          <p:cNvCxnSpPr>
            <a:stCxn id="14" idx="2"/>
            <a:endCxn id="15" idx="0"/>
          </p:cNvCxnSpPr>
          <p:nvPr/>
        </p:nvCxnSpPr>
        <p:spPr>
          <a:xfrm>
            <a:off x="9373708" y="2911937"/>
            <a:ext cx="0" cy="50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3308450" y="2146092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TermPropertyTab</a:t>
            </a:r>
            <a:endParaRPr lang="it-IT" dirty="0" smtClean="0"/>
          </a:p>
        </p:txBody>
      </p:sp>
      <p:sp>
        <p:nvSpPr>
          <p:cNvPr id="18" name="Rettangolo 17"/>
          <p:cNvSpPr/>
          <p:nvPr/>
        </p:nvSpPr>
        <p:spPr>
          <a:xfrm>
            <a:off x="199047" y="3163180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detail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</p:txBody>
      </p:sp>
      <p:cxnSp>
        <p:nvCxnSpPr>
          <p:cNvPr id="19" name="Connettore 2 18"/>
          <p:cNvCxnSpPr>
            <a:stCxn id="17" idx="2"/>
            <a:endCxn id="18" idx="0"/>
          </p:cNvCxnSpPr>
          <p:nvPr/>
        </p:nvCxnSpPr>
        <p:spPr>
          <a:xfrm flipH="1">
            <a:off x="975424" y="3025987"/>
            <a:ext cx="3109403" cy="13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469696" y="4741629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type</a:t>
            </a:r>
            <a:endParaRPr lang="it-IT" dirty="0" smtClean="0"/>
          </a:p>
        </p:txBody>
      </p:sp>
      <p:cxnSp>
        <p:nvCxnSpPr>
          <p:cNvPr id="23" name="Connettore 2 22"/>
          <p:cNvCxnSpPr>
            <a:stCxn id="17" idx="2"/>
            <a:endCxn id="22" idx="0"/>
          </p:cNvCxnSpPr>
          <p:nvPr/>
        </p:nvCxnSpPr>
        <p:spPr>
          <a:xfrm flipH="1">
            <a:off x="1246073" y="3025987"/>
            <a:ext cx="2838754" cy="171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2080903" y="4731549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extended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endParaRPr lang="it-IT" dirty="0" smtClean="0"/>
          </a:p>
        </p:txBody>
      </p:sp>
      <p:cxnSp>
        <p:nvCxnSpPr>
          <p:cNvPr id="27" name="Connettore 2 26"/>
          <p:cNvCxnSpPr>
            <a:stCxn id="17" idx="2"/>
            <a:endCxn id="26" idx="0"/>
          </p:cNvCxnSpPr>
          <p:nvPr/>
        </p:nvCxnSpPr>
        <p:spPr>
          <a:xfrm flipH="1">
            <a:off x="2857280" y="3025987"/>
            <a:ext cx="1227547" cy="170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3692397" y="4731549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</a:t>
            </a:r>
            <a:r>
              <a:rPr lang="it-IT" dirty="0" smtClean="0"/>
              <a:t> short </a:t>
            </a:r>
            <a:r>
              <a:rPr lang="it-IT" dirty="0" err="1" smtClean="0"/>
              <a:t>name</a:t>
            </a:r>
            <a:endParaRPr lang="it-IT" dirty="0" smtClean="0"/>
          </a:p>
        </p:txBody>
      </p:sp>
      <p:cxnSp>
        <p:nvCxnSpPr>
          <p:cNvPr id="30" name="Connettore 2 29"/>
          <p:cNvCxnSpPr>
            <a:stCxn id="17" idx="2"/>
            <a:endCxn id="29" idx="0"/>
          </p:cNvCxnSpPr>
          <p:nvPr/>
        </p:nvCxnSpPr>
        <p:spPr>
          <a:xfrm>
            <a:off x="4084827" y="3025987"/>
            <a:ext cx="383947" cy="170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5303891" y="4731549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scopenotes</a:t>
            </a:r>
            <a:endParaRPr lang="it-IT" dirty="0" smtClean="0"/>
          </a:p>
        </p:txBody>
      </p:sp>
      <p:cxnSp>
        <p:nvCxnSpPr>
          <p:cNvPr id="33" name="Connettore 2 32"/>
          <p:cNvCxnSpPr>
            <a:stCxn id="17" idx="2"/>
            <a:endCxn id="32" idx="0"/>
          </p:cNvCxnSpPr>
          <p:nvPr/>
        </p:nvCxnSpPr>
        <p:spPr>
          <a:xfrm>
            <a:off x="4084827" y="3025987"/>
            <a:ext cx="1995441" cy="170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5312297" y="5813376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scopenotes</a:t>
            </a:r>
            <a:r>
              <a:rPr lang="it-IT" dirty="0" smtClean="0"/>
              <a:t> + </a:t>
            </a:r>
            <a:r>
              <a:rPr lang="it-IT" dirty="0" err="1" smtClean="0"/>
              <a:t>links</a:t>
            </a:r>
            <a:endParaRPr lang="it-IT" dirty="0" smtClean="0"/>
          </a:p>
        </p:txBody>
      </p:sp>
      <p:cxnSp>
        <p:nvCxnSpPr>
          <p:cNvPr id="42" name="Connettore 2 41"/>
          <p:cNvCxnSpPr>
            <a:stCxn id="32" idx="2"/>
            <a:endCxn id="41" idx="0"/>
          </p:cNvCxnSpPr>
          <p:nvPr/>
        </p:nvCxnSpPr>
        <p:spPr>
          <a:xfrm>
            <a:off x="6080268" y="5611444"/>
            <a:ext cx="8406" cy="20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6932612" y="4741629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implicit</a:t>
            </a:r>
            <a:r>
              <a:rPr lang="it-IT" dirty="0" smtClean="0"/>
              <a:t> </a:t>
            </a:r>
            <a:r>
              <a:rPr lang="it-IT" dirty="0" err="1" smtClean="0"/>
              <a:t>attributes</a:t>
            </a:r>
            <a:endParaRPr lang="it-IT" dirty="0" smtClean="0"/>
          </a:p>
        </p:txBody>
      </p:sp>
      <p:cxnSp>
        <p:nvCxnSpPr>
          <p:cNvPr id="45" name="Connettore 2 44"/>
          <p:cNvCxnSpPr>
            <a:stCxn id="17" idx="2"/>
            <a:endCxn id="44" idx="0"/>
          </p:cNvCxnSpPr>
          <p:nvPr/>
        </p:nvCxnSpPr>
        <p:spPr>
          <a:xfrm>
            <a:off x="4084827" y="3025987"/>
            <a:ext cx="3624162" cy="171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6923791" y="5813376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Implicit</a:t>
            </a:r>
            <a:r>
              <a:rPr lang="it-IT" dirty="0" smtClean="0"/>
              <a:t> </a:t>
            </a:r>
            <a:r>
              <a:rPr lang="it-IT" dirty="0" err="1" smtClean="0"/>
              <a:t>attributes</a:t>
            </a:r>
            <a:r>
              <a:rPr lang="it-IT" dirty="0" smtClean="0"/>
              <a:t> </a:t>
            </a:r>
            <a:r>
              <a:rPr lang="it-IT" dirty="0" err="1" smtClean="0"/>
              <a:t>table</a:t>
            </a:r>
            <a:endParaRPr lang="it-IT" dirty="0" smtClean="0"/>
          </a:p>
        </p:txBody>
      </p:sp>
      <p:cxnSp>
        <p:nvCxnSpPr>
          <p:cNvPr id="48" name="Connettore 2 47"/>
          <p:cNvCxnSpPr>
            <a:stCxn id="44" idx="2"/>
            <a:endCxn id="47" idx="0"/>
          </p:cNvCxnSpPr>
          <p:nvPr/>
        </p:nvCxnSpPr>
        <p:spPr>
          <a:xfrm flipH="1">
            <a:off x="7700168" y="5621524"/>
            <a:ext cx="8821" cy="19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5886754" y="335418"/>
            <a:ext cx="1552754" cy="879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TermTabs</a:t>
            </a:r>
            <a:endParaRPr lang="it-IT" dirty="0" smtClean="0"/>
          </a:p>
        </p:txBody>
      </p:sp>
      <p:cxnSp>
        <p:nvCxnSpPr>
          <p:cNvPr id="66" name="Connettore 2 65"/>
          <p:cNvCxnSpPr>
            <a:stCxn id="63" idx="2"/>
            <a:endCxn id="17" idx="0"/>
          </p:cNvCxnSpPr>
          <p:nvPr/>
        </p:nvCxnSpPr>
        <p:spPr>
          <a:xfrm flipH="1">
            <a:off x="4084827" y="1215313"/>
            <a:ext cx="2578304" cy="93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/>
          <p:cNvCxnSpPr>
            <a:stCxn id="63" idx="2"/>
            <a:endCxn id="14" idx="0"/>
          </p:cNvCxnSpPr>
          <p:nvPr/>
        </p:nvCxnSpPr>
        <p:spPr>
          <a:xfrm>
            <a:off x="6663131" y="1215313"/>
            <a:ext cx="2710577" cy="81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63" idx="2"/>
            <a:endCxn id="4" idx="0"/>
          </p:cNvCxnSpPr>
          <p:nvPr/>
        </p:nvCxnSpPr>
        <p:spPr>
          <a:xfrm>
            <a:off x="6663131" y="1215313"/>
            <a:ext cx="4440612" cy="81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85519" y="114767"/>
            <a:ext cx="4923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main</a:t>
            </a:r>
            <a:r>
              <a:rPr lang="it-IT" dirty="0" smtClean="0"/>
              <a:t> panel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tab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3 </a:t>
            </a:r>
            <a:r>
              <a:rPr lang="it-IT" dirty="0" err="1" smtClean="0"/>
              <a:t>tabs</a:t>
            </a:r>
            <a:r>
              <a:rPr lang="it-IT" dirty="0" smtClean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show </a:t>
            </a:r>
            <a:r>
              <a:rPr lang="it-IT" dirty="0" err="1" smtClean="0"/>
              <a:t>several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 of the </a:t>
            </a:r>
            <a:r>
              <a:rPr lang="it-IT" dirty="0" err="1" smtClean="0"/>
              <a:t>selected</a:t>
            </a:r>
            <a:r>
              <a:rPr lang="it-IT" dirty="0" smtClean="0"/>
              <a:t> </a:t>
            </a:r>
            <a:r>
              <a:rPr lang="it-IT" dirty="0" err="1" smtClean="0"/>
              <a:t>term</a:t>
            </a:r>
            <a:r>
              <a:rPr lang="it-IT" dirty="0" smtClean="0"/>
              <a:t> in the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tree</a:t>
            </a:r>
            <a:r>
              <a:rPr lang="it-IT" dirty="0" smtClean="0"/>
              <a:t> </a:t>
            </a:r>
            <a:r>
              <a:rPr lang="it-IT" dirty="0" err="1" smtClean="0"/>
              <a:t>viewer</a:t>
            </a:r>
            <a:r>
              <a:rPr lang="it-IT" dirty="0" smtClean="0"/>
              <a:t> of the browser. In </a:t>
            </a:r>
            <a:r>
              <a:rPr lang="it-IT" dirty="0" err="1" smtClean="0"/>
              <a:t>particular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see</a:t>
            </a:r>
            <a:r>
              <a:rPr lang="it-IT" dirty="0" smtClean="0"/>
              <a:t> the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 of the </a:t>
            </a:r>
            <a:r>
              <a:rPr lang="it-IT" dirty="0" err="1" smtClean="0"/>
              <a:t>selected</a:t>
            </a:r>
            <a:r>
              <a:rPr lang="it-IT" dirty="0" smtClean="0"/>
              <a:t> </a:t>
            </a:r>
            <a:r>
              <a:rPr lang="it-IT" dirty="0" err="1" smtClean="0"/>
              <a:t>term</a:t>
            </a:r>
            <a:r>
              <a:rPr lang="it-IT" dirty="0" smtClean="0"/>
              <a:t>,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applicabilities</a:t>
            </a:r>
            <a:r>
              <a:rPr lang="it-IT" dirty="0" smtClean="0"/>
              <a:t> and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implicit</a:t>
            </a:r>
            <a:r>
              <a:rPr lang="it-IT" dirty="0" smtClean="0"/>
              <a:t> </a:t>
            </a:r>
            <a:r>
              <a:rPr lang="it-IT" dirty="0" err="1" smtClean="0"/>
              <a:t>facets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Given</a:t>
            </a:r>
            <a:r>
              <a:rPr lang="it-IT" dirty="0" smtClean="0"/>
              <a:t> a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show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,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implicit</a:t>
            </a:r>
            <a:r>
              <a:rPr lang="it-IT" dirty="0" smtClean="0"/>
              <a:t> </a:t>
            </a:r>
            <a:r>
              <a:rPr lang="it-IT" dirty="0" err="1" smtClean="0"/>
              <a:t>facets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applicabilities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7439508" y="317739"/>
            <a:ext cx="234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Public </a:t>
            </a:r>
            <a:r>
              <a:rPr lang="it-IT" dirty="0" err="1" smtClean="0"/>
              <a:t>methods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setTerm</a:t>
            </a:r>
            <a:r>
              <a:rPr lang="it-IT" dirty="0" smtClean="0"/>
              <a:t>(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term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526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1593</Words>
  <Application>Microsoft Office PowerPoint</Application>
  <PresentationFormat>Widescreen</PresentationFormat>
  <Paragraphs>182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Valentino</dc:creator>
  <cp:lastModifiedBy>Valentino</cp:lastModifiedBy>
  <cp:revision>46</cp:revision>
  <dcterms:created xsi:type="dcterms:W3CDTF">2017-04-13T17:26:52Z</dcterms:created>
  <dcterms:modified xsi:type="dcterms:W3CDTF">2017-04-18T19:04:13Z</dcterms:modified>
</cp:coreProperties>
</file>