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7" r:id="rId3"/>
    <p:sldId id="263" r:id="rId4"/>
    <p:sldId id="272" r:id="rId5"/>
    <p:sldId id="273" r:id="rId6"/>
    <p:sldId id="264" r:id="rId7"/>
    <p:sldId id="267" r:id="rId8"/>
    <p:sldId id="258" r:id="rId9"/>
    <p:sldId id="268" r:id="rId10"/>
    <p:sldId id="260" r:id="rId11"/>
    <p:sldId id="269" r:id="rId12"/>
    <p:sldId id="270" r:id="rId13"/>
    <p:sldId id="27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00A5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60" autoAdjust="0"/>
  </p:normalViewPr>
  <p:slideViewPr>
    <p:cSldViewPr>
      <p:cViewPr varScale="1">
        <p:scale>
          <a:sx n="98" d="100"/>
          <a:sy n="98" d="100"/>
        </p:scale>
        <p:origin x="41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64993-6F60-4570-AE08-92FF8F1F0EB2}" type="datetimeFigureOut">
              <a:rPr lang="en-US" smtClean="0"/>
              <a:t>2017-01-09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D2A14-81BD-4991-8D76-D7524277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ED1C24"/>
                </a:solidFill>
              </a:defRPr>
            </a:lvl1pPr>
          </a:lstStyle>
          <a:p>
            <a:r>
              <a:rPr lang="en-US" dirty="0" smtClean="0"/>
              <a:t>Click to Master subtitle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8001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15200" y="-3"/>
            <a:ext cx="1828800" cy="34289"/>
          </a:xfrm>
          <a:prstGeom prst="rect">
            <a:avLst/>
          </a:prstGeom>
          <a:solidFill>
            <a:srgbClr val="00A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-3"/>
            <a:ext cx="1828800" cy="3428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834444" y="-4"/>
            <a:ext cx="1828800" cy="34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97689" y="-5"/>
            <a:ext cx="1828800" cy="34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68889" y="-4030"/>
            <a:ext cx="1828800" cy="3428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87630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8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3622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5979"/>
            <a:ext cx="62484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7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ED1C24"/>
                </a:solidFill>
              </a:defRPr>
            </a:lvl1pPr>
          </a:lstStyle>
          <a:p>
            <a:r>
              <a:rPr lang="en-US" dirty="0" smtClean="0"/>
              <a:t>Click to Master subtitle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8001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15200" y="-3"/>
            <a:ext cx="1828800" cy="34289"/>
          </a:xfrm>
          <a:prstGeom prst="rect">
            <a:avLst/>
          </a:prstGeom>
          <a:solidFill>
            <a:srgbClr val="00A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-3"/>
            <a:ext cx="1828800" cy="3428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834444" y="-4"/>
            <a:ext cx="1828800" cy="34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97689" y="-5"/>
            <a:ext cx="1828800" cy="34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668889" y="-4030"/>
            <a:ext cx="1828800" cy="3428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288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12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626394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47949"/>
            <a:ext cx="7772400" cy="6572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7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46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94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022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B375670-D764-40BC-8DAC-59B128A74762}" type="datetimeFigureOut">
              <a:rPr lang="en-US" smtClean="0">
                <a:solidFill>
                  <a:prstClr val="black"/>
                </a:solidFill>
              </a:rPr>
              <a:pPr/>
              <a:t>2017-01-09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BE3A4F-8E49-404F-BAD6-FA3EFF6B1DA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122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274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86868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3394472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129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2926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02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0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626394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47949"/>
            <a:ext cx="7772400" cy="6572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7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86868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00151"/>
            <a:ext cx="4267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267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2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86868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51335"/>
            <a:ext cx="42687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631156"/>
            <a:ext cx="42687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2703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2703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0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86868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0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B375670-D764-40BC-8DAC-59B128A74762}" type="datetimeFigureOut">
              <a:rPr lang="en-US" smtClean="0"/>
              <a:t>2017-01-09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BE3A4F-8E49-404F-BAD6-FA3EFF6B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6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04787"/>
            <a:ext cx="3236914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3403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076326"/>
            <a:ext cx="3236914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763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740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9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761"/>
            <a:ext cx="2819400" cy="507492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7467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1"/>
            <a:ext cx="8763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15200" y="-3"/>
            <a:ext cx="1828800" cy="34289"/>
          </a:xfrm>
          <a:prstGeom prst="rect">
            <a:avLst/>
          </a:prstGeom>
          <a:solidFill>
            <a:srgbClr val="00A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44" y="-3"/>
            <a:ext cx="1828800" cy="3428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834444" y="-4"/>
            <a:ext cx="1828800" cy="34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97689" y="-5"/>
            <a:ext cx="1828800" cy="34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68889" y="-4030"/>
            <a:ext cx="1828800" cy="3428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629150"/>
            <a:ext cx="1752601" cy="460056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899356" y="4779318"/>
            <a:ext cx="198684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lang="en-GB" sz="900" b="1" dirty="0" smtClean="0">
                <a:solidFill>
                  <a:srgbClr val="ED1C24"/>
                </a:solidFill>
                <a:effectLst/>
              </a:rPr>
              <a:t>|</a:t>
            </a:r>
            <a:r>
              <a:rPr lang="en-GB" sz="9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       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PPT Topic        </a:t>
            </a:r>
            <a:r>
              <a:rPr lang="en-GB" sz="900" b="1" dirty="0" smtClean="0">
                <a:solidFill>
                  <a:srgbClr val="ED1C24"/>
                </a:solidFill>
                <a:effectLst/>
              </a:rPr>
              <a:t>|</a:t>
            </a:r>
            <a:r>
              <a:rPr lang="en-GB" sz="9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  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rgbClr val="ED1C24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7772400" y="4779318"/>
            <a:ext cx="56630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fld id="{3B375670-D764-40BC-8DAC-59B128A74762}" type="datetimeFigureOut">
              <a:rPr lang="en-US" sz="900" smtClean="0">
                <a:solidFill>
                  <a:srgbClr val="FF0000"/>
                </a:solidFill>
              </a:rPr>
              <a:pPr/>
              <a:t>2017-01-09</a:t>
            </a:fld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742070" y="4779318"/>
            <a:ext cx="325730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fld id="{358B76AB-D513-4FBE-92D8-9C71DCCBE676}" type="slidenum">
              <a:rPr lang="en-US" sz="900" b="1" smtClean="0">
                <a:solidFill>
                  <a:srgbClr val="FF0000"/>
                </a:solidFill>
                <a:latin typeface="Arial" charset="0"/>
              </a:rPr>
              <a:pPr/>
              <a:t>‹#›</a:t>
            </a:fld>
            <a:endParaRPr lang="en-US" sz="9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4" name="Picture 3" descr="POLO-PDTP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3617278"/>
            <a:ext cx="1206500" cy="1526222"/>
          </a:xfrm>
          <a:prstGeom prst="rect">
            <a:avLst/>
          </a:prstGeom>
        </p:spPr>
      </p:pic>
      <p:pic>
        <p:nvPicPr>
          <p:cNvPr id="15" name="Picture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9550"/>
            <a:ext cx="2819400" cy="473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271" y="4552950"/>
            <a:ext cx="937729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98056" y="3216956"/>
            <a:ext cx="576489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36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ED1C2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761"/>
            <a:ext cx="2819400" cy="507492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239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15200" y="-3"/>
            <a:ext cx="1828800" cy="34289"/>
          </a:xfrm>
          <a:prstGeom prst="rect">
            <a:avLst/>
          </a:prstGeom>
          <a:solidFill>
            <a:srgbClr val="00A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644" y="-3"/>
            <a:ext cx="1828800" cy="3428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834444" y="-4"/>
            <a:ext cx="1828800" cy="34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97689" y="-5"/>
            <a:ext cx="1828800" cy="34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668889" y="-4030"/>
            <a:ext cx="1828800" cy="3428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16639"/>
            <a:ext cx="1295400" cy="602511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733302"/>
            <a:ext cx="778932" cy="35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762000" y="4781550"/>
            <a:ext cx="4876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2971800" algn="ctr"/>
                <a:tab pos="5943600" algn="r"/>
              </a:tabLst>
              <a:defRPr/>
            </a:pPr>
            <a:r>
              <a:rPr lang="en-GB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ICT Authority        </a:t>
            </a:r>
            <a:r>
              <a:rPr lang="en-GB" sz="1200" b="1" dirty="0" smtClean="0">
                <a:solidFill>
                  <a:srgbClr val="ED1C24"/>
                </a:solidFill>
              </a:rPr>
              <a:t>|</a:t>
            </a:r>
            <a:r>
              <a:rPr lang="en-GB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      </a:t>
            </a:r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PPT Topic        </a:t>
            </a:r>
            <a:r>
              <a:rPr lang="en-GB" sz="1200" b="1" dirty="0" smtClean="0">
                <a:solidFill>
                  <a:srgbClr val="ED1C24"/>
                </a:solidFill>
              </a:rPr>
              <a:t>|</a:t>
            </a:r>
            <a:r>
              <a:rPr lang="en-GB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     </a:t>
            </a:r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           </a:t>
            </a:r>
            <a:r>
              <a:rPr lang="en-GB" sz="1200" b="1" dirty="0" smtClean="0">
                <a:solidFill>
                  <a:srgbClr val="ED1C24"/>
                </a:solidFill>
              </a:rPr>
              <a:t>|</a:t>
            </a:r>
            <a:endParaRPr lang="en-US" sz="1200" b="1" dirty="0" smtClean="0">
              <a:solidFill>
                <a:srgbClr val="ED1C2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886200" y="4784768"/>
            <a:ext cx="8707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fld id="{3B375670-D764-40BC-8DAC-59B128A74762}" type="datetimeFigureOut">
              <a:rPr lang="en-US" sz="11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2017-01-09</a:t>
            </a:fld>
            <a:endParaRPr 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405403" y="4784768"/>
            <a:ext cx="35618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fld id="{358B76AB-D513-4FBE-92D8-9C71DCCBE676}" type="slidenum">
              <a:rPr lang="en-US" sz="1100" b="1" smtClean="0">
                <a:solidFill>
                  <a:srgbClr val="ED1C24"/>
                </a:solidFill>
                <a:latin typeface="Arial" charset="0"/>
              </a:rPr>
              <a:pPr/>
              <a:t>‹#›</a:t>
            </a:fld>
            <a:endParaRPr lang="en-US" sz="1100" b="1" dirty="0">
              <a:solidFill>
                <a:srgbClr val="ED1C24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11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ED1C2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276350"/>
            <a:ext cx="6553200" cy="1102519"/>
          </a:xfrm>
        </p:spPr>
        <p:txBody>
          <a:bodyPr/>
          <a:lstStyle/>
          <a:p>
            <a:pPr algn="l"/>
            <a:r>
              <a:rPr lang="en-US" dirty="0" smtClean="0"/>
              <a:t>PDTP-DLP </a:t>
            </a:r>
            <a:r>
              <a:rPr lang="en-US" dirty="0" smtClean="0"/>
              <a:t>2016 </a:t>
            </a:r>
            <a:r>
              <a:rPr lang="en-US" dirty="0" smtClean="0"/>
              <a:t>JKUAT POSTIVO BGH </a:t>
            </a:r>
            <a:r>
              <a:rPr lang="en-US" dirty="0" smtClean="0"/>
              <a:t>QUARTERLY </a:t>
            </a:r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362200"/>
            <a:ext cx="4800600" cy="1428750"/>
          </a:xfrm>
        </p:spPr>
        <p:txBody>
          <a:bodyPr>
            <a:normAutofit fontScale="70000" lnSpcReduction="20000"/>
          </a:bodyPr>
          <a:lstStyle/>
          <a:p>
            <a:pPr algn="l"/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Brenda Mona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l"/>
            <a:r>
              <a:rPr lang="en-US" dirty="0" smtClean="0"/>
              <a:t>                          </a:t>
            </a:r>
            <a:r>
              <a:rPr lang="en-US" dirty="0" err="1" smtClean="0"/>
              <a:t>Stanslaus</a:t>
            </a:r>
            <a:r>
              <a:rPr lang="en-US" dirty="0" smtClean="0"/>
              <a:t> </a:t>
            </a:r>
            <a:r>
              <a:rPr lang="en-US" dirty="0"/>
              <a:t>W. </a:t>
            </a:r>
            <a:r>
              <a:rPr lang="en-US" dirty="0" err="1" smtClean="0"/>
              <a:t>Mwongela</a:t>
            </a:r>
            <a:endParaRPr lang="en-US" dirty="0" smtClean="0"/>
          </a:p>
          <a:p>
            <a:pPr algn="l"/>
            <a:r>
              <a:rPr lang="en-US" dirty="0" smtClean="0"/>
              <a:t>                          Nazra Mohammed</a:t>
            </a:r>
          </a:p>
          <a:p>
            <a:pPr algn="l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90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More </a:t>
            </a:r>
            <a:r>
              <a:rPr lang="en-US" dirty="0" smtClean="0"/>
              <a:t>resources </a:t>
            </a:r>
            <a:r>
              <a:rPr lang="en-US" dirty="0"/>
              <a:t>should be allocated to the primary schools so that they can upgrade their facilities</a:t>
            </a:r>
          </a:p>
          <a:p>
            <a:r>
              <a:rPr lang="en-US" dirty="0"/>
              <a:t>There should be technical support team in case of any problem that arises within the county</a:t>
            </a:r>
          </a:p>
          <a:p>
            <a:r>
              <a:rPr lang="en-US" dirty="0"/>
              <a:t>The delivery and installation of the devices should be done as soon as the teachers are trained so as to give them an opportunity to immediately apply the skills </a:t>
            </a:r>
            <a:r>
              <a:rPr lang="en-US" dirty="0" smtClean="0"/>
              <a:t>learnt</a:t>
            </a:r>
          </a:p>
          <a:p>
            <a:r>
              <a:rPr lang="en-US" dirty="0" smtClean="0"/>
              <a:t>Periodical training of teachers in modules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/>
              <a:t>Need to </a:t>
            </a:r>
            <a:r>
              <a:rPr lang="en-US" dirty="0"/>
              <a:t>ensure sufficient voltage to schools with low voltage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38150"/>
            <a:ext cx="8686800" cy="3394472"/>
          </a:xfrm>
        </p:spPr>
        <p:txBody>
          <a:bodyPr/>
          <a:lstStyle/>
          <a:p>
            <a:r>
              <a:rPr lang="en-US" dirty="0"/>
              <a:t>The Early Childhood Development (E.C.D) colleges need to implement and incorporate ICT curriculum to their program especially the DLP Training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38150"/>
            <a:ext cx="8686800" cy="339447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Shape 366" descr="DeathtoStock_Wired3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5997" y="438150"/>
            <a:ext cx="4003499" cy="400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364"/>
          <p:cNvSpPr txBox="1">
            <a:spLocks noGrp="1"/>
          </p:cNvSpPr>
          <p:nvPr>
            <p:ph type="title"/>
          </p:nvPr>
        </p:nvSpPr>
        <p:spPr>
          <a:xfrm>
            <a:off x="5184000" y="876300"/>
            <a:ext cx="3502800" cy="11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00A550"/>
                </a:solidFill>
                <a:latin typeface="Lato" charset="0"/>
              </a:rPr>
              <a:t>THANKS</a:t>
            </a:r>
            <a:r>
              <a:rPr lang="en" sz="6000" dirty="0">
                <a:latin typeface="Lato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0582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895350"/>
            <a:ext cx="845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first assignment for pdtps was the Digital Literacy program this is our report;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report highlights:</a:t>
            </a:r>
          </a:p>
          <a:p>
            <a:endParaRPr lang="en-US" dirty="0" smtClean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 Achievements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Milestones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 Experiences</a:t>
            </a:r>
            <a:endParaRPr lang="en-US" dirty="0" smtClean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Challenges </a:t>
            </a:r>
            <a:endParaRPr lang="en-US" dirty="0" smtClean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 Recommendations</a:t>
            </a:r>
            <a:endParaRPr lang="en-US" dirty="0"/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Digital literacy program milestones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76550"/>
            <a:ext cx="7772400" cy="657225"/>
          </a:xfrm>
        </p:spPr>
        <p:txBody>
          <a:bodyPr>
            <a:normAutofit/>
          </a:bodyPr>
          <a:lstStyle/>
          <a:p>
            <a:r>
              <a:rPr lang="en-US" i="1" dirty="0" smtClean="0"/>
              <a:t>Lorem ipsum lorem ipsum lorem ipsum lorem ipsum</a:t>
            </a:r>
          </a:p>
        </p:txBody>
      </p:sp>
    </p:spTree>
    <p:extLst>
      <p:ext uri="{BB962C8B-B14F-4D97-AF65-F5344CB8AC3E}">
        <p14:creationId xmlns:p14="http://schemas.microsoft.com/office/powerpoint/2010/main" val="39736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t>This section presents a National Summary of all the counties that were under 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JKUAT </a:t>
            </a:r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t>UNIVERSITY – JP SA COUTO:</a:t>
            </a:r>
          </a:p>
          <a:p>
            <a:pPr lvl="1"/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total of </a:t>
            </a:r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7078 </a:t>
            </a:r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schools were inspected in the counties and MOI and JP SA COUTO</a:t>
            </a:r>
          </a:p>
          <a:p>
            <a:pPr lvl="1"/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Of the schools inspected </a:t>
            </a:r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3699 </a:t>
            </a: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were </a:t>
            </a:r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ready for installation of DLP devices</a:t>
            </a:r>
          </a:p>
          <a:p>
            <a:pPr lvl="1"/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Through that process </a:t>
            </a: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751 schools in 15 counties </a:t>
            </a:r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received devices.</a:t>
            </a:r>
          </a:p>
        </p:txBody>
      </p:sp>
    </p:spTree>
    <p:extLst>
      <p:ext uri="{BB962C8B-B14F-4D97-AF65-F5344CB8AC3E}">
        <p14:creationId xmlns:p14="http://schemas.microsoft.com/office/powerpoint/2010/main" val="3419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DLP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Provision of content for digital learning</a:t>
            </a:r>
          </a:p>
          <a:p>
            <a:r>
              <a:rPr lang="en-US" dirty="0" smtClean="0"/>
              <a:t>Provision </a:t>
            </a:r>
            <a:r>
              <a:rPr lang="en-US" dirty="0"/>
              <a:t>of digital devices for both learners and teachers</a:t>
            </a:r>
          </a:p>
          <a:p>
            <a:r>
              <a:rPr lang="en-US" dirty="0" smtClean="0"/>
              <a:t>Capacity </a:t>
            </a:r>
            <a:r>
              <a:rPr lang="en-US" dirty="0"/>
              <a:t>development for teacher and implementers</a:t>
            </a:r>
          </a:p>
          <a:p>
            <a:r>
              <a:rPr lang="en-US" dirty="0" smtClean="0"/>
              <a:t>Establishment </a:t>
            </a:r>
            <a:r>
              <a:rPr lang="en-US" dirty="0"/>
              <a:t>of local assembly for digital devices and related</a:t>
            </a:r>
          </a:p>
          <a:p>
            <a:pPr marL="0" indent="0">
              <a:buNone/>
            </a:pPr>
            <a:r>
              <a:rPr lang="en-US" dirty="0" smtClean="0"/>
              <a:t>     accessories</a:t>
            </a:r>
            <a:endParaRPr lang="en-US" dirty="0"/>
          </a:p>
          <a:p>
            <a:r>
              <a:rPr lang="en-US" dirty="0" smtClean="0"/>
              <a:t>Broadband </a:t>
            </a:r>
            <a:r>
              <a:rPr lang="en-US" dirty="0"/>
              <a:t>connectivity</a:t>
            </a:r>
          </a:p>
        </p:txBody>
      </p:sp>
    </p:spTree>
    <p:extLst>
      <p:ext uri="{BB962C8B-B14F-4D97-AF65-F5344CB8AC3E}">
        <p14:creationId xmlns:p14="http://schemas.microsoft.com/office/powerpoint/2010/main" val="213829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763000" cy="36992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80420" y="286972"/>
            <a:ext cx="8256953" cy="4822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ACHIEVEMENTS-MOI</a:t>
            </a:r>
            <a:endParaRPr lang="en-US" dirty="0">
              <a:solidFill>
                <a:srgbClr val="FE8301"/>
              </a:solidFill>
              <a:latin typeface="Lato Light" panose="020F0302020204030203" pitchFamily="34" charset="0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 rot="5400000">
            <a:off x="1042127" y="1557964"/>
            <a:ext cx="2326404" cy="2464739"/>
          </a:xfrm>
          <a:custGeom>
            <a:avLst/>
            <a:gdLst>
              <a:gd name="T0" fmla="*/ 485 w 485"/>
              <a:gd name="T1" fmla="*/ 257 h 514"/>
              <a:gd name="T2" fmla="*/ 230 w 485"/>
              <a:gd name="T3" fmla="*/ 0 h 514"/>
              <a:gd name="T4" fmla="*/ 228 w 485"/>
              <a:gd name="T5" fmla="*/ 0 h 514"/>
              <a:gd name="T6" fmla="*/ 216 w 485"/>
              <a:gd name="T7" fmla="*/ 12 h 514"/>
              <a:gd name="T8" fmla="*/ 228 w 485"/>
              <a:gd name="T9" fmla="*/ 25 h 514"/>
              <a:gd name="T10" fmla="*/ 460 w 485"/>
              <a:gd name="T11" fmla="*/ 257 h 514"/>
              <a:gd name="T12" fmla="*/ 228 w 485"/>
              <a:gd name="T13" fmla="*/ 489 h 514"/>
              <a:gd name="T14" fmla="*/ 24 w 485"/>
              <a:gd name="T15" fmla="*/ 369 h 514"/>
              <a:gd name="T16" fmla="*/ 13 w 485"/>
              <a:gd name="T17" fmla="*/ 361 h 514"/>
              <a:gd name="T18" fmla="*/ 0 w 485"/>
              <a:gd name="T19" fmla="*/ 373 h 514"/>
              <a:gd name="T20" fmla="*/ 2 w 485"/>
              <a:gd name="T21" fmla="*/ 379 h 514"/>
              <a:gd name="T22" fmla="*/ 2 w 485"/>
              <a:gd name="T23" fmla="*/ 379 h 514"/>
              <a:gd name="T24" fmla="*/ 228 w 485"/>
              <a:gd name="T25" fmla="*/ 514 h 514"/>
              <a:gd name="T26" fmla="*/ 485 w 485"/>
              <a:gd name="T27" fmla="*/ 257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5" h="514">
                <a:moveTo>
                  <a:pt x="485" y="257"/>
                </a:moveTo>
                <a:cubicBezTo>
                  <a:pt x="485" y="116"/>
                  <a:pt x="371" y="1"/>
                  <a:pt x="230" y="0"/>
                </a:cubicBezTo>
                <a:cubicBezTo>
                  <a:pt x="229" y="0"/>
                  <a:pt x="229" y="0"/>
                  <a:pt x="228" y="0"/>
                </a:cubicBezTo>
                <a:cubicBezTo>
                  <a:pt x="221" y="0"/>
                  <a:pt x="216" y="5"/>
                  <a:pt x="216" y="12"/>
                </a:cubicBezTo>
                <a:cubicBezTo>
                  <a:pt x="216" y="19"/>
                  <a:pt x="221" y="25"/>
                  <a:pt x="228" y="25"/>
                </a:cubicBezTo>
                <a:cubicBezTo>
                  <a:pt x="356" y="25"/>
                  <a:pt x="460" y="129"/>
                  <a:pt x="460" y="257"/>
                </a:cubicBezTo>
                <a:cubicBezTo>
                  <a:pt x="460" y="385"/>
                  <a:pt x="356" y="489"/>
                  <a:pt x="228" y="489"/>
                </a:cubicBezTo>
                <a:cubicBezTo>
                  <a:pt x="143" y="489"/>
                  <a:pt x="65" y="443"/>
                  <a:pt x="24" y="369"/>
                </a:cubicBezTo>
                <a:cubicBezTo>
                  <a:pt x="22" y="364"/>
                  <a:pt x="18" y="361"/>
                  <a:pt x="13" y="361"/>
                </a:cubicBezTo>
                <a:cubicBezTo>
                  <a:pt x="6" y="361"/>
                  <a:pt x="0" y="366"/>
                  <a:pt x="0" y="373"/>
                </a:cubicBezTo>
                <a:cubicBezTo>
                  <a:pt x="0" y="375"/>
                  <a:pt x="1" y="377"/>
                  <a:pt x="2" y="379"/>
                </a:cubicBezTo>
                <a:cubicBezTo>
                  <a:pt x="2" y="379"/>
                  <a:pt x="2" y="379"/>
                  <a:pt x="2" y="379"/>
                </a:cubicBezTo>
                <a:cubicBezTo>
                  <a:pt x="47" y="462"/>
                  <a:pt x="133" y="514"/>
                  <a:pt x="228" y="514"/>
                </a:cubicBezTo>
                <a:cubicBezTo>
                  <a:pt x="370" y="514"/>
                  <a:pt x="485" y="399"/>
                  <a:pt x="485" y="257"/>
                </a:cubicBezTo>
              </a:path>
            </a:pathLst>
          </a:custGeom>
          <a:solidFill>
            <a:srgbClr val="00A55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rgbClr val="00B050"/>
              </a:solidFill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 rot="5400000">
            <a:off x="1137903" y="1642800"/>
            <a:ext cx="2153858" cy="2800907"/>
          </a:xfrm>
          <a:custGeom>
            <a:avLst/>
            <a:gdLst>
              <a:gd name="T0" fmla="*/ 157 w 449"/>
              <a:gd name="T1" fmla="*/ 584 h 584"/>
              <a:gd name="T2" fmla="*/ 449 w 449"/>
              <a:gd name="T3" fmla="*/ 292 h 584"/>
              <a:gd name="T4" fmla="*/ 159 w 449"/>
              <a:gd name="T5" fmla="*/ 0 h 584"/>
              <a:gd name="T6" fmla="*/ 157 w 449"/>
              <a:gd name="T7" fmla="*/ 0 h 584"/>
              <a:gd name="T8" fmla="*/ 145 w 449"/>
              <a:gd name="T9" fmla="*/ 12 h 584"/>
              <a:gd name="T10" fmla="*/ 157 w 449"/>
              <a:gd name="T11" fmla="*/ 25 h 584"/>
              <a:gd name="T12" fmla="*/ 424 w 449"/>
              <a:gd name="T13" fmla="*/ 292 h 584"/>
              <a:gd name="T14" fmla="*/ 157 w 449"/>
              <a:gd name="T15" fmla="*/ 559 h 584"/>
              <a:gd name="T16" fmla="*/ 19 w 449"/>
              <a:gd name="T17" fmla="*/ 521 h 584"/>
              <a:gd name="T18" fmla="*/ 12 w 449"/>
              <a:gd name="T19" fmla="*/ 519 h 584"/>
              <a:gd name="T20" fmla="*/ 0 w 449"/>
              <a:gd name="T21" fmla="*/ 531 h 584"/>
              <a:gd name="T22" fmla="*/ 6 w 449"/>
              <a:gd name="T23" fmla="*/ 542 h 584"/>
              <a:gd name="T24" fmla="*/ 157 w 449"/>
              <a:gd name="T25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9" h="584">
                <a:moveTo>
                  <a:pt x="157" y="584"/>
                </a:moveTo>
                <a:cubicBezTo>
                  <a:pt x="318" y="584"/>
                  <a:pt x="449" y="453"/>
                  <a:pt x="449" y="292"/>
                </a:cubicBezTo>
                <a:cubicBezTo>
                  <a:pt x="449" y="132"/>
                  <a:pt x="319" y="1"/>
                  <a:pt x="159" y="0"/>
                </a:cubicBezTo>
                <a:cubicBezTo>
                  <a:pt x="158" y="0"/>
                  <a:pt x="158" y="0"/>
                  <a:pt x="157" y="0"/>
                </a:cubicBezTo>
                <a:cubicBezTo>
                  <a:pt x="150" y="0"/>
                  <a:pt x="145" y="5"/>
                  <a:pt x="145" y="12"/>
                </a:cubicBezTo>
                <a:cubicBezTo>
                  <a:pt x="145" y="19"/>
                  <a:pt x="150" y="25"/>
                  <a:pt x="157" y="25"/>
                </a:cubicBezTo>
                <a:cubicBezTo>
                  <a:pt x="304" y="25"/>
                  <a:pt x="424" y="145"/>
                  <a:pt x="424" y="292"/>
                </a:cubicBezTo>
                <a:cubicBezTo>
                  <a:pt x="424" y="439"/>
                  <a:pt x="304" y="559"/>
                  <a:pt x="157" y="559"/>
                </a:cubicBezTo>
                <a:cubicBezTo>
                  <a:pt x="108" y="559"/>
                  <a:pt x="61" y="546"/>
                  <a:pt x="19" y="521"/>
                </a:cubicBezTo>
                <a:cubicBezTo>
                  <a:pt x="17" y="520"/>
                  <a:pt x="15" y="519"/>
                  <a:pt x="12" y="519"/>
                </a:cubicBezTo>
                <a:cubicBezTo>
                  <a:pt x="5" y="519"/>
                  <a:pt x="0" y="524"/>
                  <a:pt x="0" y="531"/>
                </a:cubicBezTo>
                <a:cubicBezTo>
                  <a:pt x="0" y="536"/>
                  <a:pt x="2" y="540"/>
                  <a:pt x="6" y="542"/>
                </a:cubicBezTo>
                <a:cubicBezTo>
                  <a:pt x="52" y="570"/>
                  <a:pt x="104" y="584"/>
                  <a:pt x="157" y="584"/>
                </a:cubicBezTo>
              </a:path>
            </a:pathLst>
          </a:custGeom>
          <a:solidFill>
            <a:srgbClr val="ED1C2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 rot="5400000">
            <a:off x="1411216" y="1907838"/>
            <a:ext cx="1625806" cy="3134101"/>
          </a:xfrm>
          <a:custGeom>
            <a:avLst/>
            <a:gdLst>
              <a:gd name="T0" fmla="*/ 339 w 339"/>
              <a:gd name="T1" fmla="*/ 327 h 654"/>
              <a:gd name="T2" fmla="*/ 14 w 339"/>
              <a:gd name="T3" fmla="*/ 0 h 654"/>
              <a:gd name="T4" fmla="*/ 12 w 339"/>
              <a:gd name="T5" fmla="*/ 0 h 654"/>
              <a:gd name="T6" fmla="*/ 0 w 339"/>
              <a:gd name="T7" fmla="*/ 12 h 654"/>
              <a:gd name="T8" fmla="*/ 12 w 339"/>
              <a:gd name="T9" fmla="*/ 25 h 654"/>
              <a:gd name="T10" fmla="*/ 314 w 339"/>
              <a:gd name="T11" fmla="*/ 327 h 654"/>
              <a:gd name="T12" fmla="*/ 13 w 339"/>
              <a:gd name="T13" fmla="*/ 629 h 654"/>
              <a:gd name="T14" fmla="*/ 12 w 339"/>
              <a:gd name="T15" fmla="*/ 629 h 654"/>
              <a:gd name="T16" fmla="*/ 0 w 339"/>
              <a:gd name="T17" fmla="*/ 642 h 654"/>
              <a:gd name="T18" fmla="*/ 12 w 339"/>
              <a:gd name="T19" fmla="*/ 654 h 654"/>
              <a:gd name="T20" fmla="*/ 339 w 339"/>
              <a:gd name="T21" fmla="*/ 327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9" h="654">
                <a:moveTo>
                  <a:pt x="339" y="327"/>
                </a:moveTo>
                <a:cubicBezTo>
                  <a:pt x="339" y="147"/>
                  <a:pt x="193" y="1"/>
                  <a:pt x="14" y="0"/>
                </a:cubicBezTo>
                <a:cubicBezTo>
                  <a:pt x="13" y="0"/>
                  <a:pt x="13" y="0"/>
                  <a:pt x="12" y="0"/>
                </a:cubicBezTo>
                <a:cubicBezTo>
                  <a:pt x="5" y="0"/>
                  <a:pt x="0" y="6"/>
                  <a:pt x="0" y="12"/>
                </a:cubicBezTo>
                <a:cubicBezTo>
                  <a:pt x="0" y="19"/>
                  <a:pt x="5" y="25"/>
                  <a:pt x="12" y="25"/>
                </a:cubicBezTo>
                <a:cubicBezTo>
                  <a:pt x="179" y="25"/>
                  <a:pt x="314" y="160"/>
                  <a:pt x="314" y="327"/>
                </a:cubicBezTo>
                <a:cubicBezTo>
                  <a:pt x="314" y="493"/>
                  <a:pt x="179" y="629"/>
                  <a:pt x="13" y="629"/>
                </a:cubicBezTo>
                <a:cubicBezTo>
                  <a:pt x="13" y="629"/>
                  <a:pt x="12" y="629"/>
                  <a:pt x="12" y="629"/>
                </a:cubicBezTo>
                <a:cubicBezTo>
                  <a:pt x="5" y="629"/>
                  <a:pt x="0" y="635"/>
                  <a:pt x="0" y="642"/>
                </a:cubicBezTo>
                <a:cubicBezTo>
                  <a:pt x="0" y="648"/>
                  <a:pt x="5" y="654"/>
                  <a:pt x="12" y="654"/>
                </a:cubicBezTo>
                <a:cubicBezTo>
                  <a:pt x="192" y="654"/>
                  <a:pt x="339" y="507"/>
                  <a:pt x="339" y="32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 rot="5400000">
            <a:off x="1536592" y="2022775"/>
            <a:ext cx="1793889" cy="3073115"/>
          </a:xfrm>
          <a:custGeom>
            <a:avLst/>
            <a:gdLst>
              <a:gd name="T0" fmla="*/ 14 w 374"/>
              <a:gd name="T1" fmla="*/ 0 h 641"/>
              <a:gd name="T2" fmla="*/ 12 w 374"/>
              <a:gd name="T3" fmla="*/ 0 h 641"/>
              <a:gd name="T4" fmla="*/ 0 w 374"/>
              <a:gd name="T5" fmla="*/ 12 h 641"/>
              <a:gd name="T6" fmla="*/ 12 w 374"/>
              <a:gd name="T7" fmla="*/ 25 h 641"/>
              <a:gd name="T8" fmla="*/ 349 w 374"/>
              <a:gd name="T9" fmla="*/ 362 h 641"/>
              <a:gd name="T10" fmla="*/ 231 w 374"/>
              <a:gd name="T11" fmla="*/ 619 h 641"/>
              <a:gd name="T12" fmla="*/ 225 w 374"/>
              <a:gd name="T13" fmla="*/ 629 h 641"/>
              <a:gd name="T14" fmla="*/ 238 w 374"/>
              <a:gd name="T15" fmla="*/ 641 h 641"/>
              <a:gd name="T16" fmla="*/ 246 w 374"/>
              <a:gd name="T17" fmla="*/ 638 h 641"/>
              <a:gd name="T18" fmla="*/ 246 w 374"/>
              <a:gd name="T19" fmla="*/ 638 h 641"/>
              <a:gd name="T20" fmla="*/ 374 w 374"/>
              <a:gd name="T21" fmla="*/ 362 h 641"/>
              <a:gd name="T22" fmla="*/ 14 w 374"/>
              <a:gd name="T23" fmla="*/ 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4" h="641">
                <a:moveTo>
                  <a:pt x="14" y="0"/>
                </a:moveTo>
                <a:cubicBezTo>
                  <a:pt x="13" y="0"/>
                  <a:pt x="13" y="0"/>
                  <a:pt x="12" y="0"/>
                </a:cubicBezTo>
                <a:cubicBezTo>
                  <a:pt x="5" y="0"/>
                  <a:pt x="0" y="6"/>
                  <a:pt x="0" y="12"/>
                </a:cubicBezTo>
                <a:cubicBezTo>
                  <a:pt x="0" y="19"/>
                  <a:pt x="5" y="25"/>
                  <a:pt x="12" y="25"/>
                </a:cubicBezTo>
                <a:cubicBezTo>
                  <a:pt x="198" y="25"/>
                  <a:pt x="349" y="176"/>
                  <a:pt x="349" y="362"/>
                </a:cubicBezTo>
                <a:cubicBezTo>
                  <a:pt x="349" y="461"/>
                  <a:pt x="306" y="554"/>
                  <a:pt x="231" y="619"/>
                </a:cubicBezTo>
                <a:cubicBezTo>
                  <a:pt x="227" y="621"/>
                  <a:pt x="225" y="625"/>
                  <a:pt x="225" y="629"/>
                </a:cubicBezTo>
                <a:cubicBezTo>
                  <a:pt x="225" y="636"/>
                  <a:pt x="231" y="641"/>
                  <a:pt x="238" y="641"/>
                </a:cubicBezTo>
                <a:cubicBezTo>
                  <a:pt x="241" y="641"/>
                  <a:pt x="244" y="640"/>
                  <a:pt x="246" y="638"/>
                </a:cubicBezTo>
                <a:cubicBezTo>
                  <a:pt x="246" y="638"/>
                  <a:pt x="246" y="638"/>
                  <a:pt x="246" y="638"/>
                </a:cubicBezTo>
                <a:cubicBezTo>
                  <a:pt x="327" y="569"/>
                  <a:pt x="374" y="469"/>
                  <a:pt x="374" y="362"/>
                </a:cubicBezTo>
                <a:cubicBezTo>
                  <a:pt x="374" y="163"/>
                  <a:pt x="212" y="1"/>
                  <a:pt x="14" y="0"/>
                </a:cubicBezTo>
              </a:path>
            </a:pathLst>
          </a:custGeom>
          <a:solidFill>
            <a:schemeClr val="bg1"/>
          </a:solidFill>
          <a:ln>
            <a:solidFill>
              <a:srgbClr val="00A550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 rot="441673">
            <a:off x="1787293" y="1588296"/>
            <a:ext cx="578524" cy="184666"/>
          </a:xfrm>
          <a:prstGeom prst="rect">
            <a:avLst/>
          </a:prstGeom>
          <a:noFill/>
        </p:spPr>
        <p:txBody>
          <a:bodyPr wrap="none" lIns="68580" tIns="34290" rIns="68580" bIns="34290" rtlCol="0">
            <a:prstTxWarp prst="textArchUp">
              <a:avLst/>
            </a:prstTxWarp>
            <a:spAutoFit/>
          </a:bodyPr>
          <a:lstStyle/>
          <a:p>
            <a:r>
              <a:rPr lang="en-US" sz="2000" b="1" dirty="0" smtClean="0">
                <a:latin typeface="Lato" panose="020F0502020204030203" pitchFamily="34" charset="0"/>
              </a:rPr>
              <a:t>Number of schools</a:t>
            </a:r>
            <a:endParaRPr lang="en-US" sz="2000" b="1" dirty="0">
              <a:latin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9816761">
            <a:off x="1112308" y="1683257"/>
            <a:ext cx="578524" cy="184666"/>
          </a:xfrm>
          <a:prstGeom prst="rect">
            <a:avLst/>
          </a:prstGeom>
          <a:noFill/>
        </p:spPr>
        <p:txBody>
          <a:bodyPr wrap="none" lIns="68580" tIns="34290" rIns="68580" bIns="34290" rtlCol="0">
            <a:prstTxWarp prst="textArchUp">
              <a:avLst/>
            </a:prstTxWarp>
            <a:spAutoFit/>
          </a:bodyPr>
          <a:lstStyle/>
          <a:p>
            <a:r>
              <a:rPr lang="en-US" b="1" dirty="0" smtClean="0">
                <a:latin typeface="Lato" panose="020F0502020204030203" pitchFamily="34" charset="0"/>
              </a:rPr>
              <a:t>Schools inspected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7960036">
            <a:off x="525117" y="2215785"/>
            <a:ext cx="578524" cy="184666"/>
          </a:xfrm>
          <a:prstGeom prst="rect">
            <a:avLst/>
          </a:prstGeom>
          <a:noFill/>
        </p:spPr>
        <p:txBody>
          <a:bodyPr wrap="none" lIns="68580" tIns="34290" rIns="68580" bIns="34290" rtlCol="0">
            <a:prstTxWarp prst="textArchUp">
              <a:avLst/>
            </a:prstTxWarp>
            <a:spAutoFit/>
          </a:bodyPr>
          <a:lstStyle/>
          <a:p>
            <a:r>
              <a:rPr lang="en-US" sz="800" dirty="0" smtClean="0">
                <a:latin typeface="Lato" panose="020F0502020204030203" pitchFamily="34" charset="0"/>
              </a:rPr>
              <a:t>Schools Ready</a:t>
            </a:r>
            <a:endParaRPr lang="en-US" sz="800" dirty="0">
              <a:latin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5876779">
            <a:off x="560588" y="3304692"/>
            <a:ext cx="578524" cy="184666"/>
          </a:xfrm>
          <a:prstGeom prst="rect">
            <a:avLst/>
          </a:prstGeom>
          <a:noFill/>
        </p:spPr>
        <p:txBody>
          <a:bodyPr wrap="none" lIns="68580" tIns="34290" rIns="68580" bIns="34290" rtlCol="0">
            <a:prstTxWarp prst="textArchUp">
              <a:avLst/>
            </a:prstTxWarp>
            <a:spAutoFit/>
          </a:bodyPr>
          <a:lstStyle/>
          <a:p>
            <a:r>
              <a:rPr lang="en-US" sz="800" dirty="0" smtClean="0">
                <a:latin typeface="Lato" panose="020F0502020204030203" pitchFamily="34" charset="0"/>
              </a:rPr>
              <a:t>installed</a:t>
            </a:r>
            <a:endParaRPr lang="en-US" sz="800" dirty="0">
              <a:latin typeface="Lato" panose="020F0502020204030203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81415" y="2384899"/>
            <a:ext cx="777235" cy="812243"/>
            <a:chOff x="2361273" y="3193736"/>
            <a:chExt cx="1036313" cy="1082990"/>
          </a:xfrm>
        </p:grpSpPr>
        <p:sp>
          <p:nvSpPr>
            <p:cNvPr id="14" name="TextBox 13"/>
            <p:cNvSpPr txBox="1">
              <a:spLocks noChangeAspect="1"/>
            </p:cNvSpPr>
            <p:nvPr/>
          </p:nvSpPr>
          <p:spPr>
            <a:xfrm>
              <a:off x="2636387" y="3193736"/>
              <a:ext cx="468000" cy="46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endParaRPr lang="ru-RU" sz="4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61273" y="3722729"/>
              <a:ext cx="1036313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83462" y="1129516"/>
            <a:ext cx="3795109" cy="646073"/>
            <a:chOff x="6111282" y="1506022"/>
            <a:chExt cx="5060145" cy="861430"/>
          </a:xfrm>
        </p:grpSpPr>
        <p:grpSp>
          <p:nvGrpSpPr>
            <p:cNvPr id="17" name="Group 16"/>
            <p:cNvGrpSpPr/>
            <p:nvPr/>
          </p:nvGrpSpPr>
          <p:grpSpPr>
            <a:xfrm>
              <a:off x="7075085" y="1550262"/>
              <a:ext cx="4096342" cy="594869"/>
              <a:chOff x="7075085" y="1550262"/>
              <a:chExt cx="4096342" cy="594869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7075085" y="1550262"/>
                <a:ext cx="2033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B050"/>
                    </a:solidFill>
                    <a:latin typeface="Lato Black" panose="020F0A02020204030203" pitchFamily="34" charset="0"/>
                  </a:rPr>
                  <a:t>Number Of Schools</a:t>
                </a:r>
                <a:endParaRPr lang="en-US" sz="1200" dirty="0">
                  <a:solidFill>
                    <a:srgbClr val="00B050"/>
                  </a:solidFill>
                  <a:latin typeface="Lato Black" panose="020F0A02020204030203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075085" y="1796318"/>
                <a:ext cx="4096342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latin typeface="Lato Light" panose="020F0302020204030203" pitchFamily="34" charset="0"/>
                  </a:rPr>
                  <a:t>12807</a:t>
                </a:r>
                <a:endParaRPr lang="en-US" sz="1100" b="1" dirty="0">
                  <a:latin typeface="Lato Light" panose="020F0302020204030203" pitchFamily="34" charset="0"/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6111282" y="1506022"/>
              <a:ext cx="861430" cy="861430"/>
            </a:xfrm>
            <a:prstGeom prst="ellipse">
              <a:avLst/>
            </a:prstGeom>
            <a:solidFill>
              <a:srgbClr val="00A5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FontAwesome" pitchFamily="2" charset="0"/>
                </a:rPr>
                <a:t></a:t>
              </a:r>
              <a:endParaRPr lang="ru-RU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79841" y="1906324"/>
            <a:ext cx="3798730" cy="646073"/>
            <a:chOff x="6106454" y="2541765"/>
            <a:chExt cx="5064973" cy="861430"/>
          </a:xfrm>
        </p:grpSpPr>
        <p:sp>
          <p:nvSpPr>
            <p:cNvPr id="22" name="Oval 21"/>
            <p:cNvSpPr/>
            <p:nvPr/>
          </p:nvSpPr>
          <p:spPr>
            <a:xfrm>
              <a:off x="6106454" y="2541765"/>
              <a:ext cx="861430" cy="861430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FontAwesome" pitchFamily="2" charset="0"/>
                </a:rPr>
                <a:t>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075085" y="2590646"/>
              <a:ext cx="4096342" cy="594869"/>
              <a:chOff x="7075085" y="1550262"/>
              <a:chExt cx="4096342" cy="594869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7075085" y="1550262"/>
                <a:ext cx="2930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  <a:latin typeface="Lato Black" panose="020F0A02020204030203" pitchFamily="34" charset="0"/>
                  </a:rPr>
                  <a:t>Number of Schools Inspected</a:t>
                </a:r>
                <a:endParaRPr lang="en-US" sz="1200" dirty="0">
                  <a:solidFill>
                    <a:srgbClr val="FF0000"/>
                  </a:solidFill>
                  <a:latin typeface="Lato Black" panose="020F0A02020204030203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075085" y="1796318"/>
                <a:ext cx="4096342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latin typeface="Lato Light" panose="020F0302020204030203" pitchFamily="34" charset="0"/>
                  </a:rPr>
                  <a:t>11130</a:t>
                </a:r>
                <a:endParaRPr lang="en-US" sz="1100" b="1" dirty="0">
                  <a:latin typeface="Lato Light" panose="020F0302020204030203" pitchFamily="34" charset="0"/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4552313" y="2605525"/>
            <a:ext cx="3798730" cy="646073"/>
            <a:chOff x="6106454" y="3577508"/>
            <a:chExt cx="5064973" cy="861430"/>
          </a:xfrm>
        </p:grpSpPr>
        <p:sp>
          <p:nvSpPr>
            <p:cNvPr id="27" name="Oval 26"/>
            <p:cNvSpPr/>
            <p:nvPr/>
          </p:nvSpPr>
          <p:spPr>
            <a:xfrm>
              <a:off x="6106454" y="3577508"/>
              <a:ext cx="861430" cy="86143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FontAwesome" pitchFamily="2" charset="0"/>
                </a:rPr>
                <a:t>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075085" y="3615086"/>
              <a:ext cx="4096342" cy="594869"/>
              <a:chOff x="7075085" y="1550262"/>
              <a:chExt cx="4096342" cy="59486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7075085" y="1550262"/>
                <a:ext cx="1620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Lato Black" panose="020F0A02020204030203" pitchFamily="34" charset="0"/>
                  </a:rPr>
                  <a:t>Schools Ready</a:t>
                </a:r>
                <a:endParaRPr lang="en-US" sz="1200" dirty="0">
                  <a:latin typeface="Lato Black" panose="020F0A02020204030203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075085" y="1796318"/>
                <a:ext cx="4096342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latin typeface="Lato Light" panose="020F0302020204030203" pitchFamily="34" charset="0"/>
                  </a:rPr>
                  <a:t> 6640</a:t>
                </a:r>
                <a:endParaRPr lang="en-US" sz="1100" b="1" dirty="0">
                  <a:latin typeface="Lato Light" panose="020F0302020204030203" pitchFamily="34" charset="0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4579841" y="3460769"/>
            <a:ext cx="3798729" cy="646073"/>
            <a:chOff x="6106454" y="4614359"/>
            <a:chExt cx="5064972" cy="861430"/>
          </a:xfrm>
        </p:grpSpPr>
        <p:sp>
          <p:nvSpPr>
            <p:cNvPr id="32" name="Oval 31"/>
            <p:cNvSpPr/>
            <p:nvPr/>
          </p:nvSpPr>
          <p:spPr>
            <a:xfrm>
              <a:off x="6106454" y="4614359"/>
              <a:ext cx="861430" cy="8614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A5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FontAwesome" pitchFamily="2" charset="0"/>
                </a:rPr>
                <a:t>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7075084" y="4633636"/>
              <a:ext cx="4096342" cy="820572"/>
              <a:chOff x="7075084" y="1550262"/>
              <a:chExt cx="4096342" cy="820572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075085" y="1550262"/>
                <a:ext cx="246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200" dirty="0">
                  <a:solidFill>
                    <a:srgbClr val="FE8301"/>
                  </a:solidFill>
                  <a:latin typeface="Lato Black" panose="020F0A02020204030203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075084" y="1796318"/>
                <a:ext cx="4096342" cy="574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latin typeface="Lato Light" panose="020F0302020204030203" pitchFamily="34" charset="0"/>
                  </a:rPr>
                  <a:t>Schools Installed</a:t>
                </a:r>
              </a:p>
              <a:p>
                <a:r>
                  <a:rPr lang="en-US" sz="1100" b="1" dirty="0" smtClean="0">
                    <a:solidFill>
                      <a:srgbClr val="00A550"/>
                    </a:solidFill>
                    <a:latin typeface="Lato Light" panose="020F0302020204030203" pitchFamily="34" charset="0"/>
                  </a:rPr>
                  <a:t>1631</a:t>
                </a:r>
                <a:endParaRPr lang="en-US" sz="1100" b="1" dirty="0">
                  <a:solidFill>
                    <a:srgbClr val="00A550"/>
                  </a:solidFill>
                  <a:latin typeface="Lato Light" panose="020F0302020204030203" pitchFamily="34" charset="0"/>
                </a:endParaRPr>
              </a:p>
            </p:txBody>
          </p:sp>
        </p:grpSp>
      </p:grpSp>
      <p:sp>
        <p:nvSpPr>
          <p:cNvPr id="36" name="Rectangle 35"/>
          <p:cNvSpPr/>
          <p:nvPr/>
        </p:nvSpPr>
        <p:spPr>
          <a:xfrm>
            <a:off x="8268890" y="4833469"/>
            <a:ext cx="164306" cy="34289"/>
          </a:xfrm>
          <a:prstGeom prst="rect">
            <a:avLst/>
          </a:prstGeom>
          <a:solidFill>
            <a:srgbClr val="FEA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7242869" y="4850407"/>
            <a:ext cx="860822" cy="200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432304" y="4833469"/>
            <a:ext cx="164306" cy="342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595718" y="4833469"/>
            <a:ext cx="164306" cy="34289"/>
          </a:xfrm>
          <a:prstGeom prst="rect">
            <a:avLst/>
          </a:prstGeom>
          <a:solidFill>
            <a:srgbClr val="FE8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59131" y="4833262"/>
            <a:ext cx="164306" cy="34289"/>
          </a:xfrm>
          <a:prstGeom prst="rect">
            <a:avLst/>
          </a:prstGeom>
          <a:solidFill>
            <a:srgbClr val="FEC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104138" y="4833262"/>
            <a:ext cx="164306" cy="34289"/>
          </a:xfrm>
          <a:prstGeom prst="rect">
            <a:avLst/>
          </a:prstGeom>
          <a:solidFill>
            <a:srgbClr val="763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18651" y="251234"/>
            <a:ext cx="34290" cy="506785"/>
            <a:chOff x="455000" y="491056"/>
            <a:chExt cx="45720" cy="675713"/>
          </a:xfrm>
        </p:grpSpPr>
        <p:sp>
          <p:nvSpPr>
            <p:cNvPr id="43" name="Rectangle 42"/>
            <p:cNvSpPr/>
            <p:nvPr userDrawn="1"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27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5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Training was done for teachers by </a:t>
            </a: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JKUAT</a:t>
            </a: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Co-curriculum support officers.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Active local assembly in various locations </a:t>
            </a:r>
            <a:r>
              <a:rPr 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e.g</a:t>
            </a: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Mombasa and </a:t>
            </a:r>
            <a:r>
              <a:rPr 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Eldoret</a:t>
            </a: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Facilitation of schools in terms of infrastructure </a:t>
            </a:r>
            <a:r>
              <a:rPr 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e.g</a:t>
            </a: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power supply, Financing of ICT rooms.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Sensitization of the </a:t>
            </a:r>
            <a:r>
              <a:rPr 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programe</a:t>
            </a: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through DLP launches.</a:t>
            </a:r>
          </a:p>
          <a:p>
            <a:pPr lvl="0">
              <a:buFont typeface="Wingdings" pitchFamily="2" charset="2"/>
              <a:buChar char="§"/>
            </a:pPr>
            <a:endParaRPr 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46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" b="1" dirty="0"/>
              <a:t>	</a:t>
            </a:r>
            <a:r>
              <a:rPr lang="en" b="1" dirty="0" smtClean="0"/>
              <a:t>Urban</a:t>
            </a:r>
          </a:p>
          <a:p>
            <a:r>
              <a:rPr lang="en" dirty="0" smtClean="0"/>
              <a:t>Teacher </a:t>
            </a:r>
            <a:r>
              <a:rPr lang="en" dirty="0"/>
              <a:t>training was done too early some as early 2012 due to lack of practice some teachers forgot what they learnt</a:t>
            </a:r>
            <a:r>
              <a:rPr lang="en" dirty="0" smtClean="0"/>
              <a:t>.</a:t>
            </a:r>
          </a:p>
          <a:p>
            <a:r>
              <a:rPr lang="en" dirty="0" smtClean="0"/>
              <a:t>Access to slum areas in terms of insecurity intraversing</a:t>
            </a:r>
          </a:p>
          <a:p>
            <a:pPr marL="0" indent="0">
              <a:buNone/>
            </a:pPr>
            <a:r>
              <a:rPr lang="en" dirty="0"/>
              <a:t>	</a:t>
            </a:r>
            <a:r>
              <a:rPr lang="en" b="1" dirty="0" smtClean="0"/>
              <a:t>Semi urban</a:t>
            </a:r>
          </a:p>
          <a:p>
            <a:r>
              <a:rPr lang="en" sz="2600" dirty="0"/>
              <a:t>Database :</a:t>
            </a:r>
          </a:p>
          <a:p>
            <a:pPr lvl="1">
              <a:buFont typeface="Wingdings" pitchFamily="2" charset="2"/>
              <a:buChar char="§"/>
            </a:pPr>
            <a:r>
              <a:rPr lang="en" sz="2600" dirty="0"/>
              <a:t>Headteachers  contacts not up to date</a:t>
            </a:r>
          </a:p>
          <a:p>
            <a:pPr lvl="1">
              <a:buFont typeface="Wingdings" pitchFamily="2" charset="2"/>
              <a:buChar char="§"/>
            </a:pPr>
            <a:r>
              <a:rPr lang="en" sz="2600" dirty="0"/>
              <a:t>Double registrations of schools      </a:t>
            </a:r>
          </a:p>
          <a:p>
            <a:pPr marL="0" indent="0">
              <a:buNone/>
            </a:pPr>
            <a:endParaRPr lang="en" sz="2600" b="1" dirty="0" smtClean="0"/>
          </a:p>
          <a:p>
            <a:pPr marL="0" indent="0">
              <a:buNone/>
            </a:pPr>
            <a:r>
              <a:rPr lang="en" b="1" dirty="0" smtClean="0"/>
              <a:t>	Rural</a:t>
            </a:r>
          </a:p>
          <a:p>
            <a:r>
              <a:rPr lang="en" dirty="0"/>
              <a:t>Language barrier with locals made it difficult for quality inspectors to traverse some areas in the </a:t>
            </a:r>
            <a:r>
              <a:rPr lang="en" dirty="0" smtClean="0"/>
              <a:t>county</a:t>
            </a:r>
          </a:p>
          <a:p>
            <a:r>
              <a:rPr lang="en-US" dirty="0" smtClean="0"/>
              <a:t>R</a:t>
            </a:r>
            <a:r>
              <a:rPr lang="en" dirty="0" smtClean="0"/>
              <a:t>esources; The ratio of distribution of quality inspectors to different counties.</a:t>
            </a:r>
          </a:p>
          <a:p>
            <a:r>
              <a:rPr lang="en" dirty="0" smtClean="0"/>
              <a:t>Terrain, transportation and security.</a:t>
            </a:r>
            <a:endParaRPr lang="en" dirty="0"/>
          </a:p>
          <a:p>
            <a:pPr marL="0" indent="0">
              <a:buNone/>
            </a:pPr>
            <a:endParaRPr lang="en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8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Lessons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" sz="3200" dirty="0"/>
              <a:t>Training</a:t>
            </a:r>
          </a:p>
          <a:p>
            <a:r>
              <a:rPr lang="en-US" dirty="0">
                <a:latin typeface="Lato" charset="0"/>
              </a:rPr>
              <a:t>TOT understood components in Net support</a:t>
            </a:r>
          </a:p>
          <a:p>
            <a:r>
              <a:rPr lang="en-US" dirty="0">
                <a:latin typeface="Lato" charset="0"/>
              </a:rPr>
              <a:t>Training of teachers  should </a:t>
            </a:r>
            <a:r>
              <a:rPr lang="en-US" dirty="0" smtClean="0">
                <a:latin typeface="Lato" charset="0"/>
              </a:rPr>
              <a:t>run concurrent with installation of devices</a:t>
            </a:r>
            <a:endParaRPr lang="en-US" dirty="0">
              <a:latin typeface="Lato" charset="0"/>
            </a:endParaRPr>
          </a:p>
          <a:p>
            <a:r>
              <a:rPr lang="en-US" dirty="0" err="1">
                <a:latin typeface="Lato" charset="0"/>
              </a:rPr>
              <a:t>Tusome</a:t>
            </a:r>
            <a:r>
              <a:rPr lang="en-US" dirty="0">
                <a:latin typeface="Lato" charset="0"/>
              </a:rPr>
              <a:t> syllabus should be integrated into Net support </a:t>
            </a:r>
          </a:p>
          <a:p>
            <a:r>
              <a:rPr lang="en-US" dirty="0">
                <a:latin typeface="Lato" charset="0"/>
              </a:rPr>
              <a:t>Training for physically challenged was not </a:t>
            </a:r>
            <a:r>
              <a:rPr lang="en-US" dirty="0" smtClean="0">
                <a:latin typeface="Lato" charset="0"/>
              </a:rPr>
              <a:t>addressed </a:t>
            </a:r>
            <a:r>
              <a:rPr lang="en-US" dirty="0" err="1" smtClean="0">
                <a:latin typeface="Lato" charset="0"/>
              </a:rPr>
              <a:t>eg</a:t>
            </a:r>
            <a:r>
              <a:rPr lang="en-US" dirty="0" smtClean="0">
                <a:latin typeface="Lato" charset="0"/>
              </a:rPr>
              <a:t> curriculum(net support)</a:t>
            </a:r>
            <a:endParaRPr lang="en-US" dirty="0">
              <a:latin typeface="Lato" charset="0"/>
            </a:endParaRPr>
          </a:p>
          <a:p>
            <a:pPr marL="0" indent="0">
              <a:buNone/>
            </a:pPr>
            <a:endParaRPr lang="en" sz="3200" dirty="0"/>
          </a:p>
          <a:p>
            <a:pPr marL="0" indent="0">
              <a:buNone/>
            </a:pPr>
            <a:r>
              <a:rPr lang="en" sz="3200" dirty="0"/>
              <a:t>E-readiness</a:t>
            </a:r>
          </a:p>
          <a:p>
            <a:pPr lvl="0"/>
            <a:r>
              <a:rPr lang="en-US" sz="3200" dirty="0"/>
              <a:t> Route mapping of schools </a:t>
            </a:r>
            <a:r>
              <a:rPr lang="en-US" sz="3200" dirty="0" smtClean="0"/>
              <a:t>should involve the locals</a:t>
            </a:r>
            <a:endParaRPr lang="en-US" sz="3200" dirty="0"/>
          </a:p>
          <a:p>
            <a:pPr lvl="0"/>
            <a:r>
              <a:rPr lang="en-US" sz="3200" dirty="0"/>
              <a:t>Communication on standard ICT room should have been made prior</a:t>
            </a:r>
          </a:p>
          <a:p>
            <a:pPr marL="0" indent="0">
              <a:buNone/>
            </a:pPr>
            <a:r>
              <a:rPr lang="en-US" sz="3200" dirty="0" smtClean="0"/>
              <a:t>Installation </a:t>
            </a:r>
            <a:r>
              <a:rPr lang="en-US" sz="3200" dirty="0" err="1" smtClean="0"/>
              <a:t>eg</a:t>
            </a:r>
            <a:r>
              <a:rPr lang="en-US" sz="3200" dirty="0" smtClean="0"/>
              <a:t> storage room, desks</a:t>
            </a:r>
          </a:p>
          <a:p>
            <a:r>
              <a:rPr lang="en-US" sz="3200" dirty="0" smtClean="0"/>
              <a:t>Extra devices for back-up during installation</a:t>
            </a:r>
            <a:r>
              <a:rPr lang="en-US" sz="32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909</TotalTime>
  <Words>414</Words>
  <Application>Microsoft Office PowerPoint</Application>
  <PresentationFormat>On-screen Show (16:9)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FontAwesome</vt:lpstr>
      <vt:lpstr>Lato</vt:lpstr>
      <vt:lpstr>Lato Black</vt:lpstr>
      <vt:lpstr>Lato Light</vt:lpstr>
      <vt:lpstr>Wingdings</vt:lpstr>
      <vt:lpstr>Office Theme</vt:lpstr>
      <vt:lpstr>1_Office Theme</vt:lpstr>
      <vt:lpstr>PDTP-DLP 2016 JKUAT POSTIVO BGH QUARTERLY REPORT</vt:lpstr>
      <vt:lpstr>Introduction</vt:lpstr>
      <vt:lpstr>Digital literacy program milestones</vt:lpstr>
      <vt:lpstr>Milestones</vt:lpstr>
      <vt:lpstr>Objectives of DLP</vt:lpstr>
      <vt:lpstr>PowerPoint Presentation</vt:lpstr>
      <vt:lpstr>Achievements</vt:lpstr>
      <vt:lpstr>Challenges</vt:lpstr>
      <vt:lpstr>Lessons learnt</vt:lpstr>
      <vt:lpstr>Recommendation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User</cp:lastModifiedBy>
  <cp:revision>62</cp:revision>
  <dcterms:created xsi:type="dcterms:W3CDTF">2014-10-09T18:06:48Z</dcterms:created>
  <dcterms:modified xsi:type="dcterms:W3CDTF">2017-01-09T17:56:22Z</dcterms:modified>
</cp:coreProperties>
</file>