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3B8C5-7FEF-4ECD-A2E5-4FB39F06035C}" type="datetimeFigureOut">
              <a:rPr lang="en-US" smtClean="0"/>
              <a:t>11/11/2017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D90FE-E7EF-4D2B-A9B4-35B78FA0063D}" type="slidenum">
              <a:rPr lang="en-US" smtClean="0"/>
              <a:t>‹#›</a:t>
            </a:fld>
            <a:endParaRPr lang="en-US"/>
          </a:p>
        </p:txBody>
      </p:sp>
    </p:spTree>
    <p:extLst>
      <p:ext uri="{BB962C8B-B14F-4D97-AF65-F5344CB8AC3E}">
        <p14:creationId xmlns:p14="http://schemas.microsoft.com/office/powerpoint/2010/main" val="18571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latin typeface="Garamond" panose="02020404030301010803" pitchFamily="18" charset="0"/>
                <a:ea typeface="Calibri" panose="020F0502020204030204" pitchFamily="34" charset="0"/>
                <a:cs typeface="Times New Roman" panose="02020603050405020304" pitchFamily="18" charset="0"/>
              </a:rPr>
              <a:t>Judiciary Registry Queue and Customer Care System</a:t>
            </a:r>
            <a:r>
              <a:rPr lang="en-US" altLang="en-US" smtClean="0">
                <a:latin typeface="Garamond" panose="02020404030301010803" pitchFamily="18" charset="0"/>
                <a:ea typeface="Calibri" panose="020F0502020204030204" pitchFamily="34" charset="0"/>
                <a:cs typeface="Times New Roman" panose="02020603050405020304" pitchFamily="18" charset="0"/>
              </a:rPr>
              <a:t> - The Judiciary has commenced a pilot project to set up public information centers in High Court stations and introduce queue management systems (QMS) as part of digitization with the objective of improving and achieving better and quality service delivery to citizens</a:t>
            </a:r>
          </a:p>
          <a:p>
            <a:pPr eaLnBrk="1" hangingPunct="1">
              <a:spcBef>
                <a:spcPct val="0"/>
              </a:spcBef>
            </a:pPr>
            <a:r>
              <a:rPr lang="en-US" altLang="en-US" b="1" smtClean="0">
                <a:latin typeface="Garamond" panose="02020404030301010803" pitchFamily="18" charset="0"/>
                <a:ea typeface="Calibri" panose="020F0502020204030204" pitchFamily="34" charset="0"/>
                <a:cs typeface="Times New Roman" panose="02020603050405020304" pitchFamily="18" charset="0"/>
              </a:rPr>
              <a:t>Judiciary e-Diary System –</a:t>
            </a:r>
            <a:r>
              <a:rPr lang="en-US" altLang="en-US" smtClean="0">
                <a:latin typeface="Garamond" panose="02020404030301010803" pitchFamily="18" charset="0"/>
                <a:ea typeface="Calibri" panose="020F0502020204030204" pitchFamily="34" charset="0"/>
                <a:cs typeface="Times New Roman" panose="02020603050405020304" pitchFamily="18" charset="0"/>
              </a:rPr>
              <a:t> It addresses challenges experienced in manual date fixing, closed diaries and publishing of the cause lists. This system enables litigants to continually take hearing dates throughout the year and automatically generates cause lists.</a:t>
            </a:r>
            <a:endParaRPr lang="en-US" altLang="en-US" sz="1100" smtClean="0">
              <a:ea typeface="Calibri" panose="020F0502020204030204" pitchFamily="34" charset="0"/>
              <a:cs typeface="Times New Roman" panose="02020603050405020304" pitchFamily="18" charset="0"/>
            </a:endParaRPr>
          </a:p>
          <a:p>
            <a:pPr eaLnBrk="1" hangingPunct="1">
              <a:spcBef>
                <a:spcPct val="0"/>
              </a:spcBef>
            </a:pPr>
            <a:endParaRPr lang="en-US" altLang="en-US" smtClean="0">
              <a:ea typeface="Calibri" panose="020F0502020204030204" pitchFamily="34" charset="0"/>
              <a:cs typeface="Times New Roman" panose="02020603050405020304" pitchFamily="18" charset="0"/>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98701C8-3840-439D-A788-3EA40C89D5A6}" type="slidenum">
              <a:rPr lang="en-US" altLang="en-US" smtClean="0"/>
              <a:pPr/>
              <a:t>6</a:t>
            </a:fld>
            <a:endParaRPr lang="en-US" altLang="en-US" smtClean="0"/>
          </a:p>
        </p:txBody>
      </p:sp>
    </p:spTree>
    <p:extLst>
      <p:ext uri="{BB962C8B-B14F-4D97-AF65-F5344CB8AC3E}">
        <p14:creationId xmlns:p14="http://schemas.microsoft.com/office/powerpoint/2010/main" val="65598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6"/>
            <a:ext cx="10363200" cy="1470025"/>
          </a:xfrm>
        </p:spPr>
        <p:txBody>
          <a:bodyPr>
            <a:normAutofit/>
          </a:bodyPr>
          <a:lstStyle>
            <a:lvl1pPr marL="0" marR="0" indent="0" algn="ctr" defTabSz="1219170" rtl="0" eaLnBrk="1" fontAlgn="auto" latinLnBrk="0" hangingPunct="1">
              <a:lnSpc>
                <a:spcPct val="100000"/>
              </a:lnSpc>
              <a:spcBef>
                <a:spcPct val="0"/>
              </a:spcBef>
              <a:spcAft>
                <a:spcPts val="0"/>
              </a:spcAft>
              <a:buClrTx/>
              <a:buSzTx/>
              <a:buFontTx/>
              <a:buNone/>
              <a:tabLst/>
              <a:defRPr sz="4267" baseline="0">
                <a:solidFill>
                  <a:srgbClr val="ED1C24"/>
                </a:solidFill>
              </a:defRPr>
            </a:lvl1pPr>
          </a:lstStyle>
          <a:p>
            <a:r>
              <a:rPr lang="en-US" dirty="0" smtClean="0"/>
              <a:t>TASKS STATUS</a:t>
            </a:r>
            <a:endParaRPr lang="en-US" dirty="0"/>
          </a:p>
        </p:txBody>
      </p:sp>
      <p:sp>
        <p:nvSpPr>
          <p:cNvPr id="3" name="Subtitle 2"/>
          <p:cNvSpPr>
            <a:spLocks noGrp="1"/>
          </p:cNvSpPr>
          <p:nvPr>
            <p:ph type="subTitle" idx="1" hasCustomPrompt="1"/>
          </p:nvPr>
        </p:nvSpPr>
        <p:spPr>
          <a:xfrm>
            <a:off x="1828800" y="3886200"/>
            <a:ext cx="8534400" cy="1066800"/>
          </a:xfrm>
        </p:spPr>
        <p:txBody>
          <a:bodyPr/>
          <a:lstStyle>
            <a:lvl1pPr marL="0" indent="0" algn="ctr">
              <a:buNone/>
              <a:defRPr>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15/02/20</a:t>
            </a:r>
            <a:endParaRPr lang="en-US" dirty="0"/>
          </a:p>
        </p:txBody>
      </p:sp>
      <p:sp>
        <p:nvSpPr>
          <p:cNvPr id="7" name="Rectangle 6"/>
          <p:cNvSpPr/>
          <p:nvPr/>
        </p:nvSpPr>
        <p:spPr>
          <a:xfrm>
            <a:off x="9753600" y="-4"/>
            <a:ext cx="2438400" cy="45719"/>
          </a:xfrm>
          <a:prstGeom prst="rect">
            <a:avLst/>
          </a:prstGeom>
          <a:solidFill>
            <a:srgbClr val="00A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0" y="-4"/>
            <a:ext cx="2438400"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2445925" y="-5"/>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7330252" y="-6"/>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891852" y="-5373"/>
            <a:ext cx="2438400" cy="45719"/>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21265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11473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992092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C9D21-7921-4EBC-AB1A-9595AE4BA7E5}"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15938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9C9D21-7921-4EBC-AB1A-9595AE4BA7E5}"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23267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9C9D21-7921-4EBC-AB1A-9595AE4BA7E5}" type="datetimeFigureOut">
              <a:rPr lang="en-US" smtClean="0"/>
              <a:t>11/11/2017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85498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9C9D21-7921-4EBC-AB1A-9595AE4BA7E5}" type="datetimeFigureOut">
              <a:rPr lang="en-US" smtClean="0"/>
              <a:t>11/11/2017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1792923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C9D21-7921-4EBC-AB1A-9595AE4BA7E5}" type="datetimeFigureOut">
              <a:rPr lang="en-US" smtClean="0"/>
              <a:t>11/11/2017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76504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C9D21-7921-4EBC-AB1A-9595AE4BA7E5}"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950592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C9D21-7921-4EBC-AB1A-9595AE4BA7E5}"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520685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88090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74639"/>
            <a:ext cx="11582400" cy="1143000"/>
          </a:xfrm>
        </p:spPr>
        <p:txBody>
          <a:bodyPr/>
          <a:lstStyle/>
          <a:p>
            <a:r>
              <a:rPr lang="en-US" dirty="0" smtClean="0"/>
              <a:t>M&amp;E TOOLS STATUS</a:t>
            </a:r>
            <a:endParaRPr lang="en-US" dirty="0"/>
          </a:p>
        </p:txBody>
      </p:sp>
      <p:sp>
        <p:nvSpPr>
          <p:cNvPr id="3" name="Content Placeholder 2"/>
          <p:cNvSpPr>
            <a:spLocks noGrp="1"/>
          </p:cNvSpPr>
          <p:nvPr>
            <p:ph idx="1" hasCustomPrompt="1"/>
          </p:nvPr>
        </p:nvSpPr>
        <p:spPr>
          <a:xfrm>
            <a:off x="304800" y="1600201"/>
            <a:ext cx="11582400" cy="4525963"/>
          </a:xfrm>
        </p:spPr>
        <p:txBody>
          <a:bodyPr/>
          <a:lstStyle>
            <a:lvl1pPr marL="0" indent="0">
              <a:buNone/>
              <a:defRPr>
                <a:solidFill>
                  <a:schemeClr val="tx1">
                    <a:lumMod val="95000"/>
                    <a:lumOff val="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r>
              <a:rPr lang="en-US" dirty="0" smtClean="0"/>
              <a:t>FIELD EVALUATION CHECKLIST=&gt; Done and shared for team input</a:t>
            </a:r>
          </a:p>
          <a:p>
            <a:r>
              <a:rPr lang="en-US" dirty="0" smtClean="0"/>
              <a:t>FIELD VISIT SCHEDULE=&gt;Done, ready for team input and approval</a:t>
            </a:r>
          </a:p>
          <a:p>
            <a:r>
              <a:rPr lang="en-US" dirty="0" smtClean="0"/>
              <a:t>DIGITIZATION OF PDTP WORKPLAN=&gt; In progress. An online draft for review to be ready by </a:t>
            </a:r>
            <a:r>
              <a:rPr lang="en-US" dirty="0" err="1" smtClean="0"/>
              <a:t>CoB</a:t>
            </a:r>
            <a:r>
              <a:rPr lang="en-US" dirty="0" smtClean="0"/>
              <a:t> today</a:t>
            </a:r>
          </a:p>
          <a:p>
            <a:r>
              <a:rPr lang="en-US" dirty="0" smtClean="0"/>
              <a:t>M&amp;E Plan/Framework- Shared with </a:t>
            </a:r>
            <a:r>
              <a:rPr lang="en-US" dirty="0" err="1" smtClean="0"/>
              <a:t>HoD</a:t>
            </a:r>
            <a:r>
              <a:rPr lang="en-US" dirty="0" smtClean="0"/>
              <a:t>(</a:t>
            </a:r>
            <a:r>
              <a:rPr lang="en-US" dirty="0" err="1" smtClean="0"/>
              <a:t>Zilpher</a:t>
            </a:r>
            <a:r>
              <a:rPr lang="en-US" dirty="0" smtClean="0"/>
              <a:t>) for input and guidance</a:t>
            </a:r>
          </a:p>
          <a:p>
            <a:pPr lvl="0"/>
            <a:endParaRPr lang="en-US" dirty="0"/>
          </a:p>
        </p:txBody>
      </p:sp>
    </p:spTree>
    <p:extLst>
      <p:ext uri="{BB962C8B-B14F-4D97-AF65-F5344CB8AC3E}">
        <p14:creationId xmlns:p14="http://schemas.microsoft.com/office/powerpoint/2010/main" val="3642512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6380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168525"/>
            <a:ext cx="10363200" cy="1362075"/>
          </a:xfrm>
        </p:spPr>
        <p:txBody>
          <a:bodyPr anchor="t"/>
          <a:lstStyle>
            <a:lvl1pPr algn="l">
              <a:defRPr sz="5333"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530599"/>
            <a:ext cx="10363200" cy="876300"/>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10000" cy="6858000"/>
          </a:xfrm>
          <a:prstGeom prst="rect">
            <a:avLst/>
          </a:prstGeom>
        </p:spPr>
      </p:pic>
    </p:spTree>
    <p:extLst>
      <p:ext uri="{BB962C8B-B14F-4D97-AF65-F5344CB8AC3E}">
        <p14:creationId xmlns:p14="http://schemas.microsoft.com/office/powerpoint/2010/main" val="408221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1"/>
            <a:ext cx="56896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6896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95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56917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304800" y="2174875"/>
            <a:ext cx="56917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693832"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69383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24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415416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205596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6840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075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3149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4639"/>
            <a:ext cx="8331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58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25015"/>
            <a:ext cx="3759200" cy="6766560"/>
          </a:xfrm>
          <a:prstGeom prst="rect">
            <a:avLst/>
          </a:prstGeom>
          <a:noFill/>
        </p:spPr>
      </p:pic>
      <p:sp>
        <p:nvSpPr>
          <p:cNvPr id="2" name="Title Placeholder 1"/>
          <p:cNvSpPr>
            <a:spLocks noGrp="1"/>
          </p:cNvSpPr>
          <p:nvPr>
            <p:ph type="title"/>
          </p:nvPr>
        </p:nvSpPr>
        <p:spPr>
          <a:xfrm>
            <a:off x="304800" y="274639"/>
            <a:ext cx="9956800" cy="1143000"/>
          </a:xfrm>
          <a:prstGeom prst="rect">
            <a:avLst/>
          </a:prstGeom>
        </p:spPr>
        <p:txBody>
          <a:bodyPr vert="horz" lIns="91440" tIns="45720" rIns="91440" bIns="45720" rtlCol="0" anchor="ctr">
            <a:normAutofit/>
          </a:bodyPr>
          <a:lstStyle/>
          <a:p>
            <a:r>
              <a:rPr lang="en-US" dirty="0" smtClean="0"/>
              <a:t>INTERNSHIP STATUS</a:t>
            </a:r>
            <a:endParaRPr lang="en-US" dirty="0"/>
          </a:p>
        </p:txBody>
      </p:sp>
      <p:sp>
        <p:nvSpPr>
          <p:cNvPr id="3" name="Text Placeholder 2"/>
          <p:cNvSpPr>
            <a:spLocks noGrp="1"/>
          </p:cNvSpPr>
          <p:nvPr>
            <p:ph type="body" idx="1"/>
          </p:nvPr>
        </p:nvSpPr>
        <p:spPr>
          <a:xfrm>
            <a:off x="304800" y="1600201"/>
            <a:ext cx="11684000" cy="4525963"/>
          </a:xfrm>
          <a:prstGeom prst="rect">
            <a:avLst/>
          </a:prstGeom>
        </p:spPr>
        <p:txBody>
          <a:bodyPr vert="horz" lIns="91440" tIns="45720" rIns="91440" bIns="45720" rtlCol="0">
            <a:normAutofit/>
          </a:bodyPr>
          <a:lstStyle/>
          <a:p>
            <a:r>
              <a:rPr lang="en-US" dirty="0" smtClean="0"/>
              <a:t>MDAs=316</a:t>
            </a:r>
          </a:p>
          <a:p>
            <a:r>
              <a:rPr lang="en-US" dirty="0" smtClean="0"/>
              <a:t>PRIVATE SECTOR=187</a:t>
            </a:r>
          </a:p>
          <a:p>
            <a:pPr lvl="0"/>
            <a:endParaRPr lang="en-US" dirty="0"/>
          </a:p>
        </p:txBody>
      </p:sp>
      <p:sp>
        <p:nvSpPr>
          <p:cNvPr id="7" name="Rectangle 6"/>
          <p:cNvSpPr/>
          <p:nvPr/>
        </p:nvSpPr>
        <p:spPr>
          <a:xfrm>
            <a:off x="9753600" y="-4"/>
            <a:ext cx="2438400" cy="45719"/>
          </a:xfrm>
          <a:prstGeom prst="rect">
            <a:avLst/>
          </a:prstGeom>
          <a:solidFill>
            <a:srgbClr val="00A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7525" y="-4"/>
            <a:ext cx="2438400"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2445925" y="-5"/>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7330252" y="-6"/>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891852" y="-5373"/>
            <a:ext cx="2438400" cy="45719"/>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3200" y="6172200"/>
            <a:ext cx="2336801" cy="613408"/>
          </a:xfrm>
          <a:prstGeom prst="rect">
            <a:avLst/>
          </a:prstGeom>
        </p:spPr>
      </p:pic>
      <p:sp>
        <p:nvSpPr>
          <p:cNvPr id="12" name="Rectangle 11"/>
          <p:cNvSpPr/>
          <p:nvPr/>
        </p:nvSpPr>
        <p:spPr>
          <a:xfrm>
            <a:off x="2532475" y="6372425"/>
            <a:ext cx="2649125" cy="276999"/>
          </a:xfrm>
          <a:prstGeom prst="rect">
            <a:avLst/>
          </a:prstGeom>
          <a:noFill/>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tab pos="3962301" algn="ctr"/>
                <a:tab pos="7924602" algn="r"/>
              </a:tabLst>
              <a:defRPr/>
            </a:pPr>
            <a:r>
              <a:rPr lang="en-GB" sz="1200" b="1" dirty="0" smtClean="0">
                <a:solidFill>
                  <a:srgbClr val="ED1C24"/>
                </a:solidFill>
                <a:effectLst/>
              </a:rPr>
              <a:t>|</a:t>
            </a:r>
            <a:r>
              <a:rPr lang="en-GB" sz="1200" dirty="0" smtClean="0">
                <a:solidFill>
                  <a:schemeClr val="tx1">
                    <a:lumMod val="65000"/>
                    <a:lumOff val="35000"/>
                  </a:schemeClr>
                </a:solidFill>
                <a:effectLst/>
              </a:rPr>
              <a:t>         </a:t>
            </a:r>
            <a:r>
              <a:rPr lang="en-US" sz="1200" dirty="0" smtClean="0">
                <a:solidFill>
                  <a:schemeClr val="tx1">
                    <a:lumMod val="65000"/>
                    <a:lumOff val="35000"/>
                  </a:schemeClr>
                </a:solidFill>
                <a:effectLst/>
              </a:rPr>
              <a:t>PPT Topic        </a:t>
            </a:r>
            <a:r>
              <a:rPr lang="en-GB" sz="1200" b="1" dirty="0" smtClean="0">
                <a:solidFill>
                  <a:srgbClr val="ED1C24"/>
                </a:solidFill>
                <a:effectLst/>
              </a:rPr>
              <a:t>|</a:t>
            </a:r>
            <a:r>
              <a:rPr lang="en-GB" sz="1200" dirty="0" smtClean="0">
                <a:solidFill>
                  <a:schemeClr val="tx1">
                    <a:lumMod val="65000"/>
                    <a:lumOff val="35000"/>
                  </a:schemeClr>
                </a:solidFill>
                <a:effectLst/>
              </a:rPr>
              <a:t>   </a:t>
            </a:r>
            <a:endParaRPr kumimoji="0" lang="en-US" sz="1200" b="1" i="0" u="none" strike="noStrike" cap="none" normalizeH="0" baseline="0" dirty="0" smtClean="0">
              <a:ln>
                <a:noFill/>
              </a:ln>
              <a:solidFill>
                <a:srgbClr val="ED1C24"/>
              </a:solidFill>
              <a:effectLst/>
              <a:latin typeface="Arial" pitchFamily="34" charset="0"/>
              <a:cs typeface="Arial" pitchFamily="34" charset="0"/>
            </a:endParaRPr>
          </a:p>
        </p:txBody>
      </p:sp>
      <p:sp>
        <p:nvSpPr>
          <p:cNvPr id="16" name="Rectangle 15"/>
          <p:cNvSpPr/>
          <p:nvPr/>
        </p:nvSpPr>
        <p:spPr>
          <a:xfrm>
            <a:off x="10363201" y="6372425"/>
            <a:ext cx="863057" cy="276999"/>
          </a:xfrm>
          <a:prstGeom prst="rect">
            <a:avLst/>
          </a:prstGeom>
          <a:noFill/>
        </p:spPr>
        <p:txBody>
          <a:bodyPr wrap="none">
            <a:spAutoFit/>
          </a:bodyPr>
          <a:lstStyle/>
          <a:p>
            <a:fld id="{3B375670-D764-40BC-8DAC-59B128A74762}" type="datetimeFigureOut">
              <a:rPr lang="en-US" sz="1200" smtClean="0">
                <a:solidFill>
                  <a:srgbClr val="FF0000"/>
                </a:solidFill>
              </a:rPr>
              <a:pPr/>
              <a:t>11/11/2017</a:t>
            </a:fld>
            <a:endParaRPr lang="en-US" sz="1200" dirty="0">
              <a:solidFill>
                <a:srgbClr val="FF0000"/>
              </a:solidFill>
            </a:endParaRPr>
          </a:p>
        </p:txBody>
      </p:sp>
      <p:sp>
        <p:nvSpPr>
          <p:cNvPr id="18" name="Rectangle 17"/>
          <p:cNvSpPr/>
          <p:nvPr/>
        </p:nvSpPr>
        <p:spPr>
          <a:xfrm>
            <a:off x="11656093" y="6372425"/>
            <a:ext cx="372218" cy="276999"/>
          </a:xfrm>
          <a:prstGeom prst="rect">
            <a:avLst/>
          </a:prstGeom>
          <a:noFill/>
        </p:spPr>
        <p:txBody>
          <a:bodyPr wrap="none">
            <a:spAutoFit/>
          </a:bodyPr>
          <a:lstStyle/>
          <a:p>
            <a:fld id="{358B76AB-D513-4FBE-92D8-9C71DCCBE676}" type="slidenum">
              <a:rPr lang="en-US" sz="1200" b="1" smtClean="0">
                <a:solidFill>
                  <a:srgbClr val="FF0000"/>
                </a:solidFill>
                <a:latin typeface="Arial" charset="0"/>
              </a:rPr>
              <a:pPr/>
              <a:t>‹#›</a:t>
            </a:fld>
            <a:endParaRPr lang="en-US" sz="1200" b="1" dirty="0">
              <a:solidFill>
                <a:srgbClr val="FF0000"/>
              </a:solidFill>
              <a:latin typeface="Arial" charset="0"/>
            </a:endParaRPr>
          </a:p>
        </p:txBody>
      </p:sp>
    </p:spTree>
    <p:extLst>
      <p:ext uri="{BB962C8B-B14F-4D97-AF65-F5344CB8AC3E}">
        <p14:creationId xmlns:p14="http://schemas.microsoft.com/office/powerpoint/2010/main" val="3899742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1219170" rtl="0" eaLnBrk="1" latinLnBrk="0" hangingPunct="1">
        <a:spcBef>
          <a:spcPct val="0"/>
        </a:spcBef>
        <a:buNone/>
        <a:defRPr sz="5867" kern="1200" baseline="0">
          <a:solidFill>
            <a:srgbClr val="ED1C24"/>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3200" kern="1200">
          <a:solidFill>
            <a:schemeClr val="tx1">
              <a:lumMod val="95000"/>
              <a:lumOff val="5000"/>
            </a:schemeClr>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lumMod val="75000"/>
              <a:lumOff val="2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29C9D21-7921-4EBC-AB1A-9595AE4BA7E5}" type="datetimeFigureOut">
              <a:rPr lang="en-US" smtClean="0"/>
              <a:t>11/11/2017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286076BD-94BA-4A1B-8873-415D472E0E5C}" type="slidenum">
              <a:rPr lang="en-US" smtClean="0"/>
              <a:t>‹#›</a:t>
            </a:fld>
            <a:endParaRPr lang="en-US"/>
          </a:p>
        </p:txBody>
      </p:sp>
    </p:spTree>
    <p:extLst>
      <p:ext uri="{BB962C8B-B14F-4D97-AF65-F5344CB8AC3E}">
        <p14:creationId xmlns:p14="http://schemas.microsoft.com/office/powerpoint/2010/main" val="28573170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8"/>
          <p:cNvSpPr>
            <a:spLocks noChangeArrowheads="1"/>
          </p:cNvSpPr>
          <p:nvPr/>
        </p:nvSpPr>
        <p:spPr bwMode="auto">
          <a:xfrm>
            <a:off x="206375" y="193675"/>
            <a:ext cx="11668125"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PUBLIC SECTOR PLACEMENT NETWORKS EXPERIENCE REPORT JANUARY TO APRIL 2017</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PDTP 2016 COHORT 2 SECOND QUARTER MEETING 8</a:t>
            </a:r>
            <a:r>
              <a:rPr lang="en-US" altLang="en-US" sz="3600" b="1" baseline="30000" dirty="0">
                <a:latin typeface="Baskerville Old Face" panose="02020602080505020303" pitchFamily="18" charset="0"/>
                <a:ea typeface="Calibri" panose="020F0502020204030204" pitchFamily="34" charset="0"/>
                <a:cs typeface="Times New Roman" panose="02020603050405020304" pitchFamily="18" charset="0"/>
              </a:rPr>
              <a:t>TH</a:t>
            </a: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 TO 12</a:t>
            </a:r>
            <a:r>
              <a:rPr lang="en-US" altLang="en-US" sz="3600" b="1" baseline="30000" dirty="0">
                <a:latin typeface="Baskerville Old Face" panose="02020602080505020303" pitchFamily="18" charset="0"/>
                <a:ea typeface="Calibri" panose="020F0502020204030204" pitchFamily="34" charset="0"/>
                <a:cs typeface="Times New Roman" panose="02020603050405020304" pitchFamily="18" charset="0"/>
              </a:rPr>
              <a:t>TH</a:t>
            </a: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 2017</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PREPARED BY: EMMANUEL KOMU AND ELVIS KIMEMIA</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US" altLang="en-US" sz="1800" b="1" dirty="0">
                <a:ea typeface="Calibri" panose="020F0502020204030204" pitchFamily="34" charset="0"/>
                <a:cs typeface="Times New Roman" panose="02020603050405020304" pitchFamily="18" charset="0"/>
              </a:rPr>
              <a:t> </a:t>
            </a:r>
            <a:endParaRPr lang="en-US" altLang="en-US" sz="1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0443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566738"/>
            <a:ext cx="12192000" cy="2932112"/>
          </a:xfrm>
          <a:prstGeom prst="rect">
            <a:avLst/>
          </a:prstGeom>
        </p:spPr>
        <p:txBody>
          <a:bodyPr>
            <a:spAutoFit/>
          </a:bodyPr>
          <a:lstStyle/>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3200" b="1" dirty="0">
                <a:latin typeface="Garamond" panose="02020404030301010803" pitchFamily="18" charset="0"/>
                <a:ea typeface="Calibri" panose="020F0502020204030204" pitchFamily="34" charset="0"/>
                <a:cs typeface="Times New Roman" panose="02020603050405020304" pitchFamily="18" charset="0"/>
              </a:rPr>
              <a:t>Document Management and Archival Services</a:t>
            </a:r>
            <a:r>
              <a:rPr lang="en-US" sz="3200" dirty="0">
                <a:latin typeface="Garamond" panose="02020404030301010803" pitchFamily="18" charset="0"/>
                <a:ea typeface="Calibri" panose="020F0502020204030204" pitchFamily="34" charset="0"/>
                <a:cs typeface="Times New Roman" panose="02020603050405020304" pitchFamily="18" charset="0"/>
              </a:rPr>
              <a:t>: Provide public online access to public court archives.</a:t>
            </a:r>
            <a:endParaRPr lang="en-US" sz="2800" dirty="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r>
              <a:rPr lang="en-US" sz="32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d) Devices</a:t>
            </a:r>
            <a:endParaRPr lang="en-US" sz="2800"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1895475" algn="l"/>
              </a:tabLst>
              <a:defRPr/>
            </a:pPr>
            <a:r>
              <a:rPr lang="en-US" sz="3200" dirty="0">
                <a:latin typeface="Garamond" panose="02020404030301010803" pitchFamily="18" charset="0"/>
                <a:ea typeface="Calibri" panose="020F0502020204030204" pitchFamily="34" charset="0"/>
                <a:cs typeface="Times New Roman" panose="02020603050405020304" pitchFamily="18" charset="0"/>
              </a:rPr>
              <a:t> Provide all staff with computing equipment on a Bring Your Own Device (BYOD) model.</a:t>
            </a: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959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ctrTitle"/>
          </p:nvPr>
        </p:nvSpPr>
        <p:spPr>
          <a:xfrm>
            <a:off x="1254125" y="0"/>
            <a:ext cx="9144000" cy="1970088"/>
          </a:xfrm>
        </p:spPr>
        <p:txBody>
          <a:bodyPr/>
          <a:lstStyle/>
          <a:p>
            <a:r>
              <a:rPr lang="en-US" altLang="en-US" sz="4000" b="1" smtClean="0">
                <a:latin typeface="Baskerville Old Face" panose="02020602080505020303" pitchFamily="18" charset="0"/>
              </a:rPr>
              <a:t>SKILLS ACQUIRED IN THE PUBLIC SECTOR </a:t>
            </a:r>
          </a:p>
        </p:txBody>
      </p:sp>
      <p:sp>
        <p:nvSpPr>
          <p:cNvPr id="7" name="Subtitle 2"/>
          <p:cNvSpPr>
            <a:spLocks noGrp="1"/>
          </p:cNvSpPr>
          <p:nvPr>
            <p:ph type="subTitle" idx="1"/>
          </p:nvPr>
        </p:nvSpPr>
        <p:spPr>
          <a:xfrm>
            <a:off x="1635125" y="2111375"/>
            <a:ext cx="9407525" cy="4598988"/>
          </a:xfrm>
        </p:spPr>
        <p:txBody>
          <a:bodyPr>
            <a:normAutofit lnSpcReduction="10000"/>
          </a:bodyPr>
          <a:lstStyle/>
          <a:p>
            <a:pPr>
              <a:defRPr/>
            </a:pPr>
            <a:r>
              <a:rPr lang="en-US" dirty="0" smtClean="0"/>
              <a:t> </a:t>
            </a:r>
          </a:p>
          <a:p>
            <a:pPr>
              <a:defRPr/>
            </a:pPr>
            <a:r>
              <a:rPr lang="en-US" sz="4000" b="1" u="sng" dirty="0">
                <a:solidFill>
                  <a:srgbClr val="FF0000"/>
                </a:solidFill>
                <a:latin typeface="Baskerville Old Face" panose="02020602080505020303" pitchFamily="18" charset="0"/>
              </a:rPr>
              <a:t>a</a:t>
            </a:r>
            <a:r>
              <a:rPr lang="en-US" sz="4000" b="1" u="sng" dirty="0" smtClean="0">
                <a:solidFill>
                  <a:srgbClr val="FF0000"/>
                </a:solidFill>
                <a:latin typeface="Baskerville Old Face" panose="02020602080505020303" pitchFamily="18" charset="0"/>
              </a:rPr>
              <a:t>.)</a:t>
            </a:r>
            <a:r>
              <a:rPr lang="en-US" sz="4000" b="1" dirty="0" smtClean="0">
                <a:solidFill>
                  <a:srgbClr val="FF0000"/>
                </a:solidFill>
                <a:latin typeface="Baskerville Old Face" panose="02020602080505020303" pitchFamily="18" charset="0"/>
              </a:rPr>
              <a:t> </a:t>
            </a:r>
            <a:r>
              <a:rPr lang="en-US" sz="4000" b="1" u="sng" dirty="0" smtClean="0">
                <a:solidFill>
                  <a:srgbClr val="FF0000"/>
                </a:solidFill>
                <a:latin typeface="Baskerville Old Face" panose="02020602080505020303" pitchFamily="18" charset="0"/>
              </a:rPr>
              <a:t>Technical skills </a:t>
            </a:r>
          </a:p>
          <a:p>
            <a:pPr marL="457200" indent="-457200" algn="l">
              <a:buFont typeface="Wingdings" panose="05000000000000000000" pitchFamily="2" charset="2"/>
              <a:buChar char="q"/>
              <a:defRPr/>
            </a:pPr>
            <a:r>
              <a:rPr lang="en-US" sz="2800" dirty="0" smtClean="0"/>
              <a:t>System </a:t>
            </a:r>
            <a:r>
              <a:rPr lang="en-US" sz="2800" dirty="0"/>
              <a:t>development and analysis skills </a:t>
            </a:r>
          </a:p>
          <a:p>
            <a:pPr marL="457200" indent="-457200" algn="l">
              <a:buFont typeface="Wingdings" panose="05000000000000000000" pitchFamily="2" charset="2"/>
              <a:buChar char="q"/>
              <a:defRPr/>
            </a:pPr>
            <a:r>
              <a:rPr lang="en-US" sz="2800" dirty="0"/>
              <a:t>Problem solving and troubleshooting skills</a:t>
            </a:r>
          </a:p>
          <a:p>
            <a:pPr marL="457200" indent="-457200" algn="l">
              <a:buFont typeface="Wingdings" panose="05000000000000000000" pitchFamily="2" charset="2"/>
              <a:buChar char="q"/>
              <a:defRPr/>
            </a:pPr>
            <a:r>
              <a:rPr lang="en-US" sz="2800" dirty="0"/>
              <a:t>Project management skills </a:t>
            </a:r>
          </a:p>
          <a:p>
            <a:pPr marL="457200" indent="-457200" algn="l">
              <a:buFont typeface="Wingdings" panose="05000000000000000000" pitchFamily="2" charset="2"/>
              <a:buChar char="q"/>
              <a:defRPr/>
            </a:pPr>
            <a:r>
              <a:rPr lang="en-US" sz="2800" dirty="0"/>
              <a:t>Network installation and maintenance</a:t>
            </a:r>
          </a:p>
          <a:p>
            <a:pPr marL="457200" indent="-457200" algn="l">
              <a:buFont typeface="Wingdings" panose="05000000000000000000" pitchFamily="2" charset="2"/>
              <a:buChar char="q"/>
              <a:defRPr/>
            </a:pPr>
            <a:r>
              <a:rPr lang="en-US" sz="2800" dirty="0"/>
              <a:t>ICT support skills</a:t>
            </a:r>
          </a:p>
          <a:p>
            <a:pPr marL="457200" indent="-457200" algn="l">
              <a:buFont typeface="Wingdings" panose="05000000000000000000" pitchFamily="2" charset="2"/>
              <a:buChar char="q"/>
              <a:defRPr/>
            </a:pPr>
            <a:r>
              <a:rPr lang="en-US" sz="2800" dirty="0"/>
              <a:t>Database management skills</a:t>
            </a:r>
          </a:p>
          <a:p>
            <a:pPr>
              <a:defRPr/>
            </a:pPr>
            <a:r>
              <a:rPr lang="en-US" sz="2800" dirty="0"/>
              <a:t> </a:t>
            </a:r>
          </a:p>
          <a:p>
            <a:pPr>
              <a:defRPr/>
            </a:pPr>
            <a:endParaRPr lang="en-US" dirty="0"/>
          </a:p>
        </p:txBody>
      </p:sp>
    </p:spTree>
    <p:extLst>
      <p:ext uri="{BB962C8B-B14F-4D97-AF65-F5344CB8AC3E}">
        <p14:creationId xmlns:p14="http://schemas.microsoft.com/office/powerpoint/2010/main" val="3794351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4000" b="1" u="sng">
                <a:latin typeface="Baskerville Old Face" panose="02020602080505020303" pitchFamily="18" charset="0"/>
              </a:rPr>
              <a:t>b.)</a:t>
            </a:r>
            <a:r>
              <a:rPr lang="en-US" altLang="en-US" sz="4000" b="1">
                <a:latin typeface="Baskerville Old Face" panose="02020602080505020303" pitchFamily="18" charset="0"/>
              </a:rPr>
              <a:t> </a:t>
            </a:r>
            <a:r>
              <a:rPr lang="en-US" altLang="en-US" sz="4000" b="1" u="sng">
                <a:latin typeface="Baskerville Old Face" panose="02020602080505020303" pitchFamily="18" charset="0"/>
              </a:rPr>
              <a:t>Organization skills </a:t>
            </a:r>
            <a:br>
              <a:rPr lang="en-US" altLang="en-US" sz="4000" b="1" u="sng">
                <a:latin typeface="Baskerville Old Face" panose="02020602080505020303" pitchFamily="18" charset="0"/>
              </a:rPr>
            </a:br>
            <a:endParaRPr lang="en-US" altLang="en-US" sz="4000">
              <a:latin typeface="Calibri Light" panose="020F0302020204030204" pitchFamily="34" charset="0"/>
            </a:endParaRPr>
          </a:p>
        </p:txBody>
      </p:sp>
      <p:sp>
        <p:nvSpPr>
          <p:cNvPr id="15364"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r>
              <a:rPr lang="en-US" altLang="en-US"/>
              <a:t>Planning </a:t>
            </a:r>
          </a:p>
          <a:p>
            <a:r>
              <a:rPr lang="en-US" altLang="en-US"/>
              <a:t>Time management skills</a:t>
            </a:r>
          </a:p>
          <a:p>
            <a:r>
              <a:rPr lang="en-US" altLang="en-US"/>
              <a:t>Prioritization of tasks</a:t>
            </a:r>
          </a:p>
          <a:p>
            <a:r>
              <a:rPr lang="en-US" altLang="en-US"/>
              <a:t>Oral communication and etiquette</a:t>
            </a:r>
          </a:p>
          <a:p>
            <a:r>
              <a:rPr lang="en-US" altLang="en-US"/>
              <a:t>Team work, delegation of roles and synergy</a:t>
            </a:r>
          </a:p>
          <a:p>
            <a:r>
              <a:rPr lang="en-US" altLang="en-US"/>
              <a:t>Task analysis and assessment</a:t>
            </a:r>
          </a:p>
          <a:p>
            <a:r>
              <a:rPr lang="en-US" altLang="en-US"/>
              <a:t>Budget creation</a:t>
            </a:r>
          </a:p>
          <a:p>
            <a:r>
              <a:rPr lang="en-US" altLang="en-US"/>
              <a:t>Reporting and presentation skills</a:t>
            </a:r>
          </a:p>
          <a:p>
            <a:endParaRPr lang="en-US" altLang="en-US" sz="2400"/>
          </a:p>
        </p:txBody>
      </p:sp>
    </p:spTree>
    <p:extLst>
      <p:ext uri="{BB962C8B-B14F-4D97-AF65-F5344CB8AC3E}">
        <p14:creationId xmlns:p14="http://schemas.microsoft.com/office/powerpoint/2010/main" val="1950934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838200" y="161925"/>
            <a:ext cx="105156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75000" lnSpcReduction="200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b="1" dirty="0" smtClean="0">
                <a:solidFill>
                  <a:srgbClr val="FF0000"/>
                </a:solidFill>
                <a:latin typeface="Baskerville Old Face" panose="02020602080505020303" pitchFamily="18" charset="0"/>
              </a:rPr>
              <a:t>What are the Challenges/issues / observation in terms of:</a:t>
            </a:r>
            <a:endParaRPr lang="en-US" b="1" dirty="0">
              <a:solidFill>
                <a:srgbClr val="FF0000"/>
              </a:solidFill>
              <a:latin typeface="Baskerville Old Face" panose="02020602080505020303" pitchFamily="18" charset="0"/>
            </a:endParaRPr>
          </a:p>
        </p:txBody>
      </p:sp>
      <p:sp>
        <p:nvSpPr>
          <p:cNvPr id="9"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sz="4700" b="1" u="sng" dirty="0" smtClean="0">
                <a:solidFill>
                  <a:srgbClr val="FF0000"/>
                </a:solidFill>
                <a:latin typeface="Baskerville Old Face" panose="02020602080505020303" pitchFamily="18" charset="0"/>
              </a:rPr>
              <a:t>a.)Technology (Information Security issues (high-level),a network perspective , systems , etc.) </a:t>
            </a:r>
          </a:p>
          <a:p>
            <a:pPr marL="457200" indent="-457200" algn="l">
              <a:buFont typeface="Wingdings" panose="05000000000000000000" pitchFamily="2" charset="2"/>
              <a:buChar char="q"/>
              <a:defRPr/>
            </a:pPr>
            <a:r>
              <a:rPr lang="en-US" sz="3300" dirty="0" smtClean="0"/>
              <a:t>Some of the server rooms are not as per the IT standards requirement.</a:t>
            </a:r>
          </a:p>
          <a:p>
            <a:pPr marL="457200" indent="-457200" algn="l">
              <a:buFont typeface="Wingdings" panose="05000000000000000000" pitchFamily="2" charset="2"/>
              <a:buChar char="q"/>
              <a:defRPr/>
            </a:pPr>
            <a:r>
              <a:rPr lang="en-US" sz="3300" dirty="0" smtClean="0"/>
              <a:t>Other server room lacks proper air conditioning facility, electric fans to regulate the temperatures.</a:t>
            </a:r>
          </a:p>
          <a:p>
            <a:pPr marL="457200" indent="-457200" algn="l">
              <a:buFont typeface="Wingdings" panose="05000000000000000000" pitchFamily="2" charset="2"/>
              <a:buChar char="q"/>
              <a:defRPr/>
            </a:pPr>
            <a:r>
              <a:rPr lang="en-US" sz="3300" dirty="0" smtClean="0"/>
              <a:t>There are no maintenance tools and equipment thus a need to rely on head-quarters facilities to conduct periodic maintenance</a:t>
            </a:r>
          </a:p>
          <a:p>
            <a:pPr marL="457200" indent="-457200" algn="l">
              <a:buFont typeface="Wingdings" panose="05000000000000000000" pitchFamily="2" charset="2"/>
              <a:buChar char="q"/>
              <a:defRPr/>
            </a:pPr>
            <a:r>
              <a:rPr lang="sw-KE" sz="3300" dirty="0" smtClean="0"/>
              <a:t>Outdated hardware e.g computers with 512 MB RAM.</a:t>
            </a:r>
            <a:endParaRPr lang="en-US" sz="3300" dirty="0" smtClean="0"/>
          </a:p>
          <a:p>
            <a:pPr marL="457200" indent="-457200" algn="l">
              <a:buFont typeface="Wingdings" panose="05000000000000000000" pitchFamily="2" charset="2"/>
              <a:buChar char="q"/>
              <a:defRPr/>
            </a:pPr>
            <a:r>
              <a:rPr lang="sw-KE" sz="3300" dirty="0" smtClean="0"/>
              <a:t>Obsolete software are still in use e.g Windows XP.</a:t>
            </a:r>
            <a:endParaRPr lang="en-US" sz="3300" dirty="0" smtClean="0"/>
          </a:p>
          <a:p>
            <a:pPr marL="457200" indent="-457200" algn="l">
              <a:buFont typeface="Wingdings" panose="05000000000000000000" pitchFamily="2" charset="2"/>
              <a:buChar char="q"/>
              <a:defRPr/>
            </a:pPr>
            <a:r>
              <a:rPr lang="sw-KE" sz="3300" dirty="0" smtClean="0"/>
              <a:t>Lack of staffed ICT equipment inventory to provide servicing for existing systems</a:t>
            </a:r>
            <a:endParaRPr lang="en-US" sz="3300" dirty="0" smtClean="0"/>
          </a:p>
          <a:p>
            <a:pPr>
              <a:defRPr/>
            </a:pPr>
            <a:endParaRPr lang="en-US" sz="3100" dirty="0"/>
          </a:p>
        </p:txBody>
      </p:sp>
    </p:spTree>
    <p:extLst>
      <p:ext uri="{BB962C8B-B14F-4D97-AF65-F5344CB8AC3E}">
        <p14:creationId xmlns:p14="http://schemas.microsoft.com/office/powerpoint/2010/main" val="2220494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5"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b.) People Issues</a:t>
            </a:r>
            <a:r>
              <a:rPr lang="en-US" dirty="0" smtClean="0"/>
              <a:t/>
            </a:r>
            <a:br>
              <a:rPr lang="en-US" dirty="0" smtClean="0"/>
            </a:br>
            <a:endParaRPr lang="en-US" dirty="0"/>
          </a:p>
        </p:txBody>
      </p:sp>
      <p:sp>
        <p:nvSpPr>
          <p:cNvPr id="6"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q"/>
              <a:defRPr/>
            </a:pPr>
            <a:r>
              <a:rPr lang="en-US" sz="2800" dirty="0" smtClean="0"/>
              <a:t>Majority of the staff at the registry lack ICT skills and knowledge</a:t>
            </a:r>
          </a:p>
          <a:p>
            <a:pPr marL="457200" indent="-457200" algn="l">
              <a:buFont typeface="Wingdings" panose="05000000000000000000" pitchFamily="2" charset="2"/>
              <a:buChar char="q"/>
              <a:defRPr/>
            </a:pPr>
            <a:r>
              <a:rPr lang="sw-KE" sz="2800" dirty="0" smtClean="0"/>
              <a:t>Urgent need for in house ICT staff at the different office locations.</a:t>
            </a:r>
            <a:endParaRPr lang="en-US" sz="2800" dirty="0" smtClean="0"/>
          </a:p>
          <a:p>
            <a:pPr marL="457200" indent="-457200" algn="l">
              <a:buFont typeface="Wingdings" panose="05000000000000000000" pitchFamily="2" charset="2"/>
              <a:buChar char="q"/>
              <a:defRPr/>
            </a:pPr>
            <a:r>
              <a:rPr lang="en-US" sz="2800" dirty="0" smtClean="0"/>
              <a:t>Accountability of staff on the proper usage and maintenance of ICT equipment.</a:t>
            </a:r>
          </a:p>
          <a:p>
            <a:pPr marL="457200" indent="-457200" algn="l">
              <a:buFont typeface="Wingdings" panose="05000000000000000000" pitchFamily="2" charset="2"/>
              <a:buChar char="q"/>
              <a:defRPr/>
            </a:pPr>
            <a:r>
              <a:rPr lang="sw-KE" sz="2800" dirty="0" smtClean="0"/>
              <a:t>Need for training in the security of information both in hard and soft copy.</a:t>
            </a:r>
            <a:endParaRPr lang="en-US" sz="2800" dirty="0" smtClean="0"/>
          </a:p>
          <a:p>
            <a:pPr marL="457200" indent="-457200" algn="l">
              <a:buFont typeface="Arial" panose="020B0604020202020204" pitchFamily="34" charset="0"/>
              <a:buChar char="•"/>
              <a:defRPr/>
            </a:pPr>
            <a:endParaRPr lang="en-US" sz="2800" dirty="0" smtClean="0"/>
          </a:p>
          <a:p>
            <a:pPr>
              <a:defRPr/>
            </a:pPr>
            <a:endParaRPr lang="en-US" dirty="0"/>
          </a:p>
        </p:txBody>
      </p:sp>
    </p:spTree>
    <p:extLst>
      <p:ext uri="{BB962C8B-B14F-4D97-AF65-F5344CB8AC3E}">
        <p14:creationId xmlns:p14="http://schemas.microsoft.com/office/powerpoint/2010/main" val="215051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c.) Process issues </a:t>
            </a:r>
            <a:r>
              <a:rPr lang="en-US" dirty="0" smtClean="0"/>
              <a:t/>
            </a:r>
            <a:br>
              <a:rPr lang="en-US" dirty="0" smtClean="0"/>
            </a:br>
            <a:endParaRPr lang="en-US" dirty="0"/>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defRPr/>
            </a:pPr>
            <a:r>
              <a:rPr lang="en-US" dirty="0" smtClean="0"/>
              <a:t>The MDA’s to automate their systems, there is</a:t>
            </a:r>
            <a:r>
              <a:rPr lang="sw-KE" dirty="0" smtClean="0"/>
              <a:t>o much bureacracy in acquiring ICT equipment when needed. This leaves the staff members lacking and frustrated as it affects their work.</a:t>
            </a:r>
            <a:endParaRPr lang="en-US" dirty="0" smtClean="0"/>
          </a:p>
          <a:p>
            <a:pPr>
              <a:defRPr/>
            </a:pPr>
            <a:endParaRPr lang="en-US" dirty="0"/>
          </a:p>
        </p:txBody>
      </p:sp>
    </p:spTree>
    <p:extLst>
      <p:ext uri="{BB962C8B-B14F-4D97-AF65-F5344CB8AC3E}">
        <p14:creationId xmlns:p14="http://schemas.microsoft.com/office/powerpoint/2010/main" val="102000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19460" name="Title 1"/>
          <p:cNvSpPr txBox="1">
            <a:spLocks/>
          </p:cNvSpPr>
          <p:nvPr/>
        </p:nvSpPr>
        <p:spPr bwMode="auto">
          <a:xfrm>
            <a:off x="838200" y="360609"/>
            <a:ext cx="10515600" cy="167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6000" b="1" u="sng" dirty="0">
                <a:solidFill>
                  <a:srgbClr val="FF0000"/>
                </a:solidFill>
                <a:latin typeface="Baskerville Old Face" panose="02020602080505020303" pitchFamily="18" charset="0"/>
              </a:rPr>
              <a:t>Supervisors</a:t>
            </a:r>
            <a:r>
              <a:rPr lang="en-US" altLang="en-US" sz="6000" b="1" u="sng" dirty="0">
                <a:latin typeface="Baskerville Old Face" panose="02020602080505020303" pitchFamily="18" charset="0"/>
              </a:rPr>
              <a:t> </a:t>
            </a:r>
            <a:r>
              <a:rPr lang="en-US" altLang="en-US" sz="6000" dirty="0">
                <a:latin typeface="Calibri Light" panose="020F0302020204030204" pitchFamily="34" charset="0"/>
              </a:rPr>
              <a:t/>
            </a:r>
            <a:br>
              <a:rPr lang="en-US" altLang="en-US" sz="6000" dirty="0">
                <a:latin typeface="Calibri Light" panose="020F0302020204030204" pitchFamily="34" charset="0"/>
              </a:rPr>
            </a:br>
            <a:endParaRPr lang="en-US" altLang="en-US" sz="6000" dirty="0">
              <a:latin typeface="Calibri Light" panose="020F0302020204030204" pitchFamily="34" charset="0"/>
            </a:endParaRPr>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defRPr/>
            </a:pPr>
            <a:r>
              <a:rPr lang="en-US" dirty="0" smtClean="0"/>
              <a:t>Our supervisors are very experienced and really aggressive for example they suggest a weekly meetings where we are to set targets for each new week. Challenges are addressed at this meetings and weekly work plans and deliverables are formulated to track progress.</a:t>
            </a:r>
          </a:p>
          <a:p>
            <a:pPr>
              <a:defRPr/>
            </a:pPr>
            <a:endParaRPr lang="en-US" dirty="0"/>
          </a:p>
        </p:txBody>
      </p:sp>
    </p:spTree>
    <p:extLst>
      <p:ext uri="{BB962C8B-B14F-4D97-AF65-F5344CB8AC3E}">
        <p14:creationId xmlns:p14="http://schemas.microsoft.com/office/powerpoint/2010/main" val="943473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Learned Experiences</a:t>
            </a:r>
            <a:r>
              <a:rPr lang="en-US" dirty="0" smtClean="0"/>
              <a:t/>
            </a:r>
            <a:br>
              <a:rPr lang="en-US" dirty="0" smtClean="0"/>
            </a:br>
            <a:endParaRPr lang="en-US" dirty="0"/>
          </a:p>
        </p:txBody>
      </p:sp>
      <p:sp>
        <p:nvSpPr>
          <p:cNvPr id="2048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400" dirty="0"/>
              <a:t>Managerial skills</a:t>
            </a:r>
          </a:p>
          <a:p>
            <a:pPr>
              <a:buFont typeface="Wingdings" panose="05000000000000000000" pitchFamily="2" charset="2"/>
              <a:buChar char="q"/>
            </a:pPr>
            <a:r>
              <a:rPr lang="en-US" altLang="en-US" sz="2400" dirty="0"/>
              <a:t>Leadership skills</a:t>
            </a:r>
          </a:p>
          <a:p>
            <a:pPr>
              <a:buFont typeface="Wingdings" panose="05000000000000000000" pitchFamily="2" charset="2"/>
              <a:buChar char="q"/>
            </a:pPr>
            <a:r>
              <a:rPr lang="en-US" altLang="en-US" sz="2400" dirty="0"/>
              <a:t>Conflict resolution skills</a:t>
            </a:r>
          </a:p>
          <a:p>
            <a:pPr>
              <a:buFont typeface="Wingdings" panose="05000000000000000000" pitchFamily="2" charset="2"/>
              <a:buChar char="q"/>
            </a:pPr>
            <a:r>
              <a:rPr lang="en-US" altLang="en-US" sz="2400" dirty="0"/>
              <a:t>Project management skills</a:t>
            </a:r>
          </a:p>
          <a:p>
            <a:pPr>
              <a:buFont typeface="Wingdings" panose="05000000000000000000" pitchFamily="2" charset="2"/>
              <a:buChar char="q"/>
            </a:pPr>
            <a:r>
              <a:rPr lang="en-US" altLang="en-US" sz="2400" dirty="0"/>
              <a:t>Administrative skills</a:t>
            </a:r>
          </a:p>
          <a:p>
            <a:endParaRPr lang="en-US" altLang="en-US" sz="2400" dirty="0"/>
          </a:p>
        </p:txBody>
      </p:sp>
    </p:spTree>
    <p:extLst>
      <p:ext uri="{BB962C8B-B14F-4D97-AF65-F5344CB8AC3E}">
        <p14:creationId xmlns:p14="http://schemas.microsoft.com/office/powerpoint/2010/main" val="3570443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21508"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6000" b="1" dirty="0">
                <a:solidFill>
                  <a:srgbClr val="FF0000"/>
                </a:solidFill>
                <a:latin typeface="Baskerville Old Face" panose="02020602080505020303" pitchFamily="18" charset="0"/>
              </a:rPr>
              <a:t>Recommendations</a:t>
            </a:r>
            <a:r>
              <a:rPr lang="en-US" altLang="en-US" sz="6000" b="1" u="sng" dirty="0">
                <a:latin typeface="Calibri Light" panose="020F0302020204030204" pitchFamily="34" charset="0"/>
              </a:rPr>
              <a:t> </a:t>
            </a:r>
            <a:r>
              <a:rPr lang="en-US" altLang="en-US" sz="6000" dirty="0">
                <a:latin typeface="Calibri Light" panose="020F0302020204030204" pitchFamily="34" charset="0"/>
              </a:rPr>
              <a:t/>
            </a:r>
            <a:br>
              <a:rPr lang="en-US" altLang="en-US" sz="6000" dirty="0">
                <a:latin typeface="Calibri Light" panose="020F0302020204030204" pitchFamily="34" charset="0"/>
              </a:rPr>
            </a:br>
            <a:endParaRPr lang="en-US" altLang="en-US" sz="6000" dirty="0">
              <a:latin typeface="Calibri Light" panose="020F0302020204030204" pitchFamily="34" charset="0"/>
            </a:endParaRPr>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sz="4300" b="1" u="sng" dirty="0" smtClean="0">
                <a:solidFill>
                  <a:srgbClr val="FF0000"/>
                </a:solidFill>
                <a:latin typeface="Baskerville Old Face" panose="02020602080505020303" pitchFamily="18" charset="0"/>
              </a:rPr>
              <a:t>a.)</a:t>
            </a:r>
            <a:r>
              <a:rPr lang="en-US" sz="4300" b="1" dirty="0" smtClean="0">
                <a:solidFill>
                  <a:srgbClr val="FF0000"/>
                </a:solidFill>
                <a:latin typeface="Baskerville Old Face" panose="02020602080505020303" pitchFamily="18" charset="0"/>
              </a:rPr>
              <a:t> </a:t>
            </a:r>
            <a:r>
              <a:rPr lang="en-US" sz="4300" b="1" u="sng" dirty="0" smtClean="0">
                <a:solidFill>
                  <a:srgbClr val="FF0000"/>
                </a:solidFill>
                <a:latin typeface="Baskerville Old Face" panose="02020602080505020303" pitchFamily="18" charset="0"/>
              </a:rPr>
              <a:t>Technology</a:t>
            </a:r>
            <a:r>
              <a:rPr lang="en-US" dirty="0" smtClean="0">
                <a:solidFill>
                  <a:srgbClr val="FF0000"/>
                </a:solidFill>
              </a:rPr>
              <a:t> </a:t>
            </a:r>
          </a:p>
          <a:p>
            <a:pPr marL="342900" indent="-342900" algn="l">
              <a:buFont typeface="Arial" panose="020B0604020202020204" pitchFamily="34" charset="0"/>
              <a:buChar char="•"/>
              <a:defRPr/>
            </a:pPr>
            <a:r>
              <a:rPr lang="en-US" dirty="0" smtClean="0"/>
              <a:t>The respective MDA’s should strive to ensure that the systems at their respective headquarters are deployed to the MDA’s as this will help to streamline the flow of process and activities</a:t>
            </a:r>
          </a:p>
          <a:p>
            <a:pPr marL="342900" indent="-342900" algn="l">
              <a:buFont typeface="Arial" panose="020B0604020202020204" pitchFamily="34" charset="0"/>
              <a:buChar char="•"/>
              <a:defRPr/>
            </a:pPr>
            <a:r>
              <a:rPr lang="en-US" dirty="0" smtClean="0"/>
              <a:t>The MDA’s should also incorporate best security technologies in the industry in order to safe guard the data to ensure there is authorized access to information, data confidentiality and accountability.</a:t>
            </a:r>
          </a:p>
          <a:p>
            <a:pPr marL="342900" indent="-342900" algn="l">
              <a:buFont typeface="Arial" panose="020B0604020202020204" pitchFamily="34" charset="0"/>
              <a:buChar char="•"/>
              <a:defRPr/>
            </a:pPr>
            <a:r>
              <a:rPr lang="en-US" dirty="0" smtClean="0"/>
              <a:t>We also propose that tough security measures such as biometric access systems should be employed in safe guarding the critical data which ranges from sensitive documents I each MDA.</a:t>
            </a:r>
          </a:p>
          <a:p>
            <a:pPr marL="342900" indent="-342900" algn="l">
              <a:buFont typeface="Arial" panose="020B0604020202020204" pitchFamily="34" charset="0"/>
              <a:buChar char="•"/>
              <a:defRPr/>
            </a:pPr>
            <a:endParaRPr lang="en-US" dirty="0"/>
          </a:p>
        </p:txBody>
      </p:sp>
    </p:spTree>
    <p:extLst>
      <p:ext uri="{BB962C8B-B14F-4D97-AF65-F5344CB8AC3E}">
        <p14:creationId xmlns:p14="http://schemas.microsoft.com/office/powerpoint/2010/main" val="471909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300" b="1" u="sng" dirty="0" smtClean="0">
                <a:solidFill>
                  <a:srgbClr val="FF0000"/>
                </a:solidFill>
                <a:latin typeface="Baskerville Old Face" panose="02020602080505020303" pitchFamily="18" charset="0"/>
                <a:ea typeface="+mn-ea"/>
                <a:cs typeface="+mn-cs"/>
              </a:rPr>
              <a:t>b.) People </a:t>
            </a:r>
            <a:r>
              <a:rPr lang="en-US" dirty="0" smtClean="0"/>
              <a:t/>
            </a:r>
            <a:br>
              <a:rPr lang="en-US" dirty="0" smtClean="0"/>
            </a:br>
            <a:endParaRPr lang="en-US" dirty="0"/>
          </a:p>
        </p:txBody>
      </p:sp>
      <p:sp>
        <p:nvSpPr>
          <p:cNvPr id="22533"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400" dirty="0"/>
              <a:t>We recommend that staff should be taken through several trainings on ICT in order to handle tasks under the systems to be deployed. ICT authority should liaise with the MDA’s and have the trainings conducted frequently by the presidential </a:t>
            </a:r>
            <a:r>
              <a:rPr lang="en-US" altLang="en-US" sz="2400" dirty="0" err="1"/>
              <a:t>digi</a:t>
            </a:r>
            <a:r>
              <a:rPr lang="en-US" altLang="en-US" sz="2400" dirty="0"/>
              <a:t>-talent trainees</a:t>
            </a:r>
          </a:p>
          <a:p>
            <a:pPr>
              <a:buFont typeface="Wingdings" panose="05000000000000000000" pitchFamily="2" charset="2"/>
              <a:buChar char="q"/>
            </a:pPr>
            <a:r>
              <a:rPr lang="sw-KE" altLang="en-US" sz="2400" dirty="0"/>
              <a:t>Make our mentors understand that we need their hearty and selfless support in stream-lining and developing our careers.</a:t>
            </a:r>
            <a:endParaRPr lang="en-US" altLang="en-US" sz="2400" dirty="0"/>
          </a:p>
        </p:txBody>
      </p:sp>
    </p:spTree>
    <p:extLst>
      <p:ext uri="{BB962C8B-B14F-4D97-AF65-F5344CB8AC3E}">
        <p14:creationId xmlns:p14="http://schemas.microsoft.com/office/powerpoint/2010/main" val="300176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p:cNvSpPr txBox="1">
            <a:spLocks/>
          </p:cNvSpPr>
          <p:nvPr/>
        </p:nvSpPr>
        <p:spPr bwMode="auto">
          <a:xfrm>
            <a:off x="412750" y="347663"/>
            <a:ext cx="1051560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OBJECTIVES</a:t>
            </a:r>
            <a:r>
              <a:rPr lang="en-US" altLang="en-US" sz="6000" dirty="0">
                <a:latin typeface="Calibri Light" panose="020F0302020204030204" pitchFamily="34" charset="0"/>
                <a:ea typeface="Calibri" panose="020F0502020204030204" pitchFamily="34" charset="0"/>
                <a:cs typeface="Times New Roman" panose="02020603050405020304" pitchFamily="18" charset="0"/>
              </a:rPr>
              <a:t/>
            </a:r>
            <a:br>
              <a:rPr lang="en-US" altLang="en-US" sz="6000" dirty="0">
                <a:latin typeface="Calibri Light" panose="020F0302020204030204" pitchFamily="34" charset="0"/>
                <a:ea typeface="Calibri" panose="020F0502020204030204" pitchFamily="34" charset="0"/>
                <a:cs typeface="Times New Roman" panose="02020603050405020304" pitchFamily="18" charset="0"/>
              </a:rPr>
            </a:br>
            <a:endParaRPr lang="en-US" altLang="en-US" sz="6000" dirty="0">
              <a:latin typeface="Calibri Light" panose="020F0302020204030204" pitchFamily="34" charset="0"/>
              <a:ea typeface="Calibri" panose="020F0502020204030204" pitchFamily="34" charset="0"/>
              <a:cs typeface="Times New Roman" panose="02020603050405020304" pitchFamily="18" charset="0"/>
            </a:endParaRPr>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Bef>
                <a:spcPts val="0"/>
              </a:spcBef>
              <a:spcAft>
                <a:spcPts val="800"/>
              </a:spcAft>
              <a:defRPr/>
            </a:pPr>
            <a:r>
              <a:rPr lang="en-US" dirty="0" smtClean="0">
                <a:ea typeface="Calibri" panose="020F0502020204030204" pitchFamily="34" charset="0"/>
                <a:cs typeface="Times New Roman" panose="02020603050405020304" pitchFamily="18" charset="0"/>
              </a:rPr>
              <a:t>The government key objective is effective service delivery to the citizens</a:t>
            </a:r>
          </a:p>
          <a:p>
            <a:pPr marL="342900" indent="-342900" algn="l">
              <a:lnSpc>
                <a:spcPct val="107000"/>
              </a:lnSpc>
              <a:spcBef>
                <a:spcPts val="0"/>
              </a:spcBef>
              <a:spcAft>
                <a:spcPts val="0"/>
              </a:spcAft>
              <a:buFont typeface="Wingdings" panose="05000000000000000000" pitchFamily="2" charset="2"/>
              <a:buChar char="q"/>
              <a:defRPr/>
            </a:pPr>
            <a:r>
              <a:rPr lang="en-US" dirty="0" smtClean="0">
                <a:ea typeface="Calibri" panose="020F0502020204030204" pitchFamily="34" charset="0"/>
                <a:cs typeface="Times New Roman" panose="02020603050405020304" pitchFamily="18" charset="0"/>
              </a:rPr>
              <a:t>Transforming the manner in which ICT is employed in support of effective service delivery.</a:t>
            </a:r>
          </a:p>
          <a:p>
            <a:pPr marL="342900" indent="-342900" algn="l">
              <a:lnSpc>
                <a:spcPct val="107000"/>
              </a:lnSpc>
              <a:spcBef>
                <a:spcPts val="0"/>
              </a:spcBef>
              <a:spcAft>
                <a:spcPts val="0"/>
              </a:spcAft>
              <a:buFont typeface="Wingdings" panose="05000000000000000000" pitchFamily="2" charset="2"/>
              <a:buChar char="q"/>
              <a:defRPr/>
            </a:pPr>
            <a:r>
              <a:rPr lang="en-US" dirty="0" smtClean="0">
                <a:ea typeface="Calibri" panose="020F0502020204030204" pitchFamily="34" charset="0"/>
                <a:cs typeface="Times New Roman" panose="02020603050405020304" pitchFamily="18" charset="0"/>
              </a:rPr>
              <a:t>Enabling the government to meet its service delivery objectives for the citizens.</a:t>
            </a:r>
          </a:p>
          <a:p>
            <a:pPr marL="342900" indent="-342900" algn="l">
              <a:lnSpc>
                <a:spcPct val="107000"/>
              </a:lnSpc>
              <a:spcBef>
                <a:spcPts val="0"/>
              </a:spcBef>
              <a:spcAft>
                <a:spcPts val="800"/>
              </a:spcAft>
              <a:buFont typeface="Wingdings" panose="05000000000000000000" pitchFamily="2" charset="2"/>
              <a:buChar char="q"/>
              <a:defRPr/>
            </a:pPr>
            <a:r>
              <a:rPr lang="en-US" dirty="0" smtClean="0">
                <a:ea typeface="Calibri" panose="020F0502020204030204" pitchFamily="34" charset="0"/>
                <a:cs typeface="Times New Roman" panose="02020603050405020304" pitchFamily="18" charset="0"/>
              </a:rPr>
              <a:t>ICT capacity development. The program is expected to develop ICT technical capacity in government for effective service delivery</a:t>
            </a:r>
            <a:endParaRPr lang="en-US" dirty="0"/>
          </a:p>
        </p:txBody>
      </p:sp>
    </p:spTree>
    <p:extLst>
      <p:ext uri="{BB962C8B-B14F-4D97-AF65-F5344CB8AC3E}">
        <p14:creationId xmlns:p14="http://schemas.microsoft.com/office/powerpoint/2010/main" val="1348969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300" b="1" u="sng" dirty="0" smtClean="0">
                <a:solidFill>
                  <a:srgbClr val="FF0000"/>
                </a:solidFill>
                <a:latin typeface="Baskerville Old Face" panose="02020602080505020303" pitchFamily="18" charset="0"/>
                <a:ea typeface="+mn-ea"/>
                <a:cs typeface="+mn-cs"/>
              </a:rPr>
              <a:t>c.) Process</a:t>
            </a:r>
            <a:r>
              <a:rPr lang="en-US" dirty="0" smtClean="0">
                <a:solidFill>
                  <a:srgbClr val="FF0000"/>
                </a:solidFill>
              </a:rPr>
              <a:t> </a:t>
            </a:r>
            <a:r>
              <a:rPr lang="en-US" dirty="0" smtClean="0"/>
              <a:t/>
            </a:r>
            <a:br>
              <a:rPr lang="en-US" dirty="0" smtClean="0"/>
            </a:br>
            <a:endParaRPr lang="en-US" dirty="0"/>
          </a:p>
        </p:txBody>
      </p:sp>
      <p:sp>
        <p:nvSpPr>
          <p:cNvPr id="23557"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400" dirty="0"/>
              <a:t>For recruitment purposes we proposed an online and automated method for recruitment i.e. an internal job application online portal instead of old fashioned hard copy.</a:t>
            </a:r>
          </a:p>
          <a:p>
            <a:pPr>
              <a:buFont typeface="Wingdings" panose="05000000000000000000" pitchFamily="2" charset="2"/>
              <a:buChar char="q"/>
            </a:pPr>
            <a:r>
              <a:rPr lang="sw-KE" altLang="en-US" sz="2400" dirty="0"/>
              <a:t>Supervisors at various places of attachment to be enlightened about PDTP and its objectives before interns are deployed.</a:t>
            </a:r>
            <a:endParaRPr lang="en-US" altLang="en-US" sz="2400" dirty="0"/>
          </a:p>
          <a:p>
            <a:pPr>
              <a:buFont typeface="Wingdings" panose="05000000000000000000" pitchFamily="2" charset="2"/>
              <a:buChar char="q"/>
            </a:pPr>
            <a:r>
              <a:rPr lang="sw-KE" altLang="en-US" sz="2400" dirty="0"/>
              <a:t>At ICTA we should design a portal that can enable our supervisors to login and create their accounts and report via the accounts to avoid much of the paperwork that we encountered at the start of cohort II attachment.</a:t>
            </a:r>
            <a:endParaRPr lang="en-US" altLang="en-US" sz="2400" dirty="0"/>
          </a:p>
          <a:p>
            <a:pPr>
              <a:buFont typeface="Wingdings" panose="05000000000000000000" pitchFamily="2" charset="2"/>
              <a:buChar char="q"/>
            </a:pPr>
            <a:r>
              <a:rPr lang="en-US" altLang="en-US" sz="2400" dirty="0"/>
              <a:t>Tendering process to be done via an online system for transparency, accountability and easy tracking of the procurement processes(An e-procurement system)  </a:t>
            </a:r>
          </a:p>
          <a:p>
            <a:endParaRPr lang="en-US" altLang="en-US" sz="2400" dirty="0"/>
          </a:p>
        </p:txBody>
      </p:sp>
    </p:spTree>
    <p:extLst>
      <p:ext uri="{BB962C8B-B14F-4D97-AF65-F5344CB8AC3E}">
        <p14:creationId xmlns:p14="http://schemas.microsoft.com/office/powerpoint/2010/main" val="2519075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1</a:t>
            </a:r>
            <a:endParaRPr lang="en-US" dirty="0"/>
          </a:p>
        </p:txBody>
      </p:sp>
      <p:sp>
        <p:nvSpPr>
          <p:cNvPr id="3" name="Content Placeholder 2"/>
          <p:cNvSpPr>
            <a:spLocks noGrp="1"/>
          </p:cNvSpPr>
          <p:nvPr>
            <p:ph idx="1"/>
          </p:nvPr>
        </p:nvSpPr>
        <p:spPr/>
        <p:txBody>
          <a:bodyPr/>
          <a:lstStyle/>
          <a:p>
            <a:r>
              <a:rPr lang="en-US" altLang="en-US" u="sng" dirty="0"/>
              <a:t>List of teams:</a:t>
            </a:r>
          </a:p>
          <a:p>
            <a:pPr marL="457200" indent="-457200">
              <a:buFont typeface="Wingdings" panose="05000000000000000000" pitchFamily="2" charset="2"/>
              <a:buChar char="q"/>
            </a:pPr>
            <a:r>
              <a:rPr lang="en-US" altLang="en-US" dirty="0"/>
              <a:t>EMMANUEL KOMU</a:t>
            </a:r>
          </a:p>
          <a:p>
            <a:pPr marL="457200" indent="-457200">
              <a:buFont typeface="Wingdings" panose="05000000000000000000" pitchFamily="2" charset="2"/>
              <a:buChar char="q"/>
            </a:pPr>
            <a:r>
              <a:rPr lang="en-US" altLang="en-US" dirty="0"/>
              <a:t>ELVIS WANJAGI</a:t>
            </a:r>
          </a:p>
          <a:p>
            <a:endParaRPr lang="en-US" dirty="0"/>
          </a:p>
        </p:txBody>
      </p:sp>
    </p:spTree>
    <p:extLst>
      <p:ext uri="{BB962C8B-B14F-4D97-AF65-F5344CB8AC3E}">
        <p14:creationId xmlns:p14="http://schemas.microsoft.com/office/powerpoint/2010/main" val="2100664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a:t>
            </a:r>
            <a:endParaRPr lang="en-US" dirty="0"/>
          </a:p>
        </p:txBody>
      </p:sp>
      <p:sp>
        <p:nvSpPr>
          <p:cNvPr id="3" name="Content Placeholder 2"/>
          <p:cNvSpPr>
            <a:spLocks noGrp="1"/>
          </p:cNvSpPr>
          <p:nvPr>
            <p:ph idx="1"/>
          </p:nvPr>
        </p:nvSpPr>
        <p:spPr/>
        <p:txBody>
          <a:bodyPr/>
          <a:lstStyle/>
          <a:p>
            <a:r>
              <a:rPr lang="en-US" altLang="en-US" u="sng" dirty="0" smtClean="0"/>
              <a:t>Public sector organizations:</a:t>
            </a:r>
          </a:p>
          <a:p>
            <a:pPr marL="457200" indent="-457200">
              <a:buFont typeface="Wingdings" panose="05000000000000000000" pitchFamily="2" charset="2"/>
              <a:buChar char="q"/>
            </a:pPr>
            <a:r>
              <a:rPr lang="en-US" altLang="en-US" dirty="0" smtClean="0"/>
              <a:t>Government Digital payments(e-Citizen)</a:t>
            </a:r>
          </a:p>
          <a:p>
            <a:pPr marL="457200" indent="-457200">
              <a:buFont typeface="Wingdings" panose="05000000000000000000" pitchFamily="2" charset="2"/>
              <a:buChar char="q"/>
            </a:pPr>
            <a:r>
              <a:rPr lang="en-US" altLang="en-US" dirty="0" err="1" smtClean="0"/>
              <a:t>Konza</a:t>
            </a:r>
            <a:r>
              <a:rPr lang="en-US" altLang="en-US" dirty="0" smtClean="0"/>
              <a:t> </a:t>
            </a:r>
            <a:r>
              <a:rPr lang="en-US" altLang="en-US" dirty="0" err="1" smtClean="0"/>
              <a:t>Technopolis</a:t>
            </a:r>
            <a:r>
              <a:rPr lang="en-US" altLang="en-US" dirty="0" smtClean="0"/>
              <a:t> Development Authority</a:t>
            </a:r>
          </a:p>
          <a:p>
            <a:pPr marL="457200" indent="-457200">
              <a:buFont typeface="Wingdings" panose="05000000000000000000" pitchFamily="2" charset="2"/>
              <a:buChar char="q"/>
            </a:pPr>
            <a:r>
              <a:rPr lang="en-US" altLang="en-US" dirty="0" smtClean="0"/>
              <a:t>Office of the AG</a:t>
            </a:r>
          </a:p>
          <a:p>
            <a:pPr marL="457200" indent="-457200">
              <a:buFont typeface="Wingdings" panose="05000000000000000000" pitchFamily="2" charset="2"/>
              <a:buChar char="q"/>
            </a:pPr>
            <a:r>
              <a:rPr lang="en-US" altLang="en-US" dirty="0" err="1" smtClean="0"/>
              <a:t>Huduma</a:t>
            </a:r>
            <a:r>
              <a:rPr lang="en-US" altLang="en-US" dirty="0" smtClean="0"/>
              <a:t> </a:t>
            </a:r>
            <a:r>
              <a:rPr lang="en-US" altLang="en-US" dirty="0" err="1" smtClean="0"/>
              <a:t>centre</a:t>
            </a:r>
            <a:endParaRPr lang="en-US" altLang="en-US" dirty="0" smtClean="0"/>
          </a:p>
          <a:p>
            <a:pPr marL="457200" indent="-457200">
              <a:buFont typeface="Wingdings" panose="05000000000000000000" pitchFamily="2" charset="2"/>
              <a:buChar char="q"/>
            </a:pPr>
            <a:r>
              <a:rPr lang="en-US" altLang="en-US" dirty="0" smtClean="0"/>
              <a:t>Postal Corporation</a:t>
            </a:r>
          </a:p>
          <a:p>
            <a:pPr marL="457200" indent="-457200">
              <a:buFont typeface="Wingdings" panose="05000000000000000000" pitchFamily="2" charset="2"/>
              <a:buChar char="q"/>
            </a:pPr>
            <a:r>
              <a:rPr lang="en-US" altLang="en-US" dirty="0" smtClean="0"/>
              <a:t>All the Ministries </a:t>
            </a:r>
            <a:r>
              <a:rPr lang="en-US" altLang="en-US" smtClean="0"/>
              <a:t>of Kenya</a:t>
            </a:r>
            <a:endParaRPr lang="en-US" altLang="en-US" dirty="0" smtClean="0"/>
          </a:p>
          <a:p>
            <a:endParaRPr lang="en-US" altLang="en-US" u="sng" dirty="0" smtClean="0"/>
          </a:p>
          <a:p>
            <a:endParaRPr lang="en-US" altLang="en-US" u="sng" dirty="0"/>
          </a:p>
        </p:txBody>
      </p:sp>
    </p:spTree>
    <p:extLst>
      <p:ext uri="{BB962C8B-B14F-4D97-AF65-F5344CB8AC3E}">
        <p14:creationId xmlns:p14="http://schemas.microsoft.com/office/powerpoint/2010/main" val="143537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60363" y="1171575"/>
            <a:ext cx="11617325" cy="3063875"/>
          </a:xfrm>
          <a:prstGeom prst="rect">
            <a:avLst/>
          </a:prstGeom>
        </p:spPr>
        <p:txBody>
          <a:bodyPr>
            <a:spAutoFit/>
          </a:bodyPr>
          <a:lstStyle/>
          <a:p>
            <a:pP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 </a:t>
            </a:r>
            <a:endParaRPr lang="en-US" sz="2800" dirty="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2679700" algn="l"/>
              </a:tabLst>
              <a:defRPr/>
            </a:pPr>
            <a:r>
              <a:rPr lang="en-US" sz="2800" dirty="0">
                <a:ea typeface="Calibri" panose="020F0502020204030204" pitchFamily="34" charset="0"/>
                <a:cs typeface="Times New Roman" panose="02020603050405020304" pitchFamily="18" charset="0"/>
              </a:rPr>
              <a:t>The government of Kenya’s mandate is to provide effective service delivery to all Kenyan citizens irrespective of their social, cultural or religious background. </a:t>
            </a: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2800" dirty="0">
                <a:ea typeface="Calibri" panose="020F0502020204030204" pitchFamily="34" charset="0"/>
                <a:cs typeface="Times New Roman" panose="02020603050405020304" pitchFamily="18" charset="0"/>
              </a:rPr>
              <a:t>The MDA’s are currently deploying e-Government ICT infrastructure necessary for the provision of information and services to her citizens. </a:t>
            </a:r>
          </a:p>
          <a:p>
            <a:pPr marL="457200" indent="-457200">
              <a:lnSpc>
                <a:spcPct val="107000"/>
              </a:lnSpc>
              <a:spcBef>
                <a:spcPts val="0"/>
              </a:spcBef>
              <a:spcAft>
                <a:spcPts val="800"/>
              </a:spcAft>
              <a:buFont typeface="Wingdings" panose="05000000000000000000" pitchFamily="2" charset="2"/>
              <a:buChar char="q"/>
              <a:tabLst>
                <a:tab pos="2679700" algn="l"/>
              </a:tabLst>
              <a:defRPr/>
            </a:pPr>
            <a:r>
              <a:rPr lang="en-US" sz="2800" dirty="0">
                <a:ea typeface="Calibri" panose="020F0502020204030204" pitchFamily="34" charset="0"/>
                <a:cs typeface="Times New Roman" panose="02020603050405020304" pitchFamily="18" charset="0"/>
              </a:rPr>
              <a:t>Consolidation and delivery of services online through multiple channels.</a:t>
            </a:r>
          </a:p>
        </p:txBody>
      </p:sp>
      <p:sp>
        <p:nvSpPr>
          <p:cNvPr id="5124" name="Rectangle 2"/>
          <p:cNvSpPr>
            <a:spLocks noChangeArrowheads="1"/>
          </p:cNvSpPr>
          <p:nvPr/>
        </p:nvSpPr>
        <p:spPr bwMode="auto">
          <a:xfrm>
            <a:off x="0" y="266700"/>
            <a:ext cx="121269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7000"/>
              </a:lnSpc>
              <a:spcBef>
                <a:spcPct val="0"/>
              </a:spcBef>
              <a:spcAft>
                <a:spcPts val="800"/>
              </a:spcAft>
              <a:buFontTx/>
              <a:buNone/>
            </a:pP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OVERALL MINISTRY STRUCTURES AND VISIONS</a:t>
            </a:r>
            <a:endParaRPr lang="en-US" altLang="en-US" sz="40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5483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Group 39"/>
          <p:cNvGrpSpPr>
            <a:grpSpLocks/>
          </p:cNvGrpSpPr>
          <p:nvPr/>
        </p:nvGrpSpPr>
        <p:grpSpPr bwMode="auto">
          <a:xfrm>
            <a:off x="101600" y="257175"/>
            <a:ext cx="12041188" cy="5646738"/>
            <a:chOff x="0" y="0"/>
            <a:chExt cx="7778280" cy="4948151"/>
          </a:xfrm>
        </p:grpSpPr>
        <p:cxnSp>
          <p:nvCxnSpPr>
            <p:cNvPr id="41" name="Straight Connector 40"/>
            <p:cNvCxnSpPr/>
            <p:nvPr/>
          </p:nvCxnSpPr>
          <p:spPr>
            <a:xfrm rot="10800000" flipH="1" flipV="1">
              <a:off x="2217092" y="267092"/>
              <a:ext cx="921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49" name="Group 41"/>
            <p:cNvGrpSpPr>
              <a:grpSpLocks/>
            </p:cNvGrpSpPr>
            <p:nvPr/>
          </p:nvGrpSpPr>
          <p:grpSpPr bwMode="auto">
            <a:xfrm>
              <a:off x="0" y="0"/>
              <a:ext cx="7778280" cy="4948151"/>
              <a:chOff x="0" y="0"/>
              <a:chExt cx="7778280" cy="4948151"/>
            </a:xfrm>
          </p:grpSpPr>
          <p:grpSp>
            <p:nvGrpSpPr>
              <p:cNvPr id="6150" name="Group 42"/>
              <p:cNvGrpSpPr>
                <a:grpSpLocks/>
              </p:cNvGrpSpPr>
              <p:nvPr/>
            </p:nvGrpSpPr>
            <p:grpSpPr bwMode="auto">
              <a:xfrm>
                <a:off x="5745193" y="293298"/>
                <a:ext cx="17252" cy="997069"/>
                <a:chOff x="0" y="0"/>
                <a:chExt cx="17252" cy="997069"/>
              </a:xfrm>
            </p:grpSpPr>
            <p:cxnSp>
              <p:nvCxnSpPr>
                <p:cNvPr id="87" name="Straight Connector 86"/>
                <p:cNvCxnSpPr/>
                <p:nvPr/>
              </p:nvCxnSpPr>
              <p:spPr>
                <a:xfrm>
                  <a:off x="-444" y="225"/>
                  <a:ext cx="0" cy="190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990" y="578924"/>
                  <a:ext cx="0" cy="4187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51" name="Group 43"/>
              <p:cNvGrpSpPr>
                <a:grpSpLocks/>
              </p:cNvGrpSpPr>
              <p:nvPr/>
            </p:nvGrpSpPr>
            <p:grpSpPr bwMode="auto">
              <a:xfrm>
                <a:off x="0" y="0"/>
                <a:ext cx="7778280" cy="4948151"/>
                <a:chOff x="0" y="0"/>
                <a:chExt cx="7778280" cy="4948151"/>
              </a:xfrm>
            </p:grpSpPr>
            <p:cxnSp>
              <p:nvCxnSpPr>
                <p:cNvPr id="45" name="Straight Connector 44"/>
                <p:cNvCxnSpPr/>
                <p:nvPr/>
              </p:nvCxnSpPr>
              <p:spPr>
                <a:xfrm flipH="1">
                  <a:off x="1337228" y="1328503"/>
                  <a:ext cx="0" cy="324126"/>
                </a:xfrm>
                <a:prstGeom prst="line">
                  <a:avLst/>
                </a:prstGeom>
              </p:spPr>
              <p:style>
                <a:lnRef idx="1">
                  <a:schemeClr val="accent1"/>
                </a:lnRef>
                <a:fillRef idx="0">
                  <a:schemeClr val="accent1"/>
                </a:fillRef>
                <a:effectRef idx="0">
                  <a:schemeClr val="accent1"/>
                </a:effectRef>
                <a:fontRef idx="minor">
                  <a:schemeClr val="tx1"/>
                </a:fontRef>
              </p:style>
            </p:cxnSp>
            <p:grpSp>
              <p:nvGrpSpPr>
                <p:cNvPr id="6153" name="Group 45"/>
                <p:cNvGrpSpPr>
                  <a:grpSpLocks/>
                </p:cNvGrpSpPr>
                <p:nvPr/>
              </p:nvGrpSpPr>
              <p:grpSpPr bwMode="auto">
                <a:xfrm>
                  <a:off x="0" y="0"/>
                  <a:ext cx="7778280" cy="4948151"/>
                  <a:chOff x="0" y="0"/>
                  <a:chExt cx="7778280" cy="4948151"/>
                </a:xfrm>
              </p:grpSpPr>
              <p:cxnSp>
                <p:nvCxnSpPr>
                  <p:cNvPr id="47" name="Straight Connector 46"/>
                  <p:cNvCxnSpPr/>
                  <p:nvPr/>
                </p:nvCxnSpPr>
                <p:spPr>
                  <a:xfrm>
                    <a:off x="3804538" y="267092"/>
                    <a:ext cx="19350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77254" y="1302072"/>
                    <a:ext cx="2761623" cy="9738"/>
                  </a:xfrm>
                  <a:prstGeom prst="line">
                    <a:avLst/>
                  </a:prstGeom>
                </p:spPr>
                <p:style>
                  <a:lnRef idx="1">
                    <a:schemeClr val="accent1"/>
                  </a:lnRef>
                  <a:fillRef idx="0">
                    <a:schemeClr val="accent1"/>
                  </a:fillRef>
                  <a:effectRef idx="0">
                    <a:schemeClr val="accent1"/>
                  </a:effectRef>
                  <a:fontRef idx="minor">
                    <a:schemeClr val="tx1"/>
                  </a:fontRef>
                </p:style>
              </p:cxnSp>
              <p:grpSp>
                <p:nvGrpSpPr>
                  <p:cNvPr id="6156" name="Group 48"/>
                  <p:cNvGrpSpPr>
                    <a:grpSpLocks/>
                  </p:cNvGrpSpPr>
                  <p:nvPr/>
                </p:nvGrpSpPr>
                <p:grpSpPr bwMode="auto">
                  <a:xfrm>
                    <a:off x="0" y="0"/>
                    <a:ext cx="7778280" cy="4948151"/>
                    <a:chOff x="0" y="0"/>
                    <a:chExt cx="7778280" cy="4948151"/>
                  </a:xfrm>
                </p:grpSpPr>
                <p:grpSp>
                  <p:nvGrpSpPr>
                    <p:cNvPr id="6157" name="Group 49"/>
                    <p:cNvGrpSpPr>
                      <a:grpSpLocks/>
                    </p:cNvGrpSpPr>
                    <p:nvPr/>
                  </p:nvGrpSpPr>
                  <p:grpSpPr bwMode="auto">
                    <a:xfrm>
                      <a:off x="4485736" y="1276709"/>
                      <a:ext cx="2760453" cy="353482"/>
                      <a:chOff x="0" y="0"/>
                      <a:chExt cx="2760453" cy="353482"/>
                    </a:xfrm>
                  </p:grpSpPr>
                  <p:cxnSp>
                    <p:nvCxnSpPr>
                      <p:cNvPr id="83" name="Straight Connector 82"/>
                      <p:cNvCxnSpPr/>
                      <p:nvPr/>
                    </p:nvCxnSpPr>
                    <p:spPr>
                      <a:xfrm flipV="1">
                        <a:off x="-278" y="322"/>
                        <a:ext cx="0" cy="314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60319" y="43447"/>
                        <a:ext cx="0" cy="228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97018" y="35100"/>
                        <a:ext cx="0" cy="31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802519" y="35100"/>
                        <a:ext cx="0" cy="2657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58" name="Group 50"/>
                    <p:cNvGrpSpPr>
                      <a:grpSpLocks/>
                    </p:cNvGrpSpPr>
                    <p:nvPr/>
                  </p:nvGrpSpPr>
                  <p:grpSpPr bwMode="auto">
                    <a:xfrm>
                      <a:off x="0" y="0"/>
                      <a:ext cx="7778280" cy="4948151"/>
                      <a:chOff x="0" y="0"/>
                      <a:chExt cx="7778280" cy="4948151"/>
                    </a:xfrm>
                  </p:grpSpPr>
                  <p:cxnSp>
                    <p:nvCxnSpPr>
                      <p:cNvPr id="52" name="Straight Connector 51"/>
                      <p:cNvCxnSpPr/>
                      <p:nvPr/>
                    </p:nvCxnSpPr>
                    <p:spPr>
                      <a:xfrm flipH="1">
                        <a:off x="3502021" y="1336850"/>
                        <a:ext cx="0" cy="294914"/>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0" name="Group 52"/>
                      <p:cNvGrpSpPr>
                        <a:grpSpLocks/>
                      </p:cNvGrpSpPr>
                      <p:nvPr/>
                    </p:nvGrpSpPr>
                    <p:grpSpPr bwMode="auto">
                      <a:xfrm>
                        <a:off x="0" y="0"/>
                        <a:ext cx="7778280" cy="4948151"/>
                        <a:chOff x="0" y="0"/>
                        <a:chExt cx="7778280" cy="4948151"/>
                      </a:xfrm>
                    </p:grpSpPr>
                    <p:grpSp>
                      <p:nvGrpSpPr>
                        <p:cNvPr id="6161" name="Group 53"/>
                        <p:cNvGrpSpPr>
                          <a:grpSpLocks/>
                        </p:cNvGrpSpPr>
                        <p:nvPr/>
                      </p:nvGrpSpPr>
                      <p:grpSpPr bwMode="auto">
                        <a:xfrm>
                          <a:off x="2251494" y="888520"/>
                          <a:ext cx="8627" cy="1613320"/>
                          <a:chOff x="0" y="0"/>
                          <a:chExt cx="8627" cy="1613320"/>
                        </a:xfrm>
                      </p:grpSpPr>
                      <p:cxnSp>
                        <p:nvCxnSpPr>
                          <p:cNvPr id="81" name="Straight Connector 80"/>
                          <p:cNvCxnSpPr/>
                          <p:nvPr/>
                        </p:nvCxnSpPr>
                        <p:spPr>
                          <a:xfrm>
                            <a:off x="464" y="394"/>
                            <a:ext cx="0" cy="435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668" y="423289"/>
                            <a:ext cx="0" cy="11893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62" name="Group 54"/>
                        <p:cNvGrpSpPr>
                          <a:grpSpLocks/>
                        </p:cNvGrpSpPr>
                        <p:nvPr/>
                      </p:nvGrpSpPr>
                      <p:grpSpPr bwMode="auto">
                        <a:xfrm>
                          <a:off x="0" y="0"/>
                          <a:ext cx="7778280" cy="4948151"/>
                          <a:chOff x="0" y="0"/>
                          <a:chExt cx="7778280" cy="4948151"/>
                        </a:xfrm>
                      </p:grpSpPr>
                      <p:cxnSp>
                        <p:nvCxnSpPr>
                          <p:cNvPr id="56" name="Straight Connector 55"/>
                          <p:cNvCxnSpPr/>
                          <p:nvPr/>
                        </p:nvCxnSpPr>
                        <p:spPr>
                          <a:xfrm>
                            <a:off x="318925" y="1320156"/>
                            <a:ext cx="319129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4" name="Group 56"/>
                          <p:cNvGrpSpPr>
                            <a:grpSpLocks/>
                          </p:cNvGrpSpPr>
                          <p:nvPr/>
                        </p:nvGrpSpPr>
                        <p:grpSpPr bwMode="auto">
                          <a:xfrm>
                            <a:off x="0" y="0"/>
                            <a:ext cx="7778280" cy="4948151"/>
                            <a:chOff x="0" y="0"/>
                            <a:chExt cx="7778280" cy="4948151"/>
                          </a:xfrm>
                        </p:grpSpPr>
                        <p:cxnSp>
                          <p:nvCxnSpPr>
                            <p:cNvPr id="58" name="Straight Connector 57"/>
                            <p:cNvCxnSpPr/>
                            <p:nvPr/>
                          </p:nvCxnSpPr>
                          <p:spPr>
                            <a:xfrm flipV="1">
                              <a:off x="318925" y="1293725"/>
                              <a:ext cx="0" cy="343603"/>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6" name="Group 58"/>
                            <p:cNvGrpSpPr>
                              <a:grpSpLocks/>
                            </p:cNvGrpSpPr>
                            <p:nvPr/>
                          </p:nvGrpSpPr>
                          <p:grpSpPr bwMode="auto">
                            <a:xfrm>
                              <a:off x="0" y="0"/>
                              <a:ext cx="7778280" cy="4948151"/>
                              <a:chOff x="0" y="0"/>
                              <a:chExt cx="7778280" cy="4948151"/>
                            </a:xfrm>
                          </p:grpSpPr>
                          <p:grpSp>
                            <p:nvGrpSpPr>
                              <p:cNvPr id="6167" name="Group 59"/>
                              <p:cNvGrpSpPr>
                                <a:grpSpLocks/>
                              </p:cNvGrpSpPr>
                              <p:nvPr/>
                            </p:nvGrpSpPr>
                            <p:grpSpPr bwMode="auto">
                              <a:xfrm>
                                <a:off x="0" y="0"/>
                                <a:ext cx="7778280" cy="4948151"/>
                                <a:chOff x="0" y="0"/>
                                <a:chExt cx="7778280" cy="4948151"/>
                              </a:xfrm>
                            </p:grpSpPr>
                            <p:sp>
                              <p:nvSpPr>
                                <p:cNvPr id="64" name="Rectangle 63"/>
                                <p:cNvSpPr/>
                                <p:nvPr/>
                              </p:nvSpPr>
                              <p:spPr>
                                <a:xfrm>
                                  <a:off x="1820231" y="2476162"/>
                                  <a:ext cx="1392604" cy="44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Director-ICT</a:t>
                                  </a:r>
                                  <a:endParaRPr lang="en-US" sz="1100" b="1" dirty="0">
                                    <a:ea typeface="Calibri" panose="020F0502020204030204" pitchFamily="34" charset="0"/>
                                    <a:cs typeface="Times New Roman" panose="02020603050405020304" pitchFamily="18" charset="0"/>
                                  </a:endParaRPr>
                                </a:p>
                              </p:txBody>
                            </p:sp>
                            <p:grpSp>
                              <p:nvGrpSpPr>
                                <p:cNvPr id="6172" name="Group 64"/>
                                <p:cNvGrpSpPr>
                                  <a:grpSpLocks/>
                                </p:cNvGrpSpPr>
                                <p:nvPr/>
                              </p:nvGrpSpPr>
                              <p:grpSpPr bwMode="auto">
                                <a:xfrm>
                                  <a:off x="0" y="0"/>
                                  <a:ext cx="7778280" cy="2343480"/>
                                  <a:chOff x="0" y="0"/>
                                  <a:chExt cx="7778280" cy="2343480"/>
                                </a:xfrm>
                              </p:grpSpPr>
                              <p:sp>
                                <p:nvSpPr>
                                  <p:cNvPr id="69" name="Rectangle 68"/>
                                  <p:cNvSpPr/>
                                  <p:nvPr/>
                                </p:nvSpPr>
                                <p:spPr>
                                  <a:xfrm>
                                    <a:off x="0" y="1622025"/>
                                    <a:ext cx="935239" cy="698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Head of Finance</a:t>
                                    </a:r>
                                  </a:p>
                                </p:txBody>
                              </p:sp>
                              <p:sp>
                                <p:nvSpPr>
                                  <p:cNvPr id="70" name="Rectangle 69"/>
                                  <p:cNvSpPr/>
                                  <p:nvPr/>
                                </p:nvSpPr>
                                <p:spPr>
                                  <a:xfrm>
                                    <a:off x="6562059" y="1619243"/>
                                    <a:ext cx="1216221" cy="724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Head of Procurement</a:t>
                                    </a:r>
                                  </a:p>
                                </p:txBody>
                              </p:sp>
                              <p:sp>
                                <p:nvSpPr>
                                  <p:cNvPr id="71" name="Rectangle 70"/>
                                  <p:cNvSpPr/>
                                  <p:nvPr/>
                                </p:nvSpPr>
                                <p:spPr>
                                  <a:xfrm>
                                    <a:off x="5716036" y="1613678"/>
                                    <a:ext cx="782443" cy="7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Director-ICT</a:t>
                                    </a:r>
                                  </a:p>
                                </p:txBody>
                              </p:sp>
                              <p:sp>
                                <p:nvSpPr>
                                  <p:cNvPr id="72" name="Rectangle 71"/>
                                  <p:cNvSpPr/>
                                  <p:nvPr/>
                                </p:nvSpPr>
                                <p:spPr>
                                  <a:xfrm>
                                    <a:off x="2436545" y="1613678"/>
                                    <a:ext cx="1421318" cy="73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Head of Procurement</a:t>
                                    </a:r>
                                  </a:p>
                                </p:txBody>
                              </p:sp>
                              <p:sp>
                                <p:nvSpPr>
                                  <p:cNvPr id="73" name="Rectangle 72"/>
                                  <p:cNvSpPr/>
                                  <p:nvPr/>
                                </p:nvSpPr>
                                <p:spPr>
                                  <a:xfrm>
                                    <a:off x="1087011" y="1622025"/>
                                    <a:ext cx="971132" cy="721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Director HRM</a:t>
                                    </a:r>
                                  </a:p>
                                </p:txBody>
                              </p:sp>
                              <p:sp>
                                <p:nvSpPr>
                                  <p:cNvPr id="74" name="Rectangle 73"/>
                                  <p:cNvSpPr/>
                                  <p:nvPr/>
                                </p:nvSpPr>
                                <p:spPr>
                                  <a:xfrm>
                                    <a:off x="4017838" y="1591421"/>
                                    <a:ext cx="861405" cy="75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Head of Finance</a:t>
                                    </a:r>
                                  </a:p>
                                </p:txBody>
                              </p:sp>
                              <p:sp>
                                <p:nvSpPr>
                                  <p:cNvPr id="75" name="Rectangle 74"/>
                                  <p:cNvSpPr/>
                                  <p:nvPr/>
                                </p:nvSpPr>
                                <p:spPr>
                                  <a:xfrm>
                                    <a:off x="4959230" y="1613678"/>
                                    <a:ext cx="676818" cy="7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000" b="1" dirty="0">
                                        <a:ea typeface="Calibri" panose="020F0502020204030204" pitchFamily="34" charset="0"/>
                                        <a:cs typeface="Times New Roman" panose="02020603050405020304" pitchFamily="18" charset="0"/>
                                      </a:rPr>
                                      <a:t>Director HRM</a:t>
                                    </a:r>
                                  </a:p>
                                </p:txBody>
                              </p:sp>
                              <p:grpSp>
                                <p:nvGrpSpPr>
                                  <p:cNvPr id="6183" name="Group 75"/>
                                  <p:cNvGrpSpPr>
                                    <a:grpSpLocks/>
                                  </p:cNvGrpSpPr>
                                  <p:nvPr/>
                                </p:nvGrpSpPr>
                                <p:grpSpPr bwMode="auto">
                                  <a:xfrm>
                                    <a:off x="1556169" y="0"/>
                                    <a:ext cx="5005837" cy="1043396"/>
                                    <a:chOff x="81052" y="0"/>
                                    <a:chExt cx="5005837" cy="1043396"/>
                                  </a:xfrm>
                                </p:grpSpPr>
                                <p:sp>
                                  <p:nvSpPr>
                                    <p:cNvPr id="77" name="Rectangle 76"/>
                                    <p:cNvSpPr/>
                                    <p:nvPr/>
                                  </p:nvSpPr>
                                  <p:spPr>
                                    <a:xfrm>
                                      <a:off x="1639271" y="0"/>
                                      <a:ext cx="1457209" cy="34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3200" b="1" dirty="0" err="1">
                                          <a:ea typeface="Calibri" panose="020F0502020204030204" pitchFamily="34" charset="0"/>
                                          <a:cs typeface="Times New Roman" panose="02020603050405020304" pitchFamily="18" charset="0"/>
                                        </a:rPr>
                                        <a:t>cs</a:t>
                                      </a:r>
                                      <a:endParaRPr lang="en-US" sz="3200" b="1" dirty="0">
                                        <a:ea typeface="Calibri" panose="020F0502020204030204" pitchFamily="34" charset="0"/>
                                        <a:cs typeface="Times New Roman" panose="02020603050405020304" pitchFamily="18" charset="0"/>
                                      </a:endParaRPr>
                                    </a:p>
                                  </p:txBody>
                                </p:sp>
                                <p:sp>
                                  <p:nvSpPr>
                                    <p:cNvPr id="78" name="Rectangle 77"/>
                                    <p:cNvSpPr/>
                                    <p:nvPr/>
                                  </p:nvSpPr>
                                  <p:spPr>
                                    <a:xfrm>
                                      <a:off x="81564" y="520272"/>
                                      <a:ext cx="1390553" cy="52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PS</a:t>
                                      </a:r>
                                    </a:p>
                                  </p:txBody>
                                </p:sp>
                                <p:sp>
                                  <p:nvSpPr>
                                    <p:cNvPr id="79" name="Rectangle 78"/>
                                    <p:cNvSpPr/>
                                    <p:nvPr/>
                                  </p:nvSpPr>
                                  <p:spPr>
                                    <a:xfrm>
                                      <a:off x="3743560" y="491060"/>
                                      <a:ext cx="1343381" cy="379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PS</a:t>
                                      </a:r>
                                    </a:p>
                                  </p:txBody>
                                </p:sp>
                                <p:cxnSp>
                                  <p:nvCxnSpPr>
                                    <p:cNvPr id="80" name="Straight Connector 79"/>
                                    <p:cNvCxnSpPr/>
                                    <p:nvPr/>
                                  </p:nvCxnSpPr>
                                  <p:spPr>
                                    <a:xfrm>
                                      <a:off x="751204" y="267092"/>
                                      <a:ext cx="0" cy="27683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66" name="Rectangle 65"/>
                                <p:cNvSpPr/>
                                <p:nvPr/>
                              </p:nvSpPr>
                              <p:spPr>
                                <a:xfrm>
                                  <a:off x="1837663" y="3029821"/>
                                  <a:ext cx="1375172" cy="713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Assistant Director</a:t>
                                  </a:r>
                                </a:p>
                              </p:txBody>
                            </p:sp>
                            <p:sp>
                              <p:nvSpPr>
                                <p:cNvPr id="67" name="Rectangle 66"/>
                                <p:cNvSpPr/>
                                <p:nvPr/>
                              </p:nvSpPr>
                              <p:spPr>
                                <a:xfrm>
                                  <a:off x="1820232" y="3856135"/>
                                  <a:ext cx="1392604" cy="42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ICT Officers</a:t>
                                  </a:r>
                                </a:p>
                              </p:txBody>
                            </p:sp>
                            <p:sp>
                              <p:nvSpPr>
                                <p:cNvPr id="68" name="Rectangle 67"/>
                                <p:cNvSpPr/>
                                <p:nvPr/>
                              </p:nvSpPr>
                              <p:spPr>
                                <a:xfrm>
                                  <a:off x="1837663" y="4429270"/>
                                  <a:ext cx="1375172" cy="518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Interns</a:t>
                                  </a:r>
                                </a:p>
                              </p:txBody>
                            </p:sp>
                          </p:grpSp>
                          <p:cxnSp>
                            <p:nvCxnSpPr>
                              <p:cNvPr id="61" name="Straight Connector 60"/>
                              <p:cNvCxnSpPr/>
                              <p:nvPr/>
                            </p:nvCxnSpPr>
                            <p:spPr>
                              <a:xfrm>
                                <a:off x="2518583" y="2751600"/>
                                <a:ext cx="0" cy="44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553450" y="3468018"/>
                                <a:ext cx="0" cy="372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553450" y="4287377"/>
                                <a:ext cx="0" cy="3088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grpSp>
              </p:grpSp>
            </p:grpSp>
          </p:grpSp>
        </p:grpSp>
      </p:grpSp>
    </p:spTree>
    <p:extLst>
      <p:ext uri="{BB962C8B-B14F-4D97-AF65-F5344CB8AC3E}">
        <p14:creationId xmlns:p14="http://schemas.microsoft.com/office/powerpoint/2010/main" val="143297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2808619387"/>
              </p:ext>
            </p:extLst>
          </p:nvPr>
        </p:nvGraphicFramePr>
        <p:xfrm>
          <a:off x="347663" y="1243013"/>
          <a:ext cx="10702925" cy="5138737"/>
        </p:xfrm>
        <a:graphic>
          <a:graphicData uri="http://schemas.openxmlformats.org/drawingml/2006/table">
            <a:tbl>
              <a:tblPr firstRow="1" firstCol="1" bandRow="1">
                <a:tableStyleId>{21E4AEA4-8DFA-4A89-87EB-49C32662AFE0}</a:tableStyleId>
              </a:tblPr>
              <a:tblGrid>
                <a:gridCol w="3566879"/>
                <a:gridCol w="3568023"/>
                <a:gridCol w="3568023"/>
              </a:tblGrid>
              <a:tr h="1174367">
                <a:tc>
                  <a:txBody>
                    <a:bodyPr/>
                    <a:lstStyle/>
                    <a:p>
                      <a:pPr marL="0" marR="0">
                        <a:lnSpc>
                          <a:spcPct val="107000"/>
                        </a:lnSpc>
                        <a:spcBef>
                          <a:spcPts val="0"/>
                        </a:spcBef>
                        <a:spcAft>
                          <a:spcPts val="0"/>
                        </a:spcAft>
                        <a:tabLst>
                          <a:tab pos="2679700" algn="l"/>
                        </a:tabLst>
                      </a:pPr>
                      <a:r>
                        <a:rPr lang="en-US" sz="2400" dirty="0">
                          <a:effectLst/>
                        </a:rPr>
                        <a:t>Ministry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2400" dirty="0">
                          <a:effectLst/>
                        </a:rPr>
                        <a:t>Government Agency/Parastatal/State Department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2400" dirty="0">
                          <a:effectLst/>
                        </a:rPr>
                        <a:t>Projects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r>
              <a:tr h="2348732">
                <a:tc>
                  <a:txBody>
                    <a:bodyPr/>
                    <a:lstStyle/>
                    <a:p>
                      <a:pPr marL="0" marR="0">
                        <a:lnSpc>
                          <a:spcPct val="107000"/>
                        </a:lnSpc>
                        <a:spcBef>
                          <a:spcPts val="0"/>
                        </a:spcBef>
                        <a:spcAft>
                          <a:spcPts val="0"/>
                        </a:spcAft>
                        <a:tabLst>
                          <a:tab pos="2679700" algn="l"/>
                        </a:tabLst>
                      </a:pPr>
                      <a:r>
                        <a:rPr lang="en-US" sz="2400" dirty="0">
                          <a:effectLst/>
                        </a:rPr>
                        <a:t>Ministry of Information Communication Technology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2400" dirty="0">
                          <a:effectLst/>
                        </a:rPr>
                        <a:t>ICT Authority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342900" marR="0" lvl="0" indent="-342900">
                        <a:lnSpc>
                          <a:spcPct val="107000"/>
                        </a:lnSpc>
                        <a:spcBef>
                          <a:spcPts val="0"/>
                        </a:spcBef>
                        <a:spcAft>
                          <a:spcPts val="0"/>
                        </a:spcAft>
                        <a:buFont typeface="Symbol" panose="05050102010706020507" pitchFamily="18" charset="2"/>
                        <a:buChar char=""/>
                        <a:tabLst>
                          <a:tab pos="2679700" algn="l"/>
                        </a:tabLst>
                      </a:pPr>
                      <a:r>
                        <a:rPr lang="en-US" sz="2400">
                          <a:effectLst/>
                        </a:rPr>
                        <a:t>Digital Literacy Program(DLP)</a:t>
                      </a:r>
                    </a:p>
                    <a:p>
                      <a:pPr marL="342900" marR="0" lvl="0" indent="-342900">
                        <a:lnSpc>
                          <a:spcPct val="107000"/>
                        </a:lnSpc>
                        <a:spcBef>
                          <a:spcPts val="0"/>
                        </a:spcBef>
                        <a:spcAft>
                          <a:spcPts val="0"/>
                        </a:spcAft>
                        <a:buFont typeface="Symbol" panose="05050102010706020507" pitchFamily="18" charset="2"/>
                        <a:buChar char=""/>
                        <a:tabLst>
                          <a:tab pos="2679700" algn="l"/>
                        </a:tabLst>
                      </a:pPr>
                      <a:r>
                        <a:rPr lang="en-US" sz="2400">
                          <a:effectLst/>
                        </a:rPr>
                        <a:t>Presidential Digital Talent Program</a:t>
                      </a:r>
                    </a:p>
                    <a:p>
                      <a:pPr marL="342900" marR="0" lvl="0" indent="-342900">
                        <a:lnSpc>
                          <a:spcPct val="107000"/>
                        </a:lnSpc>
                        <a:spcBef>
                          <a:spcPts val="0"/>
                        </a:spcBef>
                        <a:spcAft>
                          <a:spcPts val="0"/>
                        </a:spcAft>
                        <a:buFont typeface="Symbol" panose="05050102010706020507" pitchFamily="18" charset="2"/>
                        <a:buChar char=""/>
                        <a:tabLst>
                          <a:tab pos="2679700" algn="l"/>
                        </a:tabLst>
                      </a:pPr>
                      <a:r>
                        <a:rPr lang="en-US" sz="2400">
                          <a:effectLst/>
                        </a:rPr>
                        <a:t>National Optic Fiber Interconnectivity(NOFBI)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r>
              <a:tr h="832727">
                <a:tc>
                  <a:txBody>
                    <a:bodyPr/>
                    <a:lstStyle/>
                    <a:p>
                      <a:pPr marL="0" marR="0">
                        <a:lnSpc>
                          <a:spcPct val="107000"/>
                        </a:lnSpc>
                        <a:spcBef>
                          <a:spcPts val="0"/>
                        </a:spcBef>
                        <a:spcAft>
                          <a:spcPts val="0"/>
                        </a:spcAft>
                        <a:tabLst>
                          <a:tab pos="2679700" algn="l"/>
                        </a:tabLst>
                      </a:pPr>
                      <a:r>
                        <a:rPr lang="en-US" sz="2400">
                          <a:effectLst/>
                        </a:rPr>
                        <a:t>Ministry of Treasury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2400">
                          <a:effectLst/>
                        </a:rPr>
                        <a:t>Treasury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2400">
                          <a:effectLst/>
                        </a:rPr>
                        <a:t>County Connectivity Project(CCP)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r>
              <a:tr h="782911">
                <a:tc>
                  <a:txBody>
                    <a:bodyPr/>
                    <a:lstStyle/>
                    <a:p>
                      <a:pPr marL="0" marR="0">
                        <a:lnSpc>
                          <a:spcPct val="107000"/>
                        </a:lnSpc>
                        <a:spcBef>
                          <a:spcPts val="0"/>
                        </a:spcBef>
                        <a:spcAft>
                          <a:spcPts val="0"/>
                        </a:spcAft>
                        <a:tabLst>
                          <a:tab pos="2679700" algn="l"/>
                        </a:tabLst>
                      </a:pPr>
                      <a:r>
                        <a:rPr lang="en-US" sz="2400">
                          <a:effectLst/>
                        </a:rPr>
                        <a:t>Judiciary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2400">
                          <a:effectLst/>
                        </a:rPr>
                        <a:t>Judiciary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2400" dirty="0">
                          <a:effectLst/>
                        </a:rPr>
                        <a:t>WIFI connectivity in all court stations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r>
            </a:tbl>
          </a:graphicData>
        </a:graphic>
      </p:graphicFrame>
      <p:sp>
        <p:nvSpPr>
          <p:cNvPr id="4" name="Rectangle 3"/>
          <p:cNvSpPr/>
          <p:nvPr/>
        </p:nvSpPr>
        <p:spPr>
          <a:xfrm>
            <a:off x="1855788" y="196850"/>
            <a:ext cx="6096000" cy="1046163"/>
          </a:xfrm>
          <a:prstGeom prst="rect">
            <a:avLst/>
          </a:prstGeom>
        </p:spPr>
        <p:txBody>
          <a:bodyPr>
            <a:spAutoFit/>
          </a:bodyPr>
          <a:lstStyle/>
          <a:p>
            <a:pPr marL="457200">
              <a:lnSpc>
                <a:spcPct val="107000"/>
              </a:lnSpc>
              <a:spcBef>
                <a:spcPts val="0"/>
              </a:spcBef>
              <a:spcAft>
                <a:spcPts val="0"/>
              </a:spcAft>
              <a:tabLst>
                <a:tab pos="26797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2679700" algn="l"/>
              </a:tabLst>
              <a:defRPr/>
            </a:pPr>
            <a:r>
              <a:rPr 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KEY </a:t>
            </a:r>
            <a:r>
              <a:rPr 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ICT PROJECTS</a:t>
            </a:r>
            <a:endParaRPr lang="en-US" sz="40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6978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85775" y="942975"/>
            <a:ext cx="11706225" cy="4812792"/>
          </a:xfrm>
          <a:prstGeom prst="rect">
            <a:avLst/>
          </a:prstGeom>
        </p:spPr>
        <p:txBody>
          <a:bodyPr>
            <a:spAutoFit/>
          </a:bodyPr>
          <a:lstStyle/>
          <a:p>
            <a:pPr algn="ctr">
              <a:lnSpc>
                <a:spcPct val="107000"/>
              </a:lnSpc>
              <a:spcBef>
                <a:spcPts val="0"/>
              </a:spcBef>
              <a:spcAft>
                <a:spcPts val="0"/>
              </a:spcAft>
              <a:tabLst>
                <a:tab pos="1895475" algn="l"/>
              </a:tabLst>
              <a:defRPr/>
            </a:pPr>
            <a:r>
              <a:rPr lang="en-US" sz="2800" b="1" u="sng" dirty="0">
                <a:latin typeface="Baskerville Old Face" panose="02020602080505020303" pitchFamily="18" charset="0"/>
                <a:ea typeface="Calibri" panose="020F0502020204030204" pitchFamily="34" charset="0"/>
                <a:cs typeface="Times New Roman" panose="02020603050405020304" pitchFamily="18" charset="0"/>
              </a:rPr>
              <a:t>a.) </a:t>
            </a:r>
            <a:r>
              <a:rPr lang="en-US" sz="2800" b="1" u="sng" dirty="0" smtClean="0">
                <a:latin typeface="Baskerville Old Face" panose="02020602080505020303" pitchFamily="18" charset="0"/>
                <a:ea typeface="Calibri" panose="020F0502020204030204" pitchFamily="34" charset="0"/>
                <a:cs typeface="Times New Roman" panose="02020603050405020304" pitchFamily="18" charset="0"/>
              </a:rPr>
              <a:t>Judiciary</a:t>
            </a:r>
          </a:p>
          <a:p>
            <a:pPr algn="ctr">
              <a:lnSpc>
                <a:spcPct val="107000"/>
              </a:lnSpc>
              <a:spcBef>
                <a:spcPts val="0"/>
              </a:spcBef>
              <a:spcAft>
                <a:spcPts val="0"/>
              </a:spcAft>
              <a:tabLst>
                <a:tab pos="1895475" algn="l"/>
              </a:tabLst>
              <a:defRPr/>
            </a:pPr>
            <a:endParaRPr lang="en-US" sz="2800" u="sng" dirty="0">
              <a:latin typeface="Baskerville Old Face" panose="02020602080505020303" pitchFamily="18"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Judiciary Automated Transcription System -</a:t>
            </a:r>
            <a:r>
              <a:rPr lang="en-US" sz="2800" dirty="0">
                <a:latin typeface="Garamond" panose="02020404030301010803" pitchFamily="18" charset="0"/>
                <a:ea typeface="Calibri" panose="020F0502020204030204" pitchFamily="34" charset="0"/>
                <a:cs typeface="Times New Roman" panose="02020603050405020304" pitchFamily="18" charset="0"/>
              </a:rPr>
              <a:t> facilitates the digital audio and video recording of court sessions and the preparation of transcripts.</a:t>
            </a:r>
            <a:endParaRPr lang="en-US" sz="24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Judicial Financial Management System -</a:t>
            </a:r>
            <a:r>
              <a:rPr lang="en-US" sz="2800" dirty="0">
                <a:latin typeface="Garamond" panose="02020404030301010803" pitchFamily="18" charset="0"/>
                <a:ea typeface="Calibri" panose="020F0502020204030204" pitchFamily="34" charset="0"/>
                <a:cs typeface="Times New Roman" panose="02020603050405020304" pitchFamily="18" charset="0"/>
              </a:rPr>
              <a:t> Enables all court stations facilities to manage their financial processes independent from the Treasury at both National and County level.</a:t>
            </a: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400" b="1" dirty="0">
                <a:latin typeface="Garamond" panose="02020404030301010803" pitchFamily="18" charset="0"/>
                <a:ea typeface="Calibri" panose="020F0502020204030204" pitchFamily="34" charset="0"/>
                <a:cs typeface="Times New Roman" panose="02020603050405020304" pitchFamily="18" charset="0"/>
              </a:rPr>
              <a:t>Judiciary e-Diary System </a:t>
            </a: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400" b="1" dirty="0">
                <a:latin typeface="Garamond" panose="02020404030301010803" pitchFamily="18" charset="0"/>
                <a:ea typeface="Calibri" panose="020F0502020204030204" pitchFamily="34" charset="0"/>
                <a:cs typeface="Times New Roman" panose="02020603050405020304" pitchFamily="18" charset="0"/>
              </a:rPr>
              <a:t>Judiciary Registry Queue and Customer Care System</a:t>
            </a:r>
            <a:endParaRPr lang="en-US" sz="20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Arial" panose="020B0604020202020204" pitchFamily="34" charset="0"/>
              <a:buChar char="•"/>
              <a:tabLst>
                <a:tab pos="1895475" algn="l"/>
              </a:tabLst>
              <a:defRPr/>
            </a:pPr>
            <a:endParaRPr lang="en-US" sz="2400" dirty="0">
              <a:ea typeface="Calibri" panose="020F0502020204030204" pitchFamily="34" charset="0"/>
              <a:cs typeface="Times New Roman" panose="02020603050405020304" pitchFamily="18" charset="0"/>
            </a:endParaRPr>
          </a:p>
        </p:txBody>
      </p:sp>
      <p:sp>
        <p:nvSpPr>
          <p:cNvPr id="8196" name="Rectangle 2"/>
          <p:cNvSpPr>
            <a:spLocks noChangeArrowheads="1"/>
          </p:cNvSpPr>
          <p:nvPr/>
        </p:nvSpPr>
        <p:spPr bwMode="auto">
          <a:xfrm>
            <a:off x="1389063" y="217488"/>
            <a:ext cx="7611379" cy="7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tabLst>
                <a:tab pos="26797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26797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6797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6797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6797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6797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6797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6797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679700" algn="l"/>
              </a:tabLst>
              <a:defRPr>
                <a:solidFill>
                  <a:schemeClr val="tx1"/>
                </a:solidFill>
                <a:latin typeface="Calibri" panose="020F0502020204030204" pitchFamily="34" charset="0"/>
              </a:defRPr>
            </a:lvl9pPr>
          </a:lstStyle>
          <a:p>
            <a:pPr>
              <a:lnSpc>
                <a:spcPct val="107000"/>
              </a:lnSpc>
              <a:spcBef>
                <a:spcPct val="0"/>
              </a:spcBef>
              <a:spcAft>
                <a:spcPts val="800"/>
              </a:spcAft>
              <a:buFontTx/>
              <a:buNone/>
            </a:pP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b</a:t>
            </a:r>
            <a:r>
              <a:rPr lang="en-US" alt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a:t>
            </a: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Types Of Systems In The </a:t>
            </a:r>
            <a:r>
              <a:rPr lang="en-US" alt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MDA’s</a:t>
            </a:r>
            <a:endParaRPr lang="en-US" altLang="en-US" sz="40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950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6863" y="360363"/>
            <a:ext cx="10998200" cy="5163593"/>
          </a:xfrm>
          <a:prstGeom prst="rect">
            <a:avLst/>
          </a:prstGeom>
        </p:spPr>
        <p:txBody>
          <a:bodyPr>
            <a:spAutoFit/>
          </a:bodyPr>
          <a:lstStyle/>
          <a:p>
            <a:pPr algn="ctr">
              <a:lnSpc>
                <a:spcPct val="107000"/>
              </a:lnSpc>
              <a:spcBef>
                <a:spcPts val="0"/>
              </a:spcBef>
              <a:spcAft>
                <a:spcPts val="0"/>
              </a:spcAft>
              <a:tabLst>
                <a:tab pos="2679700" algn="l"/>
              </a:tabLst>
              <a:defRPr/>
            </a:pPr>
            <a:r>
              <a:rPr lang="en-US" sz="28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b.) </a:t>
            </a:r>
            <a:r>
              <a:rPr lang="en-US" sz="28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Treasury</a:t>
            </a:r>
          </a:p>
          <a:p>
            <a:pPr algn="ctr">
              <a:lnSpc>
                <a:spcPct val="107000"/>
              </a:lnSpc>
              <a:spcBef>
                <a:spcPts val="0"/>
              </a:spcBef>
              <a:spcAft>
                <a:spcPts val="0"/>
              </a:spcAft>
              <a:tabLst>
                <a:tab pos="2679700" algn="l"/>
              </a:tabLst>
              <a:defRPr/>
            </a:pPr>
            <a:endParaRPr lang="en-US" sz="2800" u="sng" dirty="0">
              <a:latin typeface="Baskerville Old Face" panose="02020602080505020303" pitchFamily="18"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2800" b="1" dirty="0">
                <a:ea typeface="Calibri" panose="020F0502020204030204" pitchFamily="34" charset="0"/>
                <a:cs typeface="Times New Roman" panose="02020603050405020304" pitchFamily="18" charset="0"/>
              </a:rPr>
              <a:t>Integrated Financial Management System- </a:t>
            </a:r>
            <a:r>
              <a:rPr lang="en-US" sz="2800" dirty="0">
                <a:ea typeface="Calibri" panose="020F0502020204030204" pitchFamily="34" charset="0"/>
                <a:cs typeface="Times New Roman" panose="02020603050405020304" pitchFamily="18" charset="0"/>
              </a:rPr>
              <a:t>Used for procurement in all ministries and counties</a:t>
            </a: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2800" b="1" dirty="0">
                <a:ea typeface="Calibri" panose="020F0502020204030204" pitchFamily="34" charset="0"/>
                <a:cs typeface="Times New Roman" panose="02020603050405020304" pitchFamily="18" charset="0"/>
              </a:rPr>
              <a:t>e-Citizen Portal- </a:t>
            </a:r>
            <a:r>
              <a:rPr lang="en-US" sz="2800" dirty="0">
                <a:ea typeface="Calibri" panose="020F0502020204030204" pitchFamily="34" charset="0"/>
                <a:cs typeface="Times New Roman" panose="02020603050405020304" pitchFamily="18" charset="0"/>
              </a:rPr>
              <a:t>Integrated system that allows Kenyan citizen to access services online </a:t>
            </a:r>
          </a:p>
          <a:p>
            <a:pPr>
              <a:lnSpc>
                <a:spcPct val="107000"/>
              </a:lnSpc>
              <a:spcBef>
                <a:spcPts val="0"/>
              </a:spcBef>
              <a:spcAft>
                <a:spcPts val="0"/>
              </a:spcAft>
              <a:tabLst>
                <a:tab pos="2679700" algn="l"/>
              </a:tabLst>
              <a:defRPr/>
            </a:pPr>
            <a:endParaRPr lang="en-US" sz="2800" dirty="0">
              <a:ea typeface="Calibri" panose="020F0502020204030204" pitchFamily="34" charset="0"/>
              <a:cs typeface="Times New Roman" panose="02020603050405020304" pitchFamily="18" charset="0"/>
            </a:endParaRPr>
          </a:p>
          <a:p>
            <a:pPr algn="ctr">
              <a:lnSpc>
                <a:spcPct val="107000"/>
              </a:lnSpc>
              <a:spcBef>
                <a:spcPts val="0"/>
              </a:spcBef>
              <a:spcAft>
                <a:spcPts val="0"/>
              </a:spcAft>
              <a:tabLst>
                <a:tab pos="2679700" algn="l"/>
              </a:tabLst>
              <a:defRPr/>
            </a:pPr>
            <a:r>
              <a:rPr lang="en-US" sz="28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c.) ICT </a:t>
            </a:r>
            <a:r>
              <a:rPr lang="en-US" sz="28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Authority</a:t>
            </a:r>
          </a:p>
          <a:p>
            <a:pPr algn="ctr">
              <a:lnSpc>
                <a:spcPct val="107000"/>
              </a:lnSpc>
              <a:spcBef>
                <a:spcPts val="0"/>
              </a:spcBef>
              <a:spcAft>
                <a:spcPts val="0"/>
              </a:spcAft>
              <a:tabLst>
                <a:tab pos="2679700" algn="l"/>
              </a:tabLst>
              <a:defRPr/>
            </a:pPr>
            <a:endParaRPr lang="en-US" sz="2800" u="sng" dirty="0">
              <a:latin typeface="Baskerville Old Face" panose="02020602080505020303" pitchFamily="18"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2800" b="1" dirty="0">
                <a:ea typeface="Calibri" panose="020F0502020204030204" pitchFamily="34" charset="0"/>
                <a:cs typeface="Times New Roman" panose="02020603050405020304" pitchFamily="18" charset="0"/>
              </a:rPr>
              <a:t>e-Desk- </a:t>
            </a:r>
            <a:r>
              <a:rPr lang="en-US" sz="2800" dirty="0">
                <a:ea typeface="Calibri" panose="020F0502020204030204" pitchFamily="34" charset="0"/>
                <a:cs typeface="Times New Roman" panose="02020603050405020304" pitchFamily="18" charset="0"/>
              </a:rPr>
              <a:t>This assists the AICTOs based at counties to communicate on one platform and enable them to submit their reports</a:t>
            </a:r>
          </a:p>
        </p:txBody>
      </p:sp>
    </p:spTree>
    <p:extLst>
      <p:ext uri="{BB962C8B-B14F-4D97-AF65-F5344CB8AC3E}">
        <p14:creationId xmlns:p14="http://schemas.microsoft.com/office/powerpoint/2010/main" val="1463033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60363" y="-87313"/>
            <a:ext cx="11591925" cy="5750292"/>
          </a:xfrm>
          <a:prstGeom prst="rect">
            <a:avLst/>
          </a:prstGeom>
        </p:spPr>
        <p:txBody>
          <a:bodyPr>
            <a:spAutoFit/>
          </a:bodyPr>
          <a:lstStyle/>
          <a:p>
            <a:pPr algn="ctr">
              <a:lnSpc>
                <a:spcPct val="107000"/>
              </a:lnSpc>
              <a:spcBef>
                <a:spcPts val="0"/>
              </a:spcBef>
              <a:spcAft>
                <a:spcPts val="800"/>
              </a:spcAft>
              <a:tabLst>
                <a:tab pos="1895475" algn="l"/>
              </a:tabLst>
              <a:defRPr/>
            </a:pPr>
            <a:r>
              <a:rPr lang="en-US" sz="32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Opportunities that exists for innovation for specific operational efficiency and service delivery innovation</a:t>
            </a:r>
            <a:endParaRPr lang="en-US" sz="2800"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r>
              <a:rPr lang="en-US" sz="28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a</a:t>
            </a:r>
            <a:r>
              <a:rPr lang="en-US" sz="28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Networking</a:t>
            </a:r>
            <a:endParaRPr lang="en-US" sz="24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Communications Services:</a:t>
            </a:r>
            <a:r>
              <a:rPr lang="en-US" sz="2000" dirty="0">
                <a:latin typeface="Baskerville Old Face" panose="02020602080505020303" pitchFamily="18" charset="0"/>
                <a:ea typeface="Calibri" panose="020F0502020204030204" pitchFamily="34" charset="0"/>
                <a:cs typeface="Times New Roman" panose="02020603050405020304" pitchFamily="18" charset="0"/>
              </a:rPr>
              <a:t> Provide usable, reliable, secure email, messaging, and voice (VoIP) services. </a:t>
            </a:r>
            <a:r>
              <a:rPr lang="en-US" sz="20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sz="2000" dirty="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Collaboration Services</a:t>
            </a:r>
            <a:r>
              <a:rPr lang="en-US" sz="2000" dirty="0">
                <a:latin typeface="Baskerville Old Face" panose="02020602080505020303" pitchFamily="18" charset="0"/>
                <a:ea typeface="Calibri" panose="020F0502020204030204" pitchFamily="34" charset="0"/>
                <a:cs typeface="Times New Roman" panose="02020603050405020304" pitchFamily="18" charset="0"/>
              </a:rPr>
              <a:t>: Shared calendaring, groupware, personal encrypted backup folders, and file transfer services will be run in a Cloud.</a:t>
            </a: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Virtual Private Network:</a:t>
            </a:r>
            <a:r>
              <a:rPr lang="en-US" sz="2000" dirty="0">
                <a:latin typeface="Baskerville Old Face" panose="02020602080505020303" pitchFamily="18" charset="0"/>
                <a:ea typeface="Calibri" panose="020F0502020204030204" pitchFamily="34" charset="0"/>
                <a:cs typeface="Times New Roman" panose="02020603050405020304" pitchFamily="18" charset="0"/>
              </a:rPr>
              <a:t> A Virtual Private Network (VPN) will provide an encrypted secure private network over the public internet infrastructure</a:t>
            </a:r>
          </a:p>
          <a:p>
            <a:pPr algn="ctr">
              <a:lnSpc>
                <a:spcPct val="107000"/>
              </a:lnSpc>
              <a:spcBef>
                <a:spcPts val="0"/>
              </a:spcBef>
              <a:spcAft>
                <a:spcPts val="800"/>
              </a:spcAft>
              <a:tabLst>
                <a:tab pos="1895475" algn="l"/>
              </a:tabLst>
              <a:defRPr/>
            </a:pPr>
            <a:r>
              <a:rPr lang="en-US" sz="28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b)</a:t>
            </a:r>
            <a:r>
              <a:rPr lang="en-US" sz="20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a:t>
            </a:r>
            <a:r>
              <a:rPr lang="en-US" sz="28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Data Centers for every county</a:t>
            </a:r>
            <a:endParaRPr lang="en-US" sz="24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ts val="0"/>
              </a:spcBef>
              <a:spcAft>
                <a:spcPts val="0"/>
              </a:spcAft>
              <a:tabLst>
                <a:tab pos="1895475" algn="l"/>
              </a:tabLst>
              <a:defRPr/>
            </a:pPr>
            <a:r>
              <a:rPr lang="en-US" sz="2000" dirty="0">
                <a:latin typeface="Baskerville Old Face" panose="02020602080505020303" pitchFamily="18" charset="0"/>
                <a:ea typeface="Calibri" panose="020F0502020204030204" pitchFamily="34" charset="0"/>
                <a:cs typeface="Times New Roman" panose="02020603050405020304" pitchFamily="18" charset="0"/>
              </a:rPr>
              <a:t>To provide disaster recovery capabilities in the event one is disabled, and secure seamless continuity of operations</a:t>
            </a:r>
            <a:endParaRPr lang="en-US" dirty="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Virtualization:</a:t>
            </a:r>
            <a:r>
              <a:rPr lang="en-US" sz="2000" dirty="0">
                <a:latin typeface="Baskerville Old Face" panose="02020602080505020303" pitchFamily="18" charset="0"/>
                <a:ea typeface="Calibri" panose="020F0502020204030204" pitchFamily="34" charset="0"/>
                <a:cs typeface="Times New Roman" panose="02020603050405020304" pitchFamily="18" charset="0"/>
              </a:rPr>
              <a:t> Implement a server and resource virtualization infrastructure to fully implement the Cloud.</a:t>
            </a:r>
            <a:endParaRPr lang="en-US" dirty="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000" b="1" dirty="0">
                <a:latin typeface="Baskerville Old Face" panose="02020602080505020303" pitchFamily="18" charset="0"/>
                <a:ea typeface="Calibri" panose="020F0502020204030204" pitchFamily="34" charset="0"/>
                <a:cs typeface="Times New Roman" panose="02020603050405020304" pitchFamily="18" charset="0"/>
              </a:rPr>
              <a:t>Security:</a:t>
            </a:r>
            <a:r>
              <a:rPr lang="en-US" sz="2000" dirty="0">
                <a:latin typeface="Baskerville Old Face" panose="02020602080505020303" pitchFamily="18" charset="0"/>
                <a:ea typeface="Calibri" panose="020F0502020204030204" pitchFamily="34" charset="0"/>
                <a:cs typeface="Times New Roman" panose="02020603050405020304" pitchFamily="18" charset="0"/>
              </a:rPr>
              <a:t> Create a public key infrastructure to secure data in transit and at rest. Each data </a:t>
            </a:r>
            <a:r>
              <a:rPr lang="en-US" sz="2000" dirty="0" err="1">
                <a:latin typeface="Baskerville Old Face" panose="02020602080505020303" pitchFamily="18" charset="0"/>
                <a:ea typeface="Calibri" panose="020F0502020204030204" pitchFamily="34" charset="0"/>
                <a:cs typeface="Times New Roman" panose="02020603050405020304" pitchFamily="18" charset="0"/>
              </a:rPr>
              <a:t>centre</a:t>
            </a:r>
            <a:r>
              <a:rPr lang="en-US" sz="2000" dirty="0">
                <a:latin typeface="Baskerville Old Face" panose="02020602080505020303" pitchFamily="18" charset="0"/>
                <a:ea typeface="Calibri" panose="020F0502020204030204" pitchFamily="34" charset="0"/>
                <a:cs typeface="Times New Roman" panose="02020603050405020304" pitchFamily="18" charset="0"/>
              </a:rPr>
              <a:t> to also be secured with the robust intrusion detection, intrusion prevention, anti-virus, firewall and security capabilities.</a:t>
            </a:r>
            <a:endParaRPr lang="en-US" dirty="0">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5286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01637" y="198895"/>
            <a:ext cx="11388725" cy="6203493"/>
          </a:xfrm>
          <a:prstGeom prst="rect">
            <a:avLst/>
          </a:prstGeom>
        </p:spPr>
        <p:txBody>
          <a:bodyPr>
            <a:spAutoFit/>
          </a:bodyPr>
          <a:lstStyle/>
          <a:p>
            <a:pPr>
              <a:lnSpc>
                <a:spcPct val="107000"/>
              </a:lnSpc>
              <a:spcBef>
                <a:spcPts val="0"/>
              </a:spcBef>
              <a:spcAft>
                <a:spcPts val="800"/>
              </a:spcAft>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 </a:t>
            </a:r>
            <a:endParaRPr lang="en-US" sz="2400" dirty="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r>
              <a:rPr lang="en-US" sz="32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c.) </a:t>
            </a:r>
            <a:r>
              <a:rPr lang="en-US" sz="32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Systems </a:t>
            </a:r>
            <a:endParaRPr lang="en-US" sz="32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endParaRPr lang="en-US" sz="2800" u="sng" dirty="0">
              <a:latin typeface="Baskerville Old Face" panose="02020602080505020303" pitchFamily="18"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Enterprise Resource Planning (ERP): </a:t>
            </a:r>
            <a:r>
              <a:rPr lang="en-US" sz="2800" dirty="0">
                <a:latin typeface="Garamond" panose="02020404030301010803" pitchFamily="18" charset="0"/>
                <a:ea typeface="Calibri" panose="020F0502020204030204" pitchFamily="34" charset="0"/>
                <a:cs typeface="Times New Roman" panose="02020603050405020304" pitchFamily="18" charset="0"/>
              </a:rPr>
              <a:t>Systems to manage core organizational functions such as finance, human resources, fixed assets and inventory/supply chain. </a:t>
            </a:r>
            <a:endParaRPr lang="en-US" sz="24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Customer Relationship Management (CRM):</a:t>
            </a:r>
            <a:r>
              <a:rPr lang="en-US" sz="2800" dirty="0">
                <a:latin typeface="Garamond" panose="02020404030301010803" pitchFamily="18" charset="0"/>
                <a:ea typeface="Calibri" panose="020F0502020204030204" pitchFamily="34" charset="0"/>
                <a:cs typeface="Times New Roman" panose="02020603050405020304" pitchFamily="18" charset="0"/>
              </a:rPr>
              <a:t> To help citizens seamlessly interact with the judiciary.</a:t>
            </a:r>
            <a:endParaRPr lang="en-US" sz="24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Integrated Case Management (ICM)</a:t>
            </a:r>
            <a:r>
              <a:rPr lang="en-US" sz="2800" dirty="0">
                <a:latin typeface="Garamond" panose="02020404030301010803" pitchFamily="18" charset="0"/>
                <a:ea typeface="Calibri" panose="020F0502020204030204" pitchFamily="34" charset="0"/>
                <a:cs typeface="Times New Roman" panose="02020603050405020304" pitchFamily="18" charset="0"/>
              </a:rPr>
              <a:t>: Provide full lifecycle visibility into all cases; provide judicial officers and managers with metrics and performance statistics, and citizens with real-time access to their cases and matters before the courts. </a:t>
            </a: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3840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SLIDE pdtp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SLIDE pdtp ppt</Template>
  <TotalTime>80</TotalTime>
  <Words>1160</Words>
  <Application>Microsoft Office PowerPoint</Application>
  <PresentationFormat>Custom</PresentationFormat>
  <Paragraphs>149</Paragraphs>
  <Slides>22</Slides>
  <Notes>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TEMPLATE SLIDE pdtp ppt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SKILLS ACQUIRED IN THE PUBLIC SECTOR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1</vt:lpstr>
      <vt:lpstr>Appendix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Hp 15</cp:lastModifiedBy>
  <cp:revision>6</cp:revision>
  <dcterms:created xsi:type="dcterms:W3CDTF">2017-05-05T15:01:20Z</dcterms:created>
  <dcterms:modified xsi:type="dcterms:W3CDTF">2017-11-11T11:21:18Z</dcterms:modified>
</cp:coreProperties>
</file>