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3"/>
  </p:notesMasterIdLst>
  <p:sldIdLst>
    <p:sldId id="289" r:id="rId3"/>
    <p:sldId id="290" r:id="rId4"/>
    <p:sldId id="291" r:id="rId5"/>
    <p:sldId id="292" r:id="rId6"/>
    <p:sldId id="298" r:id="rId7"/>
    <p:sldId id="293" r:id="rId8"/>
    <p:sldId id="294" r:id="rId9"/>
    <p:sldId id="296" r:id="rId10"/>
    <p:sldId id="297"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C2B04B-D3D5-4B74-901B-3E74CB186D62}" type="doc">
      <dgm:prSet loTypeId="urn:microsoft.com/office/officeart/2005/8/layout/cycle3" loCatId="cycle" qsTypeId="urn:microsoft.com/office/officeart/2005/8/quickstyle/simple1" qsCatId="simple" csTypeId="urn:microsoft.com/office/officeart/2005/8/colors/accent1_2" csCatId="accent1" phldr="1"/>
      <dgm:spPr/>
    </dgm:pt>
    <dgm:pt modelId="{A9FC0899-4A69-4368-B1FB-C4EA574D92EA}">
      <dgm:prSet phldrT="[Text]"/>
      <dgm:spPr/>
      <dgm:t>
        <a:bodyPr/>
        <a:lstStyle/>
        <a:p>
          <a:r>
            <a:rPr lang="en-US" dirty="0" smtClean="0"/>
            <a:t>Client</a:t>
          </a:r>
          <a:endParaRPr lang="en-US" dirty="0"/>
        </a:p>
      </dgm:t>
    </dgm:pt>
    <dgm:pt modelId="{702474B1-BEEA-4670-9A94-9C1618CC6F93}" type="parTrans" cxnId="{846F2450-E04B-4F03-9456-192C8F3A770B}">
      <dgm:prSet/>
      <dgm:spPr/>
      <dgm:t>
        <a:bodyPr/>
        <a:lstStyle/>
        <a:p>
          <a:endParaRPr lang="en-US"/>
        </a:p>
      </dgm:t>
    </dgm:pt>
    <dgm:pt modelId="{00E5DBD9-A027-48AE-A3C6-E6D83606BB8A}" type="sibTrans" cxnId="{846F2450-E04B-4F03-9456-192C8F3A770B}">
      <dgm:prSet/>
      <dgm:spPr/>
      <dgm:t>
        <a:bodyPr/>
        <a:lstStyle/>
        <a:p>
          <a:endParaRPr lang="en-US"/>
        </a:p>
      </dgm:t>
    </dgm:pt>
    <dgm:pt modelId="{C478AB54-171B-44E3-A59E-7168ECD93602}">
      <dgm:prSet phldrT="[Text]"/>
      <dgm:spPr/>
      <dgm:t>
        <a:bodyPr/>
        <a:lstStyle/>
        <a:p>
          <a:r>
            <a:rPr lang="en-US" dirty="0" smtClean="0"/>
            <a:t>Admin receives query</a:t>
          </a:r>
          <a:endParaRPr lang="en-US" dirty="0"/>
        </a:p>
      </dgm:t>
    </dgm:pt>
    <dgm:pt modelId="{1A03BADD-515D-449F-ACE8-39A974851349}" type="parTrans" cxnId="{45E45025-9E38-47A5-B0F1-33D9B85ED644}">
      <dgm:prSet/>
      <dgm:spPr/>
      <dgm:t>
        <a:bodyPr/>
        <a:lstStyle/>
        <a:p>
          <a:endParaRPr lang="en-US"/>
        </a:p>
      </dgm:t>
    </dgm:pt>
    <dgm:pt modelId="{26018CA8-B2BE-495D-BA7C-E17BA60C2698}" type="sibTrans" cxnId="{45E45025-9E38-47A5-B0F1-33D9B85ED644}">
      <dgm:prSet/>
      <dgm:spPr/>
      <dgm:t>
        <a:bodyPr/>
        <a:lstStyle/>
        <a:p>
          <a:endParaRPr lang="en-US"/>
        </a:p>
      </dgm:t>
    </dgm:pt>
    <dgm:pt modelId="{2D9FF2BF-8438-4BB6-B90D-D828A33FFED5}">
      <dgm:prSet phldrT="[Text]"/>
      <dgm:spPr>
        <a:solidFill>
          <a:srgbClr val="FFC000"/>
        </a:solidFill>
      </dgm:spPr>
      <dgm:t>
        <a:bodyPr/>
        <a:lstStyle/>
        <a:p>
          <a:r>
            <a:rPr lang="en-US" dirty="0" smtClean="0"/>
            <a:t>Feedback</a:t>
          </a:r>
          <a:endParaRPr lang="en-US" dirty="0"/>
        </a:p>
      </dgm:t>
    </dgm:pt>
    <dgm:pt modelId="{F7FE25CF-7316-4184-A1E7-8EA18ADA51DE}" type="parTrans" cxnId="{BF5BFB4D-4539-475A-8AB0-363B34CC0973}">
      <dgm:prSet/>
      <dgm:spPr/>
      <dgm:t>
        <a:bodyPr/>
        <a:lstStyle/>
        <a:p>
          <a:endParaRPr lang="en-US"/>
        </a:p>
      </dgm:t>
    </dgm:pt>
    <dgm:pt modelId="{272D7AE5-280F-4634-9997-6AC9C5C9419C}" type="sibTrans" cxnId="{BF5BFB4D-4539-475A-8AB0-363B34CC0973}">
      <dgm:prSet/>
      <dgm:spPr/>
      <dgm:t>
        <a:bodyPr/>
        <a:lstStyle/>
        <a:p>
          <a:endParaRPr lang="en-US"/>
        </a:p>
      </dgm:t>
    </dgm:pt>
    <dgm:pt modelId="{B7A65DB7-7720-42D9-BCFF-C7CE9874B1B2}">
      <dgm:prSet/>
      <dgm:spPr/>
      <dgm:t>
        <a:bodyPr/>
        <a:lstStyle/>
        <a:p>
          <a:r>
            <a:rPr lang="en-US" dirty="0" err="1" smtClean="0"/>
            <a:t>mcda</a:t>
          </a:r>
          <a:endParaRPr lang="en-US" dirty="0"/>
        </a:p>
      </dgm:t>
    </dgm:pt>
    <dgm:pt modelId="{25C5AF01-A1E8-4C4D-972C-D84FBE0C01C1}" type="parTrans" cxnId="{32104808-D971-4C71-8991-90D46E7A350E}">
      <dgm:prSet/>
      <dgm:spPr/>
      <dgm:t>
        <a:bodyPr/>
        <a:lstStyle/>
        <a:p>
          <a:endParaRPr lang="en-US"/>
        </a:p>
      </dgm:t>
    </dgm:pt>
    <dgm:pt modelId="{AA61A092-3BE8-4E38-8357-60614D23D711}" type="sibTrans" cxnId="{32104808-D971-4C71-8991-90D46E7A350E}">
      <dgm:prSet/>
      <dgm:spPr/>
      <dgm:t>
        <a:bodyPr/>
        <a:lstStyle/>
        <a:p>
          <a:endParaRPr lang="en-US"/>
        </a:p>
      </dgm:t>
    </dgm:pt>
    <dgm:pt modelId="{80B76EF5-FC5D-41AC-9C5C-1663B6342B04}">
      <dgm:prSet phldrT="[Text]"/>
      <dgm:spPr/>
      <dgm:t>
        <a:bodyPr/>
        <a:lstStyle/>
        <a:p>
          <a:r>
            <a:rPr lang="en-US" dirty="0" smtClean="0"/>
            <a:t>Level of urgency</a:t>
          </a:r>
          <a:endParaRPr lang="en-US" dirty="0"/>
        </a:p>
      </dgm:t>
    </dgm:pt>
    <dgm:pt modelId="{CCF2B9D7-BE24-4A43-919E-E9F38CA8957D}" type="parTrans" cxnId="{8CD7C535-DF52-4559-9141-F6401F3DD8B3}">
      <dgm:prSet/>
      <dgm:spPr/>
      <dgm:t>
        <a:bodyPr/>
        <a:lstStyle/>
        <a:p>
          <a:endParaRPr lang="en-US"/>
        </a:p>
      </dgm:t>
    </dgm:pt>
    <dgm:pt modelId="{D1A6EC83-1669-45FF-AEE0-96118D96EB36}" type="sibTrans" cxnId="{8CD7C535-DF52-4559-9141-F6401F3DD8B3}">
      <dgm:prSet/>
      <dgm:spPr/>
      <dgm:t>
        <a:bodyPr/>
        <a:lstStyle/>
        <a:p>
          <a:endParaRPr lang="en-US"/>
        </a:p>
      </dgm:t>
    </dgm:pt>
    <dgm:pt modelId="{868D6AFE-54AE-41C0-A972-7E07F14896C7}" type="pres">
      <dgm:prSet presAssocID="{78C2B04B-D3D5-4B74-901B-3E74CB186D62}" presName="Name0" presStyleCnt="0">
        <dgm:presLayoutVars>
          <dgm:dir/>
          <dgm:resizeHandles val="exact"/>
        </dgm:presLayoutVars>
      </dgm:prSet>
      <dgm:spPr/>
    </dgm:pt>
    <dgm:pt modelId="{67BD87C9-BEF0-4616-8C11-3B8CEB430ED6}" type="pres">
      <dgm:prSet presAssocID="{78C2B04B-D3D5-4B74-901B-3E74CB186D62}" presName="cycle" presStyleCnt="0"/>
      <dgm:spPr/>
    </dgm:pt>
    <dgm:pt modelId="{C4AABDE2-8AEF-4BF5-B492-7DF6324C96FA}" type="pres">
      <dgm:prSet presAssocID="{A9FC0899-4A69-4368-B1FB-C4EA574D92EA}" presName="nodeFirstNode" presStyleLbl="node1" presStyleIdx="0" presStyleCnt="5" custScaleX="41787" custRadScaleRad="102833" custRadScaleInc="10285">
        <dgm:presLayoutVars>
          <dgm:bulletEnabled val="1"/>
        </dgm:presLayoutVars>
      </dgm:prSet>
      <dgm:spPr/>
      <dgm:t>
        <a:bodyPr/>
        <a:lstStyle/>
        <a:p>
          <a:endParaRPr lang="en-US"/>
        </a:p>
      </dgm:t>
    </dgm:pt>
    <dgm:pt modelId="{9E3A3481-B4E0-4705-BE00-D4C017105E07}" type="pres">
      <dgm:prSet presAssocID="{00E5DBD9-A027-48AE-A3C6-E6D83606BB8A}" presName="sibTransFirstNode" presStyleLbl="bgShp" presStyleIdx="0" presStyleCnt="1"/>
      <dgm:spPr/>
      <dgm:t>
        <a:bodyPr/>
        <a:lstStyle/>
        <a:p>
          <a:endParaRPr lang="en-US"/>
        </a:p>
      </dgm:t>
    </dgm:pt>
    <dgm:pt modelId="{6C894704-C59E-4B5F-9B4E-F8FBB45F4269}" type="pres">
      <dgm:prSet presAssocID="{C478AB54-171B-44E3-A59E-7168ECD93602}" presName="nodeFollowingNodes" presStyleLbl="node1" presStyleIdx="1" presStyleCnt="5" custScaleX="55668" custRadScaleRad="97375" custRadScaleInc="16048">
        <dgm:presLayoutVars>
          <dgm:bulletEnabled val="1"/>
        </dgm:presLayoutVars>
      </dgm:prSet>
      <dgm:spPr/>
      <dgm:t>
        <a:bodyPr/>
        <a:lstStyle/>
        <a:p>
          <a:endParaRPr lang="en-US"/>
        </a:p>
      </dgm:t>
    </dgm:pt>
    <dgm:pt modelId="{32410F63-6470-41EC-9E09-24C3F55F573B}" type="pres">
      <dgm:prSet presAssocID="{B7A65DB7-7720-42D9-BCFF-C7CE9874B1B2}" presName="nodeFollowingNodes" presStyleLbl="node1" presStyleIdx="2" presStyleCnt="5" custScaleX="55497" custRadScaleRad="84239" custRadScaleInc="36746">
        <dgm:presLayoutVars>
          <dgm:bulletEnabled val="1"/>
        </dgm:presLayoutVars>
      </dgm:prSet>
      <dgm:spPr/>
      <dgm:t>
        <a:bodyPr/>
        <a:lstStyle/>
        <a:p>
          <a:endParaRPr lang="en-US"/>
        </a:p>
      </dgm:t>
    </dgm:pt>
    <dgm:pt modelId="{730E2F1A-A954-4BCA-9C51-9AED10326110}" type="pres">
      <dgm:prSet presAssocID="{2D9FF2BF-8438-4BB6-B90D-D828A33FFED5}" presName="nodeFollowingNodes" presStyleLbl="node1" presStyleIdx="3" presStyleCnt="5" custRadScaleRad="93641" custRadScaleInc="89953">
        <dgm:presLayoutVars>
          <dgm:bulletEnabled val="1"/>
        </dgm:presLayoutVars>
      </dgm:prSet>
      <dgm:spPr/>
      <dgm:t>
        <a:bodyPr/>
        <a:lstStyle/>
        <a:p>
          <a:endParaRPr lang="en-US"/>
        </a:p>
      </dgm:t>
    </dgm:pt>
    <dgm:pt modelId="{BB87A802-CD6E-44AC-A7C4-DB9F3D9E5BF1}" type="pres">
      <dgm:prSet presAssocID="{80B76EF5-FC5D-41AC-9C5C-1663B6342B04}" presName="nodeFollowingNodes" presStyleLbl="node1" presStyleIdx="4" presStyleCnt="5" custAng="2650206" custScaleX="52301" custRadScaleRad="169739" custRadScaleInc="-298285">
        <dgm:presLayoutVars>
          <dgm:bulletEnabled val="1"/>
        </dgm:presLayoutVars>
      </dgm:prSet>
      <dgm:spPr/>
      <dgm:t>
        <a:bodyPr/>
        <a:lstStyle/>
        <a:p>
          <a:endParaRPr lang="en-US"/>
        </a:p>
      </dgm:t>
    </dgm:pt>
  </dgm:ptLst>
  <dgm:cxnLst>
    <dgm:cxn modelId="{9CC9BB82-6FD8-4959-9093-1803D9AD7372}" type="presOf" srcId="{B7A65DB7-7720-42D9-BCFF-C7CE9874B1B2}" destId="{32410F63-6470-41EC-9E09-24C3F55F573B}" srcOrd="0" destOrd="0" presId="urn:microsoft.com/office/officeart/2005/8/layout/cycle3"/>
    <dgm:cxn modelId="{32104808-D971-4C71-8991-90D46E7A350E}" srcId="{78C2B04B-D3D5-4B74-901B-3E74CB186D62}" destId="{B7A65DB7-7720-42D9-BCFF-C7CE9874B1B2}" srcOrd="2" destOrd="0" parTransId="{25C5AF01-A1E8-4C4D-972C-D84FBE0C01C1}" sibTransId="{AA61A092-3BE8-4E38-8357-60614D23D711}"/>
    <dgm:cxn modelId="{DF02447E-484B-465C-B074-E19396C3691A}" type="presOf" srcId="{C478AB54-171B-44E3-A59E-7168ECD93602}" destId="{6C894704-C59E-4B5F-9B4E-F8FBB45F4269}" srcOrd="0" destOrd="0" presId="urn:microsoft.com/office/officeart/2005/8/layout/cycle3"/>
    <dgm:cxn modelId="{846F2450-E04B-4F03-9456-192C8F3A770B}" srcId="{78C2B04B-D3D5-4B74-901B-3E74CB186D62}" destId="{A9FC0899-4A69-4368-B1FB-C4EA574D92EA}" srcOrd="0" destOrd="0" parTransId="{702474B1-BEEA-4670-9A94-9C1618CC6F93}" sibTransId="{00E5DBD9-A027-48AE-A3C6-E6D83606BB8A}"/>
    <dgm:cxn modelId="{C2446731-0653-4D10-8EBA-264F35D90AEF}" type="presOf" srcId="{A9FC0899-4A69-4368-B1FB-C4EA574D92EA}" destId="{C4AABDE2-8AEF-4BF5-B492-7DF6324C96FA}" srcOrd="0" destOrd="0" presId="urn:microsoft.com/office/officeart/2005/8/layout/cycle3"/>
    <dgm:cxn modelId="{EF766376-54E8-4F62-88F2-AD84A2D70B3F}" type="presOf" srcId="{80B76EF5-FC5D-41AC-9C5C-1663B6342B04}" destId="{BB87A802-CD6E-44AC-A7C4-DB9F3D9E5BF1}" srcOrd="0" destOrd="0" presId="urn:microsoft.com/office/officeart/2005/8/layout/cycle3"/>
    <dgm:cxn modelId="{BF5BFB4D-4539-475A-8AB0-363B34CC0973}" srcId="{78C2B04B-D3D5-4B74-901B-3E74CB186D62}" destId="{2D9FF2BF-8438-4BB6-B90D-D828A33FFED5}" srcOrd="3" destOrd="0" parTransId="{F7FE25CF-7316-4184-A1E7-8EA18ADA51DE}" sibTransId="{272D7AE5-280F-4634-9997-6AC9C5C9419C}"/>
    <dgm:cxn modelId="{45E45025-9E38-47A5-B0F1-33D9B85ED644}" srcId="{78C2B04B-D3D5-4B74-901B-3E74CB186D62}" destId="{C478AB54-171B-44E3-A59E-7168ECD93602}" srcOrd="1" destOrd="0" parTransId="{1A03BADD-515D-449F-ACE8-39A974851349}" sibTransId="{26018CA8-B2BE-495D-BA7C-E17BA60C2698}"/>
    <dgm:cxn modelId="{7C3A331B-0757-4E4C-8A75-1C5128C5DA0E}" type="presOf" srcId="{00E5DBD9-A027-48AE-A3C6-E6D83606BB8A}" destId="{9E3A3481-B4E0-4705-BE00-D4C017105E07}" srcOrd="0" destOrd="0" presId="urn:microsoft.com/office/officeart/2005/8/layout/cycle3"/>
    <dgm:cxn modelId="{3EB91C25-D270-4AEA-8782-D01DE896824E}" type="presOf" srcId="{2D9FF2BF-8438-4BB6-B90D-D828A33FFED5}" destId="{730E2F1A-A954-4BCA-9C51-9AED10326110}" srcOrd="0" destOrd="0" presId="urn:microsoft.com/office/officeart/2005/8/layout/cycle3"/>
    <dgm:cxn modelId="{C603555E-F223-414D-9F05-2A353F9F7275}" type="presOf" srcId="{78C2B04B-D3D5-4B74-901B-3E74CB186D62}" destId="{868D6AFE-54AE-41C0-A972-7E07F14896C7}" srcOrd="0" destOrd="0" presId="urn:microsoft.com/office/officeart/2005/8/layout/cycle3"/>
    <dgm:cxn modelId="{8CD7C535-DF52-4559-9141-F6401F3DD8B3}" srcId="{78C2B04B-D3D5-4B74-901B-3E74CB186D62}" destId="{80B76EF5-FC5D-41AC-9C5C-1663B6342B04}" srcOrd="4" destOrd="0" parTransId="{CCF2B9D7-BE24-4A43-919E-E9F38CA8957D}" sibTransId="{D1A6EC83-1669-45FF-AEE0-96118D96EB36}"/>
    <dgm:cxn modelId="{DE4A91F7-D82B-466D-AEB5-A7538F9C7B95}" type="presParOf" srcId="{868D6AFE-54AE-41C0-A972-7E07F14896C7}" destId="{67BD87C9-BEF0-4616-8C11-3B8CEB430ED6}" srcOrd="0" destOrd="0" presId="urn:microsoft.com/office/officeart/2005/8/layout/cycle3"/>
    <dgm:cxn modelId="{1F89BD20-5749-4096-9D21-1DDF10D325E7}" type="presParOf" srcId="{67BD87C9-BEF0-4616-8C11-3B8CEB430ED6}" destId="{C4AABDE2-8AEF-4BF5-B492-7DF6324C96FA}" srcOrd="0" destOrd="0" presId="urn:microsoft.com/office/officeart/2005/8/layout/cycle3"/>
    <dgm:cxn modelId="{BB12D176-90EA-4666-9B37-28C808DAE16B}" type="presParOf" srcId="{67BD87C9-BEF0-4616-8C11-3B8CEB430ED6}" destId="{9E3A3481-B4E0-4705-BE00-D4C017105E07}" srcOrd="1" destOrd="0" presId="urn:microsoft.com/office/officeart/2005/8/layout/cycle3"/>
    <dgm:cxn modelId="{A6F2FEB0-2637-4EB2-A3C4-D254364C492E}" type="presParOf" srcId="{67BD87C9-BEF0-4616-8C11-3B8CEB430ED6}" destId="{6C894704-C59E-4B5F-9B4E-F8FBB45F4269}" srcOrd="2" destOrd="0" presId="urn:microsoft.com/office/officeart/2005/8/layout/cycle3"/>
    <dgm:cxn modelId="{2567AEAB-B2DA-46B1-9BBC-DC2D3AA9CF7D}" type="presParOf" srcId="{67BD87C9-BEF0-4616-8C11-3B8CEB430ED6}" destId="{32410F63-6470-41EC-9E09-24C3F55F573B}" srcOrd="3" destOrd="0" presId="urn:microsoft.com/office/officeart/2005/8/layout/cycle3"/>
    <dgm:cxn modelId="{75940697-4D97-4CCB-87D3-94563F919AF4}" type="presParOf" srcId="{67BD87C9-BEF0-4616-8C11-3B8CEB430ED6}" destId="{730E2F1A-A954-4BCA-9C51-9AED10326110}" srcOrd="4" destOrd="0" presId="urn:microsoft.com/office/officeart/2005/8/layout/cycle3"/>
    <dgm:cxn modelId="{A543EA73-3371-4D68-AD6F-301D85D818EC}" type="presParOf" srcId="{67BD87C9-BEF0-4616-8C11-3B8CEB430ED6}" destId="{BB87A802-CD6E-44AC-A7C4-DB9F3D9E5BF1}"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A3481-B4E0-4705-BE00-D4C017105E07}">
      <dsp:nvSpPr>
        <dsp:cNvPr id="0" name=""/>
        <dsp:cNvSpPr/>
      </dsp:nvSpPr>
      <dsp:spPr>
        <a:xfrm>
          <a:off x="2791613" y="340066"/>
          <a:ext cx="6565192" cy="6565192"/>
        </a:xfrm>
        <a:prstGeom prst="circularArrow">
          <a:avLst>
            <a:gd name="adj1" fmla="val 5544"/>
            <a:gd name="adj2" fmla="val 330680"/>
            <a:gd name="adj3" fmla="val 15009319"/>
            <a:gd name="adj4" fmla="val 1667215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ABDE2-8AEF-4BF5-B492-7DF6324C96FA}">
      <dsp:nvSpPr>
        <dsp:cNvPr id="0" name=""/>
        <dsp:cNvSpPr/>
      </dsp:nvSpPr>
      <dsp:spPr>
        <a:xfrm>
          <a:off x="5417226" y="0"/>
          <a:ext cx="1313967" cy="15722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Client</a:t>
          </a:r>
          <a:endParaRPr lang="en-US" sz="2700" kern="1200" dirty="0"/>
        </a:p>
      </dsp:txBody>
      <dsp:txXfrm>
        <a:off x="5481369" y="64143"/>
        <a:ext cx="1185681" cy="1443934"/>
      </dsp:txXfrm>
    </dsp:sp>
    <dsp:sp modelId="{6C894704-C59E-4B5F-9B4E-F8FBB45F4269}">
      <dsp:nvSpPr>
        <dsp:cNvPr id="0" name=""/>
        <dsp:cNvSpPr/>
      </dsp:nvSpPr>
      <dsp:spPr>
        <a:xfrm>
          <a:off x="7586627" y="2404342"/>
          <a:ext cx="1750447" cy="15722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Admin receives query</a:t>
          </a:r>
          <a:endParaRPr lang="en-US" sz="2700" kern="1200" dirty="0"/>
        </a:p>
      </dsp:txBody>
      <dsp:txXfrm>
        <a:off x="7663376" y="2481091"/>
        <a:ext cx="1596949" cy="1418722"/>
      </dsp:txXfrm>
    </dsp:sp>
    <dsp:sp modelId="{32410F63-6470-41EC-9E09-24C3F55F573B}">
      <dsp:nvSpPr>
        <dsp:cNvPr id="0" name=""/>
        <dsp:cNvSpPr/>
      </dsp:nvSpPr>
      <dsp:spPr>
        <a:xfrm>
          <a:off x="5460844" y="5067779"/>
          <a:ext cx="1745070" cy="15722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err="1" smtClean="0"/>
            <a:t>mcda</a:t>
          </a:r>
          <a:endParaRPr lang="en-US" sz="2700" kern="1200" dirty="0"/>
        </a:p>
      </dsp:txBody>
      <dsp:txXfrm>
        <a:off x="5537593" y="5144528"/>
        <a:ext cx="1591572" cy="1418722"/>
      </dsp:txXfrm>
    </dsp:sp>
    <dsp:sp modelId="{730E2F1A-A954-4BCA-9C51-9AED10326110}">
      <dsp:nvSpPr>
        <dsp:cNvPr id="0" name=""/>
        <dsp:cNvSpPr/>
      </dsp:nvSpPr>
      <dsp:spPr>
        <a:xfrm>
          <a:off x="1570886" y="2802523"/>
          <a:ext cx="3144440" cy="157222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Feedback</a:t>
          </a:r>
          <a:endParaRPr lang="en-US" sz="2700" kern="1200" dirty="0"/>
        </a:p>
      </dsp:txBody>
      <dsp:txXfrm>
        <a:off x="1647635" y="2879272"/>
        <a:ext cx="2990942" cy="1418722"/>
      </dsp:txXfrm>
    </dsp:sp>
    <dsp:sp modelId="{BB87A802-CD6E-44AC-A7C4-DB9F3D9E5BF1}">
      <dsp:nvSpPr>
        <dsp:cNvPr id="0" name=""/>
        <dsp:cNvSpPr/>
      </dsp:nvSpPr>
      <dsp:spPr>
        <a:xfrm rot="2650206">
          <a:off x="9434866" y="4350641"/>
          <a:ext cx="1644573" cy="15722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Level of urgency</a:t>
          </a:r>
          <a:endParaRPr lang="en-US" sz="2600" kern="1200" dirty="0"/>
        </a:p>
      </dsp:txBody>
      <dsp:txXfrm>
        <a:off x="9511615" y="4427390"/>
        <a:ext cx="1491075" cy="141872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3B8C5-7FEF-4ECD-A2E5-4FB39F06035C}" type="datetimeFigureOut">
              <a:rPr lang="en-US" smtClean="0"/>
              <a:t>02-Nov-17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D90FE-E7EF-4D2B-A9B4-35B78FA0063D}" type="slidenum">
              <a:rPr lang="en-US" smtClean="0"/>
              <a:t>‹#›</a:t>
            </a:fld>
            <a:endParaRPr lang="en-US"/>
          </a:p>
        </p:txBody>
      </p:sp>
    </p:spTree>
    <p:extLst>
      <p:ext uri="{BB962C8B-B14F-4D97-AF65-F5344CB8AC3E}">
        <p14:creationId xmlns:p14="http://schemas.microsoft.com/office/powerpoint/2010/main" val="18571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6"/>
            <a:ext cx="10363200" cy="1470025"/>
          </a:xfrm>
        </p:spPr>
        <p:txBody>
          <a:bodyPr>
            <a:normAutofit/>
          </a:bodyPr>
          <a:lstStyle>
            <a:lvl1pPr marL="0" marR="0" indent="0" algn="ctr" defTabSz="1219170" rtl="0" eaLnBrk="1" fontAlgn="auto" latinLnBrk="0" hangingPunct="1">
              <a:lnSpc>
                <a:spcPct val="100000"/>
              </a:lnSpc>
              <a:spcBef>
                <a:spcPct val="0"/>
              </a:spcBef>
              <a:spcAft>
                <a:spcPts val="0"/>
              </a:spcAft>
              <a:buClrTx/>
              <a:buSzTx/>
              <a:buFontTx/>
              <a:buNone/>
              <a:tabLst/>
              <a:defRPr sz="4267" baseline="0">
                <a:solidFill>
                  <a:srgbClr val="ED1C24"/>
                </a:solidFill>
              </a:defRPr>
            </a:lvl1pPr>
          </a:lstStyle>
          <a:p>
            <a:r>
              <a:rPr lang="en-US" dirty="0" smtClean="0"/>
              <a:t>TASKS STATUS</a:t>
            </a:r>
            <a:endParaRPr lang="en-US" dirty="0"/>
          </a:p>
        </p:txBody>
      </p:sp>
      <p:sp>
        <p:nvSpPr>
          <p:cNvPr id="3" name="Subtitle 2"/>
          <p:cNvSpPr>
            <a:spLocks noGrp="1"/>
          </p:cNvSpPr>
          <p:nvPr>
            <p:ph type="subTitle" idx="1" hasCustomPrompt="1"/>
          </p:nvPr>
        </p:nvSpPr>
        <p:spPr>
          <a:xfrm>
            <a:off x="1828800" y="3886200"/>
            <a:ext cx="8534400" cy="1066800"/>
          </a:xfrm>
        </p:spPr>
        <p:txBody>
          <a:bodyPr/>
          <a:lstStyle>
            <a:lvl1pPr marL="0" indent="0" algn="ctr">
              <a:buNone/>
              <a:defRPr>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15/02/20</a:t>
            </a:r>
            <a:endParaRPr lang="en-US" dirty="0"/>
          </a:p>
        </p:txBody>
      </p:sp>
      <p:sp>
        <p:nvSpPr>
          <p:cNvPr id="7" name="Rectangle 6"/>
          <p:cNvSpPr/>
          <p:nvPr/>
        </p:nvSpPr>
        <p:spPr>
          <a:xfrm>
            <a:off x="9753600" y="-4"/>
            <a:ext cx="2438400" cy="45719"/>
          </a:xfrm>
          <a:prstGeom prst="rect">
            <a:avLst/>
          </a:prstGeom>
          <a:solidFill>
            <a:srgbClr val="00A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0" y="-4"/>
            <a:ext cx="2438400"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2445925" y="-5"/>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7330252" y="-6"/>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891852" y="-5373"/>
            <a:ext cx="2438400" cy="45719"/>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21265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02-Nov-17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11473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02-Nov-17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992092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C9D21-7921-4EBC-AB1A-9595AE4BA7E5}" type="datetimeFigureOut">
              <a:rPr lang="en-US" smtClean="0"/>
              <a:t>02-Nov-17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15938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9C9D21-7921-4EBC-AB1A-9595AE4BA7E5}" type="datetimeFigureOut">
              <a:rPr lang="en-US" smtClean="0"/>
              <a:t>02-Nov-17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23267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9C9D21-7921-4EBC-AB1A-9595AE4BA7E5}" type="datetimeFigureOut">
              <a:rPr lang="en-US" smtClean="0"/>
              <a:t>02-Nov-17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85498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9C9D21-7921-4EBC-AB1A-9595AE4BA7E5}" type="datetimeFigureOut">
              <a:rPr lang="en-US" smtClean="0"/>
              <a:t>02-Nov-17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1792923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C9D21-7921-4EBC-AB1A-9595AE4BA7E5}" type="datetimeFigureOut">
              <a:rPr lang="en-US" smtClean="0"/>
              <a:t>02-Nov-17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76504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C9D21-7921-4EBC-AB1A-9595AE4BA7E5}" type="datetimeFigureOut">
              <a:rPr lang="en-US" smtClean="0"/>
              <a:t>02-Nov-17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950592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C9D21-7921-4EBC-AB1A-9595AE4BA7E5}" type="datetimeFigureOut">
              <a:rPr lang="en-US" smtClean="0"/>
              <a:t>02-Nov-17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520685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02-Nov-17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88090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74639"/>
            <a:ext cx="11582400" cy="1143000"/>
          </a:xfrm>
        </p:spPr>
        <p:txBody>
          <a:bodyPr/>
          <a:lstStyle/>
          <a:p>
            <a:r>
              <a:rPr lang="en-US" dirty="0" smtClean="0"/>
              <a:t>M&amp;E TOOLS STATUS</a:t>
            </a:r>
            <a:endParaRPr lang="en-US" dirty="0"/>
          </a:p>
        </p:txBody>
      </p:sp>
      <p:sp>
        <p:nvSpPr>
          <p:cNvPr id="3" name="Content Placeholder 2"/>
          <p:cNvSpPr>
            <a:spLocks noGrp="1"/>
          </p:cNvSpPr>
          <p:nvPr>
            <p:ph idx="1" hasCustomPrompt="1"/>
          </p:nvPr>
        </p:nvSpPr>
        <p:spPr>
          <a:xfrm>
            <a:off x="304800" y="1600201"/>
            <a:ext cx="11582400" cy="4525963"/>
          </a:xfrm>
        </p:spPr>
        <p:txBody>
          <a:bodyPr/>
          <a:lstStyle>
            <a:lvl1pPr marL="0" indent="0">
              <a:buNone/>
              <a:defRPr>
                <a:solidFill>
                  <a:schemeClr val="tx1">
                    <a:lumMod val="95000"/>
                    <a:lumOff val="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r>
              <a:rPr lang="en-US" dirty="0" smtClean="0"/>
              <a:t>FIELD EVALUATION CHECKLIST=&gt; Done and shared for team input</a:t>
            </a:r>
          </a:p>
          <a:p>
            <a:r>
              <a:rPr lang="en-US" dirty="0" smtClean="0"/>
              <a:t>FIELD VISIT SCHEDULE=&gt;Done, ready for team input and approval</a:t>
            </a:r>
          </a:p>
          <a:p>
            <a:r>
              <a:rPr lang="en-US" dirty="0" smtClean="0"/>
              <a:t>DIGITIZATION OF PDTP WORKPLAN=&gt; In progress. An online draft for review to be ready by </a:t>
            </a:r>
            <a:r>
              <a:rPr lang="en-US" dirty="0" err="1" smtClean="0"/>
              <a:t>CoB</a:t>
            </a:r>
            <a:r>
              <a:rPr lang="en-US" dirty="0" smtClean="0"/>
              <a:t> today</a:t>
            </a:r>
          </a:p>
          <a:p>
            <a:r>
              <a:rPr lang="en-US" dirty="0" smtClean="0"/>
              <a:t>M&amp;E Plan/Framework- Shared with </a:t>
            </a:r>
            <a:r>
              <a:rPr lang="en-US" dirty="0" err="1" smtClean="0"/>
              <a:t>HoD</a:t>
            </a:r>
            <a:r>
              <a:rPr lang="en-US" dirty="0" smtClean="0"/>
              <a:t>(</a:t>
            </a:r>
            <a:r>
              <a:rPr lang="en-US" dirty="0" err="1" smtClean="0"/>
              <a:t>Zilpher</a:t>
            </a:r>
            <a:r>
              <a:rPr lang="en-US" dirty="0" smtClean="0"/>
              <a:t>) for input and guidance</a:t>
            </a:r>
          </a:p>
          <a:p>
            <a:pPr lvl="0"/>
            <a:endParaRPr lang="en-US" dirty="0"/>
          </a:p>
        </p:txBody>
      </p:sp>
    </p:spTree>
    <p:extLst>
      <p:ext uri="{BB962C8B-B14F-4D97-AF65-F5344CB8AC3E}">
        <p14:creationId xmlns:p14="http://schemas.microsoft.com/office/powerpoint/2010/main" val="3642512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02-Nov-17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6380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168525"/>
            <a:ext cx="10363200" cy="1362075"/>
          </a:xfrm>
        </p:spPr>
        <p:txBody>
          <a:bodyPr anchor="t"/>
          <a:lstStyle>
            <a:lvl1pPr algn="l">
              <a:defRPr sz="5333"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530599"/>
            <a:ext cx="10363200" cy="876300"/>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10000" cy="6858000"/>
          </a:xfrm>
          <a:prstGeom prst="rect">
            <a:avLst/>
          </a:prstGeom>
        </p:spPr>
      </p:pic>
    </p:spTree>
    <p:extLst>
      <p:ext uri="{BB962C8B-B14F-4D97-AF65-F5344CB8AC3E}">
        <p14:creationId xmlns:p14="http://schemas.microsoft.com/office/powerpoint/2010/main" val="408221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1"/>
            <a:ext cx="56896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6896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95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56917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304800" y="2174875"/>
            <a:ext cx="56917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693832"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69383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24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415416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205596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6840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075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3149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4639"/>
            <a:ext cx="8331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58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25015"/>
            <a:ext cx="3759200" cy="6766560"/>
          </a:xfrm>
          <a:prstGeom prst="rect">
            <a:avLst/>
          </a:prstGeom>
          <a:noFill/>
        </p:spPr>
      </p:pic>
      <p:sp>
        <p:nvSpPr>
          <p:cNvPr id="2" name="Title Placeholder 1"/>
          <p:cNvSpPr>
            <a:spLocks noGrp="1"/>
          </p:cNvSpPr>
          <p:nvPr>
            <p:ph type="title"/>
          </p:nvPr>
        </p:nvSpPr>
        <p:spPr>
          <a:xfrm>
            <a:off x="304800" y="274639"/>
            <a:ext cx="9956800" cy="1143000"/>
          </a:xfrm>
          <a:prstGeom prst="rect">
            <a:avLst/>
          </a:prstGeom>
        </p:spPr>
        <p:txBody>
          <a:bodyPr vert="horz" lIns="91440" tIns="45720" rIns="91440" bIns="45720" rtlCol="0" anchor="ctr">
            <a:normAutofit/>
          </a:bodyPr>
          <a:lstStyle/>
          <a:p>
            <a:r>
              <a:rPr lang="en-US" dirty="0" smtClean="0"/>
              <a:t>INTERNSHIP STATUS</a:t>
            </a:r>
            <a:endParaRPr lang="en-US" dirty="0"/>
          </a:p>
        </p:txBody>
      </p:sp>
      <p:sp>
        <p:nvSpPr>
          <p:cNvPr id="3" name="Text Placeholder 2"/>
          <p:cNvSpPr>
            <a:spLocks noGrp="1"/>
          </p:cNvSpPr>
          <p:nvPr>
            <p:ph type="body" idx="1"/>
          </p:nvPr>
        </p:nvSpPr>
        <p:spPr>
          <a:xfrm>
            <a:off x="304800" y="1600201"/>
            <a:ext cx="11684000" cy="4525963"/>
          </a:xfrm>
          <a:prstGeom prst="rect">
            <a:avLst/>
          </a:prstGeom>
        </p:spPr>
        <p:txBody>
          <a:bodyPr vert="horz" lIns="91440" tIns="45720" rIns="91440" bIns="45720" rtlCol="0">
            <a:normAutofit/>
          </a:bodyPr>
          <a:lstStyle/>
          <a:p>
            <a:r>
              <a:rPr lang="en-US" dirty="0" smtClean="0"/>
              <a:t>MDAs=316</a:t>
            </a:r>
          </a:p>
          <a:p>
            <a:r>
              <a:rPr lang="en-US" dirty="0" smtClean="0"/>
              <a:t>PRIVATE SECTOR=187</a:t>
            </a:r>
          </a:p>
          <a:p>
            <a:pPr lvl="0"/>
            <a:endParaRPr lang="en-US" dirty="0"/>
          </a:p>
        </p:txBody>
      </p:sp>
      <p:sp>
        <p:nvSpPr>
          <p:cNvPr id="7" name="Rectangle 6"/>
          <p:cNvSpPr/>
          <p:nvPr/>
        </p:nvSpPr>
        <p:spPr>
          <a:xfrm>
            <a:off x="9753600" y="-4"/>
            <a:ext cx="2438400" cy="45719"/>
          </a:xfrm>
          <a:prstGeom prst="rect">
            <a:avLst/>
          </a:prstGeom>
          <a:solidFill>
            <a:srgbClr val="00A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7525" y="-4"/>
            <a:ext cx="2438400"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2445925" y="-5"/>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7330252" y="-6"/>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891852" y="-5373"/>
            <a:ext cx="2438400" cy="45719"/>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3200" y="6172200"/>
            <a:ext cx="2336801" cy="613408"/>
          </a:xfrm>
          <a:prstGeom prst="rect">
            <a:avLst/>
          </a:prstGeom>
        </p:spPr>
      </p:pic>
      <p:sp>
        <p:nvSpPr>
          <p:cNvPr id="12" name="Rectangle 11"/>
          <p:cNvSpPr/>
          <p:nvPr/>
        </p:nvSpPr>
        <p:spPr>
          <a:xfrm>
            <a:off x="2532475" y="6372425"/>
            <a:ext cx="2649125" cy="276999"/>
          </a:xfrm>
          <a:prstGeom prst="rect">
            <a:avLst/>
          </a:prstGeom>
          <a:noFill/>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tab pos="3962301" algn="ctr"/>
                <a:tab pos="7924602" algn="r"/>
              </a:tabLst>
              <a:defRPr/>
            </a:pPr>
            <a:r>
              <a:rPr lang="en-GB" sz="1200" b="1" dirty="0" smtClean="0">
                <a:solidFill>
                  <a:srgbClr val="ED1C24"/>
                </a:solidFill>
                <a:effectLst/>
              </a:rPr>
              <a:t>|</a:t>
            </a:r>
            <a:r>
              <a:rPr lang="en-GB" sz="1200" dirty="0" smtClean="0">
                <a:solidFill>
                  <a:schemeClr val="tx1">
                    <a:lumMod val="65000"/>
                    <a:lumOff val="35000"/>
                  </a:schemeClr>
                </a:solidFill>
                <a:effectLst/>
              </a:rPr>
              <a:t>         </a:t>
            </a:r>
            <a:r>
              <a:rPr lang="en-US" sz="1200" dirty="0" smtClean="0">
                <a:solidFill>
                  <a:schemeClr val="tx1">
                    <a:lumMod val="65000"/>
                    <a:lumOff val="35000"/>
                  </a:schemeClr>
                </a:solidFill>
                <a:effectLst/>
              </a:rPr>
              <a:t>PPT Topic        </a:t>
            </a:r>
            <a:r>
              <a:rPr lang="en-GB" sz="1200" b="1" dirty="0" smtClean="0">
                <a:solidFill>
                  <a:srgbClr val="ED1C24"/>
                </a:solidFill>
                <a:effectLst/>
              </a:rPr>
              <a:t>|</a:t>
            </a:r>
            <a:r>
              <a:rPr lang="en-GB" sz="1200" dirty="0" smtClean="0">
                <a:solidFill>
                  <a:schemeClr val="tx1">
                    <a:lumMod val="65000"/>
                    <a:lumOff val="35000"/>
                  </a:schemeClr>
                </a:solidFill>
                <a:effectLst/>
              </a:rPr>
              <a:t>   </a:t>
            </a:r>
            <a:endParaRPr kumimoji="0" lang="en-US" sz="1200" b="1" i="0" u="none" strike="noStrike" cap="none" normalizeH="0" baseline="0" dirty="0" smtClean="0">
              <a:ln>
                <a:noFill/>
              </a:ln>
              <a:solidFill>
                <a:srgbClr val="ED1C24"/>
              </a:solidFill>
              <a:effectLst/>
              <a:latin typeface="Arial" pitchFamily="34" charset="0"/>
              <a:cs typeface="Arial" pitchFamily="34" charset="0"/>
            </a:endParaRPr>
          </a:p>
        </p:txBody>
      </p:sp>
      <p:sp>
        <p:nvSpPr>
          <p:cNvPr id="16" name="Rectangle 15"/>
          <p:cNvSpPr/>
          <p:nvPr/>
        </p:nvSpPr>
        <p:spPr>
          <a:xfrm>
            <a:off x="10363201" y="6372425"/>
            <a:ext cx="863057" cy="276999"/>
          </a:xfrm>
          <a:prstGeom prst="rect">
            <a:avLst/>
          </a:prstGeom>
          <a:noFill/>
        </p:spPr>
        <p:txBody>
          <a:bodyPr wrap="none">
            <a:spAutoFit/>
          </a:bodyPr>
          <a:lstStyle/>
          <a:p>
            <a:fld id="{3B375670-D764-40BC-8DAC-59B128A74762}" type="datetimeFigureOut">
              <a:rPr lang="en-US" sz="1200" smtClean="0">
                <a:solidFill>
                  <a:srgbClr val="FF0000"/>
                </a:solidFill>
              </a:rPr>
              <a:pPr/>
              <a:t>02-Nov-17</a:t>
            </a:fld>
            <a:endParaRPr lang="en-US" sz="1200" dirty="0">
              <a:solidFill>
                <a:srgbClr val="FF0000"/>
              </a:solidFill>
            </a:endParaRPr>
          </a:p>
        </p:txBody>
      </p:sp>
      <p:sp>
        <p:nvSpPr>
          <p:cNvPr id="18" name="Rectangle 17"/>
          <p:cNvSpPr/>
          <p:nvPr/>
        </p:nvSpPr>
        <p:spPr>
          <a:xfrm>
            <a:off x="11656093" y="6372425"/>
            <a:ext cx="372218" cy="276999"/>
          </a:xfrm>
          <a:prstGeom prst="rect">
            <a:avLst/>
          </a:prstGeom>
          <a:noFill/>
        </p:spPr>
        <p:txBody>
          <a:bodyPr wrap="none">
            <a:spAutoFit/>
          </a:bodyPr>
          <a:lstStyle/>
          <a:p>
            <a:fld id="{358B76AB-D513-4FBE-92D8-9C71DCCBE676}" type="slidenum">
              <a:rPr lang="en-US" sz="1200" b="1" smtClean="0">
                <a:solidFill>
                  <a:srgbClr val="FF0000"/>
                </a:solidFill>
                <a:latin typeface="Arial" charset="0"/>
              </a:rPr>
              <a:pPr/>
              <a:t>‹#›</a:t>
            </a:fld>
            <a:endParaRPr lang="en-US" sz="1200" b="1" dirty="0">
              <a:solidFill>
                <a:srgbClr val="FF0000"/>
              </a:solidFill>
              <a:latin typeface="Arial" charset="0"/>
            </a:endParaRPr>
          </a:p>
        </p:txBody>
      </p:sp>
    </p:spTree>
    <p:extLst>
      <p:ext uri="{BB962C8B-B14F-4D97-AF65-F5344CB8AC3E}">
        <p14:creationId xmlns:p14="http://schemas.microsoft.com/office/powerpoint/2010/main" val="3899742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1219170" rtl="0" eaLnBrk="1" latinLnBrk="0" hangingPunct="1">
        <a:spcBef>
          <a:spcPct val="0"/>
        </a:spcBef>
        <a:buNone/>
        <a:defRPr sz="5867" kern="1200" baseline="0">
          <a:solidFill>
            <a:srgbClr val="ED1C24"/>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3200" kern="1200">
          <a:solidFill>
            <a:schemeClr val="tx1">
              <a:lumMod val="95000"/>
              <a:lumOff val="5000"/>
            </a:schemeClr>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lumMod val="75000"/>
              <a:lumOff val="2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29C9D21-7921-4EBC-AB1A-9595AE4BA7E5}" type="datetimeFigureOut">
              <a:rPr lang="en-US" smtClean="0"/>
              <a:t>02-Nov-17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286076BD-94BA-4A1B-8873-415D472E0E5C}" type="slidenum">
              <a:rPr lang="en-US" smtClean="0"/>
              <a:t>‹#›</a:t>
            </a:fld>
            <a:endParaRPr lang="en-US"/>
          </a:p>
        </p:txBody>
      </p:sp>
    </p:spTree>
    <p:extLst>
      <p:ext uri="{BB962C8B-B14F-4D97-AF65-F5344CB8AC3E}">
        <p14:creationId xmlns:p14="http://schemas.microsoft.com/office/powerpoint/2010/main" val="28573170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676" y="625252"/>
            <a:ext cx="12192000" cy="5091843"/>
          </a:xfrm>
          <a:prstGeom prst="rect">
            <a:avLst/>
          </a:prstGeom>
        </p:spPr>
        <p:txBody>
          <a:bodyPr wrap="square">
            <a:spAutoFit/>
          </a:bodyPr>
          <a:lstStyle/>
          <a:p>
            <a:pPr algn="ctr">
              <a:lnSpc>
                <a:spcPct val="107000"/>
              </a:lnSpc>
              <a:spcBef>
                <a:spcPct val="0"/>
              </a:spcBef>
              <a:spcAft>
                <a:spcPts val="800"/>
              </a:spcAft>
              <a:buFontTx/>
              <a:buNone/>
            </a:pPr>
            <a:r>
              <a:rPr lang="en-US" altLang="en-US" sz="36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PDTP 2016 COHORT 2 </a:t>
            </a:r>
            <a:r>
              <a:rPr lang="en-US" altLang="en-US" sz="36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INNOVATIONS PRESENTATION</a:t>
            </a:r>
            <a:endParaRPr lang="en-US" altLang="en-US" sz="36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endParaRPr lang="en-US" altLang="en-US" sz="3200" b="1"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200" b="1" dirty="0">
                <a:latin typeface="Baskerville Old Face" panose="02020602080505020303" pitchFamily="18" charset="0"/>
                <a:ea typeface="Calibri" panose="020F0502020204030204" pitchFamily="34" charset="0"/>
                <a:cs typeface="Times New Roman" panose="02020603050405020304" pitchFamily="18" charset="0"/>
              </a:rPr>
              <a:t>PUBLIC SECTOR </a:t>
            </a:r>
            <a:r>
              <a:rPr lang="en-US" altLang="en-US" sz="3200" b="1" dirty="0" smtClean="0">
                <a:latin typeface="Baskerville Old Face" panose="02020602080505020303" pitchFamily="18" charset="0"/>
                <a:ea typeface="Calibri" panose="020F0502020204030204" pitchFamily="34" charset="0"/>
                <a:cs typeface="Times New Roman" panose="02020603050405020304" pitchFamily="18" charset="0"/>
              </a:rPr>
              <a:t>PLACEMENT</a:t>
            </a:r>
          </a:p>
          <a:p>
            <a:pPr algn="ctr">
              <a:lnSpc>
                <a:spcPct val="107000"/>
              </a:lnSpc>
              <a:spcBef>
                <a:spcPct val="0"/>
              </a:spcBef>
              <a:spcAft>
                <a:spcPts val="800"/>
              </a:spcAft>
              <a:buFontTx/>
              <a:buNone/>
            </a:pPr>
            <a:r>
              <a:rPr lang="en-US" altLang="en-US" sz="3200" b="1" u="sng" dirty="0" smtClean="0">
                <a:latin typeface="Baskerville Old Face" panose="02020602080505020303" pitchFamily="18" charset="0"/>
                <a:ea typeface="Calibri" panose="020F0502020204030204" pitchFamily="34" charset="0"/>
                <a:cs typeface="Times New Roman" panose="02020603050405020304" pitchFamily="18" charset="0"/>
              </a:rPr>
              <a:t>E-CITIZEN CUSTOMER SUPPORT SYSTEM </a:t>
            </a:r>
          </a:p>
          <a:p>
            <a:pPr algn="ctr">
              <a:lnSpc>
                <a:spcPct val="107000"/>
              </a:lnSpc>
              <a:spcBef>
                <a:spcPct val="0"/>
              </a:spcBef>
              <a:spcAft>
                <a:spcPts val="800"/>
              </a:spcAft>
              <a:buFontTx/>
              <a:buNone/>
            </a:pPr>
            <a:r>
              <a:rPr lang="en-US" altLang="en-US" sz="3200" b="1" dirty="0" smtClean="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2</a:t>
            </a:r>
            <a:r>
              <a:rPr lang="en-US" altLang="en-US" sz="3200" b="1" baseline="30000" dirty="0" smtClean="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nd</a:t>
            </a:r>
            <a:r>
              <a:rPr lang="en-US" altLang="en-US" sz="3200" b="1" dirty="0" smtClean="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 NOVEMBER 2017</a:t>
            </a:r>
            <a:r>
              <a:rPr lang="en-US" altLang="en-US" sz="32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altLang="en-US" sz="14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200" b="1" dirty="0">
                <a:latin typeface="Baskerville Old Face" panose="02020602080505020303" pitchFamily="18" charset="0"/>
                <a:ea typeface="Calibri" panose="020F0502020204030204" pitchFamily="34" charset="0"/>
                <a:cs typeface="Times New Roman" panose="02020603050405020304" pitchFamily="18" charset="0"/>
              </a:rPr>
              <a:t>PREPARED BY: 	</a:t>
            </a:r>
            <a:r>
              <a:rPr lang="en-US" altLang="en-US" sz="32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ELVIS KIMEMIA</a:t>
            </a:r>
          </a:p>
          <a:p>
            <a:pPr algn="ctr">
              <a:lnSpc>
                <a:spcPct val="107000"/>
              </a:lnSpc>
              <a:spcBef>
                <a:spcPct val="0"/>
              </a:spcBef>
              <a:spcAft>
                <a:spcPts val="800"/>
              </a:spcAft>
              <a:buFontTx/>
              <a:buNone/>
            </a:pPr>
            <a:r>
              <a:rPr lang="en-US" altLang="en-US" sz="32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GLADYS MAILU</a:t>
            </a:r>
          </a:p>
          <a:p>
            <a:pPr algn="ctr">
              <a:lnSpc>
                <a:spcPct val="107000"/>
              </a:lnSpc>
              <a:spcBef>
                <a:spcPct val="0"/>
              </a:spcBef>
              <a:spcAft>
                <a:spcPts val="800"/>
              </a:spcAft>
              <a:buFontTx/>
              <a:buNone/>
            </a:pPr>
            <a:r>
              <a:rPr lang="en-US" altLang="en-US" sz="32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BEN MUTURI</a:t>
            </a:r>
            <a:endParaRPr lang="en-US" altLang="en-US" sz="1400"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738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16600" b="1" dirty="0" smtClean="0"/>
              <a:t>THANK YOU</a:t>
            </a:r>
            <a:endParaRPr lang="en-US" sz="16600" b="1" dirty="0"/>
          </a:p>
        </p:txBody>
      </p:sp>
    </p:spTree>
    <p:extLst>
      <p:ext uri="{BB962C8B-B14F-4D97-AF65-F5344CB8AC3E}">
        <p14:creationId xmlns:p14="http://schemas.microsoft.com/office/powerpoint/2010/main" val="375763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smtClean="0"/>
              <a:t>E-Citizen </a:t>
            </a:r>
            <a:r>
              <a:rPr lang="en-US" b="1" dirty="0"/>
              <a:t>is the first-stop portal for Government information and services, </a:t>
            </a:r>
            <a:r>
              <a:rPr lang="en-US" b="1" dirty="0" smtClean="0"/>
              <a:t>organized </a:t>
            </a:r>
            <a:r>
              <a:rPr lang="en-US" b="1" dirty="0"/>
              <a:t>with your needs in </a:t>
            </a:r>
            <a:r>
              <a:rPr lang="en-US" b="1" dirty="0" smtClean="0"/>
              <a:t>mind by incorporating MCDAs. </a:t>
            </a:r>
          </a:p>
          <a:p>
            <a:pPr marL="457200" indent="-457200">
              <a:buFont typeface="Arial" panose="020B0604020202020204" pitchFamily="34" charset="0"/>
              <a:buChar char="•"/>
            </a:pPr>
            <a:r>
              <a:rPr lang="en-US" b="1" dirty="0" smtClean="0"/>
              <a:t>It is </a:t>
            </a:r>
            <a:r>
              <a:rPr lang="en-US" b="1" dirty="0" smtClean="0"/>
              <a:t>run </a:t>
            </a:r>
            <a:r>
              <a:rPr lang="en-US" b="1" dirty="0" smtClean="0"/>
              <a:t>by Government Digital Payments (GDP) taskforce whose mandate is to ensure that individuals and business are enabled to make payments for government services electronically </a:t>
            </a:r>
            <a:r>
              <a:rPr lang="en-US" b="1" dirty="0" err="1" smtClean="0"/>
              <a:t>e.g</a:t>
            </a:r>
            <a:r>
              <a:rPr lang="en-US" b="1" dirty="0" smtClean="0"/>
              <a:t> through m-</a:t>
            </a:r>
            <a:r>
              <a:rPr lang="en-US" b="1" dirty="0" err="1" smtClean="0"/>
              <a:t>pesa</a:t>
            </a:r>
            <a:r>
              <a:rPr lang="en-US" b="1" dirty="0" smtClean="0"/>
              <a:t>, </a:t>
            </a:r>
            <a:r>
              <a:rPr lang="en-US" b="1" dirty="0" err="1" smtClean="0"/>
              <a:t>eazzy</a:t>
            </a:r>
            <a:r>
              <a:rPr lang="en-US" b="1" dirty="0" smtClean="0"/>
              <a:t> pay, </a:t>
            </a:r>
            <a:r>
              <a:rPr lang="en-US" b="1" dirty="0" err="1" smtClean="0"/>
              <a:t>etc</a:t>
            </a:r>
            <a:endParaRPr lang="en-US" dirty="0"/>
          </a:p>
        </p:txBody>
      </p:sp>
    </p:spTree>
    <p:extLst>
      <p:ext uri="{BB962C8B-B14F-4D97-AF65-F5344CB8AC3E}">
        <p14:creationId xmlns:p14="http://schemas.microsoft.com/office/powerpoint/2010/main" val="356806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a:t>There is need for an online customer help desk to address concerns and challenges faced by users </a:t>
            </a:r>
            <a:r>
              <a:rPr lang="en-US" b="1" dirty="0" smtClean="0"/>
              <a:t>online since E-citizen </a:t>
            </a:r>
            <a:r>
              <a:rPr lang="en-US" b="1" dirty="0"/>
              <a:t>does not provide an online platform for the same. The proposed E-CITIZEN online customer support system seeks to serve this need.</a:t>
            </a:r>
          </a:p>
          <a:p>
            <a:endParaRPr lang="en-US" b="1" dirty="0"/>
          </a:p>
        </p:txBody>
      </p:sp>
    </p:spTree>
    <p:extLst>
      <p:ext uri="{BB962C8B-B14F-4D97-AF65-F5344CB8AC3E}">
        <p14:creationId xmlns:p14="http://schemas.microsoft.com/office/powerpoint/2010/main" val="269974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The proposed ECITIZEN customer support system shall enable clients to forward issues and concerns encountered while using the ECITIZEN portal</a:t>
            </a:r>
            <a:r>
              <a:rPr lang="en-US" b="1" dirty="0">
                <a:solidFill>
                  <a:srgbClr val="FF0000"/>
                </a:solidFill>
              </a:rPr>
              <a:t> according to level of urgency</a:t>
            </a:r>
            <a:r>
              <a:rPr lang="en-US" b="1" dirty="0"/>
              <a:t>. The admin shall then forward the issues to relevant </a:t>
            </a:r>
            <a:r>
              <a:rPr lang="en-US" b="1" dirty="0" smtClean="0"/>
              <a:t>MCDA’S </a:t>
            </a:r>
            <a:r>
              <a:rPr lang="en-US" b="1" dirty="0"/>
              <a:t>in the form of tickets. At the </a:t>
            </a:r>
            <a:r>
              <a:rPr lang="en-US" b="1" dirty="0" smtClean="0"/>
              <a:t>MCDA </a:t>
            </a:r>
            <a:r>
              <a:rPr lang="en-US" b="1" dirty="0"/>
              <a:t>level, the tickets are assigned to specific persons to handle them and get back to clients.</a:t>
            </a:r>
          </a:p>
          <a:p>
            <a:r>
              <a:rPr lang="en-US" b="1" dirty="0"/>
              <a:t>The admin shall be able to know the issues resolved, issues pending and whether or not issues were resolved in time. Clients shall be notified via mail the status of their issue raised.</a:t>
            </a:r>
          </a:p>
          <a:p>
            <a:r>
              <a:rPr lang="en-US" b="1" dirty="0"/>
              <a:t>All this happens without one requiring to visit any office (online). </a:t>
            </a:r>
          </a:p>
          <a:p>
            <a:endParaRPr lang="en-US" dirty="0"/>
          </a:p>
        </p:txBody>
      </p:sp>
    </p:spTree>
    <p:extLst>
      <p:ext uri="{BB962C8B-B14F-4D97-AF65-F5344CB8AC3E}">
        <p14:creationId xmlns:p14="http://schemas.microsoft.com/office/powerpoint/2010/main" val="406119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65521486"/>
              </p:ext>
            </p:extLst>
          </p:nvPr>
        </p:nvGraphicFramePr>
        <p:xfrm>
          <a:off x="361608" y="-548689"/>
          <a:ext cx="11582400" cy="66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a:xfrm rot="2743629">
            <a:off x="9487385" y="3495704"/>
            <a:ext cx="759655" cy="337625"/>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800000">
            <a:off x="7581597" y="4989854"/>
            <a:ext cx="2432490" cy="337625"/>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5210" y="589286"/>
            <a:ext cx="2290914" cy="7737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Creates a query</a:t>
            </a:r>
            <a:endParaRPr lang="en-US" dirty="0"/>
          </a:p>
        </p:txBody>
      </p:sp>
    </p:spTree>
    <p:extLst>
      <p:ext uri="{BB962C8B-B14F-4D97-AF65-F5344CB8AC3E}">
        <p14:creationId xmlns:p14="http://schemas.microsoft.com/office/powerpoint/2010/main" val="45942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Process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417640"/>
            <a:ext cx="11680874" cy="4498180"/>
          </a:xfrm>
        </p:spPr>
      </p:pic>
    </p:spTree>
    <p:extLst>
      <p:ext uri="{BB962C8B-B14F-4D97-AF65-F5344CB8AC3E}">
        <p14:creationId xmlns:p14="http://schemas.microsoft.com/office/powerpoint/2010/main" val="220324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a:t>The eCitizen support system is a viable innovation. As almost or all government services have moved online it is important that customers are satisfied and have feedback after an inquiry. The system will allow remote communication to the customer support system which will be created for customer convenience. Through the system we will be able to track trouble tickets, whether recurring problems are solved right away. The resources required are a computer, switch, technical and software</a:t>
            </a:r>
          </a:p>
        </p:txBody>
      </p:sp>
    </p:spTree>
    <p:extLst>
      <p:ext uri="{BB962C8B-B14F-4D97-AF65-F5344CB8AC3E}">
        <p14:creationId xmlns:p14="http://schemas.microsoft.com/office/powerpoint/2010/main" val="377808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a:t>The proposed </a:t>
            </a:r>
            <a:r>
              <a:rPr lang="en-US" b="1" dirty="0" smtClean="0"/>
              <a:t>E-citizen </a:t>
            </a:r>
            <a:r>
              <a:rPr lang="en-US" b="1" dirty="0"/>
              <a:t>customer support system resonates with the ICT masterplan goal of an effective and efficient public service delivery using ICT. It also resonates with the eCitizen objective of improving service delivery on the eCitizen support.</a:t>
            </a:r>
          </a:p>
          <a:p>
            <a:pPr marL="457200" indent="-457200">
              <a:buFont typeface="Arial" panose="020B0604020202020204" pitchFamily="34" charset="0"/>
              <a:buChar char="•"/>
            </a:pPr>
            <a:endParaRPr lang="en-US" b="1" dirty="0"/>
          </a:p>
        </p:txBody>
      </p:sp>
    </p:spTree>
    <p:extLst>
      <p:ext uri="{BB962C8B-B14F-4D97-AF65-F5344CB8AC3E}">
        <p14:creationId xmlns:p14="http://schemas.microsoft.com/office/powerpoint/2010/main" val="385058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pPr marL="457200" lvl="0" indent="-457200">
              <a:buFont typeface="Arial" panose="020B0604020202020204" pitchFamily="34" charset="0"/>
              <a:buChar char="•"/>
            </a:pPr>
            <a:r>
              <a:rPr lang="en-US" b="1" dirty="0" smtClean="0"/>
              <a:t>It </a:t>
            </a:r>
            <a:r>
              <a:rPr lang="en-US" b="1" dirty="0"/>
              <a:t>can be commercialized using three major steps: market research to identify target market, market testing, modification and then marketing of the final product. </a:t>
            </a:r>
          </a:p>
          <a:p>
            <a:pPr marL="457200" indent="-457200">
              <a:buFont typeface="Arial" panose="020B0604020202020204" pitchFamily="34" charset="0"/>
              <a:buChar char="•"/>
            </a:pPr>
            <a:r>
              <a:rPr lang="en-US" b="1" dirty="0"/>
              <a:t>The system can be purchased by any organization or business to address customer queries. </a:t>
            </a:r>
          </a:p>
          <a:p>
            <a:r>
              <a:rPr lang="en-US" b="1" dirty="0"/>
              <a:t>-Addressing customer queries becomes easier and faster</a:t>
            </a:r>
          </a:p>
          <a:p>
            <a:r>
              <a:rPr lang="en-US" b="1" dirty="0"/>
              <a:t>-Customers can easily follow the status of their queries </a:t>
            </a:r>
          </a:p>
          <a:p>
            <a:r>
              <a:rPr lang="en-US" b="1" dirty="0"/>
              <a:t>-Escalation and follow up on customer queries is made easier</a:t>
            </a:r>
          </a:p>
          <a:p>
            <a:r>
              <a:rPr lang="en-US" b="1" dirty="0"/>
              <a:t>-Frequent customer queries can easily be identified and addressed.</a:t>
            </a:r>
          </a:p>
          <a:p>
            <a:endParaRPr lang="en-US" b="1" dirty="0"/>
          </a:p>
        </p:txBody>
      </p:sp>
    </p:spTree>
    <p:extLst>
      <p:ext uri="{BB962C8B-B14F-4D97-AF65-F5344CB8AC3E}">
        <p14:creationId xmlns:p14="http://schemas.microsoft.com/office/powerpoint/2010/main" val="2651595175"/>
      </p:ext>
    </p:extLst>
  </p:cSld>
  <p:clrMapOvr>
    <a:masterClrMapping/>
  </p:clrMapOvr>
</p:sld>
</file>

<file path=ppt/theme/theme1.xml><?xml version="1.0" encoding="utf-8"?>
<a:theme xmlns:a="http://schemas.openxmlformats.org/drawingml/2006/main" name="TEMPLATE SLIDE pdtp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SLIDE pdtp ppt</Template>
  <TotalTime>4075</TotalTime>
  <Words>460</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Baskerville Old Face</vt:lpstr>
      <vt:lpstr>Calibri</vt:lpstr>
      <vt:lpstr>Times New Roman</vt:lpstr>
      <vt:lpstr>TEMPLATE SLIDE pdtp ppt</vt:lpstr>
      <vt:lpstr>Custom Design</vt:lpstr>
      <vt:lpstr>PowerPoint Presentation</vt:lpstr>
      <vt:lpstr>INTRODUCTION</vt:lpstr>
      <vt:lpstr>PROBLEM STATEMENT</vt:lpstr>
      <vt:lpstr>How it works</vt:lpstr>
      <vt:lpstr>PowerPoint Presentation</vt:lpstr>
      <vt:lpstr>DFD Process Flow</vt:lpstr>
      <vt:lpstr>Feasibility</vt:lpstr>
      <vt:lpstr>Relevance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32</cp:revision>
  <dcterms:created xsi:type="dcterms:W3CDTF">2017-05-05T15:01:20Z</dcterms:created>
  <dcterms:modified xsi:type="dcterms:W3CDTF">2017-11-02T05:57:02Z</dcterms:modified>
</cp:coreProperties>
</file>