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65" r:id="rId4"/>
    <p:sldId id="266" r:id="rId5"/>
    <p:sldId id="259" r:id="rId6"/>
    <p:sldId id="263" r:id="rId7"/>
    <p:sldId id="262" r:id="rId8"/>
    <p:sldId id="261" r:id="rId9"/>
    <p:sldId id="268" r:id="rId10"/>
    <p:sldId id="264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50"/>
    <a:srgbClr val="FFFFFF"/>
    <a:srgbClr val="ED1C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100" d="100"/>
          <a:sy n="100" d="100"/>
        </p:scale>
        <p:origin x="-480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64993-6F60-4570-AE08-92FF8F1F0EB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D2A14-81BD-4991-8D76-D7524277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>
                <a:solidFill>
                  <a:srgbClr val="ED1C24"/>
                </a:solidFill>
              </a:defRPr>
            </a:lvl1pPr>
          </a:lstStyle>
          <a:p>
            <a:r>
              <a:rPr lang="en-US" dirty="0" smtClean="0"/>
              <a:t>TASKS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800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15/02/20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5200" y="-3"/>
            <a:ext cx="1828800" cy="34289"/>
          </a:xfrm>
          <a:prstGeom prst="rect">
            <a:avLst/>
          </a:prstGeom>
          <a:solidFill>
            <a:srgbClr val="00A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3"/>
            <a:ext cx="1828800" cy="342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34444" y="-4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97689" y="-5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68889" y="-4030"/>
            <a:ext cx="1828800" cy="3428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3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7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7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48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5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9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05979"/>
            <a:ext cx="8686800" cy="857250"/>
          </a:xfrm>
        </p:spPr>
        <p:txBody>
          <a:bodyPr/>
          <a:lstStyle/>
          <a:p>
            <a:r>
              <a:rPr lang="en-US" dirty="0" smtClean="0"/>
              <a:t>M&amp;E TOOLS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00151"/>
            <a:ext cx="8686800" cy="339447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en-US" dirty="0" smtClean="0"/>
              <a:t>FIELD EVALUATION CHECKLIST=&gt; Done and shared for team input</a:t>
            </a:r>
          </a:p>
          <a:p>
            <a:r>
              <a:rPr lang="en-US" dirty="0" smtClean="0"/>
              <a:t>FIELD VISIT SCHEDULE=&gt;Done, ready for team input and approval</a:t>
            </a:r>
          </a:p>
          <a:p>
            <a:r>
              <a:rPr lang="en-US" dirty="0" smtClean="0"/>
              <a:t>DIGITIZATION OF PDTP WORKPLAN=&gt; In progress. An online draft for review to be ready by </a:t>
            </a:r>
            <a:r>
              <a:rPr lang="en-US" dirty="0" err="1" smtClean="0"/>
              <a:t>CoB</a:t>
            </a:r>
            <a:r>
              <a:rPr lang="en-US" dirty="0" smtClean="0"/>
              <a:t> today</a:t>
            </a:r>
          </a:p>
          <a:p>
            <a:r>
              <a:rPr lang="en-US" dirty="0" smtClean="0"/>
              <a:t>M&amp;E Plan/Framework- Shared with </a:t>
            </a:r>
            <a:r>
              <a:rPr lang="en-US" dirty="0" err="1" smtClean="0"/>
              <a:t>HoD</a:t>
            </a:r>
            <a:r>
              <a:rPr lang="en-US" dirty="0" smtClean="0"/>
              <a:t>(</a:t>
            </a:r>
            <a:r>
              <a:rPr lang="en-US" dirty="0" err="1" smtClean="0"/>
              <a:t>Zilpher</a:t>
            </a:r>
            <a:r>
              <a:rPr lang="en-US" dirty="0" smtClean="0"/>
              <a:t>) for input and guidance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12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4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626394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7949"/>
            <a:ext cx="7772400" cy="6572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4267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67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51335"/>
            <a:ext cx="42687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31156"/>
            <a:ext cx="42687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2703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703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40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7630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3622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5979"/>
            <a:ext cx="6248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61"/>
            <a:ext cx="2819400" cy="507492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7467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INTERNSHIP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1"/>
            <a:ext cx="8763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MDAs=316</a:t>
            </a:r>
          </a:p>
          <a:p>
            <a:r>
              <a:rPr lang="en-US" dirty="0" smtClean="0"/>
              <a:t>PRIVATE SECTOR=187</a:t>
            </a:r>
          </a:p>
          <a:p>
            <a:pPr lvl="0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5200" y="-3"/>
            <a:ext cx="1828800" cy="34289"/>
          </a:xfrm>
          <a:prstGeom prst="rect">
            <a:avLst/>
          </a:prstGeom>
          <a:solidFill>
            <a:srgbClr val="00A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44" y="-3"/>
            <a:ext cx="1828800" cy="342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34444" y="-4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97689" y="-5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68889" y="-4030"/>
            <a:ext cx="1828800" cy="3428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629150"/>
            <a:ext cx="1752601" cy="46005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899356" y="4779318"/>
            <a:ext cx="1986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GB" sz="900" b="1" dirty="0" smtClean="0">
                <a:solidFill>
                  <a:srgbClr val="ED1C24"/>
                </a:solidFill>
                <a:effectLst/>
              </a:rPr>
              <a:t>|</a:t>
            </a:r>
            <a:r>
              <a:rPr lang="en-GB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     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PPT Topic        </a:t>
            </a:r>
            <a:r>
              <a:rPr lang="en-GB" sz="900" b="1" dirty="0" smtClean="0">
                <a:solidFill>
                  <a:srgbClr val="ED1C24"/>
                </a:solidFill>
                <a:effectLst/>
              </a:rPr>
              <a:t>|</a:t>
            </a:r>
            <a:r>
              <a:rPr lang="en-GB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ED1C24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772400" y="4779318"/>
            <a:ext cx="56630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fld id="{3B375670-D764-40BC-8DAC-59B128A74762}" type="datetimeFigureOut">
              <a:rPr lang="en-US" sz="900" smtClean="0">
                <a:solidFill>
                  <a:srgbClr val="FF0000"/>
                </a:solidFill>
              </a:rPr>
              <a:pPr/>
              <a:t>11/8/2017</a:t>
            </a:fld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742070" y="4779318"/>
            <a:ext cx="32573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fld id="{358B76AB-D513-4FBE-92D8-9C71DCCBE676}" type="slidenum">
              <a:rPr lang="en-US" sz="900" b="1" smtClean="0">
                <a:solidFill>
                  <a:srgbClr val="FF0000"/>
                </a:solidFill>
                <a:latin typeface="Arial" charset="0"/>
              </a:rPr>
              <a:pPr/>
              <a:t>‹#›</a:t>
            </a:fld>
            <a:endParaRPr lang="en-US" sz="9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ED1C2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9D21-7921-4EBC-AB1A-9595AE4BA7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file:///C:\Users\KEVIN\Desktop\New%20folder\Organisation%20List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file:///C:\Users\KEVIN\Desktop\New%20folder\List%20of%20Team.do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microsoft.com/office/2007/relationships/hdphoto" Target="../media/hdphoto1.wd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hyperlink" Target="../Desktop/New%20folder/draft%20intro%20to%20private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50"/>
            <a:ext cx="8686800" cy="4461273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sz="3600" b="1" dirty="0" smtClean="0">
                <a:solidFill>
                  <a:srgbClr val="00B0F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PDTP </a:t>
            </a:r>
            <a:r>
              <a:rPr lang="en-US" altLang="en-US" sz="3600" b="1" dirty="0">
                <a:solidFill>
                  <a:srgbClr val="00B0F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COHORT 2 SECOND </a:t>
            </a:r>
            <a:r>
              <a:rPr lang="en-US" altLang="en-US" sz="3600" b="1" dirty="0" smtClean="0">
                <a:solidFill>
                  <a:srgbClr val="00B0F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QUARTER</a:t>
            </a:r>
            <a:r>
              <a:rPr lang="en-US" altLang="en-US" sz="3600" b="1" dirty="0" smtClean="0">
                <a:solidFill>
                  <a:srgbClr val="00B0F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 8</a:t>
            </a:r>
            <a:r>
              <a:rPr lang="en-US" altLang="en-US" sz="2800" b="1" baseline="30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altLang="en-US" sz="2800" b="1" baseline="30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sz="3600" b="1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altLang="en-US" sz="3600" b="1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REPORT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JANUARY TO APRIL 2017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endParaRPr lang="en-US" altLang="en-US" sz="3200" b="1" dirty="0" smtClean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sz="32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by:</a:t>
            </a:r>
            <a:r>
              <a:rPr lang="en-US" altLang="en-US" sz="3200" b="1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3200" b="1" dirty="0" err="1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Kiptai</a:t>
            </a:r>
            <a:r>
              <a:rPr lang="en-US" altLang="en-US" sz="3200" b="1" dirty="0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Kiptoo</a:t>
            </a:r>
            <a:endParaRPr lang="en-US" altLang="en-US" sz="3200" b="1" dirty="0" smtClean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sz="3200" b="1" dirty="0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Kevin </a:t>
            </a:r>
            <a:r>
              <a:rPr lang="en-US" altLang="en-US" sz="3200" b="1" dirty="0" err="1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Gesora</a:t>
            </a:r>
            <a:endParaRPr lang="en-US" altLang="en-US" sz="3200" dirty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36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8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SECTOR OBJECTIVES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656279"/>
              </p:ext>
            </p:extLst>
          </p:nvPr>
        </p:nvGraphicFramePr>
        <p:xfrm>
          <a:off x="228600" y="971550"/>
          <a:ext cx="86868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="" xmlns:a16="http://schemas.microsoft.com/office/drawing/2014/main" val="2716263342"/>
                    </a:ext>
                  </a:extLst>
                </a:gridCol>
                <a:gridCol w="4343400">
                  <a:extLst>
                    <a:ext uri="{9D8B030D-6E8A-4147-A177-3AD203B41FA5}">
                      <a16:colId xmlns="" xmlns:a16="http://schemas.microsoft.com/office/drawing/2014/main" val="2931982174"/>
                    </a:ext>
                  </a:extLst>
                </a:gridCol>
              </a:tblGrid>
              <a:tr h="35814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-Infrastructure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practices and trends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-LAN Network trends and Technologies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-Network upgrade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migration Strategies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Network Performance Management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ICT service management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-Diagnosis,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maintenance and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support of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LANS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-Pro-active versus  Reactive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Network Administration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-Infrastructure Practices and Trends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13196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03536"/>
              </p:ext>
            </p:extLst>
          </p:nvPr>
        </p:nvGraphicFramePr>
        <p:xfrm>
          <a:off x="4648200" y="971550"/>
          <a:ext cx="4267200" cy="1600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22400">
                  <a:extLst>
                    <a:ext uri="{9D8B030D-6E8A-4147-A177-3AD203B41FA5}">
                      <a16:colId xmlns="" xmlns:a16="http://schemas.microsoft.com/office/drawing/2014/main" val="2143111814"/>
                    </a:ext>
                  </a:extLst>
                </a:gridCol>
                <a:gridCol w="1422400">
                  <a:extLst>
                    <a:ext uri="{9D8B030D-6E8A-4147-A177-3AD203B41FA5}">
                      <a16:colId xmlns="" xmlns:a16="http://schemas.microsoft.com/office/drawing/2014/main" val="2142317524"/>
                    </a:ext>
                  </a:extLst>
                </a:gridCol>
                <a:gridCol w="1422400">
                  <a:extLst>
                    <a:ext uri="{9D8B030D-6E8A-4147-A177-3AD203B41FA5}">
                      <a16:colId xmlns="" xmlns:a16="http://schemas.microsoft.com/office/drawing/2014/main" val="567496178"/>
                    </a:ext>
                  </a:extLst>
                </a:gridCol>
              </a:tblGrid>
              <a:tr h="882622">
                <a:tc>
                  <a:txBody>
                    <a:bodyPr/>
                    <a:lstStyle/>
                    <a:p>
                      <a:r>
                        <a:rPr lang="en-US" dirty="0" smtClean="0"/>
                        <a:t>LARGE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r>
                        <a:rPr lang="en-US" baseline="0" dirty="0" smtClean="0"/>
                        <a:t>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6500283"/>
                  </a:ext>
                </a:extLst>
              </a:tr>
              <a:tr h="7175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8065130"/>
                  </a:ext>
                </a:extLst>
              </a:tr>
            </a:tbl>
          </a:graphicData>
        </a:graphic>
      </p:graphicFrame>
      <p:pic>
        <p:nvPicPr>
          <p:cNvPr id="10" name="Picture 9">
            <a:hlinkHover r:id="rId2" action="ppaction://hlinkfile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762250"/>
            <a:ext cx="1714500" cy="1714500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file"/>
            <a:hlinkHover r:id="rId4" action="ppaction://hlinkfil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22" y="2834281"/>
            <a:ext cx="2280663" cy="18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nstantia" panose="02030602050306030303" pitchFamily="18" charset="0"/>
              </a:rPr>
              <a:t>KEY GOVERNMENT ICT PROJECTS</a:t>
            </a:r>
            <a:endParaRPr lang="en-US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 COUNTY CONNECTIVITY PROJECT (CCP) –</a:t>
            </a:r>
            <a:r>
              <a:rPr lang="en-US" b="1" dirty="0" err="1" smtClean="0"/>
              <a:t>soulco</a:t>
            </a:r>
            <a:endParaRPr lang="en-US" b="1" dirty="0"/>
          </a:p>
          <a:p>
            <a:r>
              <a:rPr lang="en-US" b="1" dirty="0" smtClean="0"/>
              <a:t>2. NOFBI- Huawei </a:t>
            </a:r>
          </a:p>
          <a:p>
            <a:r>
              <a:rPr lang="en-US" b="1" dirty="0" smtClean="0"/>
              <a:t>3. SAFE CITY - Huawei</a:t>
            </a:r>
            <a:endParaRPr lang="en-US" b="1" dirty="0"/>
          </a:p>
          <a:p>
            <a:r>
              <a:rPr lang="en-US" b="1" dirty="0" smtClean="0"/>
              <a:t>4. KONZA SMART CITY</a:t>
            </a:r>
          </a:p>
          <a:p>
            <a:r>
              <a:rPr lang="en-US" b="1" dirty="0" smtClean="0"/>
              <a:t>5. GUMS – Government Unified Messaging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2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lonna MT" panose="04020805060202030203" pitchFamily="82" charset="0"/>
              </a:rPr>
              <a:t>ICT DEPARMENT STRUCTURE</a:t>
            </a:r>
            <a:endParaRPr lang="en-US" b="1" dirty="0">
              <a:latin typeface="Colonna MT" panose="04020805060202030203" pitchFamily="82" charset="0"/>
            </a:endParaRPr>
          </a:p>
        </p:txBody>
      </p:sp>
      <p:pic>
        <p:nvPicPr>
          <p:cNvPr id="4" name="Content Placeholder 3" descr="Image result for ict organizational stru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00150"/>
            <a:ext cx="8229600" cy="339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3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924"/>
            <a:ext cx="2970439" cy="10060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71" y="2266950"/>
            <a:ext cx="4189299" cy="2258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tencil" panose="040409050D0802020404" pitchFamily="82" charset="0"/>
              </a:rPr>
              <a:t>   TECHNICAL SKILLS</a:t>
            </a:r>
            <a:endParaRPr lang="en-US" dirty="0">
              <a:latin typeface="Stencil" panose="040409050D0802020404" pitchFamily="82" charset="0"/>
            </a:endParaRPr>
          </a:p>
        </p:txBody>
      </p:sp>
      <p:pic>
        <p:nvPicPr>
          <p:cNvPr id="4" name="Content Placeholder 3">
            <a:hlinkClick r:id="rId4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21" y="2933700"/>
            <a:ext cx="3333750" cy="220980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1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-1560266"/>
            <a:ext cx="2190750" cy="1470660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84000" dist="101600" dir="5400000" sy="-100000" algn="bl" rotWithShape="0"/>
          </a:effectLst>
        </p:spPr>
      </p:pic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146251"/>
              </p:ext>
            </p:extLst>
          </p:nvPr>
        </p:nvGraphicFramePr>
        <p:xfrm>
          <a:off x="152400" y="1520219"/>
          <a:ext cx="8686800" cy="321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="" xmlns:a16="http://schemas.microsoft.com/office/drawing/2014/main" val="2889821165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577990410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142597428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4284244750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Cabling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(Copper&amp; Fiber)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Configurations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Monitoring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3049672"/>
                  </a:ext>
                </a:extLst>
              </a:tr>
              <a:tr h="2529305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-Network support and maintenance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-Network designing and deployment and documentation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-Routers and switches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-Wireless devices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-VOIP and Teleconferencing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-Network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Systems (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Solarwinds&amp;Radwin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-Monitoring the supported network technologies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-Grading of faults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-Creation of Trouble Tickets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Preventive maintenance of Networks equipment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 Support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422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6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62350"/>
            <a:ext cx="1295400" cy="106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ORGANISATIONAL SKILLS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150439"/>
              </p:ext>
            </p:extLst>
          </p:nvPr>
        </p:nvGraphicFramePr>
        <p:xfrm>
          <a:off x="228600" y="1200150"/>
          <a:ext cx="8686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="" xmlns:a16="http://schemas.microsoft.com/office/drawing/2014/main" val="1217762204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2316642529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4008895512"/>
                    </a:ext>
                  </a:extLst>
                </a:gridCol>
              </a:tblGrid>
              <a:tr h="81366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MANAGEMENT SKILLS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MENTAL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SKILLS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PHYSICAL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SKILLS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7742211"/>
                  </a:ext>
                </a:extLst>
              </a:tr>
              <a:tr h="2615339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and keeping deadlines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-Goal setting and meeting goals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-Coordinating  events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Multitasking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-Decision making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Listening skills 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-Communication 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-Creative thinking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-Conflict resolution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management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-Responsibility (office materials and equipment)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022393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65871"/>
            <a:ext cx="2857500" cy="1463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6550"/>
            <a:ext cx="2781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3170544"/>
            <a:ext cx="2895600" cy="1442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74691"/>
            <a:ext cx="4102100" cy="889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86150"/>
            <a:ext cx="2743200" cy="165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LESSONS TO GOVERNMENT</a:t>
            </a:r>
            <a:endParaRPr lang="en-US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148392"/>
              </p:ext>
            </p:extLst>
          </p:nvPr>
        </p:nvGraphicFramePr>
        <p:xfrm>
          <a:off x="239486" y="1200150"/>
          <a:ext cx="8686800" cy="305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="" xmlns:a16="http://schemas.microsoft.com/office/drawing/2014/main" val="2778585523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3033023146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3932608473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00B0F0"/>
                          </a:solidFill>
                        </a:rPr>
          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          </a:r>
                      <a:endParaRPr lang="en-US" sz="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5635591"/>
                  </a:ext>
                </a:extLst>
              </a:tr>
              <a:tr h="48836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TECHNOLO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GY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PEOPLE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PROCESS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9436301"/>
                  </a:ext>
                </a:extLst>
              </a:tr>
              <a:tr h="235460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-Network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Upgrade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-Network management system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-Staff management sys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dedicated ICT Departments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-Skilled</a:t>
                      </a:r>
                      <a:r>
                        <a:rPr lang="en-US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personnel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-Level skilled personnel</a:t>
                      </a:r>
                      <a:endParaRPr lang="en-US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-Work Tools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Trainings</a:t>
                      </a:r>
                      <a:r>
                        <a:rPr lang="en-US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&amp; Workshops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deployment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-Document projects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-Bureaucracy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8712921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30" y="3365006"/>
            <a:ext cx="2638425" cy="7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SUPERVISORS &amp;MENTORSHIP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613685"/>
              </p:ext>
            </p:extLst>
          </p:nvPr>
        </p:nvGraphicFramePr>
        <p:xfrm>
          <a:off x="228600" y="971550"/>
          <a:ext cx="868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="" xmlns:a16="http://schemas.microsoft.com/office/drawing/2014/main" val="1323554286"/>
                    </a:ext>
                  </a:extLst>
                </a:gridCol>
                <a:gridCol w="4343400">
                  <a:extLst>
                    <a:ext uri="{9D8B030D-6E8A-4147-A177-3AD203B41FA5}">
                      <a16:colId xmlns="" xmlns:a16="http://schemas.microsoft.com/office/drawing/2014/main" val="208869941"/>
                    </a:ext>
                  </a:extLst>
                </a:gridCol>
              </a:tblGrid>
              <a:tr h="685141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 SUPERVISORS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MENTORSHIP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7014799"/>
                  </a:ext>
                </a:extLst>
              </a:tr>
              <a:tr h="2972459">
                <a:tc>
                  <a:txBody>
                    <a:bodyPr/>
                    <a:lstStyle/>
                    <a:p>
                      <a:r>
                        <a:rPr lang="en-US" sz="2800" b="1" baseline="0" dirty="0" smtClean="0"/>
                        <a:t>-Resourceful</a:t>
                      </a:r>
                    </a:p>
                    <a:p>
                      <a:r>
                        <a:rPr lang="en-US" sz="2800" b="1" baseline="0" dirty="0" smtClean="0"/>
                        <a:t>-Flexible</a:t>
                      </a:r>
                    </a:p>
                    <a:p>
                      <a:r>
                        <a:rPr lang="en-US" sz="2800" b="1" baseline="0" dirty="0" smtClean="0"/>
                        <a:t>-Mentor</a:t>
                      </a:r>
                    </a:p>
                    <a:p>
                      <a:r>
                        <a:rPr lang="en-US" sz="2800" b="1" baseline="0" dirty="0" smtClean="0"/>
                        <a:t>-Promoted Teamwork</a:t>
                      </a:r>
                    </a:p>
                    <a:p>
                      <a:r>
                        <a:rPr lang="en-US" sz="2800" b="1" baseline="0" dirty="0" smtClean="0"/>
                        <a:t>-</a:t>
                      </a:r>
                      <a:r>
                        <a:rPr lang="en-US" sz="2800" b="1" baseline="0" dirty="0" err="1" smtClean="0"/>
                        <a:t>Critisized</a:t>
                      </a:r>
                      <a:r>
                        <a:rPr lang="en-US" sz="2800" b="1" baseline="0" dirty="0" smtClean="0"/>
                        <a:t> </a:t>
                      </a:r>
                      <a:r>
                        <a:rPr lang="en-US" sz="2800" b="1" baseline="0" dirty="0" err="1" smtClean="0"/>
                        <a:t>constuctively</a:t>
                      </a:r>
                      <a:endParaRPr lang="en-US" sz="2800" baseline="0" dirty="0" smtClean="0"/>
                    </a:p>
                    <a:p>
                      <a:r>
                        <a:rPr lang="en-US" sz="2800" b="1" dirty="0" smtClean="0"/>
                        <a:t>-Positive attitude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046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2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-Poor </a:t>
            </a:r>
            <a:r>
              <a:rPr lang="en-US" b="1" dirty="0"/>
              <a:t>Communication</a:t>
            </a:r>
            <a:r>
              <a:rPr lang="en-US" dirty="0"/>
              <a:t>. </a:t>
            </a:r>
          </a:p>
          <a:p>
            <a:r>
              <a:rPr lang="en-US" b="1" dirty="0" smtClean="0"/>
              <a:t>-Insufficient </a:t>
            </a:r>
            <a:r>
              <a:rPr lang="en-US" b="1" dirty="0"/>
              <a:t>Time </a:t>
            </a:r>
            <a:endParaRPr lang="en-US" dirty="0"/>
          </a:p>
          <a:p>
            <a:r>
              <a:rPr lang="en-US" b="1" dirty="0" smtClean="0"/>
              <a:t>-Limited </a:t>
            </a:r>
            <a:r>
              <a:rPr lang="en-US" b="1" dirty="0"/>
              <a:t>Access to the Premises or </a:t>
            </a:r>
            <a:r>
              <a:rPr lang="en-US" b="1" dirty="0" err="1"/>
              <a:t>Equipments</a:t>
            </a:r>
            <a:endParaRPr lang="en-US" dirty="0"/>
          </a:p>
          <a:p>
            <a:r>
              <a:rPr lang="en-US" b="1" dirty="0" smtClean="0"/>
              <a:t>-Proper </a:t>
            </a:r>
            <a:r>
              <a:rPr lang="en-US" b="1" dirty="0"/>
              <a:t>Work Attire for Fields </a:t>
            </a:r>
            <a:r>
              <a:rPr lang="en-US" b="1" dirty="0" smtClean="0"/>
              <a:t>Work</a:t>
            </a:r>
            <a:endParaRPr lang="en-US" dirty="0"/>
          </a:p>
          <a:p>
            <a:r>
              <a:rPr lang="en-US" b="1" dirty="0" smtClean="0"/>
              <a:t>-Company </a:t>
            </a:r>
            <a:r>
              <a:rPr lang="en-US" b="1" dirty="0"/>
              <a:t>Orientation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3997</TotalTime>
  <Words>335</Words>
  <Application>Microsoft Office PowerPoint</Application>
  <PresentationFormat>On-screen Show (16:9)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Custom Design</vt:lpstr>
      <vt:lpstr>.</vt:lpstr>
      <vt:lpstr>PRIVATE SECTOR OBJECTIVES</vt:lpstr>
      <vt:lpstr>KEY GOVERNMENT ICT PROJECTS</vt:lpstr>
      <vt:lpstr>ICT DEPARMENT STRUCTURE</vt:lpstr>
      <vt:lpstr>   TECHNICAL SKILLS</vt:lpstr>
      <vt:lpstr>ORGANISATIONAL SKILLS</vt:lpstr>
      <vt:lpstr>LESSONS TO GOVERNMENT</vt:lpstr>
      <vt:lpstr>PROJECT SUPERVISORS &amp;MENTORSHIP</vt:lpstr>
      <vt:lpstr>CHALLENGES &amp; RECOMMENDATION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Foustin</cp:lastModifiedBy>
  <cp:revision>95</cp:revision>
  <dcterms:created xsi:type="dcterms:W3CDTF">2014-10-09T18:06:48Z</dcterms:created>
  <dcterms:modified xsi:type="dcterms:W3CDTF">2017-11-08T13:14:37Z</dcterms:modified>
</cp:coreProperties>
</file>