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270" r:id="rId4"/>
    <p:sldId id="348" r:id="rId5"/>
    <p:sldId id="361" r:id="rId6"/>
    <p:sldId id="336" r:id="rId7"/>
    <p:sldId id="362" r:id="rId8"/>
    <p:sldId id="274" r:id="rId9"/>
    <p:sldId id="363" r:id="rId10"/>
    <p:sldId id="261" r:id="rId11"/>
    <p:sldId id="364" r:id="rId12"/>
    <p:sldId id="349" r:id="rId13"/>
    <p:sldId id="360" r:id="rId14"/>
  </p:sldIdLst>
  <p:sldSz cx="12192000" cy="6858000"/>
  <p:notesSz cx="6858000" cy="9144000"/>
  <p:embeddedFontLst>
    <p:embeddedFont>
      <p:font typeface="KoPub돋움체 Bold" panose="00000800000000000000" pitchFamily="2" charset="-127"/>
      <p:regular r:id="rId16"/>
      <p:bold r:id="rId17"/>
    </p:embeddedFont>
    <p:embeddedFont>
      <p:font typeface="KoPub돋움체 Light" panose="00000300000000000000" pitchFamily="2" charset="-127"/>
      <p:regular r:id="rId18"/>
    </p:embeddedFont>
    <p:embeddedFont>
      <p:font typeface="KoPub돋움체 Medium" panose="00000600000000000000" pitchFamily="2" charset="-127"/>
      <p:regular r:id="rId19"/>
    </p:embeddedFont>
    <p:embeddedFont>
      <p:font typeface="KoPub바탕체 Medium" panose="00000600000000000000" pitchFamily="2" charset="-127"/>
      <p:regular r:id="rId20"/>
    </p:embeddedFont>
    <p:embeddedFont>
      <p:font typeface="Sandoll 미생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E61E26"/>
    <a:srgbClr val="E0E0E0"/>
    <a:srgbClr val="007A37"/>
    <a:srgbClr val="F6F6F6"/>
    <a:srgbClr val="F8F8F8"/>
    <a:srgbClr val="ED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3613" autoAdjust="0"/>
  </p:normalViewPr>
  <p:slideViewPr>
    <p:cSldViewPr snapToGrid="0">
      <p:cViewPr>
        <p:scale>
          <a:sx n="66" d="100"/>
          <a:sy n="66" d="100"/>
        </p:scale>
        <p:origin x="114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0F6DD-10AF-47E6-AF05-67415686291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0392E-9EAF-4C4C-AA99-76A26FCC1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2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392E-9EAF-4C4C-AA99-76A26FCC13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0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392E-9EAF-4C4C-AA99-76A26FCC13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9ECC3-50BD-49BA-92E7-B833DB9DD7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6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392E-9EAF-4C4C-AA99-76A26FCC13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1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9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7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6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B483-936A-407C-8C30-8F663663ECA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318A-6F67-42BA-9F7F-B38E8B087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94745" y="1719618"/>
            <a:ext cx="4804012" cy="2906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E43D9-B5D8-42B5-BDB1-81ACF407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92" y="1743470"/>
            <a:ext cx="3252247" cy="2859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rot="2385513">
            <a:off x="7940207" y="3420518"/>
            <a:ext cx="709684" cy="191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385513">
            <a:off x="3635538" y="900571"/>
            <a:ext cx="709684" cy="191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7449176" y="3363495"/>
            <a:ext cx="1215451" cy="1475498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528876" y="1534695"/>
            <a:ext cx="1203545" cy="1443789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734939" y="6362683"/>
            <a:ext cx="4283578" cy="338554"/>
            <a:chOff x="3845772" y="6457142"/>
            <a:chExt cx="4283578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3845772" y="645714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자료구조설계</a:t>
              </a:r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	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46455" y="6486970"/>
              <a:ext cx="3082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D4D4D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디지털 이미징 공학과 </a:t>
              </a:r>
              <a:r>
                <a:rPr lang="en-US" altLang="ko-KR" sz="1400" dirty="0">
                  <a:ln>
                    <a:solidFill>
                      <a:srgbClr val="4D4D4D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20153479 </a:t>
              </a:r>
              <a:r>
                <a:rPr lang="ko-KR" altLang="en-US" sz="1400" dirty="0">
                  <a:ln>
                    <a:solidFill>
                      <a:srgbClr val="4D4D4D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이동민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2692" y="3770060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555555"/>
                </a:solidFill>
                <a:effectLst>
                  <a:reflection blurRad="6350" stA="60000" endA="900" endPos="58000" dir="5400000" sy="-100000" algn="bl" rotWithShape="0"/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2400" spc="-15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555555"/>
                </a:solidFill>
                <a:effectLst>
                  <a:reflection blurRad="6350" stA="60000" endA="900" endPos="58000" dir="5400000" sy="-100000" algn="bl" rotWithShape="0"/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효율적으로 놀이 기구 타기</a:t>
            </a:r>
            <a:r>
              <a:rPr lang="en-US" altLang="ko-KR" sz="2400" spc="-150" dirty="0">
                <a:ln>
                  <a:solidFill>
                    <a:srgbClr val="555555">
                      <a:alpha val="0"/>
                    </a:srgbClr>
                  </a:solidFill>
                </a:ln>
                <a:solidFill>
                  <a:srgbClr val="555555"/>
                </a:solidFill>
                <a:effectLst>
                  <a:reflection blurRad="6350" stA="60000" endA="900" endPos="58000" dir="5400000" sy="-100000" algn="bl" rotWithShape="0"/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2400" spc="-150" dirty="0">
              <a:ln>
                <a:solidFill>
                  <a:srgbClr val="555555">
                    <a:alpha val="0"/>
                  </a:srgbClr>
                </a:solidFill>
              </a:ln>
              <a:solidFill>
                <a:srgbClr val="555555"/>
              </a:solidFill>
              <a:effectLst>
                <a:reflection blurRad="6350" stA="60000" endA="900" endPos="58000" dir="5400000" sy="-100000" algn="bl" rotWithShape="0"/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61292" y="970568"/>
            <a:ext cx="4871646" cy="874317"/>
            <a:chOff x="-257454" y="482175"/>
            <a:chExt cx="4871646" cy="874317"/>
          </a:xfrm>
        </p:grpSpPr>
        <p:pic>
          <p:nvPicPr>
            <p:cNvPr id="80" name="Picture 2" descr="브러쉬 일러스트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15" b="48092"/>
            <a:stretch/>
          </p:blipFill>
          <p:spPr bwMode="auto">
            <a:xfrm>
              <a:off x="-257454" y="1150628"/>
              <a:ext cx="3886775" cy="20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1"/>
            <p:cNvSpPr/>
            <p:nvPr/>
          </p:nvSpPr>
          <p:spPr>
            <a:xfrm>
              <a:off x="55670" y="482175"/>
              <a:ext cx="45585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 </a:t>
              </a:r>
            </a:p>
            <a:p>
              <a:r>
                <a:rPr lang="en-US" sz="2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#include&lt;</a:t>
              </a:r>
              <a:r>
                <a:rPr lang="en-US" sz="28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ctime</a:t>
              </a:r>
              <a:r>
                <a:rPr lang="en-US" sz="2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&gt;</a:t>
              </a:r>
              <a:endParaRPr lang="tr-TR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480075" y="0"/>
            <a:ext cx="3080046" cy="1548758"/>
            <a:chOff x="320033" y="-140256"/>
            <a:chExt cx="3080046" cy="1548758"/>
          </a:xfrm>
        </p:grpSpPr>
        <p:grpSp>
          <p:nvGrpSpPr>
            <p:cNvPr id="45" name="그룹 44"/>
            <p:cNvGrpSpPr/>
            <p:nvPr/>
          </p:nvGrpSpPr>
          <p:grpSpPr>
            <a:xfrm rot="1525388">
              <a:off x="2040461" y="-140256"/>
              <a:ext cx="981354" cy="765575"/>
              <a:chOff x="7366977" y="4299708"/>
              <a:chExt cx="4929068" cy="3845269"/>
            </a:xfrm>
          </p:grpSpPr>
          <p:sp>
            <p:nvSpPr>
              <p:cNvPr id="49" name="정오각형 48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정오각형 50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정오각형 51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정오각형 52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오각형 53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정오각형 54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Rectangle 36"/>
            <p:cNvSpPr/>
            <p:nvPr/>
          </p:nvSpPr>
          <p:spPr>
            <a:xfrm>
              <a:off x="320033" y="762171"/>
              <a:ext cx="3080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시간에 대한 문제 </a:t>
              </a:r>
              <a:r>
                <a:rPr lang="en-US" altLang="ko-KR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&amp;</a:t>
              </a:r>
            </a:p>
            <a:p>
              <a:pPr algn="ctr"/>
              <a:r>
                <a:rPr lang="en-US" altLang="ko-KR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C </a:t>
              </a:r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라이브러리</a:t>
              </a:r>
              <a:endParaRPr lang="tr-TR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181111" y="3304106"/>
            <a:ext cx="0" cy="183330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66897" y="1955677"/>
            <a:ext cx="391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변수를 시간 값으로 통일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 값들은 분 단위로 치환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simplify</a:t>
            </a:r>
          </a:p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나머지는 올림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27741" y="2266072"/>
            <a:ext cx="0" cy="2865120"/>
          </a:xfrm>
          <a:prstGeom prst="line">
            <a:avLst/>
          </a:prstGeom>
          <a:ln>
            <a:solidFill>
              <a:srgbClr val="5555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7573" y="1844957"/>
            <a:ext cx="11152054" cy="3857943"/>
          </a:xfrm>
          <a:prstGeom prst="rect">
            <a:avLst/>
          </a:prstGeom>
          <a:noFill/>
          <a:ln>
            <a:solidFill>
              <a:srgbClr val="55555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58625-C6BC-4D38-86BD-AE86B2132A20}"/>
              </a:ext>
            </a:extLst>
          </p:cNvPr>
          <p:cNvSpPr txBox="1"/>
          <p:nvPr/>
        </p:nvSpPr>
        <p:spPr>
          <a:xfrm>
            <a:off x="10577797" y="336397"/>
            <a:ext cx="91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Time</a:t>
            </a:r>
            <a:endParaRPr lang="en-US" altLang="ko-KR" sz="2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55555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F92B1-4FD3-4D47-A51A-1ACB8B0D2BD0}"/>
              </a:ext>
            </a:extLst>
          </p:cNvPr>
          <p:cNvSpPr txBox="1"/>
          <p:nvPr/>
        </p:nvSpPr>
        <p:spPr>
          <a:xfrm>
            <a:off x="1066897" y="3379550"/>
            <a:ext cx="200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time_ time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time_t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timer);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DFA28-85D0-464C-A91C-35E3431B1A79}"/>
              </a:ext>
            </a:extLst>
          </p:cNvPr>
          <p:cNvSpPr txBox="1"/>
          <p:nvPr/>
        </p:nvSpPr>
        <p:spPr>
          <a:xfrm>
            <a:off x="1066897" y="4014303"/>
            <a:ext cx="200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시각을 받아야 함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반환하는 함수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C1F6F6-6CE6-4564-B497-9890DD150D05}"/>
              </a:ext>
            </a:extLst>
          </p:cNvPr>
          <p:cNvSpPr txBox="1"/>
          <p:nvPr/>
        </p:nvSpPr>
        <p:spPr>
          <a:xfrm>
            <a:off x="3223958" y="3390855"/>
            <a:ext cx="200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tm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구조체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72559-DAE6-4771-AD7A-4BBB963E2698}"/>
              </a:ext>
            </a:extLst>
          </p:cNvPr>
          <p:cNvSpPr txBox="1"/>
          <p:nvPr/>
        </p:nvSpPr>
        <p:spPr>
          <a:xfrm>
            <a:off x="3218418" y="4014303"/>
            <a:ext cx="2008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 단위 연산을 하기 위해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tm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구조체의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tm_min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멤버 필요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C3AB99-06ED-475C-AF80-EC37E081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14" y="2555841"/>
            <a:ext cx="5772439" cy="24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42995" y="1904299"/>
            <a:ext cx="4352096" cy="2079638"/>
            <a:chOff x="3861153" y="1904299"/>
            <a:chExt cx="4352096" cy="2079638"/>
          </a:xfrm>
        </p:grpSpPr>
        <p:grpSp>
          <p:nvGrpSpPr>
            <p:cNvPr id="16" name="그룹 15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7" name="정오각형 16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오각형 17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오각형 18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오각형 19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오각형 20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892348" y="2879323"/>
              <a:ext cx="19608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Data set</a:t>
              </a: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3861153" y="3614605"/>
              <a:ext cx="398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데이터 수집 방안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&amp; others</a:t>
              </a:r>
              <a:endParaRPr lang="tr-T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560338" y="3901662"/>
            <a:ext cx="3453295" cy="11590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161052" y="3901662"/>
            <a:ext cx="3453295" cy="11590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8794" y="3901662"/>
            <a:ext cx="3453295" cy="11590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305758" y="0"/>
            <a:ext cx="3080046" cy="1138514"/>
            <a:chOff x="145716" y="-140256"/>
            <a:chExt cx="3080046" cy="1138514"/>
          </a:xfrm>
        </p:grpSpPr>
        <p:grpSp>
          <p:nvGrpSpPr>
            <p:cNvPr id="6" name="그룹 5"/>
            <p:cNvGrpSpPr/>
            <p:nvPr/>
          </p:nvGrpSpPr>
          <p:grpSpPr>
            <a:xfrm rot="1525388">
              <a:off x="2040461" y="-140256"/>
              <a:ext cx="981354" cy="765575"/>
              <a:chOff x="7366977" y="4299708"/>
              <a:chExt cx="4929068" cy="3845269"/>
            </a:xfrm>
          </p:grpSpPr>
          <p:sp>
            <p:nvSpPr>
              <p:cNvPr id="9" name="정오각형 8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정오각형 9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정오각형 10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정오각형 11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오각형 12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오각형 13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20308" y="219935"/>
              <a:ext cx="1379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Data set</a:t>
              </a:r>
              <a:endPara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" name="Rectangle 36"/>
            <p:cNvSpPr/>
            <p:nvPr/>
          </p:nvSpPr>
          <p:spPr>
            <a:xfrm>
              <a:off x="145716" y="628926"/>
              <a:ext cx="3080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데이터 수집 방안 </a:t>
              </a:r>
              <a:r>
                <a:rPr lang="en-US" altLang="ko-KR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&amp; others</a:t>
              </a:r>
              <a:endParaRPr lang="tr-TR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22" name="Rectangle 1"/>
          <p:cNvSpPr/>
          <p:nvPr/>
        </p:nvSpPr>
        <p:spPr>
          <a:xfrm>
            <a:off x="7843926" y="2824080"/>
            <a:ext cx="4066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예약제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매직 패스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),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정기 점검 시간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등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Open Sans" panose="020B0606030504020204" pitchFamily="34" charset="0"/>
              </a:rPr>
              <a:t>예외적인 상황들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은 어떻게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6263" y="2293330"/>
            <a:ext cx="816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Q1.</a:t>
            </a:r>
            <a:endParaRPr lang="ko-KR" altLang="en-US" sz="3600" b="1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Rectangle 1"/>
          <p:cNvSpPr/>
          <p:nvPr/>
        </p:nvSpPr>
        <p:spPr>
          <a:xfrm>
            <a:off x="808769" y="2824080"/>
            <a:ext cx="3793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Open Sans" panose="020B0606030504020204" pitchFamily="34" charset="0"/>
              </a:rPr>
              <a:t>데이터 수집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은</a:t>
            </a:r>
            <a:b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</a:b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어떻게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670" y="1552502"/>
            <a:ext cx="11152054" cy="3857943"/>
          </a:xfrm>
          <a:prstGeom prst="rect">
            <a:avLst/>
          </a:prstGeom>
          <a:noFill/>
          <a:ln>
            <a:solidFill>
              <a:srgbClr val="55555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"/>
          <p:cNvSpPr/>
          <p:nvPr/>
        </p:nvSpPr>
        <p:spPr>
          <a:xfrm>
            <a:off x="4455198" y="4181815"/>
            <a:ext cx="379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분 단위로 기록된 데이터를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각 노드에 대한 메서드로 저장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7861674" y="4181815"/>
            <a:ext cx="415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문제를 단순화하기 위해서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발생할 수 있는 변수들을 고려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32089" y="2293330"/>
            <a:ext cx="816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Q2.</a:t>
            </a:r>
            <a:endParaRPr lang="ko-KR" altLang="en-US" sz="3600" b="1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8281" y="2293330"/>
            <a:ext cx="816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Q3.</a:t>
            </a:r>
            <a:endParaRPr lang="ko-KR" altLang="en-US" sz="3600" b="1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96675" y="3531966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A.</a:t>
            </a:r>
            <a:endParaRPr lang="ko-KR" altLang="en-US" sz="3600" b="1" spc="-3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79804" y="3531966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A.</a:t>
            </a:r>
            <a:endParaRPr lang="ko-KR" altLang="en-US" sz="3600" b="1" spc="-3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37943" y="3531966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A.</a:t>
            </a:r>
            <a:endParaRPr lang="ko-KR" altLang="en-US" sz="3600" b="1" spc="-3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21AD3A3-52A2-40AD-B3D7-B85AD563C951}"/>
              </a:ext>
            </a:extLst>
          </p:cNvPr>
          <p:cNvSpPr/>
          <p:nvPr/>
        </p:nvSpPr>
        <p:spPr>
          <a:xfrm>
            <a:off x="766486" y="4165879"/>
            <a:ext cx="379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탑승 대기 시간에 대한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데이터 존재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X -&gt;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직접 기록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..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32176CE8-CAF7-4310-97C3-880AA9DDCF03}"/>
              </a:ext>
            </a:extLst>
          </p:cNvPr>
          <p:cNvSpPr/>
          <p:nvPr/>
        </p:nvSpPr>
        <p:spPr>
          <a:xfrm>
            <a:off x="4390059" y="2839833"/>
            <a:ext cx="3793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데이터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Open Sans" panose="020B0606030504020204" pitchFamily="34" charset="0"/>
              </a:rPr>
              <a:t>활용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어떻게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?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63065" y="2326639"/>
            <a:ext cx="3265871" cy="2204723"/>
            <a:chOff x="4947378" y="1904299"/>
            <a:chExt cx="3265871" cy="2204723"/>
          </a:xfrm>
        </p:grpSpPr>
        <p:grpSp>
          <p:nvGrpSpPr>
            <p:cNvPr id="9" name="그룹 8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2" name="정오각형 11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오각형 12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오각형 13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정오각형 14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오각형 15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오각형 16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947378" y="2785583"/>
              <a:ext cx="2459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감사합니다</a:t>
              </a:r>
              <a:r>
                <a:rPr lang="en-US" altLang="ko-KR" sz="40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</a:p>
            <a:p>
              <a:pPr algn="ctr"/>
              <a:r>
                <a:rPr lang="en-US" altLang="ko-KR" sz="4000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Q&amp;A</a:t>
              </a:r>
              <a:endParaRPr lang="en-US" altLang="ko-KR" sz="4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5433293" y="1731547"/>
            <a:ext cx="1575307" cy="384721"/>
          </a:xfrm>
          <a:prstGeom prst="rect">
            <a:avLst/>
          </a:prstGeom>
          <a:solidFill>
            <a:schemeClr val="bg1"/>
          </a:solidFill>
          <a:ln w="9525">
            <a:solidFill>
              <a:srgbClr val="55555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Composition</a:t>
            </a:r>
            <a:endParaRPr lang="tr-TR" sz="1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4" name="Rectangle 36"/>
          <p:cNvSpPr/>
          <p:nvPr/>
        </p:nvSpPr>
        <p:spPr>
          <a:xfrm>
            <a:off x="7002093" y="2458720"/>
            <a:ext cx="423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효율성을 계산하고 비교하는 함수</a:t>
            </a:r>
            <a:endParaRPr lang="tr-T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 rot="1525388">
            <a:off x="2795139" y="2380140"/>
            <a:ext cx="2091515" cy="1631635"/>
            <a:chOff x="7366977" y="4299708"/>
            <a:chExt cx="4929068" cy="3845269"/>
          </a:xfrm>
        </p:grpSpPr>
        <p:sp>
          <p:nvSpPr>
            <p:cNvPr id="35" name="정오각형 34"/>
            <p:cNvSpPr/>
            <p:nvPr/>
          </p:nvSpPr>
          <p:spPr>
            <a:xfrm rot="6342801">
              <a:off x="10936503" y="6785436"/>
              <a:ext cx="1392701" cy="1326382"/>
            </a:xfrm>
            <a:prstGeom prst="pentagon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오각형 35"/>
            <p:cNvSpPr/>
            <p:nvPr/>
          </p:nvSpPr>
          <p:spPr>
            <a:xfrm rot="4333530">
              <a:off x="10903303" y="5609322"/>
              <a:ext cx="1392701" cy="1326382"/>
            </a:xfrm>
            <a:prstGeom prst="pentagon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정오각형 36"/>
            <p:cNvSpPr/>
            <p:nvPr/>
          </p:nvSpPr>
          <p:spPr>
            <a:xfrm>
              <a:off x="9157866" y="4299708"/>
              <a:ext cx="1392701" cy="1326382"/>
            </a:xfrm>
            <a:prstGeom prst="pentagon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정오각형 37"/>
            <p:cNvSpPr/>
            <p:nvPr/>
          </p:nvSpPr>
          <p:spPr>
            <a:xfrm rot="19374734">
              <a:off x="8045941" y="4702565"/>
              <a:ext cx="1392701" cy="1326382"/>
            </a:xfrm>
            <a:prstGeom prst="pentagon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오각형 38"/>
            <p:cNvSpPr/>
            <p:nvPr/>
          </p:nvSpPr>
          <p:spPr>
            <a:xfrm rot="17282880">
              <a:off x="7333817" y="5676397"/>
              <a:ext cx="1392701" cy="1326382"/>
            </a:xfrm>
            <a:prstGeom prst="pentagon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오각형 39"/>
            <p:cNvSpPr/>
            <p:nvPr/>
          </p:nvSpPr>
          <p:spPr>
            <a:xfrm rot="2165487">
              <a:off x="10258316" y="4663209"/>
              <a:ext cx="1392701" cy="1326382"/>
            </a:xfrm>
            <a:prstGeom prst="pentagon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Rectangle 1"/>
          <p:cNvSpPr/>
          <p:nvPr/>
        </p:nvSpPr>
        <p:spPr>
          <a:xfrm>
            <a:off x="5433294" y="2412553"/>
            <a:ext cx="1591352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55555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Efficiency</a:t>
            </a:r>
            <a:endParaRPr lang="tr-T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55" name="Rectangle 36"/>
          <p:cNvSpPr/>
          <p:nvPr/>
        </p:nvSpPr>
        <p:spPr>
          <a:xfrm>
            <a:off x="7002093" y="1810440"/>
            <a:ext cx="276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채택된 언어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전반적인 구성</a:t>
            </a:r>
            <a:endParaRPr lang="tr-T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5" name="Rectangle 44"/>
          <p:cNvSpPr/>
          <p:nvPr/>
        </p:nvSpPr>
        <p:spPr>
          <a:xfrm>
            <a:off x="5433293" y="3093561"/>
            <a:ext cx="1591352" cy="400110"/>
          </a:xfrm>
          <a:prstGeom prst="rect">
            <a:avLst/>
          </a:prstGeom>
          <a:solidFill>
            <a:schemeClr val="bg1"/>
          </a:solidFill>
          <a:ln>
            <a:solidFill>
              <a:srgbClr val="55555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Variables</a:t>
            </a:r>
            <a:endParaRPr lang="tr-T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59" name="Rectangle 44"/>
          <p:cNvSpPr/>
          <p:nvPr/>
        </p:nvSpPr>
        <p:spPr>
          <a:xfrm>
            <a:off x="5433293" y="4455575"/>
            <a:ext cx="1591352" cy="400110"/>
          </a:xfrm>
          <a:prstGeom prst="rect">
            <a:avLst/>
          </a:prstGeom>
          <a:solidFill>
            <a:schemeClr val="bg1"/>
          </a:solidFill>
          <a:ln>
            <a:solidFill>
              <a:srgbClr val="55555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Data set</a:t>
            </a:r>
            <a:endParaRPr lang="tr-T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6" name="Rectangle 48"/>
          <p:cNvSpPr/>
          <p:nvPr/>
        </p:nvSpPr>
        <p:spPr>
          <a:xfrm>
            <a:off x="5433293" y="3774568"/>
            <a:ext cx="1591352" cy="400110"/>
          </a:xfrm>
          <a:prstGeom prst="rect">
            <a:avLst/>
          </a:prstGeom>
          <a:solidFill>
            <a:schemeClr val="bg1"/>
          </a:solidFill>
          <a:ln>
            <a:solidFill>
              <a:srgbClr val="55555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Time</a:t>
            </a:r>
            <a:endParaRPr lang="tr-T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5555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2738" y="3200165"/>
            <a:ext cx="3305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>
                  <a:reflection blurRad="6350" stA="55000" endA="300" endPos="45500" dir="5400000" sy="-100000" algn="bl" rotWithShape="0"/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DESIGNING</a:t>
            </a:r>
          </a:p>
        </p:txBody>
      </p:sp>
      <p:cxnSp>
        <p:nvCxnSpPr>
          <p:cNvPr id="24" name="직선 연결선 23"/>
          <p:cNvCxnSpPr>
            <a:cxnSpLocks/>
            <a:stCxn id="37" idx="1"/>
            <a:endCxn id="3" idx="1"/>
          </p:cNvCxnSpPr>
          <p:nvPr/>
        </p:nvCxnSpPr>
        <p:spPr>
          <a:xfrm flipV="1">
            <a:off x="3840677" y="1923908"/>
            <a:ext cx="1592616" cy="606679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  <a:stCxn id="40" idx="1"/>
            <a:endCxn id="53" idx="1"/>
          </p:cNvCxnSpPr>
          <p:nvPr/>
        </p:nvCxnSpPr>
        <p:spPr>
          <a:xfrm flipV="1">
            <a:off x="4351999" y="2612608"/>
            <a:ext cx="1081295" cy="153202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0" idx="5"/>
            <a:endCxn id="5" idx="1"/>
          </p:cNvCxnSpPr>
          <p:nvPr/>
        </p:nvCxnSpPr>
        <p:spPr>
          <a:xfrm>
            <a:off x="4633845" y="3285221"/>
            <a:ext cx="799448" cy="8395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6" idx="5"/>
            <a:endCxn id="6" idx="1"/>
          </p:cNvCxnSpPr>
          <p:nvPr/>
        </p:nvCxnSpPr>
        <p:spPr>
          <a:xfrm>
            <a:off x="4535880" y="3838962"/>
            <a:ext cx="897413" cy="135661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0"/>
            <a:endCxn id="59" idx="1"/>
          </p:cNvCxnSpPr>
          <p:nvPr/>
        </p:nvCxnSpPr>
        <p:spPr>
          <a:xfrm>
            <a:off x="4519786" y="4179170"/>
            <a:ext cx="913507" cy="476460"/>
          </a:xfrm>
          <a:prstGeom prst="line">
            <a:avLst/>
          </a:prstGeom>
          <a:ln>
            <a:solidFill>
              <a:srgbClr val="555555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6"/>
          <p:cNvSpPr/>
          <p:nvPr/>
        </p:nvSpPr>
        <p:spPr>
          <a:xfrm>
            <a:off x="7002093" y="3813430"/>
            <a:ext cx="423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시간에 대한 문제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&amp; C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라이브러리</a:t>
            </a:r>
            <a:endParaRPr lang="tr-T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46" name="Rectangle 36"/>
          <p:cNvSpPr/>
          <p:nvPr/>
        </p:nvSpPr>
        <p:spPr>
          <a:xfrm>
            <a:off x="7002093" y="4510020"/>
            <a:ext cx="423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데이터 수집 방안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&amp; others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 </a:t>
            </a:r>
            <a:endParaRPr lang="tr-T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35759170-4797-4D87-8ACB-7ED47D610DD8}"/>
              </a:ext>
            </a:extLst>
          </p:cNvPr>
          <p:cNvSpPr/>
          <p:nvPr/>
        </p:nvSpPr>
        <p:spPr>
          <a:xfrm>
            <a:off x="7002092" y="3157332"/>
            <a:ext cx="423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rPr>
              <a:t>변수 설정</a:t>
            </a:r>
            <a:endParaRPr lang="tr-T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42995" y="1904299"/>
            <a:ext cx="4352096" cy="2079638"/>
            <a:chOff x="3861153" y="1904299"/>
            <a:chExt cx="4352096" cy="2079638"/>
          </a:xfrm>
        </p:grpSpPr>
        <p:grpSp>
          <p:nvGrpSpPr>
            <p:cNvPr id="16" name="그룹 15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7" name="정오각형 16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오각형 17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오각형 18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오각형 19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오각형 20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445464" y="2879323"/>
              <a:ext cx="2854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Composition</a:t>
              </a:r>
              <a:endParaRPr lang="en-US" altLang="ko-KR" sz="4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3861153" y="3614605"/>
              <a:ext cx="398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채택된 언어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전반적인 구성</a:t>
              </a:r>
              <a:endParaRPr lang="tr-T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78565" y="0"/>
            <a:ext cx="3080046" cy="1170307"/>
            <a:chOff x="118523" y="-140256"/>
            <a:chExt cx="3080046" cy="1170307"/>
          </a:xfrm>
        </p:grpSpPr>
        <p:grpSp>
          <p:nvGrpSpPr>
            <p:cNvPr id="6" name="그룹 5"/>
            <p:cNvGrpSpPr/>
            <p:nvPr/>
          </p:nvGrpSpPr>
          <p:grpSpPr>
            <a:xfrm rot="1525388">
              <a:off x="2040461" y="-140256"/>
              <a:ext cx="981354" cy="765575"/>
              <a:chOff x="7366977" y="4299708"/>
              <a:chExt cx="4929068" cy="3845269"/>
            </a:xfrm>
          </p:grpSpPr>
          <p:sp>
            <p:nvSpPr>
              <p:cNvPr id="9" name="정오각형 8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정오각형 9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정오각형 10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정오각형 11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오각형 12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오각형 13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ectangle 36"/>
            <p:cNvSpPr/>
            <p:nvPr/>
          </p:nvSpPr>
          <p:spPr>
            <a:xfrm>
              <a:off x="118523" y="660719"/>
              <a:ext cx="3080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채택된 언어</a:t>
              </a:r>
              <a:r>
                <a:rPr lang="en-US" altLang="ko-KR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, </a:t>
              </a:r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전반적인 구성</a:t>
              </a:r>
              <a:endParaRPr lang="tr-TR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45230" y="3713088"/>
            <a:ext cx="3793852" cy="1051035"/>
            <a:chOff x="655592" y="3933812"/>
            <a:chExt cx="3793852" cy="1051035"/>
          </a:xfrm>
        </p:grpSpPr>
        <p:sp>
          <p:nvSpPr>
            <p:cNvPr id="19" name="Rectangle 1"/>
            <p:cNvSpPr/>
            <p:nvPr/>
          </p:nvSpPr>
          <p:spPr>
            <a:xfrm>
              <a:off x="655592" y="4084822"/>
              <a:ext cx="37938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C/C++</a:t>
              </a: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구조체</a:t>
              </a:r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 or </a:t>
              </a:r>
              <a:r>
                <a:rPr lang="ko-KR" altLang="en-US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클래스</a:t>
              </a:r>
              <a:endPara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58396" y="3933812"/>
              <a:ext cx="1517174" cy="1051035"/>
              <a:chOff x="1758396" y="3933812"/>
              <a:chExt cx="1517174" cy="105103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758396" y="3933812"/>
                <a:ext cx="1517174" cy="0"/>
              </a:xfrm>
              <a:prstGeom prst="line">
                <a:avLst/>
              </a:prstGeom>
              <a:ln w="12700">
                <a:solidFill>
                  <a:srgbClr val="55555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758396" y="4984847"/>
                <a:ext cx="1517174" cy="0"/>
              </a:xfrm>
              <a:prstGeom prst="line">
                <a:avLst/>
              </a:prstGeom>
              <a:ln w="12700">
                <a:solidFill>
                  <a:srgbClr val="55555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7540338" y="3713088"/>
            <a:ext cx="4066350" cy="1051035"/>
            <a:chOff x="7650700" y="3933812"/>
            <a:chExt cx="4066350" cy="1051035"/>
          </a:xfrm>
        </p:grpSpPr>
        <p:sp>
          <p:nvSpPr>
            <p:cNvPr id="22" name="Rectangle 1"/>
            <p:cNvSpPr/>
            <p:nvPr/>
          </p:nvSpPr>
          <p:spPr>
            <a:xfrm>
              <a:off x="7650700" y="4084822"/>
              <a:ext cx="4066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dynamic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weighted node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879647" y="3933812"/>
              <a:ext cx="1517174" cy="0"/>
            </a:xfrm>
            <a:prstGeom prst="line">
              <a:avLst/>
            </a:prstGeom>
            <a:ln w="12700">
              <a:solidFill>
                <a:srgbClr val="55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879647" y="4984847"/>
              <a:ext cx="1517174" cy="0"/>
            </a:xfrm>
            <a:prstGeom prst="line">
              <a:avLst/>
            </a:prstGeom>
            <a:ln w="12700">
              <a:solidFill>
                <a:srgbClr val="55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784532" y="3713088"/>
            <a:ext cx="4066350" cy="1051035"/>
            <a:chOff x="3894894" y="3933812"/>
            <a:chExt cx="4066350" cy="1051035"/>
          </a:xfrm>
        </p:grpSpPr>
        <p:sp>
          <p:nvSpPr>
            <p:cNvPr id="20" name="Rectangle 1"/>
            <p:cNvSpPr/>
            <p:nvPr/>
          </p:nvSpPr>
          <p:spPr>
            <a:xfrm>
              <a:off x="3894894" y="4007972"/>
              <a:ext cx="40663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adjacency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matrix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&amp;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undirected graph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169482" y="3933812"/>
              <a:ext cx="1517174" cy="0"/>
            </a:xfrm>
            <a:prstGeom prst="line">
              <a:avLst/>
            </a:prstGeom>
            <a:ln w="12700">
              <a:solidFill>
                <a:srgbClr val="55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159277" y="4984847"/>
              <a:ext cx="1517174" cy="0"/>
            </a:xfrm>
            <a:prstGeom prst="line">
              <a:avLst/>
            </a:prstGeom>
            <a:ln w="12700">
              <a:solidFill>
                <a:srgbClr val="55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189254" y="1552502"/>
            <a:ext cx="45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1.</a:t>
            </a:r>
            <a:endParaRPr lang="ko-KR" altLang="en-US" sz="6600">
              <a:solidFill>
                <a:srgbClr val="555555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12508" y="1552502"/>
            <a:ext cx="6559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2.</a:t>
            </a:r>
            <a:endParaRPr lang="ko-KR" altLang="en-US" sz="6600" dirty="0">
              <a:solidFill>
                <a:srgbClr val="55555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96441" y="1552502"/>
            <a:ext cx="5261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3.</a:t>
            </a:r>
            <a:endParaRPr lang="ko-KR" altLang="en-US" sz="6600">
              <a:solidFill>
                <a:srgbClr val="55555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670" y="1552502"/>
            <a:ext cx="11152054" cy="3857943"/>
          </a:xfrm>
          <a:prstGeom prst="rect">
            <a:avLst/>
          </a:prstGeom>
          <a:noFill/>
          <a:ln>
            <a:solidFill>
              <a:srgbClr val="55555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8F9F3-A7D1-4F22-AB2A-B00D9EF50248}"/>
              </a:ext>
            </a:extLst>
          </p:cNvPr>
          <p:cNvSpPr txBox="1"/>
          <p:nvPr/>
        </p:nvSpPr>
        <p:spPr>
          <a:xfrm>
            <a:off x="9823348" y="320808"/>
            <a:ext cx="1990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Composition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20349-DDD3-4B10-A328-90EA04935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4" y="2279718"/>
            <a:ext cx="1432154" cy="1300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0D6BD5-1FEE-43D7-A2D4-380F6154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08" y="2174204"/>
            <a:ext cx="2381432" cy="15018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885D19-3C58-478C-842E-D67BE09C10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73" y="2279719"/>
            <a:ext cx="2227679" cy="12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42995" y="1904299"/>
            <a:ext cx="4352096" cy="2079638"/>
            <a:chOff x="3861153" y="1904299"/>
            <a:chExt cx="4352096" cy="2079638"/>
          </a:xfrm>
        </p:grpSpPr>
        <p:grpSp>
          <p:nvGrpSpPr>
            <p:cNvPr id="16" name="그룹 15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7" name="정오각형 16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오각형 17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오각형 18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오각형 19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오각형 20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9712" y="2879323"/>
              <a:ext cx="22461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Efficiency</a:t>
              </a:r>
              <a:endParaRPr lang="en-US" altLang="ko-KR" sz="4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3861153" y="3614605"/>
              <a:ext cx="398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효율성을 계산하고 비교하는 함수</a:t>
              </a:r>
              <a:endParaRPr lang="tr-T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" y="6697257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48949" y="0"/>
            <a:ext cx="3080046" cy="1230365"/>
            <a:chOff x="88907" y="-140256"/>
            <a:chExt cx="3080046" cy="1230365"/>
          </a:xfrm>
        </p:grpSpPr>
        <p:grpSp>
          <p:nvGrpSpPr>
            <p:cNvPr id="29" name="그룹 28"/>
            <p:cNvGrpSpPr/>
            <p:nvPr/>
          </p:nvGrpSpPr>
          <p:grpSpPr>
            <a:xfrm rot="1525388">
              <a:off x="2040461" y="-140256"/>
              <a:ext cx="981354" cy="765575"/>
              <a:chOff x="7366977" y="4299708"/>
              <a:chExt cx="4929068" cy="3845269"/>
            </a:xfrm>
          </p:grpSpPr>
          <p:sp>
            <p:nvSpPr>
              <p:cNvPr id="32" name="정오각형 31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정오각형 32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정오각형 33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정오각형 36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정오각형 37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정오각형 39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92910" y="196775"/>
              <a:ext cx="1568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Efficienc</a:t>
              </a:r>
              <a:r>
                <a:rPr lang="en-US" altLang="ko-KR" sz="28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y</a:t>
              </a:r>
              <a:endPara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Rectangle 36"/>
            <p:cNvSpPr/>
            <p:nvPr/>
          </p:nvSpPr>
          <p:spPr>
            <a:xfrm>
              <a:off x="88907" y="720777"/>
              <a:ext cx="3080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효율성을 계산하고 비교하는 함수</a:t>
              </a:r>
              <a:endParaRPr lang="tr-TR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1515" y="1002596"/>
            <a:ext cx="3886775" cy="826686"/>
            <a:chOff x="-1218459" y="912695"/>
            <a:chExt cx="3886775" cy="826686"/>
          </a:xfrm>
        </p:grpSpPr>
        <p:pic>
          <p:nvPicPr>
            <p:cNvPr id="1026" name="Picture 2" descr="브러쉬 일러스트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15" b="48092"/>
            <a:stretch/>
          </p:blipFill>
          <p:spPr bwMode="auto">
            <a:xfrm>
              <a:off x="-1218459" y="1533517"/>
              <a:ext cx="3886775" cy="20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-873721" y="912695"/>
              <a:ext cx="22797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44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 효율성</a:t>
              </a:r>
              <a:endParaRPr lang="en-US" altLang="ko-KR" sz="4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86253" y="1908413"/>
            <a:ext cx="6500028" cy="667949"/>
            <a:chOff x="-2595449" y="1846986"/>
            <a:chExt cx="6500028" cy="667949"/>
          </a:xfrm>
        </p:grpSpPr>
        <p:sp>
          <p:nvSpPr>
            <p:cNvPr id="3" name="직사각형 2"/>
            <p:cNvSpPr/>
            <p:nvPr/>
          </p:nvSpPr>
          <p:spPr>
            <a:xfrm>
              <a:off x="-2583500" y="1846986"/>
              <a:ext cx="6488079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endParaRPr lang="ko-KR" altLang="en-US" i="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D1F24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-2595449" y="2176381"/>
              <a:ext cx="2884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en-US" sz="1600" b="1" i="0" strike="noStrike" cap="none" normalizeH="0" baseline="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효율성을 </a:t>
              </a:r>
              <a:r>
                <a:rPr lang="ko-KR" altLang="en-US" sz="16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기반으로 탑승 순서 제시</a:t>
              </a:r>
              <a:endParaRPr lang="ko-KR" altLang="en-US" sz="1600" b="1" dirty="0">
                <a:solidFill>
                  <a:srgbClr val="555555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79629" y="2631369"/>
            <a:ext cx="5189452" cy="2880827"/>
            <a:chOff x="593117" y="2505718"/>
            <a:chExt cx="5189452" cy="2880827"/>
          </a:xfrm>
        </p:grpSpPr>
        <p:sp>
          <p:nvSpPr>
            <p:cNvPr id="16" name="한쪽 모서리가 잘린 사각형 15"/>
            <p:cNvSpPr/>
            <p:nvPr/>
          </p:nvSpPr>
          <p:spPr>
            <a:xfrm>
              <a:off x="593117" y="2505718"/>
              <a:ext cx="5189452" cy="2880827"/>
            </a:xfrm>
            <a:prstGeom prst="snip1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rot="21268320" flipH="1">
              <a:off x="3384905" y="3173966"/>
              <a:ext cx="849486" cy="631068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197887" y="2638719"/>
            <a:ext cx="5204344" cy="2880827"/>
            <a:chOff x="6436319" y="2530667"/>
            <a:chExt cx="5204344" cy="2880827"/>
          </a:xfrm>
        </p:grpSpPr>
        <p:sp>
          <p:nvSpPr>
            <p:cNvPr id="83" name="한쪽 모서리가 잘린 사각형 82"/>
            <p:cNvSpPr/>
            <p:nvPr/>
          </p:nvSpPr>
          <p:spPr>
            <a:xfrm flipH="1">
              <a:off x="6436319" y="2530667"/>
              <a:ext cx="5204344" cy="2880827"/>
            </a:xfrm>
            <a:prstGeom prst="snip1Rect">
              <a:avLst>
                <a:gd name="adj" fmla="val 17289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153545" y="3765939"/>
              <a:ext cx="3869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6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노드 집합에서 그 노드를 </a:t>
              </a:r>
              <a:r>
                <a:rPr lang="en-US" altLang="ko-KR" sz="1600" dirty="0">
                  <a:ln>
                    <a:solidFill>
                      <a:srgbClr val="5555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7BB7A0-D195-44A6-8C2B-8DC92130FDFA}"/>
              </a:ext>
            </a:extLst>
          </p:cNvPr>
          <p:cNvSpPr txBox="1"/>
          <p:nvPr/>
        </p:nvSpPr>
        <p:spPr>
          <a:xfrm>
            <a:off x="1150070" y="2843506"/>
            <a:ext cx="327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D809E-3D09-4126-B00B-211A21469AB6}"/>
              </a:ext>
            </a:extLst>
          </p:cNvPr>
          <p:cNvSpPr txBox="1"/>
          <p:nvPr/>
        </p:nvSpPr>
        <p:spPr>
          <a:xfrm>
            <a:off x="1338606" y="3320007"/>
            <a:ext cx="4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type_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calcEff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(&amp;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현재시각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&amp;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 집합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0D30A-76F6-4CB9-B7C5-089E38E61EBD}"/>
              </a:ext>
            </a:extLst>
          </p:cNvPr>
          <p:cNvSpPr txBox="1"/>
          <p:nvPr/>
        </p:nvSpPr>
        <p:spPr>
          <a:xfrm>
            <a:off x="1338606" y="3873991"/>
            <a:ext cx="45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이 놀이 기구를 지금 타는 것이 효율적인가</a:t>
            </a:r>
            <a:r>
              <a:rPr lang="en-US" altLang="ko-KR" b="1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?</a:t>
            </a:r>
            <a:endParaRPr lang="ko-KR" altLang="en-US" b="1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B4613-59AF-489E-A7E3-7185165BC4E3}"/>
              </a:ext>
            </a:extLst>
          </p:cNvPr>
          <p:cNvSpPr txBox="1"/>
          <p:nvPr/>
        </p:nvSpPr>
        <p:spPr>
          <a:xfrm>
            <a:off x="1338605" y="4371269"/>
            <a:ext cx="435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효율성이라는 지표를 </a:t>
            </a:r>
            <a:r>
              <a:rPr lang="ko-KR" altLang="en-US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적절한 계산식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이용하여  산출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270D-F2C6-40AB-8C61-D80C19A05A78}"/>
              </a:ext>
            </a:extLst>
          </p:cNvPr>
          <p:cNvSpPr txBox="1"/>
          <p:nvPr/>
        </p:nvSpPr>
        <p:spPr>
          <a:xfrm>
            <a:off x="6711543" y="2843506"/>
            <a:ext cx="327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구체적 활용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E1D43-CB3A-4AA3-93A5-5F8B7AB9F7F6}"/>
              </a:ext>
            </a:extLst>
          </p:cNvPr>
          <p:cNvSpPr txBox="1"/>
          <p:nvPr/>
        </p:nvSpPr>
        <p:spPr>
          <a:xfrm>
            <a:off x="6915112" y="3322561"/>
            <a:ext cx="4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효율성이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MAX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 노드를 반환하고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BB76A-EF07-4C6B-B24A-EBC075554925}"/>
              </a:ext>
            </a:extLst>
          </p:cNvPr>
          <p:cNvSpPr txBox="1"/>
          <p:nvPr/>
        </p:nvSpPr>
        <p:spPr>
          <a:xfrm>
            <a:off x="6915112" y="4447627"/>
            <a:ext cx="435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 시각에는 그에 대한 </a:t>
            </a:r>
            <a:r>
              <a:rPr lang="ko-KR" altLang="en-US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임시 변수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활용하여 변하는 시각을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D4536-B603-41F7-8BA6-456623F5D072}"/>
              </a:ext>
            </a:extLst>
          </p:cNvPr>
          <p:cNvSpPr txBox="1"/>
          <p:nvPr/>
        </p:nvSpPr>
        <p:spPr>
          <a:xfrm>
            <a:off x="898202" y="1903292"/>
            <a:ext cx="327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효율성을 계산하는 함수</a:t>
            </a:r>
          </a:p>
        </p:txBody>
      </p:sp>
    </p:spTree>
    <p:extLst>
      <p:ext uri="{BB962C8B-B14F-4D97-AF65-F5344CB8AC3E}">
        <p14:creationId xmlns:p14="http://schemas.microsoft.com/office/powerpoint/2010/main" val="41946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42995" y="1904299"/>
            <a:ext cx="4352096" cy="2079638"/>
            <a:chOff x="3861153" y="1904299"/>
            <a:chExt cx="4352096" cy="2079638"/>
          </a:xfrm>
        </p:grpSpPr>
        <p:grpSp>
          <p:nvGrpSpPr>
            <p:cNvPr id="16" name="그룹 15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7" name="정오각형 16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오각형 17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오각형 18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오각형 19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오각형 20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837556" y="2879323"/>
              <a:ext cx="2070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Variables</a:t>
              </a: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3861153" y="3614605"/>
              <a:ext cx="398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변수 설정</a:t>
              </a:r>
              <a:endParaRPr lang="tr-T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-1200401" y="2439071"/>
            <a:ext cx="6286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탑승 대기 시간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95748" y="4002292"/>
            <a:ext cx="3330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탑승 시간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탑승 시간은 특수한 경우가 아니라면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변하지 않으므로 정적 변수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9626021" y="0"/>
            <a:ext cx="3080046" cy="1216824"/>
            <a:chOff x="465979" y="-140256"/>
            <a:chExt cx="3080046" cy="1216824"/>
          </a:xfrm>
        </p:grpSpPr>
        <p:grpSp>
          <p:nvGrpSpPr>
            <p:cNvPr id="21" name="그룹 20"/>
            <p:cNvGrpSpPr/>
            <p:nvPr/>
          </p:nvGrpSpPr>
          <p:grpSpPr>
            <a:xfrm rot="1525388">
              <a:off x="2040461" y="-140256"/>
              <a:ext cx="981354" cy="765575"/>
              <a:chOff x="7366977" y="4299708"/>
              <a:chExt cx="4929068" cy="3845269"/>
            </a:xfrm>
          </p:grpSpPr>
          <p:sp>
            <p:nvSpPr>
              <p:cNvPr id="23" name="정오각형 22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오각형 25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정오각형 26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정오각형 28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정오각형 29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정오각형 30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Rectangle 36"/>
            <p:cNvSpPr/>
            <p:nvPr/>
          </p:nvSpPr>
          <p:spPr>
            <a:xfrm>
              <a:off x="465979" y="707236"/>
              <a:ext cx="3080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변수 설정</a:t>
              </a:r>
              <a:endParaRPr lang="tr-TR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34590" y="970568"/>
            <a:ext cx="4898348" cy="884870"/>
            <a:chOff x="-284156" y="482175"/>
            <a:chExt cx="4898348" cy="884870"/>
          </a:xfrm>
        </p:grpSpPr>
        <p:pic>
          <p:nvPicPr>
            <p:cNvPr id="36" name="Picture 2" descr="브러쉬 일러스트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15" b="48092"/>
            <a:stretch/>
          </p:blipFill>
          <p:spPr bwMode="auto">
            <a:xfrm>
              <a:off x="-284156" y="1161181"/>
              <a:ext cx="3886775" cy="20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1"/>
            <p:cNvSpPr/>
            <p:nvPr/>
          </p:nvSpPr>
          <p:spPr>
            <a:xfrm>
              <a:off x="55670" y="482175"/>
              <a:ext cx="45585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 </a:t>
              </a:r>
            </a:p>
            <a:p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5555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변수 설정</a:t>
              </a:r>
              <a:endParaRPr lang="tr-TR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555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67573" y="1844957"/>
            <a:ext cx="11152054" cy="3857943"/>
          </a:xfrm>
          <a:prstGeom prst="rect">
            <a:avLst/>
          </a:prstGeom>
          <a:noFill/>
          <a:ln>
            <a:solidFill>
              <a:srgbClr val="55555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991155" y="5702900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간략하게 정리해주세요</a:t>
            </a:r>
            <a:endParaRPr lang="en-US" altLang="ko-KR" sz="2400" i="1" spc="-150" dirty="0">
              <a:ln>
                <a:solidFill>
                  <a:schemeClr val="tx1"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A9CF66-9BE7-4183-9881-BBE1F058E933}"/>
              </a:ext>
            </a:extLst>
          </p:cNvPr>
          <p:cNvSpPr/>
          <p:nvPr/>
        </p:nvSpPr>
        <p:spPr>
          <a:xfrm>
            <a:off x="1223416" y="2797016"/>
            <a:ext cx="170912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시각에 따른 동적 변수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단위로 계산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node`s 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4AB27-2645-4CD3-B232-0EF0338BA4FA}"/>
              </a:ext>
            </a:extLst>
          </p:cNvPr>
          <p:cNvSpPr txBox="1"/>
          <p:nvPr/>
        </p:nvSpPr>
        <p:spPr>
          <a:xfrm>
            <a:off x="10308749" y="336397"/>
            <a:ext cx="14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Variables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E4448D-399B-4D93-BD45-EAE00F3169E0}"/>
              </a:ext>
            </a:extLst>
          </p:cNvPr>
          <p:cNvSpPr/>
          <p:nvPr/>
        </p:nvSpPr>
        <p:spPr>
          <a:xfrm>
            <a:off x="-1588576" y="4402150"/>
            <a:ext cx="6286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놀이기구 인기도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970986-9F95-45DA-B5F7-3478BF960696}"/>
              </a:ext>
            </a:extLst>
          </p:cNvPr>
          <p:cNvSpPr/>
          <p:nvPr/>
        </p:nvSpPr>
        <p:spPr>
          <a:xfrm>
            <a:off x="823185" y="4697746"/>
            <a:ext cx="197041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탑승 대기시간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대기시간이 그 놀이기구의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인기도로 설정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계산식에 활용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97F5C1-7E34-4F94-A705-163F18DD4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24" y="2595065"/>
            <a:ext cx="2456059" cy="2353333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2523787" y="4047061"/>
            <a:ext cx="2815719" cy="579183"/>
          </a:xfrm>
          <a:prstGeom prst="line">
            <a:avLst/>
          </a:prstGeom>
          <a:ln>
            <a:solidFill>
              <a:srgbClr val="5555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A9BDBCC-8D00-4E56-BDFC-EB4C5D14F6F0}"/>
              </a:ext>
            </a:extLst>
          </p:cNvPr>
          <p:cNvCxnSpPr>
            <a:cxnSpLocks/>
          </p:cNvCxnSpPr>
          <p:nvPr/>
        </p:nvCxnSpPr>
        <p:spPr>
          <a:xfrm>
            <a:off x="2991965" y="2875066"/>
            <a:ext cx="2286000" cy="896814"/>
          </a:xfrm>
          <a:prstGeom prst="line">
            <a:avLst/>
          </a:prstGeom>
          <a:ln>
            <a:solidFill>
              <a:srgbClr val="5555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6801691" y="3458600"/>
            <a:ext cx="2489054" cy="529647"/>
          </a:xfrm>
          <a:prstGeom prst="line">
            <a:avLst/>
          </a:prstGeom>
          <a:ln>
            <a:solidFill>
              <a:srgbClr val="5555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42995" y="1904299"/>
            <a:ext cx="4352096" cy="2079638"/>
            <a:chOff x="3861153" y="1904299"/>
            <a:chExt cx="4352096" cy="2079638"/>
          </a:xfrm>
        </p:grpSpPr>
        <p:grpSp>
          <p:nvGrpSpPr>
            <p:cNvPr id="16" name="그룹 15"/>
            <p:cNvGrpSpPr/>
            <p:nvPr/>
          </p:nvGrpSpPr>
          <p:grpSpPr>
            <a:xfrm rot="1525388">
              <a:off x="6121734" y="1904299"/>
              <a:ext cx="2091515" cy="1631635"/>
              <a:chOff x="7366977" y="4299708"/>
              <a:chExt cx="4929068" cy="3845269"/>
            </a:xfrm>
          </p:grpSpPr>
          <p:sp>
            <p:nvSpPr>
              <p:cNvPr id="17" name="정오각형 16"/>
              <p:cNvSpPr/>
              <p:nvPr/>
            </p:nvSpPr>
            <p:spPr>
              <a:xfrm rot="6342801">
                <a:off x="10936503" y="6785436"/>
                <a:ext cx="1392701" cy="1326382"/>
              </a:xfrm>
              <a:prstGeom prst="pentagon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오각형 17"/>
              <p:cNvSpPr/>
              <p:nvPr/>
            </p:nvSpPr>
            <p:spPr>
              <a:xfrm rot="4333530">
                <a:off x="10903303" y="5609322"/>
                <a:ext cx="1392701" cy="1326382"/>
              </a:xfrm>
              <a:prstGeom prst="pentagon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오각형 18"/>
              <p:cNvSpPr/>
              <p:nvPr/>
            </p:nvSpPr>
            <p:spPr>
              <a:xfrm>
                <a:off x="9157866" y="4299708"/>
                <a:ext cx="1392701" cy="1326382"/>
              </a:xfrm>
              <a:prstGeom prst="pentagon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오각형 19"/>
              <p:cNvSpPr/>
              <p:nvPr/>
            </p:nvSpPr>
            <p:spPr>
              <a:xfrm rot="19374734">
                <a:off x="8045941" y="4702565"/>
                <a:ext cx="1392701" cy="1326382"/>
              </a:xfrm>
              <a:prstGeom prst="pentagon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오각형 20"/>
              <p:cNvSpPr/>
              <p:nvPr/>
            </p:nvSpPr>
            <p:spPr>
              <a:xfrm rot="17282880">
                <a:off x="7333817" y="5676397"/>
                <a:ext cx="1392701" cy="1326382"/>
              </a:xfrm>
              <a:prstGeom prst="pentagon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2165487">
                <a:off x="10258316" y="4663209"/>
                <a:ext cx="1392701" cy="1326382"/>
              </a:xfrm>
              <a:prstGeom prst="pentagon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44238" y="2879323"/>
              <a:ext cx="12570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55555"/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Time</a:t>
              </a: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3861153" y="3614605"/>
              <a:ext cx="398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시간에 대한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C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Open Sans" panose="020B0606030504020204" pitchFamily="34" charset="0"/>
                </a:rPr>
                <a:t>라이브러리</a:t>
              </a:r>
              <a:endParaRPr lang="tr-T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6671408"/>
            <a:ext cx="12203094" cy="186592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와이드스크린</PresentationFormat>
  <Paragraphs>107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Sandoll 미생</vt:lpstr>
      <vt:lpstr>Arial</vt:lpstr>
      <vt:lpstr>KoPub돋움체 Light</vt:lpstr>
      <vt:lpstr>KoPub돋움체 Medium</vt:lpstr>
      <vt:lpstr>맑은 고딕</vt:lpstr>
      <vt:lpstr>KoPub바탕체 Medium</vt:lpstr>
      <vt:lpstr>Open Sans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최한나</dc:creator>
  <cp:lastModifiedBy>이동민</cp:lastModifiedBy>
  <cp:revision>178</cp:revision>
  <dcterms:created xsi:type="dcterms:W3CDTF">2017-05-09T08:12:37Z</dcterms:created>
  <dcterms:modified xsi:type="dcterms:W3CDTF">2018-09-19T04:03:27Z</dcterms:modified>
</cp:coreProperties>
</file>