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9"/>
  </p:notesMasterIdLst>
  <p:handoutMasterIdLst>
    <p:handoutMasterId r:id="rId30"/>
  </p:handoutMasterIdLst>
  <p:sldIdLst>
    <p:sldId id="256" r:id="rId2"/>
    <p:sldId id="259" r:id="rId3"/>
    <p:sldId id="257" r:id="rId4"/>
    <p:sldId id="260" r:id="rId5"/>
    <p:sldId id="261" r:id="rId6"/>
    <p:sldId id="262" r:id="rId7"/>
    <p:sldId id="263" r:id="rId8"/>
    <p:sldId id="264" r:id="rId9"/>
    <p:sldId id="265" r:id="rId10"/>
    <p:sldId id="266" r:id="rId11"/>
    <p:sldId id="286" r:id="rId12"/>
    <p:sldId id="267" r:id="rId13"/>
    <p:sldId id="268" r:id="rId14"/>
    <p:sldId id="269" r:id="rId15"/>
    <p:sldId id="271" r:id="rId16"/>
    <p:sldId id="272" r:id="rId17"/>
    <p:sldId id="273" r:id="rId18"/>
    <p:sldId id="274" r:id="rId19"/>
    <p:sldId id="275" r:id="rId20"/>
    <p:sldId id="278" r:id="rId21"/>
    <p:sldId id="279" r:id="rId22"/>
    <p:sldId id="281" r:id="rId23"/>
    <p:sldId id="282" r:id="rId24"/>
    <p:sldId id="283" r:id="rId25"/>
    <p:sldId id="284" r:id="rId26"/>
    <p:sldId id="285" r:id="rId27"/>
    <p:sldId id="270" r:id="rId28"/>
  </p:sldIdLst>
  <p:sldSz cx="12192000" cy="6858000"/>
  <p:notesSz cx="6858000" cy="9144000"/>
  <p:custDataLst>
    <p:tags r:id="rId3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2980"/>
    <a:srgbClr val="95E616"/>
    <a:srgbClr val="C8FF16"/>
    <a:srgbClr val="FF7E83"/>
    <a:srgbClr val="FF304C"/>
    <a:srgbClr val="4701A7"/>
    <a:srgbClr val="FF6327"/>
    <a:srgbClr val="6D64CC"/>
    <a:srgbClr val="88D5ED"/>
    <a:srgbClr val="01D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6120" autoAdjust="0"/>
  </p:normalViewPr>
  <p:slideViewPr>
    <p:cSldViewPr>
      <p:cViewPr varScale="1">
        <p:scale>
          <a:sx n="92" d="100"/>
          <a:sy n="92" d="100"/>
        </p:scale>
        <p:origin x="210"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2548" y="76"/>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06/01/2020</a:t>
            </a:fld>
            <a:endParaRPr lang="pt-PT" sz="10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06/01/2020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906643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dirty="0"/>
          </a:p>
        </p:txBody>
      </p:sp>
    </p:spTree>
    <p:extLst>
      <p:ext uri="{BB962C8B-B14F-4D97-AF65-F5344CB8AC3E}">
        <p14:creationId xmlns:p14="http://schemas.microsoft.com/office/powerpoint/2010/main" val="2670512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11</a:t>
            </a:fld>
            <a:endParaRPr lang="pt-BR" dirty="0"/>
          </a:p>
        </p:txBody>
      </p:sp>
    </p:spTree>
    <p:extLst>
      <p:ext uri="{BB962C8B-B14F-4D97-AF65-F5344CB8AC3E}">
        <p14:creationId xmlns:p14="http://schemas.microsoft.com/office/powerpoint/2010/main" val="1250859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12</a:t>
            </a:fld>
            <a:endParaRPr lang="pt-BR" dirty="0"/>
          </a:p>
        </p:txBody>
      </p:sp>
    </p:spTree>
    <p:extLst>
      <p:ext uri="{BB962C8B-B14F-4D97-AF65-F5344CB8AC3E}">
        <p14:creationId xmlns:p14="http://schemas.microsoft.com/office/powerpoint/2010/main" val="1164193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13</a:t>
            </a:fld>
            <a:endParaRPr lang="pt-BR" dirty="0"/>
          </a:p>
        </p:txBody>
      </p:sp>
    </p:spTree>
    <p:extLst>
      <p:ext uri="{BB962C8B-B14F-4D97-AF65-F5344CB8AC3E}">
        <p14:creationId xmlns:p14="http://schemas.microsoft.com/office/powerpoint/2010/main" val="1357926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14</a:t>
            </a:fld>
            <a:endParaRPr lang="pt-BR" dirty="0"/>
          </a:p>
        </p:txBody>
      </p:sp>
    </p:spTree>
    <p:extLst>
      <p:ext uri="{BB962C8B-B14F-4D97-AF65-F5344CB8AC3E}">
        <p14:creationId xmlns:p14="http://schemas.microsoft.com/office/powerpoint/2010/main" val="282349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15</a:t>
            </a:fld>
            <a:endParaRPr lang="pt-BR" dirty="0"/>
          </a:p>
        </p:txBody>
      </p:sp>
    </p:spTree>
    <p:extLst>
      <p:ext uri="{BB962C8B-B14F-4D97-AF65-F5344CB8AC3E}">
        <p14:creationId xmlns:p14="http://schemas.microsoft.com/office/powerpoint/2010/main" val="1599282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16</a:t>
            </a:fld>
            <a:endParaRPr lang="pt-BR" dirty="0"/>
          </a:p>
        </p:txBody>
      </p:sp>
    </p:spTree>
    <p:extLst>
      <p:ext uri="{BB962C8B-B14F-4D97-AF65-F5344CB8AC3E}">
        <p14:creationId xmlns:p14="http://schemas.microsoft.com/office/powerpoint/2010/main" val="2855742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dirty="0"/>
          </a:p>
        </p:txBody>
      </p:sp>
    </p:spTree>
    <p:extLst>
      <p:ext uri="{BB962C8B-B14F-4D97-AF65-F5344CB8AC3E}">
        <p14:creationId xmlns:p14="http://schemas.microsoft.com/office/powerpoint/2010/main" val="1693927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18</a:t>
            </a:fld>
            <a:endParaRPr lang="pt-BR" dirty="0"/>
          </a:p>
        </p:txBody>
      </p:sp>
    </p:spTree>
    <p:extLst>
      <p:ext uri="{BB962C8B-B14F-4D97-AF65-F5344CB8AC3E}">
        <p14:creationId xmlns:p14="http://schemas.microsoft.com/office/powerpoint/2010/main" val="3437250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19</a:t>
            </a:fld>
            <a:endParaRPr lang="pt-BR" dirty="0"/>
          </a:p>
        </p:txBody>
      </p:sp>
    </p:spTree>
    <p:extLst>
      <p:ext uri="{BB962C8B-B14F-4D97-AF65-F5344CB8AC3E}">
        <p14:creationId xmlns:p14="http://schemas.microsoft.com/office/powerpoint/2010/main" val="328245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3687139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2516831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21</a:t>
            </a:fld>
            <a:endParaRPr lang="pt-BR" dirty="0"/>
          </a:p>
        </p:txBody>
      </p:sp>
    </p:spTree>
    <p:extLst>
      <p:ext uri="{BB962C8B-B14F-4D97-AF65-F5344CB8AC3E}">
        <p14:creationId xmlns:p14="http://schemas.microsoft.com/office/powerpoint/2010/main" val="2976044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22</a:t>
            </a:fld>
            <a:endParaRPr lang="pt-BR" dirty="0"/>
          </a:p>
        </p:txBody>
      </p:sp>
    </p:spTree>
    <p:extLst>
      <p:ext uri="{BB962C8B-B14F-4D97-AF65-F5344CB8AC3E}">
        <p14:creationId xmlns:p14="http://schemas.microsoft.com/office/powerpoint/2010/main" val="3072674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23</a:t>
            </a:fld>
            <a:endParaRPr lang="pt-BR" dirty="0"/>
          </a:p>
        </p:txBody>
      </p:sp>
    </p:spTree>
    <p:extLst>
      <p:ext uri="{BB962C8B-B14F-4D97-AF65-F5344CB8AC3E}">
        <p14:creationId xmlns:p14="http://schemas.microsoft.com/office/powerpoint/2010/main" val="821755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24</a:t>
            </a:fld>
            <a:endParaRPr lang="pt-BR" dirty="0"/>
          </a:p>
        </p:txBody>
      </p:sp>
    </p:spTree>
    <p:extLst>
      <p:ext uri="{BB962C8B-B14F-4D97-AF65-F5344CB8AC3E}">
        <p14:creationId xmlns:p14="http://schemas.microsoft.com/office/powerpoint/2010/main" val="1678278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25</a:t>
            </a:fld>
            <a:endParaRPr lang="pt-BR" dirty="0"/>
          </a:p>
        </p:txBody>
      </p:sp>
    </p:spTree>
    <p:extLst>
      <p:ext uri="{BB962C8B-B14F-4D97-AF65-F5344CB8AC3E}">
        <p14:creationId xmlns:p14="http://schemas.microsoft.com/office/powerpoint/2010/main" val="2398879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26</a:t>
            </a:fld>
            <a:endParaRPr lang="pt-BR" dirty="0"/>
          </a:p>
        </p:txBody>
      </p:sp>
    </p:spTree>
    <p:extLst>
      <p:ext uri="{BB962C8B-B14F-4D97-AF65-F5344CB8AC3E}">
        <p14:creationId xmlns:p14="http://schemas.microsoft.com/office/powerpoint/2010/main" val="722823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27</a:t>
            </a:fld>
            <a:endParaRPr lang="pt-BR" dirty="0"/>
          </a:p>
        </p:txBody>
      </p:sp>
    </p:spTree>
    <p:extLst>
      <p:ext uri="{BB962C8B-B14F-4D97-AF65-F5344CB8AC3E}">
        <p14:creationId xmlns:p14="http://schemas.microsoft.com/office/powerpoint/2010/main" val="313320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dirty="0"/>
          </a:p>
        </p:txBody>
      </p:sp>
    </p:spTree>
    <p:extLst>
      <p:ext uri="{BB962C8B-B14F-4D97-AF65-F5344CB8AC3E}">
        <p14:creationId xmlns:p14="http://schemas.microsoft.com/office/powerpoint/2010/main" val="1017421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a:t>
            </a:fld>
            <a:endParaRPr lang="pt-BR" dirty="0"/>
          </a:p>
        </p:txBody>
      </p:sp>
    </p:spTree>
    <p:extLst>
      <p:ext uri="{BB962C8B-B14F-4D97-AF65-F5344CB8AC3E}">
        <p14:creationId xmlns:p14="http://schemas.microsoft.com/office/powerpoint/2010/main" val="251337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a:t>
            </a:fld>
            <a:endParaRPr lang="pt-BR" dirty="0"/>
          </a:p>
        </p:txBody>
      </p:sp>
    </p:spTree>
    <p:extLst>
      <p:ext uri="{BB962C8B-B14F-4D97-AF65-F5344CB8AC3E}">
        <p14:creationId xmlns:p14="http://schemas.microsoft.com/office/powerpoint/2010/main" val="18285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a:t>
            </a:fld>
            <a:endParaRPr lang="pt-BR" dirty="0"/>
          </a:p>
        </p:txBody>
      </p:sp>
    </p:spTree>
    <p:extLst>
      <p:ext uri="{BB962C8B-B14F-4D97-AF65-F5344CB8AC3E}">
        <p14:creationId xmlns:p14="http://schemas.microsoft.com/office/powerpoint/2010/main" val="2173042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7</a:t>
            </a:fld>
            <a:endParaRPr lang="pt-BR" dirty="0"/>
          </a:p>
        </p:txBody>
      </p:sp>
    </p:spTree>
    <p:extLst>
      <p:ext uri="{BB962C8B-B14F-4D97-AF65-F5344CB8AC3E}">
        <p14:creationId xmlns:p14="http://schemas.microsoft.com/office/powerpoint/2010/main" val="247079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8</a:t>
            </a:fld>
            <a:endParaRPr lang="pt-BR" dirty="0"/>
          </a:p>
        </p:txBody>
      </p:sp>
    </p:spTree>
    <p:extLst>
      <p:ext uri="{BB962C8B-B14F-4D97-AF65-F5344CB8AC3E}">
        <p14:creationId xmlns:p14="http://schemas.microsoft.com/office/powerpoint/2010/main" val="3706428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223174499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1.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6"/>
            <a:ext cx="4932479" cy="1943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01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255204771"/>
      </p:ext>
    </p:extLst>
  </p:cSld>
  <p:clrMapOvr>
    <a:masterClrMapping/>
  </p:clrMapOvr>
  <p:extLst mod="1">
    <p:ext uri="{DCECCB84-F9BA-43D5-87BE-67443E8EF086}">
      <p15:sldGuideLst xmlns:p15="http://schemas.microsoft.com/office/powerpoint/2012/main">
        <p15:guide id="1" orient="horz" pos="935">
          <p15:clr>
            <a:srgbClr val="FBAE40"/>
          </p15:clr>
        </p15:guide>
        <p15:guide id="2" pos="3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a:prstGeom prst="rect">
            <a:avLst/>
          </a:prstGeo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a:xfrm>
            <a:off x="227349" y="0"/>
            <a:ext cx="11125236" cy="1104900"/>
          </a:xfrm>
          <a:prstGeom prst="rect">
            <a:avLst/>
          </a:prstGeom>
        </p:spPr>
        <p:txBody>
          <a:bodyPr/>
          <a:lstStyle/>
          <a:p>
            <a:r>
              <a:rPr lang="fr-FR"/>
              <a:t>Modifiez le style du titre</a:t>
            </a:r>
            <a:endParaRPr lang="en-US"/>
          </a:p>
        </p:txBody>
      </p:sp>
    </p:spTree>
    <p:extLst>
      <p:ext uri="{BB962C8B-B14F-4D97-AF65-F5344CB8AC3E}">
        <p14:creationId xmlns:p14="http://schemas.microsoft.com/office/powerpoint/2010/main" val="171943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14">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687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950" name="Freeform 6"/>
          <p:cNvSpPr>
            <a:spLocks/>
          </p:cNvSpPr>
          <p:nvPr userDrawn="1"/>
        </p:nvSpPr>
        <p:spPr bwMode="auto">
          <a:xfrm>
            <a:off x="4102100" y="957972"/>
            <a:ext cx="8089900" cy="5900028"/>
          </a:xfrm>
          <a:custGeom>
            <a:avLst/>
            <a:gdLst/>
            <a:ahLst/>
            <a:cxnLst>
              <a:cxn ang="0">
                <a:pos x="3392" y="314"/>
              </a:cxn>
              <a:cxn ang="0">
                <a:pos x="3392" y="2059"/>
              </a:cxn>
              <a:cxn ang="0">
                <a:pos x="3375" y="2073"/>
              </a:cxn>
              <a:cxn ang="0">
                <a:pos x="3045" y="2278"/>
              </a:cxn>
              <a:cxn ang="0">
                <a:pos x="2880" y="2345"/>
              </a:cxn>
              <a:cxn ang="0">
                <a:pos x="2487" y="2458"/>
              </a:cxn>
              <a:cxn ang="0">
                <a:pos x="2422" y="2473"/>
              </a:cxn>
              <a:cxn ang="0">
                <a:pos x="183" y="2473"/>
              </a:cxn>
              <a:cxn ang="0">
                <a:pos x="182" y="2466"/>
              </a:cxn>
              <a:cxn ang="0">
                <a:pos x="123" y="2261"/>
              </a:cxn>
              <a:cxn ang="0">
                <a:pos x="87" y="2109"/>
              </a:cxn>
              <a:cxn ang="0">
                <a:pos x="40" y="1844"/>
              </a:cxn>
              <a:cxn ang="0">
                <a:pos x="22" y="1697"/>
              </a:cxn>
              <a:cxn ang="0">
                <a:pos x="9" y="1555"/>
              </a:cxn>
              <a:cxn ang="0">
                <a:pos x="3" y="1480"/>
              </a:cxn>
              <a:cxn ang="0">
                <a:pos x="0" y="1435"/>
              </a:cxn>
              <a:cxn ang="0">
                <a:pos x="0" y="1407"/>
              </a:cxn>
              <a:cxn ang="0">
                <a:pos x="5" y="1406"/>
              </a:cxn>
              <a:cxn ang="0">
                <a:pos x="110" y="1359"/>
              </a:cxn>
              <a:cxn ang="0">
                <a:pos x="261" y="1274"/>
              </a:cxn>
              <a:cxn ang="0">
                <a:pos x="563" y="1060"/>
              </a:cxn>
              <a:cxn ang="0">
                <a:pos x="987" y="725"/>
              </a:cxn>
              <a:cxn ang="0">
                <a:pos x="1356" y="450"/>
              </a:cxn>
              <a:cxn ang="0">
                <a:pos x="1456" y="383"/>
              </a:cxn>
              <a:cxn ang="0">
                <a:pos x="1856" y="161"/>
              </a:cxn>
              <a:cxn ang="0">
                <a:pos x="2259" y="29"/>
              </a:cxn>
              <a:cxn ang="0">
                <a:pos x="2486" y="2"/>
              </a:cxn>
              <a:cxn ang="0">
                <a:pos x="2493" y="0"/>
              </a:cxn>
              <a:cxn ang="0">
                <a:pos x="2511" y="0"/>
              </a:cxn>
              <a:cxn ang="0">
                <a:pos x="2515" y="2"/>
              </a:cxn>
              <a:cxn ang="0">
                <a:pos x="2595" y="2"/>
              </a:cxn>
              <a:cxn ang="0">
                <a:pos x="2690" y="9"/>
              </a:cxn>
              <a:cxn ang="0">
                <a:pos x="2942" y="63"/>
              </a:cxn>
              <a:cxn ang="0">
                <a:pos x="3305" y="245"/>
              </a:cxn>
              <a:cxn ang="0">
                <a:pos x="3392" y="314"/>
              </a:cxn>
            </a:cxnLst>
            <a:rect l="0" t="0" r="r" b="b"/>
            <a:pathLst>
              <a:path w="3392" h="2473">
                <a:moveTo>
                  <a:pt x="3392" y="314"/>
                </a:moveTo>
                <a:cubicBezTo>
                  <a:pt x="3392" y="896"/>
                  <a:pt x="3392" y="1477"/>
                  <a:pt x="3392" y="2059"/>
                </a:cubicBezTo>
                <a:cubicBezTo>
                  <a:pt x="3387" y="2063"/>
                  <a:pt x="3381" y="2068"/>
                  <a:pt x="3375" y="2073"/>
                </a:cubicBezTo>
                <a:cubicBezTo>
                  <a:pt x="3275" y="2157"/>
                  <a:pt x="3162" y="2221"/>
                  <a:pt x="3045" y="2278"/>
                </a:cubicBezTo>
                <a:cubicBezTo>
                  <a:pt x="2991" y="2304"/>
                  <a:pt x="2936" y="2325"/>
                  <a:pt x="2880" y="2345"/>
                </a:cubicBezTo>
                <a:cubicBezTo>
                  <a:pt x="2751" y="2391"/>
                  <a:pt x="2619" y="2427"/>
                  <a:pt x="2487" y="2458"/>
                </a:cubicBezTo>
                <a:cubicBezTo>
                  <a:pt x="2465" y="2463"/>
                  <a:pt x="2444" y="2467"/>
                  <a:pt x="2422" y="2473"/>
                </a:cubicBezTo>
                <a:cubicBezTo>
                  <a:pt x="1676" y="2473"/>
                  <a:pt x="929" y="2473"/>
                  <a:pt x="183" y="2473"/>
                </a:cubicBezTo>
                <a:cubicBezTo>
                  <a:pt x="184" y="2470"/>
                  <a:pt x="183" y="2468"/>
                  <a:pt x="182" y="2466"/>
                </a:cubicBezTo>
                <a:cubicBezTo>
                  <a:pt x="160" y="2398"/>
                  <a:pt x="140" y="2330"/>
                  <a:pt x="123" y="2261"/>
                </a:cubicBezTo>
                <a:cubicBezTo>
                  <a:pt x="110" y="2211"/>
                  <a:pt x="98" y="2160"/>
                  <a:pt x="87" y="2109"/>
                </a:cubicBezTo>
                <a:cubicBezTo>
                  <a:pt x="69" y="2022"/>
                  <a:pt x="53" y="1933"/>
                  <a:pt x="40" y="1844"/>
                </a:cubicBezTo>
                <a:cubicBezTo>
                  <a:pt x="33" y="1795"/>
                  <a:pt x="27" y="1746"/>
                  <a:pt x="22" y="1697"/>
                </a:cubicBezTo>
                <a:cubicBezTo>
                  <a:pt x="17" y="1649"/>
                  <a:pt x="12" y="1602"/>
                  <a:pt x="9" y="1555"/>
                </a:cubicBezTo>
                <a:cubicBezTo>
                  <a:pt x="7" y="1530"/>
                  <a:pt x="5" y="1505"/>
                  <a:pt x="3" y="1480"/>
                </a:cubicBezTo>
                <a:cubicBezTo>
                  <a:pt x="2" y="1465"/>
                  <a:pt x="3" y="1450"/>
                  <a:pt x="0" y="1435"/>
                </a:cubicBezTo>
                <a:cubicBezTo>
                  <a:pt x="0" y="1425"/>
                  <a:pt x="0" y="1416"/>
                  <a:pt x="0" y="1407"/>
                </a:cubicBezTo>
                <a:cubicBezTo>
                  <a:pt x="2" y="1407"/>
                  <a:pt x="3" y="1407"/>
                  <a:pt x="5" y="1406"/>
                </a:cubicBezTo>
                <a:cubicBezTo>
                  <a:pt x="41" y="1392"/>
                  <a:pt x="76" y="1377"/>
                  <a:pt x="110" y="1359"/>
                </a:cubicBezTo>
                <a:cubicBezTo>
                  <a:pt x="161" y="1332"/>
                  <a:pt x="212" y="1304"/>
                  <a:pt x="261" y="1274"/>
                </a:cubicBezTo>
                <a:cubicBezTo>
                  <a:pt x="366" y="1208"/>
                  <a:pt x="465" y="1135"/>
                  <a:pt x="563" y="1060"/>
                </a:cubicBezTo>
                <a:cubicBezTo>
                  <a:pt x="706" y="950"/>
                  <a:pt x="846" y="836"/>
                  <a:pt x="987" y="725"/>
                </a:cubicBezTo>
                <a:cubicBezTo>
                  <a:pt x="1108" y="630"/>
                  <a:pt x="1231" y="539"/>
                  <a:pt x="1356" y="450"/>
                </a:cubicBezTo>
                <a:cubicBezTo>
                  <a:pt x="1388" y="427"/>
                  <a:pt x="1422" y="405"/>
                  <a:pt x="1456" y="383"/>
                </a:cubicBezTo>
                <a:cubicBezTo>
                  <a:pt x="1584" y="300"/>
                  <a:pt x="1717" y="224"/>
                  <a:pt x="1856" y="161"/>
                </a:cubicBezTo>
                <a:cubicBezTo>
                  <a:pt x="1986" y="103"/>
                  <a:pt x="2119" y="56"/>
                  <a:pt x="2259" y="29"/>
                </a:cubicBezTo>
                <a:cubicBezTo>
                  <a:pt x="2334" y="14"/>
                  <a:pt x="2410" y="4"/>
                  <a:pt x="2486" y="2"/>
                </a:cubicBezTo>
                <a:cubicBezTo>
                  <a:pt x="2488" y="2"/>
                  <a:pt x="2491" y="2"/>
                  <a:pt x="2493" y="0"/>
                </a:cubicBezTo>
                <a:cubicBezTo>
                  <a:pt x="2499" y="0"/>
                  <a:pt x="2505" y="0"/>
                  <a:pt x="2511" y="0"/>
                </a:cubicBezTo>
                <a:cubicBezTo>
                  <a:pt x="2512" y="1"/>
                  <a:pt x="2514" y="2"/>
                  <a:pt x="2515" y="2"/>
                </a:cubicBezTo>
                <a:cubicBezTo>
                  <a:pt x="2542" y="2"/>
                  <a:pt x="2568" y="2"/>
                  <a:pt x="2595" y="2"/>
                </a:cubicBezTo>
                <a:cubicBezTo>
                  <a:pt x="2627" y="3"/>
                  <a:pt x="2658" y="6"/>
                  <a:pt x="2690" y="9"/>
                </a:cubicBezTo>
                <a:cubicBezTo>
                  <a:pt x="2776" y="19"/>
                  <a:pt x="2860" y="37"/>
                  <a:pt x="2942" y="63"/>
                </a:cubicBezTo>
                <a:cubicBezTo>
                  <a:pt x="3073" y="104"/>
                  <a:pt x="3194" y="164"/>
                  <a:pt x="3305" y="245"/>
                </a:cubicBezTo>
                <a:cubicBezTo>
                  <a:pt x="3335" y="267"/>
                  <a:pt x="3364" y="290"/>
                  <a:pt x="3392" y="314"/>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7505700" y="2158999"/>
            <a:ext cx="4051300" cy="1701893"/>
          </a:xfrm>
          <a:prstGeom prst="rect">
            <a:avLst/>
          </a:prstGeom>
        </p:spPr>
        <p:txBody>
          <a:bodyPr/>
          <a:lstStyle>
            <a:lvl1pPr>
              <a:defRPr>
                <a:solidFill>
                  <a:schemeClr val="accent5"/>
                </a:solidFill>
              </a:defRPr>
            </a:lvl1pPr>
          </a:lstStyle>
          <a:p>
            <a:r>
              <a:rPr lang="fr-FR" dirty="0"/>
              <a:t>Modifiez le style du titre</a:t>
            </a:r>
            <a:endParaRPr lang="en-GB" dirty="0"/>
          </a:p>
        </p:txBody>
      </p:sp>
      <p:sp>
        <p:nvSpPr>
          <p:cNvPr id="13" name="Text Placeholder 7">
            <a:extLst>
              <a:ext uri="{FF2B5EF4-FFF2-40B4-BE49-F238E27FC236}">
                <a16:creationId xmlns:a16="http://schemas.microsoft.com/office/drawing/2014/main" xmlns="" id="{98BC8B91-D2A3-4F52-B4E2-1C3C1B691942}"/>
              </a:ext>
            </a:extLst>
          </p:cNvPr>
          <p:cNvSpPr>
            <a:spLocks noGrp="1"/>
          </p:cNvSpPr>
          <p:nvPr>
            <p:ph type="body" sz="quarter" idx="32" hasCustomPrompt="1"/>
          </p:nvPr>
        </p:nvSpPr>
        <p:spPr>
          <a:xfrm>
            <a:off x="7505699" y="3846869"/>
            <a:ext cx="4051300" cy="2249131"/>
          </a:xfrm>
          <a:prstGeom prst="rect">
            <a:avLst/>
          </a:prstGeom>
        </p:spPr>
        <p:txBody>
          <a:bodyPr>
            <a:noAutofit/>
          </a:bodyPr>
          <a:lstStyle>
            <a:lvl1pPr>
              <a:lnSpc>
                <a:spcPct val="1000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5" name="Picture Placeholder 17">
            <a:extLst>
              <a:ext uri="{FF2B5EF4-FFF2-40B4-BE49-F238E27FC236}">
                <a16:creationId xmlns:a16="http://schemas.microsoft.com/office/drawing/2014/main" xmlns=""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r>
              <a:rPr lang="fr-FR"/>
              <a:t>Cliquez sur l'icône pour ajouter une image</a:t>
            </a:r>
            <a:endParaRPr lang="pt-PT" dirty="0"/>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20"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2019. All rights reserved |</a:t>
            </a:r>
          </a:p>
        </p:txBody>
      </p:sp>
    </p:spTree>
    <p:extLst>
      <p:ext uri="{BB962C8B-B14F-4D97-AF65-F5344CB8AC3E}">
        <p14:creationId xmlns:p14="http://schemas.microsoft.com/office/powerpoint/2010/main" val="351461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583" name="think-cell Slide" r:id="rId9" imgW="270" imgH="270" progId="TCLayout.ActiveDocument.1">
                  <p:embed/>
                </p:oleObj>
              </mc:Choice>
              <mc:Fallback>
                <p:oleObj name="think-cell Slide" r:id="rId9" imgW="270" imgH="270" progId="TCLayout.ActiveDocument.1">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err="1" smtClean="0"/>
              <a:t>SQL_JDBC_JPA_Hibernate</a:t>
            </a:r>
            <a:endParaRPr lang="en-GB" dirty="0"/>
          </a:p>
        </p:txBody>
      </p:sp>
      <p:sp>
        <p:nvSpPr>
          <p:cNvPr id="5" name="Subtitle 4"/>
          <p:cNvSpPr>
            <a:spLocks noGrp="1"/>
          </p:cNvSpPr>
          <p:nvPr>
            <p:ph type="subTitle" idx="1"/>
          </p:nvPr>
        </p:nvSpPr>
        <p:spPr/>
        <p:txBody>
          <a:bodyPr/>
          <a:lstStyle/>
          <a:p>
            <a:r>
              <a:rPr lang="en-US" smtClean="0"/>
              <a:t>CKP, Vasant </a:t>
            </a:r>
            <a:r>
              <a:rPr lang="en-US" dirty="0" smtClean="0"/>
              <a:t>Powar</a:t>
            </a:r>
            <a:endParaRPr lang="en-US" dirty="0"/>
          </a:p>
          <a:p>
            <a:endParaRPr lang="en-GB" dirty="0"/>
          </a:p>
        </p:txBody>
      </p:sp>
    </p:spTree>
    <p:extLst>
      <p:ext uri="{BB962C8B-B14F-4D97-AF65-F5344CB8AC3E}">
        <p14:creationId xmlns:p14="http://schemas.microsoft.com/office/powerpoint/2010/main" val="206378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GROUP </a:t>
            </a:r>
            <a:r>
              <a:rPr lang="en-US" dirty="0" smtClean="0"/>
              <a:t>BY and HAVING</a:t>
            </a:r>
            <a:endParaRPr lang="en-US" dirty="0"/>
          </a:p>
        </p:txBody>
      </p:sp>
      <p:sp>
        <p:nvSpPr>
          <p:cNvPr id="5" name="Text Placeholder 4"/>
          <p:cNvSpPr>
            <a:spLocks noGrp="1"/>
          </p:cNvSpPr>
          <p:nvPr>
            <p:ph type="body" sz="quarter" idx="10"/>
          </p:nvPr>
        </p:nvSpPr>
        <p:spPr>
          <a:xfrm>
            <a:off x="227349" y="837001"/>
            <a:ext cx="11700000" cy="1800000"/>
          </a:xfrm>
        </p:spPr>
        <p:txBody>
          <a:bodyPr/>
          <a:lstStyle/>
          <a:p>
            <a:pPr lvl="1"/>
            <a:r>
              <a:rPr lang="en-US" dirty="0"/>
              <a:t>The GROUP BY statement groups rows that have the same values into summary </a:t>
            </a:r>
            <a:r>
              <a:rPr lang="en-US" dirty="0" smtClean="0"/>
              <a:t>rows</a:t>
            </a:r>
          </a:p>
          <a:p>
            <a:pPr lvl="1"/>
            <a:r>
              <a:rPr lang="en-US" dirty="0"/>
              <a:t>HAVING clause </a:t>
            </a:r>
            <a:r>
              <a:rPr lang="en-US" dirty="0" smtClean="0"/>
              <a:t>is used because </a:t>
            </a:r>
            <a:r>
              <a:rPr lang="en-US" dirty="0"/>
              <a:t>the WHERE keyword could not be used with aggregate functions</a:t>
            </a:r>
            <a:endParaRPr lang="en-US" dirty="0" smtClean="0"/>
          </a:p>
        </p:txBody>
      </p:sp>
    </p:spTree>
    <p:extLst>
      <p:ext uri="{BB962C8B-B14F-4D97-AF65-F5344CB8AC3E}">
        <p14:creationId xmlns:p14="http://schemas.microsoft.com/office/powerpoint/2010/main" val="389220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ROLLUP, CUBE and </a:t>
            </a:r>
            <a:r>
              <a:rPr lang="en-US" dirty="0"/>
              <a:t>GROUPING</a:t>
            </a:r>
            <a:br>
              <a:rPr lang="en-US" dirty="0"/>
            </a:br>
            <a:endParaRPr lang="en-US" dirty="0"/>
          </a:p>
        </p:txBody>
      </p:sp>
      <p:sp>
        <p:nvSpPr>
          <p:cNvPr id="5" name="Text Placeholder 4"/>
          <p:cNvSpPr>
            <a:spLocks noGrp="1"/>
          </p:cNvSpPr>
          <p:nvPr>
            <p:ph type="body" sz="quarter" idx="10"/>
          </p:nvPr>
        </p:nvSpPr>
        <p:spPr>
          <a:xfrm>
            <a:off x="227349" y="837000"/>
            <a:ext cx="11700000" cy="4463999"/>
          </a:xfrm>
        </p:spPr>
        <p:txBody>
          <a:bodyPr/>
          <a:lstStyle/>
          <a:p>
            <a:pPr lvl="1"/>
            <a:r>
              <a:rPr lang="en-US" dirty="0" smtClean="0"/>
              <a:t>ROLLUP</a:t>
            </a:r>
          </a:p>
          <a:p>
            <a:pPr lvl="2"/>
            <a:r>
              <a:rPr lang="en-US" dirty="0"/>
              <a:t> ROLLUP </a:t>
            </a:r>
            <a:r>
              <a:rPr lang="en-US" dirty="0" smtClean="0"/>
              <a:t>produces </a:t>
            </a:r>
            <a:r>
              <a:rPr lang="en-US" dirty="0"/>
              <a:t>group subtotals </a:t>
            </a:r>
            <a:r>
              <a:rPr lang="en-US" dirty="0" smtClean="0"/>
              <a:t>and </a:t>
            </a:r>
            <a:r>
              <a:rPr lang="en-US" dirty="0"/>
              <a:t>a grand total. </a:t>
            </a:r>
            <a:endParaRPr lang="en-US" dirty="0" smtClean="0"/>
          </a:p>
          <a:p>
            <a:pPr marL="720725" lvl="2" indent="0">
              <a:buNone/>
            </a:pPr>
            <a:endParaRPr lang="en-US" dirty="0" smtClean="0"/>
          </a:p>
          <a:p>
            <a:pPr lvl="1"/>
            <a:r>
              <a:rPr lang="en-US" dirty="0"/>
              <a:t>CUBE</a:t>
            </a:r>
          </a:p>
          <a:p>
            <a:pPr lvl="2"/>
            <a:r>
              <a:rPr lang="en-US" dirty="0"/>
              <a:t>CUBE generate subtotals for all combinations of the dimensions specified.</a:t>
            </a:r>
          </a:p>
          <a:p>
            <a:pPr marL="360362" lvl="1" indent="0">
              <a:buNone/>
            </a:pPr>
            <a:endParaRPr lang="en-US" dirty="0" smtClean="0"/>
          </a:p>
          <a:p>
            <a:pPr lvl="1"/>
            <a:r>
              <a:rPr lang="en-US" dirty="0" smtClean="0"/>
              <a:t>GROUPING</a:t>
            </a:r>
            <a:endParaRPr lang="en-US" dirty="0"/>
          </a:p>
          <a:p>
            <a:pPr lvl="2"/>
            <a:r>
              <a:rPr lang="en-US" dirty="0"/>
              <a:t>It accepts a single column as a parameter and returns "1" if the column contains a null value generated as part of a subtotal by a ROLLUP or CUBE operation or "0" for any other value</a:t>
            </a:r>
          </a:p>
        </p:txBody>
      </p:sp>
    </p:spTree>
    <p:extLst>
      <p:ext uri="{BB962C8B-B14F-4D97-AF65-F5344CB8AC3E}">
        <p14:creationId xmlns:p14="http://schemas.microsoft.com/office/powerpoint/2010/main" val="3264326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Constraints</a:t>
            </a:r>
          </a:p>
        </p:txBody>
      </p:sp>
      <p:sp>
        <p:nvSpPr>
          <p:cNvPr id="5" name="Text Placeholder 4"/>
          <p:cNvSpPr>
            <a:spLocks noGrp="1"/>
          </p:cNvSpPr>
          <p:nvPr>
            <p:ph type="body" sz="quarter" idx="10"/>
          </p:nvPr>
        </p:nvSpPr>
        <p:spPr>
          <a:xfrm>
            <a:off x="227349" y="837001"/>
            <a:ext cx="11700000" cy="5183999"/>
          </a:xfrm>
        </p:spPr>
        <p:txBody>
          <a:bodyPr/>
          <a:lstStyle/>
          <a:p>
            <a:pPr lvl="1"/>
            <a:r>
              <a:rPr lang="en-US" dirty="0"/>
              <a:t>U</a:t>
            </a:r>
            <a:r>
              <a:rPr lang="en-US" dirty="0" smtClean="0"/>
              <a:t>sed </a:t>
            </a:r>
            <a:r>
              <a:rPr lang="en-US" dirty="0"/>
              <a:t>to specify rules for the data in a </a:t>
            </a:r>
            <a:r>
              <a:rPr lang="en-US" dirty="0" smtClean="0"/>
              <a:t>table</a:t>
            </a:r>
          </a:p>
          <a:p>
            <a:pPr lvl="1"/>
            <a:r>
              <a:rPr lang="en-US" dirty="0"/>
              <a:t>E</a:t>
            </a:r>
            <a:r>
              <a:rPr lang="en-US" dirty="0" smtClean="0"/>
              <a:t>nsures </a:t>
            </a:r>
            <a:r>
              <a:rPr lang="en-US" dirty="0"/>
              <a:t>the accuracy and reliability of the </a:t>
            </a:r>
            <a:r>
              <a:rPr lang="en-US" dirty="0" smtClean="0"/>
              <a:t>data</a:t>
            </a:r>
          </a:p>
          <a:p>
            <a:pPr lvl="1"/>
            <a:r>
              <a:rPr lang="en-US" dirty="0"/>
              <a:t>A</a:t>
            </a:r>
            <a:r>
              <a:rPr lang="en-US" dirty="0" smtClean="0"/>
              <a:t>ny </a:t>
            </a:r>
            <a:r>
              <a:rPr lang="en-US" dirty="0"/>
              <a:t>violation between the constraint and the data action, the action is </a:t>
            </a:r>
            <a:r>
              <a:rPr lang="en-US" dirty="0" smtClean="0"/>
              <a:t>aborted</a:t>
            </a:r>
          </a:p>
          <a:p>
            <a:pPr lvl="1"/>
            <a:r>
              <a:rPr lang="en-US" dirty="0"/>
              <a:t>Constraints can be column level or table </a:t>
            </a:r>
            <a:r>
              <a:rPr lang="en-US" dirty="0" smtClean="0"/>
              <a:t>level</a:t>
            </a:r>
          </a:p>
          <a:p>
            <a:pPr lvl="1"/>
            <a:endParaRPr lang="en-US" dirty="0"/>
          </a:p>
          <a:p>
            <a:pPr marL="360362" lvl="1" indent="0">
              <a:buNone/>
            </a:pPr>
            <a:endParaRPr lang="en-US" dirty="0" smtClean="0"/>
          </a:p>
          <a:p>
            <a:pPr lvl="1"/>
            <a:endParaRPr lang="en-US" dirty="0"/>
          </a:p>
          <a:p>
            <a:pPr lvl="2"/>
            <a:r>
              <a:rPr lang="en-US" b="1" dirty="0"/>
              <a:t>NOT NULL </a:t>
            </a:r>
            <a:r>
              <a:rPr lang="en-US" dirty="0"/>
              <a:t>- C</a:t>
            </a:r>
            <a:r>
              <a:rPr lang="en-US" dirty="0" smtClean="0"/>
              <a:t>annot </a:t>
            </a:r>
            <a:r>
              <a:rPr lang="en-US" dirty="0"/>
              <a:t>have a NULL value</a:t>
            </a:r>
          </a:p>
          <a:p>
            <a:pPr lvl="2"/>
            <a:r>
              <a:rPr lang="en-US" b="1" dirty="0"/>
              <a:t>UNIQUE</a:t>
            </a:r>
            <a:r>
              <a:rPr lang="en-US" dirty="0"/>
              <a:t> - A</a:t>
            </a:r>
            <a:r>
              <a:rPr lang="en-US" dirty="0" smtClean="0"/>
              <a:t>ll </a:t>
            </a:r>
            <a:r>
              <a:rPr lang="en-US" dirty="0"/>
              <a:t>values in a column are different</a:t>
            </a:r>
          </a:p>
          <a:p>
            <a:pPr lvl="2"/>
            <a:r>
              <a:rPr lang="en-US" b="1" dirty="0"/>
              <a:t>PRIMARY KEY </a:t>
            </a:r>
            <a:r>
              <a:rPr lang="en-US" dirty="0"/>
              <a:t>- </a:t>
            </a:r>
            <a:r>
              <a:rPr lang="en-US" dirty="0" smtClean="0"/>
              <a:t>Uniquely </a:t>
            </a:r>
            <a:r>
              <a:rPr lang="en-US" dirty="0"/>
              <a:t>identifies each </a:t>
            </a:r>
            <a:r>
              <a:rPr lang="en-US" dirty="0" smtClean="0"/>
              <a:t>row</a:t>
            </a:r>
          </a:p>
          <a:p>
            <a:pPr lvl="2"/>
            <a:r>
              <a:rPr lang="en-US" b="1" dirty="0" smtClean="0"/>
              <a:t>FOREIGN KEY </a:t>
            </a:r>
            <a:r>
              <a:rPr lang="en-US" dirty="0" smtClean="0"/>
              <a:t>- Uniquely identifies a row/record in another table</a:t>
            </a:r>
          </a:p>
          <a:p>
            <a:pPr lvl="2"/>
            <a:r>
              <a:rPr lang="en-US" b="1" dirty="0" smtClean="0"/>
              <a:t>CHECK</a:t>
            </a:r>
            <a:r>
              <a:rPr lang="en-US" dirty="0" smtClean="0"/>
              <a:t> </a:t>
            </a:r>
            <a:r>
              <a:rPr lang="en-US" dirty="0"/>
              <a:t>- V</a:t>
            </a:r>
            <a:r>
              <a:rPr lang="en-US" dirty="0" smtClean="0"/>
              <a:t>alues </a:t>
            </a:r>
            <a:r>
              <a:rPr lang="en-US" dirty="0"/>
              <a:t>in a column satisfies a specific condition</a:t>
            </a:r>
          </a:p>
          <a:p>
            <a:pPr lvl="2"/>
            <a:r>
              <a:rPr lang="en-US" b="1" dirty="0"/>
              <a:t>DEFAULT</a:t>
            </a:r>
            <a:r>
              <a:rPr lang="en-US" dirty="0"/>
              <a:t> - Sets a default value for a column when no value is specified</a:t>
            </a:r>
          </a:p>
          <a:p>
            <a:pPr lvl="2"/>
            <a:r>
              <a:rPr lang="en-US" b="1" dirty="0"/>
              <a:t>INDEX</a:t>
            </a:r>
            <a:r>
              <a:rPr lang="en-US" dirty="0"/>
              <a:t> - Used to create and retrieve data from the </a:t>
            </a:r>
            <a:r>
              <a:rPr lang="en-US" dirty="0" smtClean="0"/>
              <a:t>database </a:t>
            </a:r>
            <a:r>
              <a:rPr lang="en-US" dirty="0"/>
              <a:t>quickly</a:t>
            </a:r>
            <a:endParaRPr lang="en-US" dirty="0" smtClean="0"/>
          </a:p>
        </p:txBody>
      </p:sp>
    </p:spTree>
    <p:extLst>
      <p:ext uri="{BB962C8B-B14F-4D97-AF65-F5344CB8AC3E}">
        <p14:creationId xmlns:p14="http://schemas.microsoft.com/office/powerpoint/2010/main" val="196567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Stored Procedures</a:t>
            </a:r>
          </a:p>
        </p:txBody>
      </p:sp>
      <p:sp>
        <p:nvSpPr>
          <p:cNvPr id="5" name="Text Placeholder 4"/>
          <p:cNvSpPr>
            <a:spLocks noGrp="1"/>
          </p:cNvSpPr>
          <p:nvPr>
            <p:ph type="body" sz="quarter" idx="10"/>
          </p:nvPr>
        </p:nvSpPr>
        <p:spPr>
          <a:xfrm>
            <a:off x="227349" y="837000"/>
            <a:ext cx="11700000" cy="4895999"/>
          </a:xfrm>
        </p:spPr>
        <p:txBody>
          <a:bodyPr/>
          <a:lstStyle/>
          <a:p>
            <a:pPr lvl="1"/>
            <a:r>
              <a:rPr lang="en-US" dirty="0"/>
              <a:t>P</a:t>
            </a:r>
            <a:r>
              <a:rPr lang="en-US" dirty="0" smtClean="0"/>
              <a:t>repared</a:t>
            </a:r>
            <a:r>
              <a:rPr lang="en-US" dirty="0"/>
              <a:t> </a:t>
            </a:r>
            <a:r>
              <a:rPr lang="en-US" dirty="0" smtClean="0"/>
              <a:t>SQL code that </a:t>
            </a:r>
            <a:r>
              <a:rPr lang="en-US" dirty="0"/>
              <a:t>can be reused over and over </a:t>
            </a:r>
            <a:r>
              <a:rPr lang="en-US" dirty="0" smtClean="0"/>
              <a:t>again</a:t>
            </a:r>
          </a:p>
          <a:p>
            <a:pPr lvl="1"/>
            <a:r>
              <a:rPr lang="en-US" dirty="0" smtClean="0"/>
              <a:t>Syntax:</a:t>
            </a:r>
          </a:p>
          <a:p>
            <a:pPr marL="1081087" lvl="3" indent="0">
              <a:buNone/>
            </a:pPr>
            <a:r>
              <a:rPr lang="en-US" dirty="0"/>
              <a:t>CREATE OR REPLACE PROCEDURE </a:t>
            </a:r>
          </a:p>
          <a:p>
            <a:pPr marL="1081087" lvl="3" indent="0">
              <a:buNone/>
            </a:pPr>
            <a:r>
              <a:rPr lang="en-US" dirty="0"/>
              <a:t>&lt;</a:t>
            </a:r>
            <a:r>
              <a:rPr lang="en-US" dirty="0" err="1"/>
              <a:t>procedure_name</a:t>
            </a:r>
            <a:r>
              <a:rPr lang="en-US" dirty="0"/>
              <a:t>&gt;</a:t>
            </a:r>
          </a:p>
          <a:p>
            <a:pPr marL="1081087" lvl="3" indent="0">
              <a:buNone/>
            </a:pPr>
            <a:r>
              <a:rPr lang="en-US" dirty="0"/>
              <a:t>	(</a:t>
            </a:r>
          </a:p>
          <a:p>
            <a:pPr marL="1081087" lvl="3" indent="0">
              <a:buNone/>
            </a:pPr>
            <a:r>
              <a:rPr lang="en-US" dirty="0"/>
              <a:t>	&lt;</a:t>
            </a:r>
            <a:r>
              <a:rPr lang="en-US" dirty="0" err="1"/>
              <a:t>parameterl</a:t>
            </a:r>
            <a:r>
              <a:rPr lang="en-US" dirty="0"/>
              <a:t> IN/OUT &lt;</a:t>
            </a:r>
            <a:r>
              <a:rPr lang="en-US" dirty="0" err="1"/>
              <a:t>datatype</a:t>
            </a:r>
            <a:r>
              <a:rPr lang="en-US" dirty="0"/>
              <a:t>&gt;</a:t>
            </a:r>
          </a:p>
          <a:p>
            <a:pPr marL="1081087" lvl="3" indent="0">
              <a:buNone/>
            </a:pPr>
            <a:r>
              <a:rPr lang="en-US" dirty="0"/>
              <a:t>	..</a:t>
            </a:r>
          </a:p>
          <a:p>
            <a:pPr marL="1081087" lvl="3" indent="0">
              <a:buNone/>
            </a:pPr>
            <a:r>
              <a:rPr lang="en-US" dirty="0"/>
              <a:t>	.</a:t>
            </a:r>
          </a:p>
          <a:p>
            <a:pPr marL="1081087" lvl="3" indent="0">
              <a:buNone/>
            </a:pPr>
            <a:r>
              <a:rPr lang="en-US" dirty="0"/>
              <a:t>	)</a:t>
            </a:r>
          </a:p>
          <a:p>
            <a:pPr marL="1081087" lvl="3" indent="0">
              <a:buNone/>
            </a:pPr>
            <a:r>
              <a:rPr lang="en-US" dirty="0"/>
              <a:t>[ IS | AS ]</a:t>
            </a:r>
          </a:p>
          <a:p>
            <a:pPr marL="1081087" lvl="3" indent="0">
              <a:buNone/>
            </a:pPr>
            <a:r>
              <a:rPr lang="en-US" dirty="0"/>
              <a:t>	&lt;</a:t>
            </a:r>
            <a:r>
              <a:rPr lang="en-US" dirty="0" err="1"/>
              <a:t>declaration_part</a:t>
            </a:r>
            <a:r>
              <a:rPr lang="en-US" dirty="0"/>
              <a:t>&gt;</a:t>
            </a:r>
          </a:p>
          <a:p>
            <a:pPr marL="1081087" lvl="3" indent="0">
              <a:buNone/>
            </a:pPr>
            <a:r>
              <a:rPr lang="en-US" dirty="0"/>
              <a:t>BEGIN</a:t>
            </a:r>
          </a:p>
          <a:p>
            <a:pPr marL="1081087" lvl="3" indent="0">
              <a:buNone/>
            </a:pPr>
            <a:r>
              <a:rPr lang="en-US" dirty="0"/>
              <a:t>	&lt;execution part&gt;</a:t>
            </a:r>
          </a:p>
          <a:p>
            <a:pPr marL="1081087" lvl="3" indent="0">
              <a:buNone/>
            </a:pPr>
            <a:r>
              <a:rPr lang="en-US" dirty="0"/>
              <a:t>EXCEPTION</a:t>
            </a:r>
          </a:p>
          <a:p>
            <a:pPr marL="1081087" lvl="3" indent="0">
              <a:buNone/>
            </a:pPr>
            <a:r>
              <a:rPr lang="en-US" dirty="0"/>
              <a:t>	&lt;exception handling part&gt;</a:t>
            </a:r>
          </a:p>
          <a:p>
            <a:pPr marL="1081087" lvl="3" indent="0">
              <a:buNone/>
            </a:pPr>
            <a:r>
              <a:rPr lang="en-US" dirty="0"/>
              <a:t>END;</a:t>
            </a:r>
            <a:endParaRPr lang="en-US" dirty="0" smtClean="0"/>
          </a:p>
        </p:txBody>
      </p:sp>
    </p:spTree>
    <p:extLst>
      <p:ext uri="{BB962C8B-B14F-4D97-AF65-F5344CB8AC3E}">
        <p14:creationId xmlns:p14="http://schemas.microsoft.com/office/powerpoint/2010/main" val="369127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Function</a:t>
            </a:r>
            <a:r>
              <a:rPr lang="en-US" dirty="0"/>
              <a:t> </a:t>
            </a:r>
          </a:p>
        </p:txBody>
      </p:sp>
      <p:sp>
        <p:nvSpPr>
          <p:cNvPr id="5" name="Text Placeholder 4"/>
          <p:cNvSpPr>
            <a:spLocks noGrp="1"/>
          </p:cNvSpPr>
          <p:nvPr>
            <p:ph type="body" sz="quarter" idx="10"/>
          </p:nvPr>
        </p:nvSpPr>
        <p:spPr>
          <a:xfrm>
            <a:off x="227349" y="837000"/>
            <a:ext cx="11700000" cy="5472000"/>
          </a:xfrm>
        </p:spPr>
        <p:txBody>
          <a:bodyPr/>
          <a:lstStyle/>
          <a:p>
            <a:pPr lvl="1"/>
            <a:r>
              <a:rPr lang="en-US" dirty="0"/>
              <a:t>S</a:t>
            </a:r>
            <a:r>
              <a:rPr lang="en-US" dirty="0" smtClean="0"/>
              <a:t>et </a:t>
            </a:r>
            <a:r>
              <a:rPr lang="en-US" dirty="0"/>
              <a:t>of PL/SQL statements you can call by </a:t>
            </a:r>
            <a:r>
              <a:rPr lang="en-US" dirty="0" err="1" smtClean="0"/>
              <a:t>nameSyntax</a:t>
            </a:r>
            <a:endParaRPr lang="en-US" dirty="0"/>
          </a:p>
          <a:p>
            <a:pPr lvl="1"/>
            <a:r>
              <a:rPr lang="en-US" dirty="0"/>
              <a:t> </a:t>
            </a:r>
            <a:r>
              <a:rPr lang="en-US" dirty="0" smtClean="0"/>
              <a:t>Function </a:t>
            </a:r>
            <a:r>
              <a:rPr lang="en-US" dirty="0"/>
              <a:t>returns a value to the environment in which it is </a:t>
            </a:r>
            <a:r>
              <a:rPr lang="en-US" dirty="0" smtClean="0"/>
              <a:t>called.</a:t>
            </a:r>
          </a:p>
          <a:p>
            <a:pPr lvl="1"/>
            <a:r>
              <a:rPr lang="en-US" dirty="0" smtClean="0"/>
              <a:t>Syntax:</a:t>
            </a:r>
          </a:p>
          <a:p>
            <a:pPr lvl="1"/>
            <a:endParaRPr lang="en-US" dirty="0" smtClean="0"/>
          </a:p>
          <a:p>
            <a:pPr marL="1081087" lvl="3" indent="0">
              <a:buNone/>
            </a:pPr>
            <a:r>
              <a:rPr lang="en-US" dirty="0"/>
              <a:t>CREATE [OR REPLACE] FUNCTION </a:t>
            </a:r>
            <a:r>
              <a:rPr lang="en-US" dirty="0" err="1"/>
              <a:t>function_name</a:t>
            </a:r>
            <a:endParaRPr lang="en-US" dirty="0"/>
          </a:p>
          <a:p>
            <a:pPr marL="1081087" lvl="3" indent="0">
              <a:buNone/>
            </a:pPr>
            <a:r>
              <a:rPr lang="en-US" dirty="0"/>
              <a:t>   [ (parameter [,parameter]) ]</a:t>
            </a:r>
          </a:p>
          <a:p>
            <a:pPr marL="1081087" lvl="3" indent="0">
              <a:buNone/>
            </a:pPr>
            <a:endParaRPr lang="en-US" dirty="0"/>
          </a:p>
          <a:p>
            <a:pPr marL="1081087" lvl="3" indent="0">
              <a:buNone/>
            </a:pPr>
            <a:r>
              <a:rPr lang="en-US" dirty="0"/>
              <a:t>   RETURN </a:t>
            </a:r>
            <a:r>
              <a:rPr lang="en-US" dirty="0" err="1"/>
              <a:t>return_datatype</a:t>
            </a:r>
            <a:endParaRPr lang="en-US" dirty="0"/>
          </a:p>
          <a:p>
            <a:pPr marL="1081087" lvl="3" indent="0">
              <a:buNone/>
            </a:pPr>
            <a:endParaRPr lang="en-US" dirty="0"/>
          </a:p>
          <a:p>
            <a:pPr marL="1081087" lvl="3" indent="0">
              <a:buNone/>
            </a:pPr>
            <a:r>
              <a:rPr lang="en-US" dirty="0"/>
              <a:t>IS | AS</a:t>
            </a:r>
          </a:p>
          <a:p>
            <a:pPr marL="1081087" lvl="3" indent="0">
              <a:buNone/>
            </a:pPr>
            <a:endParaRPr lang="en-US" dirty="0"/>
          </a:p>
          <a:p>
            <a:pPr marL="1081087" lvl="3" indent="0">
              <a:buNone/>
            </a:pPr>
            <a:r>
              <a:rPr lang="en-US" dirty="0"/>
              <a:t>   [</a:t>
            </a:r>
            <a:r>
              <a:rPr lang="en-US" dirty="0" err="1"/>
              <a:t>declaration_section</a:t>
            </a:r>
            <a:r>
              <a:rPr lang="en-US" dirty="0"/>
              <a:t>]</a:t>
            </a:r>
          </a:p>
          <a:p>
            <a:pPr marL="1081087" lvl="3" indent="0">
              <a:buNone/>
            </a:pPr>
            <a:endParaRPr lang="en-US" dirty="0"/>
          </a:p>
          <a:p>
            <a:pPr marL="1081087" lvl="3" indent="0">
              <a:buNone/>
            </a:pPr>
            <a:r>
              <a:rPr lang="en-US" dirty="0"/>
              <a:t>BEGIN</a:t>
            </a:r>
          </a:p>
          <a:p>
            <a:pPr marL="1081087" lvl="3" indent="0">
              <a:buNone/>
            </a:pPr>
            <a:r>
              <a:rPr lang="en-US" dirty="0"/>
              <a:t>   </a:t>
            </a:r>
            <a:r>
              <a:rPr lang="en-US" dirty="0" err="1"/>
              <a:t>executable_section</a:t>
            </a:r>
            <a:endParaRPr lang="en-US" dirty="0"/>
          </a:p>
          <a:p>
            <a:pPr marL="1081087" lvl="3" indent="0">
              <a:buNone/>
            </a:pPr>
            <a:endParaRPr lang="en-US" dirty="0"/>
          </a:p>
          <a:p>
            <a:pPr marL="1081087" lvl="3" indent="0">
              <a:buNone/>
            </a:pPr>
            <a:r>
              <a:rPr lang="en-US" dirty="0"/>
              <a:t>[EXCEPTION</a:t>
            </a:r>
          </a:p>
          <a:p>
            <a:pPr marL="1081087" lvl="3" indent="0">
              <a:buNone/>
            </a:pPr>
            <a:r>
              <a:rPr lang="en-US" dirty="0"/>
              <a:t>   </a:t>
            </a:r>
            <a:r>
              <a:rPr lang="en-US" dirty="0" err="1"/>
              <a:t>exception_section</a:t>
            </a:r>
            <a:r>
              <a:rPr lang="en-US" dirty="0"/>
              <a:t>]</a:t>
            </a:r>
          </a:p>
          <a:p>
            <a:pPr marL="1081087" lvl="3" indent="0">
              <a:buNone/>
            </a:pPr>
            <a:endParaRPr lang="en-US" dirty="0"/>
          </a:p>
          <a:p>
            <a:pPr marL="1081087" lvl="3" indent="0">
              <a:buNone/>
            </a:pPr>
            <a:r>
              <a:rPr lang="en-US" dirty="0"/>
              <a:t>END [</a:t>
            </a:r>
            <a:r>
              <a:rPr lang="en-US" dirty="0" err="1"/>
              <a:t>function_name</a:t>
            </a:r>
            <a:r>
              <a:rPr lang="en-US" dirty="0"/>
              <a:t>];</a:t>
            </a:r>
            <a:endParaRPr lang="en-US" dirty="0" smtClean="0"/>
          </a:p>
        </p:txBody>
      </p:sp>
    </p:spTree>
    <p:extLst>
      <p:ext uri="{BB962C8B-B14F-4D97-AF65-F5344CB8AC3E}">
        <p14:creationId xmlns:p14="http://schemas.microsoft.com/office/powerpoint/2010/main" val="320212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JDBC</a:t>
            </a:r>
            <a:endParaRPr lang="en-US" dirty="0"/>
          </a:p>
        </p:txBody>
      </p:sp>
      <p:sp>
        <p:nvSpPr>
          <p:cNvPr id="5" name="Text Placeholder 4"/>
          <p:cNvSpPr>
            <a:spLocks noGrp="1"/>
          </p:cNvSpPr>
          <p:nvPr>
            <p:ph type="body" sz="quarter" idx="10"/>
          </p:nvPr>
        </p:nvSpPr>
        <p:spPr>
          <a:xfrm>
            <a:off x="227349" y="837000"/>
            <a:ext cx="11700000" cy="5472000"/>
          </a:xfrm>
        </p:spPr>
        <p:txBody>
          <a:bodyPr/>
          <a:lstStyle/>
          <a:p>
            <a:pPr lvl="1"/>
            <a:r>
              <a:rPr lang="en-US" dirty="0" smtClean="0"/>
              <a:t>JDBC </a:t>
            </a:r>
            <a:r>
              <a:rPr lang="en-US" dirty="0"/>
              <a:t>API provides universal data access from the </a:t>
            </a:r>
            <a:r>
              <a:rPr lang="en-US" dirty="0" smtClean="0"/>
              <a:t>Java</a:t>
            </a:r>
          </a:p>
          <a:p>
            <a:pPr lvl="1"/>
            <a:r>
              <a:rPr lang="en-US" dirty="0"/>
              <a:t> Handling </a:t>
            </a:r>
            <a:r>
              <a:rPr lang="en-US" dirty="0" smtClean="0"/>
              <a:t>a connection</a:t>
            </a:r>
          </a:p>
          <a:p>
            <a:pPr lvl="2"/>
            <a:r>
              <a:rPr lang="en-US" dirty="0" smtClean="0"/>
              <a:t>Load </a:t>
            </a:r>
            <a:r>
              <a:rPr lang="en-US" dirty="0"/>
              <a:t>the </a:t>
            </a:r>
            <a:r>
              <a:rPr lang="en-US" dirty="0" smtClean="0"/>
              <a:t>driver</a:t>
            </a:r>
          </a:p>
          <a:p>
            <a:pPr lvl="2"/>
            <a:r>
              <a:rPr lang="en-US" dirty="0" smtClean="0"/>
              <a:t>Open connection</a:t>
            </a:r>
          </a:p>
          <a:p>
            <a:pPr lvl="2"/>
            <a:r>
              <a:rPr lang="en-US" dirty="0"/>
              <a:t>Create </a:t>
            </a:r>
            <a:r>
              <a:rPr lang="en-US" dirty="0" smtClean="0"/>
              <a:t>statement object</a:t>
            </a:r>
          </a:p>
          <a:p>
            <a:pPr lvl="2"/>
            <a:r>
              <a:rPr lang="en-US" dirty="0" smtClean="0"/>
              <a:t>Execute </a:t>
            </a:r>
            <a:r>
              <a:rPr lang="en-US" dirty="0"/>
              <a:t>the statement object </a:t>
            </a:r>
            <a:endParaRPr lang="en-US" dirty="0" smtClean="0"/>
          </a:p>
          <a:p>
            <a:pPr lvl="2"/>
            <a:r>
              <a:rPr lang="en-US" dirty="0" smtClean="0"/>
              <a:t>Process </a:t>
            </a:r>
            <a:r>
              <a:rPr lang="en-US" dirty="0"/>
              <a:t>the </a:t>
            </a:r>
            <a:r>
              <a:rPr lang="en-US" dirty="0" err="1" smtClean="0"/>
              <a:t>resultset</a:t>
            </a:r>
            <a:endParaRPr lang="en-US" dirty="0"/>
          </a:p>
          <a:p>
            <a:pPr lvl="2"/>
            <a:r>
              <a:rPr lang="en-US" dirty="0"/>
              <a:t>Close the </a:t>
            </a:r>
            <a:r>
              <a:rPr lang="en-US" dirty="0" err="1"/>
              <a:t>resultset</a:t>
            </a:r>
            <a:r>
              <a:rPr lang="en-US" dirty="0"/>
              <a:t> and statement </a:t>
            </a:r>
            <a:r>
              <a:rPr lang="en-US" dirty="0" smtClean="0"/>
              <a:t>objects</a:t>
            </a:r>
          </a:p>
          <a:p>
            <a:pPr lvl="2"/>
            <a:r>
              <a:rPr lang="en-US" dirty="0" smtClean="0"/>
              <a:t>Close connection</a:t>
            </a:r>
          </a:p>
        </p:txBody>
      </p:sp>
    </p:spTree>
    <p:extLst>
      <p:ext uri="{BB962C8B-B14F-4D97-AF65-F5344CB8AC3E}">
        <p14:creationId xmlns:p14="http://schemas.microsoft.com/office/powerpoint/2010/main" val="280911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JdbcTemplate</a:t>
            </a:r>
            <a:r>
              <a:rPr lang="en-US" b="1" dirty="0"/>
              <a:t/>
            </a:r>
            <a:br>
              <a:rPr lang="en-US" b="1" dirty="0"/>
            </a:br>
            <a:endParaRPr lang="en-US" dirty="0"/>
          </a:p>
        </p:txBody>
      </p:sp>
      <p:sp>
        <p:nvSpPr>
          <p:cNvPr id="5" name="Text Placeholder 4"/>
          <p:cNvSpPr>
            <a:spLocks noGrp="1"/>
          </p:cNvSpPr>
          <p:nvPr>
            <p:ph type="body" sz="quarter" idx="10"/>
          </p:nvPr>
        </p:nvSpPr>
        <p:spPr>
          <a:xfrm>
            <a:off x="227349" y="837000"/>
            <a:ext cx="11700000" cy="5472000"/>
          </a:xfrm>
        </p:spPr>
        <p:txBody>
          <a:bodyPr/>
          <a:lstStyle/>
          <a:p>
            <a:pPr lvl="1"/>
            <a:r>
              <a:rPr lang="en-US" dirty="0"/>
              <a:t>It simplifies the use of JDBC and helps to avoid common errors</a:t>
            </a:r>
            <a:endParaRPr lang="en-US" dirty="0" smtClean="0"/>
          </a:p>
          <a:p>
            <a:pPr lvl="1"/>
            <a:r>
              <a:rPr lang="en-US" dirty="0" smtClean="0"/>
              <a:t>Need not </a:t>
            </a:r>
            <a:r>
              <a:rPr lang="en-US" dirty="0"/>
              <a:t>to write a lot of code before and after executing the </a:t>
            </a:r>
            <a:r>
              <a:rPr lang="en-US" dirty="0" smtClean="0"/>
              <a:t>query</a:t>
            </a:r>
          </a:p>
          <a:p>
            <a:pPr lvl="2"/>
            <a:r>
              <a:rPr lang="en-US" dirty="0"/>
              <a:t>C</a:t>
            </a:r>
            <a:r>
              <a:rPr lang="en-US" dirty="0" smtClean="0"/>
              <a:t>reating connection</a:t>
            </a:r>
          </a:p>
          <a:p>
            <a:pPr lvl="2"/>
            <a:r>
              <a:rPr lang="en-US" dirty="0" smtClean="0"/>
              <a:t>Statement</a:t>
            </a:r>
          </a:p>
          <a:p>
            <a:pPr lvl="2"/>
            <a:r>
              <a:rPr lang="en-US" dirty="0"/>
              <a:t>C</a:t>
            </a:r>
            <a:r>
              <a:rPr lang="en-US" dirty="0" smtClean="0"/>
              <a:t>losing </a:t>
            </a:r>
            <a:r>
              <a:rPr lang="en-US" dirty="0" err="1" smtClean="0"/>
              <a:t>resultset</a:t>
            </a:r>
            <a:endParaRPr lang="en-US" dirty="0" smtClean="0"/>
          </a:p>
          <a:p>
            <a:pPr lvl="2"/>
            <a:r>
              <a:rPr lang="en-US" dirty="0" smtClean="0"/>
              <a:t>Closing connection</a:t>
            </a:r>
            <a:endParaRPr lang="en-US" dirty="0"/>
          </a:p>
          <a:p>
            <a:pPr lvl="1"/>
            <a:r>
              <a:rPr lang="en-US" dirty="0" smtClean="0"/>
              <a:t>Need not to </a:t>
            </a:r>
            <a:r>
              <a:rPr lang="en-US" dirty="0"/>
              <a:t>perform exception handling </a:t>
            </a:r>
            <a:r>
              <a:rPr lang="en-US" dirty="0" smtClean="0"/>
              <a:t>code</a:t>
            </a:r>
          </a:p>
          <a:p>
            <a:pPr lvl="1"/>
            <a:r>
              <a:rPr lang="en-US" dirty="0" smtClean="0"/>
              <a:t>Need not </a:t>
            </a:r>
            <a:r>
              <a:rPr lang="en-US" dirty="0"/>
              <a:t>to handle </a:t>
            </a:r>
            <a:r>
              <a:rPr lang="en-US" dirty="0" smtClean="0"/>
              <a:t>transaction</a:t>
            </a:r>
            <a:endParaRPr lang="en-US" dirty="0"/>
          </a:p>
        </p:txBody>
      </p:sp>
    </p:spTree>
    <p:extLst>
      <p:ext uri="{BB962C8B-B14F-4D97-AF65-F5344CB8AC3E}">
        <p14:creationId xmlns:p14="http://schemas.microsoft.com/office/powerpoint/2010/main" val="57489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JdbcTemplate</a:t>
            </a:r>
            <a:r>
              <a:rPr lang="en-US" b="1" dirty="0"/>
              <a:t/>
            </a:r>
            <a:br>
              <a:rPr lang="en-US" b="1" dirty="0"/>
            </a:br>
            <a:endParaRPr lang="en-US" dirty="0"/>
          </a:p>
        </p:txBody>
      </p:sp>
      <p:sp>
        <p:nvSpPr>
          <p:cNvPr id="5" name="Text Placeholder 4"/>
          <p:cNvSpPr>
            <a:spLocks noGrp="1"/>
          </p:cNvSpPr>
          <p:nvPr>
            <p:ph type="body" sz="quarter" idx="10"/>
          </p:nvPr>
        </p:nvSpPr>
        <p:spPr>
          <a:xfrm>
            <a:off x="227349" y="837000"/>
            <a:ext cx="11700000" cy="5472000"/>
          </a:xfrm>
        </p:spPr>
        <p:txBody>
          <a:bodyPr/>
          <a:lstStyle/>
          <a:p>
            <a:pPr lvl="1"/>
            <a:r>
              <a:rPr lang="en-US" b="1" dirty="0" err="1"/>
              <a:t>queryForObject</a:t>
            </a:r>
            <a:endParaRPr lang="en-US" b="1" dirty="0"/>
          </a:p>
          <a:p>
            <a:pPr marL="720725" lvl="2" indent="0">
              <a:buNone/>
            </a:pPr>
            <a:r>
              <a:rPr lang="en-US" dirty="0"/>
              <a:t>public &lt;T&gt; T </a:t>
            </a:r>
            <a:r>
              <a:rPr lang="en-US" dirty="0" err="1"/>
              <a:t>queryForObject</a:t>
            </a:r>
            <a:r>
              <a:rPr lang="en-US" dirty="0"/>
              <a:t>(String </a:t>
            </a:r>
            <a:r>
              <a:rPr lang="en-US" dirty="0" err="1" smtClean="0"/>
              <a:t>sql,Object</a:t>
            </a:r>
            <a:r>
              <a:rPr lang="en-US" dirty="0"/>
              <a:t>[] </a:t>
            </a:r>
            <a:r>
              <a:rPr lang="en-US" dirty="0" err="1" smtClean="0"/>
              <a:t>args,RowMapper</a:t>
            </a:r>
            <a:r>
              <a:rPr lang="en-US" dirty="0" smtClean="0"/>
              <a:t>&lt;T</a:t>
            </a:r>
            <a:r>
              <a:rPr lang="en-US" dirty="0"/>
              <a:t>&gt; </a:t>
            </a:r>
            <a:r>
              <a:rPr lang="en-US" dirty="0" err="1"/>
              <a:t>rowMapper</a:t>
            </a:r>
            <a:r>
              <a:rPr lang="en-US" dirty="0" smtClean="0"/>
              <a:t>)</a:t>
            </a:r>
          </a:p>
          <a:p>
            <a:pPr lvl="2"/>
            <a:r>
              <a:rPr lang="en-US" dirty="0"/>
              <a:t>	</a:t>
            </a:r>
            <a:r>
              <a:rPr lang="en-US" b="1" dirty="0" err="1" smtClean="0"/>
              <a:t>sql</a:t>
            </a:r>
            <a:r>
              <a:rPr lang="en-US" dirty="0" smtClean="0"/>
              <a:t> </a:t>
            </a:r>
            <a:r>
              <a:rPr lang="en-US" dirty="0"/>
              <a:t>- SQL query, </a:t>
            </a:r>
            <a:r>
              <a:rPr lang="en-US" b="1" dirty="0" err="1"/>
              <a:t>args</a:t>
            </a:r>
            <a:r>
              <a:rPr lang="en-US" dirty="0"/>
              <a:t> - arguments to bind to the query</a:t>
            </a:r>
            <a:r>
              <a:rPr lang="en-US" dirty="0" smtClean="0"/>
              <a:t>, </a:t>
            </a:r>
            <a:r>
              <a:rPr lang="en-US" b="1" dirty="0" err="1" smtClean="0"/>
              <a:t>rowMapper</a:t>
            </a:r>
            <a:r>
              <a:rPr lang="en-US" dirty="0" smtClean="0"/>
              <a:t> </a:t>
            </a:r>
            <a:r>
              <a:rPr lang="en-US" dirty="0"/>
              <a:t>- callback that will map one object per </a:t>
            </a:r>
            <a:r>
              <a:rPr lang="en-US" dirty="0" smtClean="0"/>
              <a:t>row</a:t>
            </a:r>
          </a:p>
          <a:p>
            <a:pPr marL="720725" lvl="2" indent="0">
              <a:buNone/>
            </a:pPr>
            <a:endParaRPr lang="en-US" dirty="0" smtClean="0"/>
          </a:p>
          <a:p>
            <a:pPr lvl="1"/>
            <a:r>
              <a:rPr lang="en-US" b="1" dirty="0" smtClean="0"/>
              <a:t>query</a:t>
            </a:r>
            <a:endParaRPr lang="en-US" b="1" dirty="0"/>
          </a:p>
          <a:p>
            <a:pPr marL="720725" lvl="2" indent="0">
              <a:buNone/>
            </a:pPr>
            <a:r>
              <a:rPr lang="fr-FR" dirty="0"/>
              <a:t>public &lt;T&gt; List&lt;T&gt; </a:t>
            </a:r>
            <a:r>
              <a:rPr lang="fr-FR" dirty="0" err="1"/>
              <a:t>query</a:t>
            </a:r>
            <a:r>
              <a:rPr lang="fr-FR" dirty="0"/>
              <a:t>(String </a:t>
            </a:r>
            <a:r>
              <a:rPr lang="fr-FR" dirty="0" err="1"/>
              <a:t>sql,RowMapper</a:t>
            </a:r>
            <a:r>
              <a:rPr lang="fr-FR" dirty="0"/>
              <a:t>&lt;T&gt; </a:t>
            </a:r>
            <a:r>
              <a:rPr lang="fr-FR" dirty="0" err="1"/>
              <a:t>rowMapper</a:t>
            </a:r>
            <a:r>
              <a:rPr lang="fr-FR" dirty="0"/>
              <a:t>)</a:t>
            </a:r>
            <a:endParaRPr lang="en-US" dirty="0" smtClean="0"/>
          </a:p>
          <a:p>
            <a:pPr lvl="2"/>
            <a:r>
              <a:rPr lang="en-US" dirty="0"/>
              <a:t>	</a:t>
            </a:r>
            <a:r>
              <a:rPr lang="en-US" b="1" dirty="0" err="1"/>
              <a:t>sql</a:t>
            </a:r>
            <a:r>
              <a:rPr lang="en-US" dirty="0"/>
              <a:t> - SQL query, </a:t>
            </a:r>
            <a:r>
              <a:rPr lang="en-US" b="1" dirty="0" err="1" smtClean="0"/>
              <a:t>rowMapper</a:t>
            </a:r>
            <a:r>
              <a:rPr lang="en-US" dirty="0" smtClean="0"/>
              <a:t> </a:t>
            </a:r>
            <a:r>
              <a:rPr lang="en-US" dirty="0"/>
              <a:t>- callback that will map one object per </a:t>
            </a:r>
            <a:r>
              <a:rPr lang="en-US" dirty="0" smtClean="0"/>
              <a:t>row</a:t>
            </a:r>
            <a:endParaRPr lang="en-US" dirty="0"/>
          </a:p>
          <a:p>
            <a:pPr lvl="2"/>
            <a:endParaRPr lang="en-US" dirty="0" smtClean="0"/>
          </a:p>
          <a:p>
            <a:pPr lvl="1"/>
            <a:r>
              <a:rPr lang="en-US" b="1" dirty="0"/>
              <a:t>u</a:t>
            </a:r>
            <a:r>
              <a:rPr lang="en-US" b="1" dirty="0" smtClean="0"/>
              <a:t>pdate</a:t>
            </a:r>
          </a:p>
          <a:p>
            <a:pPr marL="720725" lvl="2" indent="0">
              <a:buNone/>
            </a:pPr>
            <a:r>
              <a:rPr lang="en-US" dirty="0"/>
              <a:t>public </a:t>
            </a:r>
            <a:r>
              <a:rPr lang="en-US" dirty="0" err="1"/>
              <a:t>int</a:t>
            </a:r>
            <a:r>
              <a:rPr lang="en-US" dirty="0"/>
              <a:t> update(String </a:t>
            </a:r>
            <a:r>
              <a:rPr lang="en-US" dirty="0" err="1"/>
              <a:t>sql,Object</a:t>
            </a:r>
            <a:r>
              <a:rPr lang="en-US" dirty="0"/>
              <a:t>... </a:t>
            </a:r>
            <a:r>
              <a:rPr lang="en-US" dirty="0" err="1"/>
              <a:t>args</a:t>
            </a:r>
            <a:r>
              <a:rPr lang="en-US" dirty="0" smtClean="0"/>
              <a:t>)</a:t>
            </a:r>
          </a:p>
          <a:p>
            <a:pPr lvl="2"/>
            <a:r>
              <a:rPr lang="en-US" dirty="0"/>
              <a:t>Issue a single SQL update operation (such as an insert, update or delete statement) via a prepared statement, binding the given arguments.</a:t>
            </a:r>
          </a:p>
        </p:txBody>
      </p:sp>
    </p:spTree>
    <p:extLst>
      <p:ext uri="{BB962C8B-B14F-4D97-AF65-F5344CB8AC3E}">
        <p14:creationId xmlns:p14="http://schemas.microsoft.com/office/powerpoint/2010/main" val="670733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JPA-</a:t>
            </a:r>
            <a:r>
              <a:rPr lang="en-US" dirty="0"/>
              <a:t>Java Persistence </a:t>
            </a:r>
            <a:r>
              <a:rPr lang="en-US" dirty="0" smtClean="0"/>
              <a:t>API(Specification)</a:t>
            </a:r>
            <a:r>
              <a:rPr lang="en-US" b="1" dirty="0"/>
              <a:t/>
            </a:r>
            <a:br>
              <a:rPr lang="en-US" b="1" dirty="0"/>
            </a:br>
            <a:endParaRPr lang="en-US" dirty="0"/>
          </a:p>
        </p:txBody>
      </p:sp>
      <p:sp>
        <p:nvSpPr>
          <p:cNvPr id="5" name="Text Placeholder 4"/>
          <p:cNvSpPr>
            <a:spLocks noGrp="1"/>
          </p:cNvSpPr>
          <p:nvPr>
            <p:ph type="body" sz="quarter" idx="10"/>
          </p:nvPr>
        </p:nvSpPr>
        <p:spPr>
          <a:xfrm>
            <a:off x="227349" y="837000"/>
            <a:ext cx="11700000" cy="5472000"/>
          </a:xfrm>
        </p:spPr>
        <p:txBody>
          <a:bodyPr/>
          <a:lstStyle/>
          <a:p>
            <a:pPr lvl="1"/>
            <a:r>
              <a:rPr lang="en-US" dirty="0"/>
              <a:t>JPA </a:t>
            </a:r>
            <a:r>
              <a:rPr lang="en-US" dirty="0" smtClean="0"/>
              <a:t>is </a:t>
            </a:r>
            <a:r>
              <a:rPr lang="en-US" dirty="0"/>
              <a:t>specification that facilitates object-relational mapping to manage relational </a:t>
            </a:r>
            <a:r>
              <a:rPr lang="en-US" dirty="0" smtClean="0"/>
              <a:t>data</a:t>
            </a:r>
          </a:p>
          <a:p>
            <a:pPr lvl="1"/>
            <a:r>
              <a:rPr lang="en-US" dirty="0" smtClean="0"/>
              <a:t>It </a:t>
            </a:r>
            <a:r>
              <a:rPr lang="en-US" dirty="0"/>
              <a:t>provides a platform to work directly with objects instead of using SQL </a:t>
            </a:r>
            <a:r>
              <a:rPr lang="en-US" dirty="0" smtClean="0"/>
              <a:t>statements</a:t>
            </a:r>
          </a:p>
          <a:p>
            <a:pPr lvl="1"/>
            <a:r>
              <a:rPr lang="en-US" dirty="0"/>
              <a:t>JPA acts as a bridge between object-oriented domain models and relational database </a:t>
            </a:r>
            <a:r>
              <a:rPr lang="en-US" dirty="0" smtClean="0"/>
              <a:t>systems</a:t>
            </a:r>
          </a:p>
          <a:p>
            <a:pPr lvl="1"/>
            <a:r>
              <a:rPr lang="en-US" dirty="0"/>
              <a:t>JPA is just a specification, it doesn't perform any operation by itself. It requires an </a:t>
            </a:r>
            <a:r>
              <a:rPr lang="en-US" dirty="0" smtClean="0"/>
              <a:t>implementation</a:t>
            </a:r>
          </a:p>
          <a:p>
            <a:pPr lvl="1"/>
            <a:endParaRPr lang="en-US" dirty="0"/>
          </a:p>
          <a:p>
            <a:pPr lvl="1"/>
            <a:r>
              <a:rPr lang="en-US" dirty="0"/>
              <a:t>JPA Object Relational </a:t>
            </a:r>
            <a:r>
              <a:rPr lang="en-US" dirty="0" smtClean="0"/>
              <a:t>Mapping:</a:t>
            </a:r>
            <a:endParaRPr lang="en-US" dirty="0"/>
          </a:p>
          <a:p>
            <a:pPr lvl="2"/>
            <a:r>
              <a:rPr lang="en-US" dirty="0"/>
              <a:t>Object Relational Mapping (ORM) is a functionality which is used to develop and maintain a relationship between an object and relational database by mapping an object state to database column. It is capable to handle various database operations easily such as inserting, updating, deleting etc</a:t>
            </a:r>
            <a:r>
              <a:rPr lang="en-US" dirty="0" smtClean="0"/>
              <a:t>. Examples of ORM: </a:t>
            </a:r>
            <a:r>
              <a:rPr lang="en-US" dirty="0" err="1" smtClean="0"/>
              <a:t>TopLink</a:t>
            </a:r>
            <a:r>
              <a:rPr lang="en-US" dirty="0" smtClean="0"/>
              <a:t>, Hibernate, </a:t>
            </a:r>
            <a:r>
              <a:rPr lang="en-US" dirty="0" err="1"/>
              <a:t>iBATIS</a:t>
            </a:r>
            <a:endParaRPr lang="en-US" dirty="0" smtClean="0"/>
          </a:p>
          <a:p>
            <a:pPr lvl="2"/>
            <a:endParaRPr lang="en-US" dirty="0"/>
          </a:p>
        </p:txBody>
      </p:sp>
      <p:pic>
        <p:nvPicPr>
          <p:cNvPr id="2" name="Picture 1"/>
          <p:cNvPicPr>
            <a:picLocks noChangeAspect="1"/>
          </p:cNvPicPr>
          <p:nvPr/>
        </p:nvPicPr>
        <p:blipFill>
          <a:blip r:embed="rId3"/>
          <a:stretch>
            <a:fillRect/>
          </a:stretch>
        </p:blipFill>
        <p:spPr>
          <a:xfrm>
            <a:off x="3791349" y="4005000"/>
            <a:ext cx="4572000" cy="1819275"/>
          </a:xfrm>
          <a:prstGeom prst="rect">
            <a:avLst/>
          </a:prstGeom>
        </p:spPr>
      </p:pic>
    </p:spTree>
    <p:extLst>
      <p:ext uri="{BB962C8B-B14F-4D97-AF65-F5344CB8AC3E}">
        <p14:creationId xmlns:p14="http://schemas.microsoft.com/office/powerpoint/2010/main" val="375042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117000"/>
            <a:ext cx="11125236" cy="1104900"/>
          </a:xfrm>
        </p:spPr>
        <p:txBody>
          <a:bodyPr/>
          <a:lstStyle/>
          <a:p>
            <a:r>
              <a:rPr lang="en-US" dirty="0" err="1" smtClean="0"/>
              <a:t>EntityManager</a:t>
            </a:r>
            <a:endParaRPr lang="en-US" dirty="0"/>
          </a:p>
        </p:txBody>
      </p:sp>
      <p:sp>
        <p:nvSpPr>
          <p:cNvPr id="5" name="Text Placeholder 4"/>
          <p:cNvSpPr>
            <a:spLocks noGrp="1"/>
          </p:cNvSpPr>
          <p:nvPr>
            <p:ph type="body" sz="quarter" idx="10"/>
          </p:nvPr>
        </p:nvSpPr>
        <p:spPr>
          <a:xfrm>
            <a:off x="227349" y="837000"/>
            <a:ext cx="11700000" cy="5472000"/>
          </a:xfrm>
        </p:spPr>
        <p:txBody>
          <a:bodyPr/>
          <a:lstStyle/>
          <a:p>
            <a:pPr lvl="1"/>
            <a:r>
              <a:rPr lang="en-US" dirty="0"/>
              <a:t>Interface used to interact with the persistence </a:t>
            </a:r>
            <a:r>
              <a:rPr lang="en-US" dirty="0" smtClean="0"/>
              <a:t>context</a:t>
            </a:r>
          </a:p>
          <a:p>
            <a:pPr lvl="1"/>
            <a:r>
              <a:rPr lang="en-US" dirty="0"/>
              <a:t>Hibernate provides implementation of JPA interfaces </a:t>
            </a:r>
            <a:r>
              <a:rPr lang="en-US" dirty="0" err="1"/>
              <a:t>EntityManagerFactory</a:t>
            </a:r>
            <a:r>
              <a:rPr lang="en-US" dirty="0"/>
              <a:t> and </a:t>
            </a:r>
            <a:r>
              <a:rPr lang="en-US" dirty="0" err="1"/>
              <a:t>EntityManager</a:t>
            </a:r>
            <a:r>
              <a:rPr lang="en-US" dirty="0" smtClean="0"/>
              <a:t>.</a:t>
            </a:r>
          </a:p>
          <a:p>
            <a:pPr lvl="1"/>
            <a:r>
              <a:rPr lang="en-US" dirty="0" err="1"/>
              <a:t>EntityManagerFactory</a:t>
            </a:r>
            <a:r>
              <a:rPr lang="en-US" dirty="0"/>
              <a:t> provides instances of </a:t>
            </a:r>
            <a:r>
              <a:rPr lang="en-US" dirty="0" err="1"/>
              <a:t>EntityManager</a:t>
            </a:r>
            <a:r>
              <a:rPr lang="en-US" dirty="0"/>
              <a:t> for connecting to same </a:t>
            </a:r>
            <a:r>
              <a:rPr lang="en-US" dirty="0" smtClean="0"/>
              <a:t>database</a:t>
            </a:r>
          </a:p>
          <a:p>
            <a:pPr lvl="1"/>
            <a:r>
              <a:rPr lang="en-US" dirty="0"/>
              <a:t>JPA </a:t>
            </a:r>
            <a:r>
              <a:rPr lang="en-US" dirty="0" err="1"/>
              <a:t>EntityManager</a:t>
            </a:r>
            <a:r>
              <a:rPr lang="en-US" dirty="0"/>
              <a:t> is used to access a database in a particular application. It is used to manage persistent entity instances, to find entities by their primary key identity, and to query over all entities</a:t>
            </a:r>
            <a:r>
              <a:rPr lang="en-US" dirty="0" smtClean="0"/>
              <a:t>.</a:t>
            </a:r>
          </a:p>
          <a:p>
            <a:pPr lvl="1"/>
            <a:r>
              <a:rPr lang="en-US" dirty="0" smtClean="0"/>
              <a:t>Methods:</a:t>
            </a:r>
          </a:p>
          <a:p>
            <a:pPr lvl="2"/>
            <a:r>
              <a:rPr lang="en-US" dirty="0" smtClean="0"/>
              <a:t>persist(): </a:t>
            </a:r>
            <a:r>
              <a:rPr lang="en-US" dirty="0"/>
              <a:t>Make an instance managed and persistent</a:t>
            </a:r>
            <a:r>
              <a:rPr lang="en-US" dirty="0" smtClean="0"/>
              <a:t>.</a:t>
            </a:r>
          </a:p>
          <a:p>
            <a:pPr lvl="2"/>
            <a:r>
              <a:rPr lang="en-US" dirty="0"/>
              <a:t>merge(): Merge the state of the given entity into the current persistence context.</a:t>
            </a:r>
          </a:p>
          <a:p>
            <a:pPr lvl="2"/>
            <a:r>
              <a:rPr lang="en-US" dirty="0"/>
              <a:t>remove</a:t>
            </a:r>
            <a:r>
              <a:rPr lang="en-US" dirty="0" smtClean="0"/>
              <a:t>(): </a:t>
            </a:r>
            <a:r>
              <a:rPr lang="en-US" dirty="0"/>
              <a:t>Remove the entity </a:t>
            </a:r>
            <a:r>
              <a:rPr lang="en-US" dirty="0" smtClean="0"/>
              <a:t>instance.</a:t>
            </a:r>
          </a:p>
          <a:p>
            <a:pPr lvl="2"/>
            <a:r>
              <a:rPr lang="en-US" dirty="0"/>
              <a:t>find(): Find by primary </a:t>
            </a:r>
            <a:r>
              <a:rPr lang="en-US" dirty="0" smtClean="0"/>
              <a:t>key.</a:t>
            </a:r>
          </a:p>
          <a:p>
            <a:pPr lvl="2"/>
            <a:r>
              <a:rPr lang="en-US" dirty="0"/>
              <a:t>unwrap(): Return an object of the specified type to allow access to the provider-specific API.</a:t>
            </a:r>
            <a:endParaRPr lang="en-US" dirty="0" smtClean="0"/>
          </a:p>
          <a:p>
            <a:pPr lvl="2"/>
            <a:r>
              <a:rPr lang="en-US" dirty="0" err="1"/>
              <a:t>createNativeQuery</a:t>
            </a:r>
            <a:r>
              <a:rPr lang="en-US" dirty="0"/>
              <a:t>(): </a:t>
            </a:r>
            <a:r>
              <a:rPr lang="en-US" dirty="0" smtClean="0"/>
              <a:t>Create </a:t>
            </a:r>
            <a:r>
              <a:rPr lang="en-US" dirty="0"/>
              <a:t>an instance of Query for executing a native SQL </a:t>
            </a:r>
            <a:r>
              <a:rPr lang="en-US" dirty="0" smtClean="0"/>
              <a:t>query.</a:t>
            </a:r>
          </a:p>
          <a:p>
            <a:pPr lvl="2"/>
            <a:r>
              <a:rPr lang="en-US" dirty="0" err="1" smtClean="0"/>
              <a:t>createQuery</a:t>
            </a:r>
            <a:r>
              <a:rPr lang="en-US" dirty="0"/>
              <a:t>()</a:t>
            </a:r>
            <a:r>
              <a:rPr lang="en-US" dirty="0" smtClean="0"/>
              <a:t>: </a:t>
            </a:r>
            <a:r>
              <a:rPr lang="en-US" dirty="0"/>
              <a:t>Create an instance of Query for executing a Java Persistence query language </a:t>
            </a:r>
            <a:r>
              <a:rPr lang="en-US" dirty="0" smtClean="0"/>
              <a:t>statement</a:t>
            </a:r>
          </a:p>
          <a:p>
            <a:pPr lvl="2"/>
            <a:r>
              <a:rPr lang="en-US" dirty="0" err="1" smtClean="0"/>
              <a:t>createStoredProcedureQuery</a:t>
            </a:r>
            <a:r>
              <a:rPr lang="en-US" dirty="0"/>
              <a:t>()</a:t>
            </a:r>
            <a:r>
              <a:rPr lang="en-US" dirty="0" smtClean="0"/>
              <a:t>: </a:t>
            </a:r>
            <a:r>
              <a:rPr lang="en-US" dirty="0"/>
              <a:t>Create an instance of </a:t>
            </a:r>
            <a:r>
              <a:rPr lang="en-US" dirty="0" err="1" smtClean="0"/>
              <a:t>StoredProcedureQuery</a:t>
            </a:r>
            <a:endParaRPr lang="en-US" dirty="0" smtClean="0"/>
          </a:p>
          <a:p>
            <a:pPr lvl="2"/>
            <a:r>
              <a:rPr lang="en-US" dirty="0" err="1" smtClean="0"/>
              <a:t>createNamedStoredProcedureQuery</a:t>
            </a:r>
            <a:r>
              <a:rPr lang="en-US" dirty="0"/>
              <a:t>()</a:t>
            </a:r>
            <a:r>
              <a:rPr lang="en-US" dirty="0" smtClean="0"/>
              <a:t>: </a:t>
            </a:r>
            <a:r>
              <a:rPr lang="en-US" dirty="0"/>
              <a:t>Create an instance </a:t>
            </a:r>
            <a:r>
              <a:rPr lang="en-US" dirty="0" smtClean="0"/>
              <a:t>of named </a:t>
            </a:r>
            <a:r>
              <a:rPr lang="en-US" dirty="0" err="1" smtClean="0"/>
              <a:t>StoredProcedureQuery</a:t>
            </a:r>
            <a:endParaRPr lang="en-US" dirty="0" smtClean="0"/>
          </a:p>
          <a:p>
            <a:pPr lvl="2"/>
            <a:r>
              <a:rPr lang="en-US" dirty="0" err="1" smtClean="0"/>
              <a:t>createNamedQuery</a:t>
            </a:r>
            <a:r>
              <a:rPr lang="en-US" dirty="0"/>
              <a:t>()</a:t>
            </a:r>
            <a:r>
              <a:rPr lang="en-US" dirty="0" smtClean="0"/>
              <a:t>: Create </a:t>
            </a:r>
            <a:r>
              <a:rPr lang="en-US" dirty="0"/>
              <a:t>an instance of Query for executing a named </a:t>
            </a:r>
            <a:r>
              <a:rPr lang="en-US" dirty="0" smtClean="0"/>
              <a:t>query</a:t>
            </a:r>
          </a:p>
          <a:p>
            <a:pPr lvl="2"/>
            <a:endParaRPr lang="en-US" dirty="0"/>
          </a:p>
          <a:p>
            <a:pPr marL="360362" lvl="1" indent="0">
              <a:buNone/>
            </a:pPr>
            <a:endParaRPr lang="en-US" dirty="0"/>
          </a:p>
        </p:txBody>
      </p:sp>
    </p:spTree>
    <p:extLst>
      <p:ext uri="{BB962C8B-B14F-4D97-AF65-F5344CB8AC3E}">
        <p14:creationId xmlns:p14="http://schemas.microsoft.com/office/powerpoint/2010/main" val="15579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RDBMS</a:t>
            </a:r>
            <a:endParaRPr lang="en-GB" dirty="0"/>
          </a:p>
        </p:txBody>
      </p:sp>
      <p:sp>
        <p:nvSpPr>
          <p:cNvPr id="5" name="Text Placeholder 4"/>
          <p:cNvSpPr>
            <a:spLocks noGrp="1"/>
          </p:cNvSpPr>
          <p:nvPr>
            <p:ph type="body" sz="quarter" idx="10"/>
          </p:nvPr>
        </p:nvSpPr>
        <p:spPr>
          <a:xfrm>
            <a:off x="227349" y="837001"/>
            <a:ext cx="11700000" cy="1296000"/>
          </a:xfrm>
        </p:spPr>
        <p:txBody>
          <a:bodyPr/>
          <a:lstStyle/>
          <a:p>
            <a:pPr lvl="1"/>
            <a:r>
              <a:rPr lang="en-US" dirty="0"/>
              <a:t>Relational Database Management </a:t>
            </a:r>
            <a:r>
              <a:rPr lang="en-US" dirty="0" smtClean="0"/>
              <a:t>System</a:t>
            </a:r>
          </a:p>
          <a:p>
            <a:pPr lvl="2"/>
            <a:r>
              <a:rPr lang="en-US" dirty="0"/>
              <a:t>The data </a:t>
            </a:r>
            <a:r>
              <a:rPr lang="en-US" dirty="0" smtClean="0"/>
              <a:t>is </a:t>
            </a:r>
            <a:r>
              <a:rPr lang="en-US" dirty="0"/>
              <a:t>stored in database objects called tables. </a:t>
            </a:r>
            <a:endParaRPr lang="en-US" dirty="0" smtClean="0"/>
          </a:p>
          <a:p>
            <a:pPr lvl="2"/>
            <a:r>
              <a:rPr lang="en-US" dirty="0"/>
              <a:t>T</a:t>
            </a:r>
            <a:r>
              <a:rPr lang="en-US" dirty="0" smtClean="0"/>
              <a:t>able </a:t>
            </a:r>
            <a:r>
              <a:rPr lang="en-US" dirty="0"/>
              <a:t>is a </a:t>
            </a:r>
            <a:r>
              <a:rPr lang="en-US" dirty="0" smtClean="0"/>
              <a:t>collection of </a:t>
            </a:r>
            <a:r>
              <a:rPr lang="en-US" dirty="0"/>
              <a:t>columns and rows</a:t>
            </a:r>
            <a:endParaRPr lang="en-GB" dirty="0"/>
          </a:p>
        </p:txBody>
      </p:sp>
      <p:pic>
        <p:nvPicPr>
          <p:cNvPr id="2" name="Picture 1"/>
          <p:cNvPicPr>
            <a:picLocks noChangeAspect="1"/>
          </p:cNvPicPr>
          <p:nvPr/>
        </p:nvPicPr>
        <p:blipFill>
          <a:blip r:embed="rId3"/>
          <a:stretch>
            <a:fillRect/>
          </a:stretch>
        </p:blipFill>
        <p:spPr>
          <a:xfrm>
            <a:off x="212513" y="2853000"/>
            <a:ext cx="4176526" cy="2088263"/>
          </a:xfrm>
          <a:prstGeom prst="rect">
            <a:avLst/>
          </a:prstGeom>
        </p:spPr>
      </p:pic>
    </p:spTree>
    <p:extLst>
      <p:ext uri="{BB962C8B-B14F-4D97-AF65-F5344CB8AC3E}">
        <p14:creationId xmlns:p14="http://schemas.microsoft.com/office/powerpoint/2010/main" val="844112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284550"/>
            <a:ext cx="11125236" cy="1104900"/>
          </a:xfrm>
        </p:spPr>
        <p:txBody>
          <a:bodyPr/>
          <a:lstStyle/>
          <a:p>
            <a:r>
              <a:rPr lang="en-US" dirty="0"/>
              <a:t>JPA Criteria API</a:t>
            </a:r>
            <a:br>
              <a:rPr lang="en-US" dirty="0"/>
            </a:br>
            <a:endParaRPr lang="en-US" dirty="0"/>
          </a:p>
        </p:txBody>
      </p:sp>
      <p:sp>
        <p:nvSpPr>
          <p:cNvPr id="5" name="Text Placeholder 4"/>
          <p:cNvSpPr>
            <a:spLocks noGrp="1"/>
          </p:cNvSpPr>
          <p:nvPr>
            <p:ph type="body" sz="quarter" idx="10"/>
          </p:nvPr>
        </p:nvSpPr>
        <p:spPr>
          <a:xfrm>
            <a:off x="227349" y="837000"/>
            <a:ext cx="11700000" cy="5472000"/>
          </a:xfrm>
        </p:spPr>
        <p:txBody>
          <a:bodyPr/>
          <a:lstStyle/>
          <a:p>
            <a:pPr lvl="1"/>
            <a:r>
              <a:rPr lang="en-US" dirty="0"/>
              <a:t>P</a:t>
            </a:r>
            <a:r>
              <a:rPr lang="en-US" dirty="0" smtClean="0"/>
              <a:t>redefined </a:t>
            </a:r>
            <a:r>
              <a:rPr lang="en-US" dirty="0"/>
              <a:t>API used to define queries for </a:t>
            </a:r>
            <a:r>
              <a:rPr lang="en-US" dirty="0" smtClean="0"/>
              <a:t>entities</a:t>
            </a:r>
          </a:p>
          <a:p>
            <a:pPr lvl="1"/>
            <a:r>
              <a:rPr lang="en-US" dirty="0"/>
              <a:t>I</a:t>
            </a:r>
            <a:r>
              <a:rPr lang="en-US" dirty="0" smtClean="0"/>
              <a:t>ntroduced </a:t>
            </a:r>
            <a:r>
              <a:rPr lang="en-US" dirty="0"/>
              <a:t>in JPA </a:t>
            </a:r>
            <a:r>
              <a:rPr lang="en-US" dirty="0" smtClean="0"/>
              <a:t>2.0</a:t>
            </a:r>
          </a:p>
          <a:p>
            <a:pPr lvl="1"/>
            <a:endParaRPr lang="en-US" dirty="0" smtClean="0"/>
          </a:p>
          <a:p>
            <a:pPr lvl="1"/>
            <a:r>
              <a:rPr lang="en-US" dirty="0"/>
              <a:t>Steps to create Criteria Query</a:t>
            </a:r>
          </a:p>
          <a:p>
            <a:pPr lvl="2"/>
            <a:r>
              <a:rPr lang="en-US" dirty="0"/>
              <a:t>Create an object of </a:t>
            </a:r>
            <a:r>
              <a:rPr lang="en-US" b="1" dirty="0" err="1"/>
              <a:t>CriteriaBuilder</a:t>
            </a:r>
            <a:r>
              <a:rPr lang="en-US" dirty="0"/>
              <a:t> interface by invoking </a:t>
            </a:r>
            <a:r>
              <a:rPr lang="en-US" b="1" dirty="0" err="1"/>
              <a:t>getCriteriaBuilder</a:t>
            </a:r>
            <a:r>
              <a:rPr lang="en-US" b="1" dirty="0"/>
              <a:t>()</a:t>
            </a:r>
            <a:r>
              <a:rPr lang="en-US" dirty="0"/>
              <a:t> method on the instance of </a:t>
            </a:r>
            <a:r>
              <a:rPr lang="en-US" b="1" dirty="0" err="1"/>
              <a:t>EntityManager</a:t>
            </a:r>
            <a:r>
              <a:rPr lang="en-US" dirty="0"/>
              <a:t> interface</a:t>
            </a:r>
            <a:r>
              <a:rPr lang="en-US" dirty="0" smtClean="0"/>
              <a:t>.</a:t>
            </a:r>
          </a:p>
          <a:p>
            <a:pPr lvl="2"/>
            <a:r>
              <a:rPr lang="en-US" dirty="0"/>
              <a:t>build an instance of </a:t>
            </a:r>
            <a:r>
              <a:rPr lang="en-US" b="1" dirty="0" err="1"/>
              <a:t>CriteriaQuery</a:t>
            </a:r>
            <a:r>
              <a:rPr lang="en-US" dirty="0"/>
              <a:t> interface to create a query object</a:t>
            </a:r>
            <a:r>
              <a:rPr lang="en-US" dirty="0" smtClean="0"/>
              <a:t>.</a:t>
            </a:r>
          </a:p>
          <a:p>
            <a:pPr lvl="2"/>
            <a:r>
              <a:rPr lang="en-US" dirty="0"/>
              <a:t>Call from method on </a:t>
            </a:r>
            <a:r>
              <a:rPr lang="en-US" b="1" dirty="0" err="1"/>
              <a:t>CriteriaQuery</a:t>
            </a:r>
            <a:r>
              <a:rPr lang="en-US" dirty="0"/>
              <a:t> object to set the query </a:t>
            </a:r>
            <a:r>
              <a:rPr lang="en-US" dirty="0" smtClean="0"/>
              <a:t>root</a:t>
            </a:r>
          </a:p>
          <a:p>
            <a:pPr lvl="2"/>
            <a:r>
              <a:rPr lang="en-US" dirty="0"/>
              <a:t>C</a:t>
            </a:r>
            <a:r>
              <a:rPr lang="en-US" dirty="0" smtClean="0"/>
              <a:t>all </a:t>
            </a:r>
            <a:r>
              <a:rPr lang="en-US" dirty="0"/>
              <a:t>the select method of </a:t>
            </a:r>
            <a:r>
              <a:rPr lang="en-US" dirty="0" err="1"/>
              <a:t>CriteriaQuery</a:t>
            </a:r>
            <a:r>
              <a:rPr lang="en-US" dirty="0"/>
              <a:t> Object to specify type of query result</a:t>
            </a:r>
            <a:r>
              <a:rPr lang="en-US" dirty="0" smtClean="0"/>
              <a:t>.</a:t>
            </a:r>
          </a:p>
          <a:p>
            <a:pPr lvl="2"/>
            <a:r>
              <a:rPr lang="en-US" dirty="0"/>
              <a:t>Create an instance of Query interface and specify the type of method used to access the database </a:t>
            </a:r>
            <a:r>
              <a:rPr lang="en-US" dirty="0" smtClean="0"/>
              <a:t>records</a:t>
            </a:r>
          </a:p>
          <a:p>
            <a:pPr lvl="2"/>
            <a:r>
              <a:rPr lang="en-US" dirty="0"/>
              <a:t>Now, control the execution of query by calling the methods of Query Interface</a:t>
            </a:r>
            <a:r>
              <a:rPr lang="en-US" dirty="0" smtClean="0"/>
              <a:t>.</a:t>
            </a:r>
          </a:p>
          <a:p>
            <a:pPr lvl="2"/>
            <a:endParaRPr lang="en-US" dirty="0"/>
          </a:p>
        </p:txBody>
      </p:sp>
    </p:spTree>
    <p:extLst>
      <p:ext uri="{BB962C8B-B14F-4D97-AF65-F5344CB8AC3E}">
        <p14:creationId xmlns:p14="http://schemas.microsoft.com/office/powerpoint/2010/main" val="2891688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284550"/>
            <a:ext cx="11125236" cy="1104900"/>
          </a:xfrm>
        </p:spPr>
        <p:txBody>
          <a:bodyPr/>
          <a:lstStyle/>
          <a:p>
            <a:r>
              <a:rPr lang="en-US" dirty="0"/>
              <a:t>JPA Criteria Clause</a:t>
            </a:r>
            <a:br>
              <a:rPr lang="en-US" dirty="0"/>
            </a:br>
            <a:r>
              <a:rPr lang="en-US" dirty="0"/>
              <a:t/>
            </a:r>
            <a:br>
              <a:rPr lang="en-US" dirty="0"/>
            </a:br>
            <a:endParaRPr lang="en-US" dirty="0"/>
          </a:p>
        </p:txBody>
      </p:sp>
      <p:sp>
        <p:nvSpPr>
          <p:cNvPr id="5" name="Text Placeholder 4"/>
          <p:cNvSpPr>
            <a:spLocks noGrp="1"/>
          </p:cNvSpPr>
          <p:nvPr>
            <p:ph type="body" sz="quarter" idx="10"/>
          </p:nvPr>
        </p:nvSpPr>
        <p:spPr>
          <a:xfrm>
            <a:off x="227349" y="837000"/>
            <a:ext cx="11700000" cy="5472000"/>
          </a:xfrm>
        </p:spPr>
        <p:txBody>
          <a:bodyPr/>
          <a:lstStyle/>
          <a:p>
            <a:pPr lvl="1"/>
            <a:r>
              <a:rPr lang="en-US" dirty="0"/>
              <a:t>SELECT </a:t>
            </a:r>
          </a:p>
          <a:p>
            <a:pPr lvl="2"/>
            <a:r>
              <a:rPr lang="en-US" dirty="0"/>
              <a:t>The SELECT clause is used to fetch the data from database. The data can be retrieved in the form of single expression or multiple </a:t>
            </a:r>
            <a:r>
              <a:rPr lang="en-US" dirty="0" smtClean="0"/>
              <a:t>expressions</a:t>
            </a:r>
            <a:endParaRPr lang="en-US" dirty="0"/>
          </a:p>
          <a:p>
            <a:pPr lvl="2"/>
            <a:endParaRPr lang="en-US" dirty="0" smtClean="0"/>
          </a:p>
          <a:p>
            <a:pPr lvl="1"/>
            <a:r>
              <a:rPr lang="en-US" dirty="0"/>
              <a:t>ORDER BY</a:t>
            </a:r>
          </a:p>
          <a:p>
            <a:pPr lvl="2"/>
            <a:r>
              <a:rPr lang="en-US" dirty="0"/>
              <a:t>T</a:t>
            </a:r>
            <a:r>
              <a:rPr lang="en-US" dirty="0" smtClean="0"/>
              <a:t>o </a:t>
            </a:r>
            <a:r>
              <a:rPr lang="en-US" dirty="0"/>
              <a:t>sort the data and arrange them either in ascending or descending order. The </a:t>
            </a:r>
            <a:r>
              <a:rPr lang="en-US" dirty="0" err="1"/>
              <a:t>CriteriaQuery</a:t>
            </a:r>
            <a:r>
              <a:rPr lang="en-US" dirty="0"/>
              <a:t> interface provides </a:t>
            </a:r>
            <a:r>
              <a:rPr lang="en-US" dirty="0" err="1"/>
              <a:t>orderBy</a:t>
            </a:r>
            <a:r>
              <a:rPr lang="en-US" dirty="0"/>
              <a:t>() method</a:t>
            </a:r>
            <a:endParaRPr lang="en-US" dirty="0" smtClean="0"/>
          </a:p>
          <a:p>
            <a:pPr lvl="1"/>
            <a:r>
              <a:rPr lang="en-US" dirty="0"/>
              <a:t>WHERE </a:t>
            </a:r>
          </a:p>
          <a:p>
            <a:pPr lvl="2"/>
            <a:r>
              <a:rPr lang="en-US" dirty="0"/>
              <a:t>to apply conditions on </a:t>
            </a:r>
            <a:r>
              <a:rPr lang="en-US" dirty="0" smtClean="0"/>
              <a:t>database. </a:t>
            </a:r>
            <a:r>
              <a:rPr lang="en-US" dirty="0"/>
              <a:t>where() method of </a:t>
            </a:r>
            <a:r>
              <a:rPr lang="en-US" dirty="0" err="1"/>
              <a:t>AbstractQuery</a:t>
            </a:r>
            <a:r>
              <a:rPr lang="en-US" dirty="0"/>
              <a:t> interface is used to set conditions</a:t>
            </a:r>
            <a:endParaRPr lang="en-US" dirty="0" smtClean="0"/>
          </a:p>
          <a:p>
            <a:pPr lvl="1"/>
            <a:r>
              <a:rPr lang="en-US" dirty="0"/>
              <a:t>GROUP BY</a:t>
            </a:r>
          </a:p>
          <a:p>
            <a:pPr lvl="2"/>
            <a:r>
              <a:rPr lang="en-US" dirty="0"/>
              <a:t>T</a:t>
            </a:r>
            <a:r>
              <a:rPr lang="en-US" dirty="0" smtClean="0"/>
              <a:t>o </a:t>
            </a:r>
            <a:r>
              <a:rPr lang="en-US" dirty="0"/>
              <a:t>collect data from one or more tables and arrange them in a </a:t>
            </a:r>
            <a:r>
              <a:rPr lang="en-US" dirty="0" smtClean="0"/>
              <a:t>group. </a:t>
            </a:r>
            <a:r>
              <a:rPr lang="en-US" dirty="0"/>
              <a:t> </a:t>
            </a:r>
            <a:r>
              <a:rPr lang="en-US" dirty="0" err="1"/>
              <a:t>groupBy</a:t>
            </a:r>
            <a:r>
              <a:rPr lang="en-US" dirty="0"/>
              <a:t>() method of </a:t>
            </a:r>
            <a:r>
              <a:rPr lang="en-US" dirty="0" err="1"/>
              <a:t>AbstractQuery</a:t>
            </a:r>
            <a:r>
              <a:rPr lang="en-US" dirty="0"/>
              <a:t> interface</a:t>
            </a:r>
            <a:endParaRPr lang="en-US" dirty="0" smtClean="0"/>
          </a:p>
          <a:p>
            <a:pPr lvl="1"/>
            <a:r>
              <a:rPr lang="en-US" dirty="0"/>
              <a:t>HAVING </a:t>
            </a:r>
          </a:p>
          <a:p>
            <a:pPr lvl="2"/>
            <a:r>
              <a:rPr lang="en-US" dirty="0"/>
              <a:t> U</a:t>
            </a:r>
            <a:r>
              <a:rPr lang="en-US" dirty="0" smtClean="0"/>
              <a:t>sed </a:t>
            </a:r>
            <a:r>
              <a:rPr lang="en-US" dirty="0"/>
              <a:t>with GROUP BY clause to filter the </a:t>
            </a:r>
            <a:r>
              <a:rPr lang="en-US" dirty="0" smtClean="0"/>
              <a:t>data. </a:t>
            </a:r>
            <a:endParaRPr lang="en-US" dirty="0"/>
          </a:p>
          <a:p>
            <a:pPr marL="720725" lvl="2" indent="0">
              <a:buNone/>
            </a:pPr>
            <a:endParaRPr lang="en-US" b="1" dirty="0" smtClean="0"/>
          </a:p>
        </p:txBody>
      </p:sp>
    </p:spTree>
    <p:extLst>
      <p:ext uri="{BB962C8B-B14F-4D97-AF65-F5344CB8AC3E}">
        <p14:creationId xmlns:p14="http://schemas.microsoft.com/office/powerpoint/2010/main" val="1207505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284550"/>
            <a:ext cx="11125236" cy="1104900"/>
          </a:xfrm>
        </p:spPr>
        <p:txBody>
          <a:bodyPr/>
          <a:lstStyle/>
          <a:p>
            <a:r>
              <a:rPr lang="en-US" dirty="0" smtClean="0"/>
              <a:t>Hibernate </a:t>
            </a:r>
            <a:r>
              <a:rPr lang="en-US" dirty="0" err="1"/>
              <a:t>S</a:t>
            </a:r>
            <a:r>
              <a:rPr lang="en-US" dirty="0" err="1" smtClean="0"/>
              <a:t>essionFactory</a:t>
            </a:r>
            <a:endParaRPr lang="en-US" dirty="0"/>
          </a:p>
        </p:txBody>
      </p:sp>
      <p:sp>
        <p:nvSpPr>
          <p:cNvPr id="5" name="Text Placeholder 4"/>
          <p:cNvSpPr>
            <a:spLocks noGrp="1"/>
          </p:cNvSpPr>
          <p:nvPr>
            <p:ph type="body" sz="quarter" idx="10"/>
          </p:nvPr>
        </p:nvSpPr>
        <p:spPr>
          <a:xfrm>
            <a:off x="227349" y="837000"/>
            <a:ext cx="11700000" cy="1512000"/>
          </a:xfrm>
        </p:spPr>
        <p:txBody>
          <a:bodyPr/>
          <a:lstStyle/>
          <a:p>
            <a:pPr lvl="1"/>
            <a:r>
              <a:rPr lang="en-US" dirty="0" err="1"/>
              <a:t>SessionFactory</a:t>
            </a:r>
            <a:r>
              <a:rPr lang="en-US" dirty="0"/>
              <a:t> is an </a:t>
            </a:r>
            <a:r>
              <a:rPr lang="en-US" dirty="0" smtClean="0"/>
              <a:t>interface</a:t>
            </a:r>
          </a:p>
          <a:p>
            <a:pPr lvl="1"/>
            <a:r>
              <a:rPr lang="en-US" dirty="0" err="1"/>
              <a:t>SessionFactory</a:t>
            </a:r>
            <a:r>
              <a:rPr lang="en-US" dirty="0"/>
              <a:t> can be created by providing Configuration object, which will contain all DB related property </a:t>
            </a:r>
            <a:r>
              <a:rPr lang="en-US" dirty="0" smtClean="0"/>
              <a:t>details</a:t>
            </a:r>
          </a:p>
          <a:p>
            <a:pPr lvl="1"/>
            <a:r>
              <a:rPr lang="en-US" dirty="0"/>
              <a:t>R</a:t>
            </a:r>
            <a:r>
              <a:rPr lang="en-US" dirty="0" smtClean="0"/>
              <a:t>esponsible </a:t>
            </a:r>
            <a:r>
              <a:rPr lang="en-US" dirty="0"/>
              <a:t>to read the hibernate configuration parameters and connect to the database and provide Session objects</a:t>
            </a:r>
            <a:endParaRPr lang="en-US" dirty="0" smtClean="0"/>
          </a:p>
          <a:p>
            <a:pPr lvl="1"/>
            <a:r>
              <a:rPr lang="en-US" dirty="0" err="1"/>
              <a:t>SessionFactory</a:t>
            </a:r>
            <a:r>
              <a:rPr lang="en-US" dirty="0"/>
              <a:t> is a factory for Session objects</a:t>
            </a:r>
            <a:endParaRPr lang="en-US" b="1" dirty="0" smtClean="0"/>
          </a:p>
        </p:txBody>
      </p:sp>
      <p:sp>
        <p:nvSpPr>
          <p:cNvPr id="6" name="Title 3"/>
          <p:cNvSpPr txBox="1">
            <a:spLocks/>
          </p:cNvSpPr>
          <p:nvPr/>
        </p:nvSpPr>
        <p:spPr>
          <a:xfrm>
            <a:off x="227349" y="3213000"/>
            <a:ext cx="11125236" cy="110490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smtClean="0"/>
              <a:t>Session</a:t>
            </a:r>
            <a:endParaRPr lang="en-US" dirty="0"/>
          </a:p>
        </p:txBody>
      </p:sp>
      <p:sp>
        <p:nvSpPr>
          <p:cNvPr id="8" name="Text Placeholder 4"/>
          <p:cNvSpPr txBox="1">
            <a:spLocks/>
          </p:cNvSpPr>
          <p:nvPr/>
        </p:nvSpPr>
        <p:spPr>
          <a:xfrm>
            <a:off x="227349" y="4005000"/>
            <a:ext cx="11700000" cy="1512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Session provides a physical connectivity between your application and </a:t>
            </a:r>
            <a:r>
              <a:rPr lang="en-US" dirty="0" smtClean="0"/>
              <a:t>database</a:t>
            </a:r>
          </a:p>
          <a:p>
            <a:pPr lvl="1"/>
            <a:r>
              <a:rPr lang="en-US" dirty="0"/>
              <a:t>The Session will be established each time your application wants do something with </a:t>
            </a:r>
            <a:r>
              <a:rPr lang="en-US" dirty="0" smtClean="0"/>
              <a:t>database</a:t>
            </a:r>
          </a:p>
          <a:p>
            <a:pPr lvl="2"/>
            <a:endParaRPr lang="en-US" dirty="0" smtClean="0"/>
          </a:p>
          <a:p>
            <a:pPr lvl="2"/>
            <a:endParaRPr lang="en-US" b="1" dirty="0" smtClean="0"/>
          </a:p>
        </p:txBody>
      </p:sp>
    </p:spTree>
    <p:extLst>
      <p:ext uri="{BB962C8B-B14F-4D97-AF65-F5344CB8AC3E}">
        <p14:creationId xmlns:p14="http://schemas.microsoft.com/office/powerpoint/2010/main" val="1895624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8000" y="765000"/>
            <a:ext cx="11125236" cy="1104900"/>
          </a:xfrm>
        </p:spPr>
        <p:txBody>
          <a:bodyPr/>
          <a:lstStyle/>
          <a:p>
            <a:r>
              <a:rPr lang="en-US" dirty="0" err="1"/>
              <a:t>DataSource</a:t>
            </a:r>
            <a:endParaRPr lang="en-US" dirty="0"/>
          </a:p>
        </p:txBody>
      </p:sp>
      <p:sp>
        <p:nvSpPr>
          <p:cNvPr id="5" name="Text Placeholder 4"/>
          <p:cNvSpPr>
            <a:spLocks noGrp="1"/>
          </p:cNvSpPr>
          <p:nvPr>
            <p:ph type="body" sz="quarter" idx="10"/>
          </p:nvPr>
        </p:nvSpPr>
        <p:spPr>
          <a:xfrm>
            <a:off x="408000" y="1415959"/>
            <a:ext cx="11700000" cy="1512000"/>
          </a:xfrm>
        </p:spPr>
        <p:txBody>
          <a:bodyPr/>
          <a:lstStyle/>
          <a:p>
            <a:pPr lvl="1"/>
            <a:r>
              <a:rPr lang="en-US" dirty="0"/>
              <a:t>A factory for connections to the physical data source that this </a:t>
            </a:r>
            <a:r>
              <a:rPr lang="en-US" dirty="0" err="1"/>
              <a:t>DataSource</a:t>
            </a:r>
            <a:r>
              <a:rPr lang="en-US" dirty="0"/>
              <a:t> object </a:t>
            </a:r>
            <a:r>
              <a:rPr lang="en-US" dirty="0" smtClean="0"/>
              <a:t>represents</a:t>
            </a:r>
          </a:p>
          <a:p>
            <a:pPr lvl="1"/>
            <a:r>
              <a:rPr lang="en-US" dirty="0" smtClean="0"/>
              <a:t>A </a:t>
            </a:r>
            <a:r>
              <a:rPr lang="en-US" dirty="0" err="1"/>
              <a:t>DataSource</a:t>
            </a:r>
            <a:r>
              <a:rPr lang="en-US" dirty="0"/>
              <a:t> object is the preferred means of getting a connection</a:t>
            </a:r>
            <a:endParaRPr lang="en-US" dirty="0" smtClean="0"/>
          </a:p>
        </p:txBody>
      </p:sp>
      <p:sp>
        <p:nvSpPr>
          <p:cNvPr id="7" name="Title 3"/>
          <p:cNvSpPr txBox="1">
            <a:spLocks/>
          </p:cNvSpPr>
          <p:nvPr/>
        </p:nvSpPr>
        <p:spPr>
          <a:xfrm>
            <a:off x="408000" y="4077000"/>
            <a:ext cx="11125236" cy="110490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smtClean="0"/>
              <a:t>JNDI</a:t>
            </a:r>
            <a:endParaRPr lang="en-US" dirty="0"/>
          </a:p>
        </p:txBody>
      </p:sp>
      <p:sp>
        <p:nvSpPr>
          <p:cNvPr id="9" name="Text Placeholder 4"/>
          <p:cNvSpPr txBox="1">
            <a:spLocks/>
          </p:cNvSpPr>
          <p:nvPr/>
        </p:nvSpPr>
        <p:spPr>
          <a:xfrm>
            <a:off x="408000" y="4727959"/>
            <a:ext cx="11700000" cy="1512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Java Naming and Directory Interface API</a:t>
            </a:r>
          </a:p>
          <a:p>
            <a:pPr lvl="1"/>
            <a:r>
              <a:rPr lang="en-US" dirty="0" smtClean="0"/>
              <a:t>Allows Java software clients to discover and look up data and objects via a name</a:t>
            </a:r>
          </a:p>
          <a:p>
            <a:pPr lvl="1"/>
            <a:r>
              <a:rPr lang="en-US" dirty="0" smtClean="0"/>
              <a:t>Used to set up a database connection pool on a Java application server</a:t>
            </a:r>
          </a:p>
          <a:p>
            <a:pPr lvl="1"/>
            <a:r>
              <a:rPr lang="en-US" dirty="0" smtClean="0"/>
              <a:t>Application that's deployed on that server can gain access to the connections they need using the JNDI name without having to know the details about the connection.</a:t>
            </a:r>
          </a:p>
        </p:txBody>
      </p:sp>
    </p:spTree>
    <p:extLst>
      <p:ext uri="{BB962C8B-B14F-4D97-AF65-F5344CB8AC3E}">
        <p14:creationId xmlns:p14="http://schemas.microsoft.com/office/powerpoint/2010/main" val="1309952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8000" y="765000"/>
            <a:ext cx="11125236" cy="1104900"/>
          </a:xfrm>
        </p:spPr>
        <p:txBody>
          <a:bodyPr/>
          <a:lstStyle/>
          <a:p>
            <a:r>
              <a:rPr lang="en-US" dirty="0" err="1" smtClean="0"/>
              <a:t>LocalContainerEntityManagerFactoryBean</a:t>
            </a:r>
            <a:endParaRPr lang="en-US" dirty="0"/>
          </a:p>
        </p:txBody>
      </p:sp>
      <p:sp>
        <p:nvSpPr>
          <p:cNvPr id="5" name="Text Placeholder 4"/>
          <p:cNvSpPr>
            <a:spLocks noGrp="1"/>
          </p:cNvSpPr>
          <p:nvPr>
            <p:ph type="body" sz="quarter" idx="10"/>
          </p:nvPr>
        </p:nvSpPr>
        <p:spPr>
          <a:xfrm>
            <a:off x="408000" y="1415959"/>
            <a:ext cx="11700000" cy="1512000"/>
          </a:xfrm>
        </p:spPr>
        <p:txBody>
          <a:bodyPr/>
          <a:lstStyle/>
          <a:p>
            <a:pPr lvl="1"/>
            <a:r>
              <a:rPr lang="en-US" dirty="0" smtClean="0"/>
              <a:t>Creates </a:t>
            </a:r>
            <a:r>
              <a:rPr lang="en-US" dirty="0"/>
              <a:t>a JPA </a:t>
            </a:r>
            <a:r>
              <a:rPr lang="en-US" dirty="0" err="1"/>
              <a:t>EntityManagerFactory</a:t>
            </a:r>
            <a:r>
              <a:rPr lang="en-US" dirty="0"/>
              <a:t> according to JPA's standard </a:t>
            </a:r>
            <a:endParaRPr lang="en-US" dirty="0" smtClean="0"/>
          </a:p>
          <a:p>
            <a:pPr lvl="1"/>
            <a:r>
              <a:rPr lang="en-US" dirty="0" smtClean="0"/>
              <a:t>Set </a:t>
            </a:r>
            <a:r>
              <a:rPr lang="en-US" dirty="0"/>
              <a:t>up a shared JPA </a:t>
            </a:r>
            <a:r>
              <a:rPr lang="en-US" dirty="0" err="1"/>
              <a:t>EntityManagerFactory</a:t>
            </a:r>
            <a:r>
              <a:rPr lang="en-US" dirty="0"/>
              <a:t> in a Spring </a:t>
            </a:r>
            <a:r>
              <a:rPr lang="en-US" dirty="0" smtClean="0"/>
              <a:t>application</a:t>
            </a:r>
          </a:p>
          <a:p>
            <a:pPr lvl="1"/>
            <a:r>
              <a:rPr lang="en-US" dirty="0" err="1"/>
              <a:t>E</a:t>
            </a:r>
            <a:r>
              <a:rPr lang="en-US" dirty="0" err="1" smtClean="0"/>
              <a:t>tityManagerFactory</a:t>
            </a:r>
            <a:r>
              <a:rPr lang="en-US" dirty="0" smtClean="0"/>
              <a:t> </a:t>
            </a:r>
            <a:r>
              <a:rPr lang="en-US" dirty="0"/>
              <a:t>can then be passed to JPA-based DAOs via dependency </a:t>
            </a:r>
            <a:r>
              <a:rPr lang="en-US" dirty="0" smtClean="0"/>
              <a:t>injection</a:t>
            </a:r>
          </a:p>
          <a:p>
            <a:pPr lvl="1"/>
            <a:r>
              <a:rPr lang="en-US" dirty="0" smtClean="0"/>
              <a:t>Switching </a:t>
            </a:r>
            <a:r>
              <a:rPr lang="en-US" dirty="0"/>
              <a:t>to a JNDI lookup or to a </a:t>
            </a:r>
            <a:r>
              <a:rPr lang="en-US" dirty="0" err="1"/>
              <a:t>LocalEntityManagerFactoryBean</a:t>
            </a:r>
            <a:endParaRPr lang="en-US" dirty="0" smtClean="0"/>
          </a:p>
        </p:txBody>
      </p:sp>
    </p:spTree>
    <p:extLst>
      <p:ext uri="{BB962C8B-B14F-4D97-AF65-F5344CB8AC3E}">
        <p14:creationId xmlns:p14="http://schemas.microsoft.com/office/powerpoint/2010/main" val="575083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000" y="466647"/>
            <a:ext cx="11125236" cy="1104900"/>
          </a:xfrm>
        </p:spPr>
        <p:txBody>
          <a:bodyPr/>
          <a:lstStyle/>
          <a:p>
            <a:r>
              <a:rPr lang="en-US" dirty="0" smtClean="0"/>
              <a:t>JPA vs Hibernate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539537353"/>
              </p:ext>
            </p:extLst>
          </p:nvPr>
        </p:nvGraphicFramePr>
        <p:xfrm>
          <a:off x="696000" y="1039612"/>
          <a:ext cx="10411208" cy="5113441"/>
        </p:xfrm>
        <a:graphic>
          <a:graphicData uri="http://schemas.openxmlformats.org/drawingml/2006/table">
            <a:tbl>
              <a:tblPr firstRow="1" bandRow="1">
                <a:tableStyleId>{5C22544A-7EE6-4342-B048-85BDC9FD1C3A}</a:tableStyleId>
              </a:tblPr>
              <a:tblGrid>
                <a:gridCol w="5205604"/>
                <a:gridCol w="5205604"/>
              </a:tblGrid>
              <a:tr h="358073">
                <a:tc>
                  <a:txBody>
                    <a:bodyPr/>
                    <a:lstStyle/>
                    <a:p>
                      <a:r>
                        <a:rPr lang="en-US" dirty="0" smtClean="0"/>
                        <a:t>Hibernate</a:t>
                      </a:r>
                      <a:endParaRPr lang="en-US" dirty="0"/>
                    </a:p>
                  </a:txBody>
                  <a:tcPr/>
                </a:tc>
                <a:tc>
                  <a:txBody>
                    <a:bodyPr/>
                    <a:lstStyle/>
                    <a:p>
                      <a:r>
                        <a:rPr lang="en-US" dirty="0" smtClean="0"/>
                        <a:t>JPA</a:t>
                      </a:r>
                      <a:endParaRPr lang="en-US" dirty="0"/>
                    </a:p>
                  </a:txBody>
                  <a:tcPr/>
                </a:tc>
              </a:tr>
              <a:tr h="1002241">
                <a:tc>
                  <a:txBody>
                    <a:bodyPr/>
                    <a:lstStyle/>
                    <a:p>
                      <a:r>
                        <a:rPr lang="en-US" dirty="0" smtClean="0"/>
                        <a:t>Hibernate is an</a:t>
                      </a:r>
                      <a:r>
                        <a:rPr lang="en-US" baseline="0" dirty="0" smtClean="0"/>
                        <a:t> Object-Relational Mapping(ORM) framework that deals with data persistence.</a:t>
                      </a:r>
                      <a:endParaRPr lang="en-US" dirty="0"/>
                    </a:p>
                  </a:txBody>
                  <a:tcPr/>
                </a:tc>
                <a:tc>
                  <a:txBody>
                    <a:bodyPr/>
                    <a:lstStyle/>
                    <a:p>
                      <a:r>
                        <a:rPr lang="en-US" dirty="0" smtClean="0"/>
                        <a:t>Java</a:t>
                      </a:r>
                      <a:r>
                        <a:rPr lang="en-US" baseline="0" dirty="0" smtClean="0"/>
                        <a:t> Persistence API (JPA) is a java specification for mapping relational data in Java applications.</a:t>
                      </a:r>
                      <a:endParaRPr lang="en-US" dirty="0"/>
                    </a:p>
                  </a:txBody>
                  <a:tcPr/>
                </a:tc>
              </a:tr>
              <a:tr h="648000">
                <a:tc>
                  <a:txBody>
                    <a:bodyPr/>
                    <a:lstStyle/>
                    <a:p>
                      <a:r>
                        <a:rPr lang="en-US" dirty="0" smtClean="0"/>
                        <a:t>Hibernate is one of the most advanced and popular JPA</a:t>
                      </a:r>
                      <a:r>
                        <a:rPr lang="en-US" baseline="0" dirty="0" smtClean="0"/>
                        <a:t> implementation providers.</a:t>
                      </a:r>
                      <a:endParaRPr lang="en-US" dirty="0"/>
                    </a:p>
                  </a:txBody>
                  <a:tcPr/>
                </a:tc>
                <a:tc>
                  <a:txBody>
                    <a:bodyPr/>
                    <a:lstStyle/>
                    <a:p>
                      <a:r>
                        <a:rPr lang="en-US" dirty="0" smtClean="0"/>
                        <a:t>JPA is only a specification that doesn't provide any implementation classes.</a:t>
                      </a:r>
                      <a:endParaRPr lang="en-US" dirty="0"/>
                    </a:p>
                  </a:txBody>
                  <a:tcPr/>
                </a:tc>
              </a:tr>
              <a:tr h="720000">
                <a:tc>
                  <a:txBody>
                    <a:bodyPr/>
                    <a:lstStyle/>
                    <a:p>
                      <a:r>
                        <a:rPr lang="en-US" dirty="0" smtClean="0"/>
                        <a:t>Session is the Hibernate specific API to handle persistence in application.</a:t>
                      </a:r>
                      <a:endParaRPr lang="en-US" dirty="0"/>
                    </a:p>
                  </a:txBody>
                  <a:tcPr/>
                </a:tc>
                <a:tc>
                  <a:txBody>
                    <a:bodyPr/>
                    <a:lstStyle/>
                    <a:p>
                      <a:r>
                        <a:rPr lang="en-US" dirty="0" err="1" smtClean="0"/>
                        <a:t>EntityManager</a:t>
                      </a:r>
                      <a:r>
                        <a:rPr lang="en-US" dirty="0" smtClean="0"/>
                        <a:t> is the standard for JPA specific implementation.</a:t>
                      </a:r>
                      <a:endParaRPr lang="en-US" dirty="0"/>
                    </a:p>
                  </a:txBody>
                  <a:tcPr/>
                </a:tc>
              </a:tr>
              <a:tr h="1440000">
                <a:tc>
                  <a:txBody>
                    <a:bodyPr/>
                    <a:lstStyle/>
                    <a:p>
                      <a:r>
                        <a:rPr lang="en-US" dirty="0" smtClean="0"/>
                        <a:t>It is and open-source</a:t>
                      </a:r>
                      <a:r>
                        <a:rPr lang="en-US" baseline="0" dirty="0" smtClean="0"/>
                        <a:t> Object relational mapping tool that simplifies the development of java applications to make connecting to database much easier than ever.  </a:t>
                      </a:r>
                      <a:endParaRPr lang="en-US" dirty="0"/>
                    </a:p>
                  </a:txBody>
                  <a:tcPr/>
                </a:tc>
                <a:tc>
                  <a:txBody>
                    <a:bodyPr/>
                    <a:lstStyle/>
                    <a:p>
                      <a:r>
                        <a:rPr lang="en-US" dirty="0" smtClean="0"/>
                        <a:t>It is</a:t>
                      </a:r>
                      <a:r>
                        <a:rPr lang="en-US" baseline="0" dirty="0" smtClean="0"/>
                        <a:t> the standard API for persistence and object relational mapping that allows developers to perform database operation much efficiently.</a:t>
                      </a:r>
                      <a:endParaRPr lang="en-US" dirty="0"/>
                    </a:p>
                  </a:txBody>
                  <a:tcPr/>
                </a:tc>
              </a:tr>
              <a:tr h="912960">
                <a:tc>
                  <a:txBody>
                    <a:bodyPr/>
                    <a:lstStyle/>
                    <a:p>
                      <a:r>
                        <a:rPr lang="en-US" dirty="0" smtClean="0"/>
                        <a:t>It uses Its own</a:t>
                      </a:r>
                      <a:r>
                        <a:rPr lang="en-US" baseline="0" dirty="0" smtClean="0"/>
                        <a:t> query language called HQL (Hibernate Query Language)</a:t>
                      </a:r>
                      <a:endParaRPr lang="en-US" dirty="0"/>
                    </a:p>
                  </a:txBody>
                  <a:tcPr/>
                </a:tc>
                <a:tc>
                  <a:txBody>
                    <a:bodyPr/>
                    <a:lstStyle/>
                    <a:p>
                      <a:r>
                        <a:rPr lang="en-US" dirty="0" smtClean="0"/>
                        <a:t>It uses platform-independent</a:t>
                      </a:r>
                      <a:r>
                        <a:rPr lang="en-US" baseline="0" dirty="0" smtClean="0"/>
                        <a:t> object oriented query language called JPQL(Java Persistence Query Language).</a:t>
                      </a:r>
                      <a:endParaRPr lang="en-US" dirty="0"/>
                    </a:p>
                  </a:txBody>
                  <a:tcPr/>
                </a:tc>
              </a:tr>
            </a:tbl>
          </a:graphicData>
        </a:graphic>
      </p:graphicFrame>
    </p:spTree>
    <p:extLst>
      <p:ext uri="{BB962C8B-B14F-4D97-AF65-F5344CB8AC3E}">
        <p14:creationId xmlns:p14="http://schemas.microsoft.com/office/powerpoint/2010/main" val="3132281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000" y="466647"/>
            <a:ext cx="11125236" cy="1104900"/>
          </a:xfrm>
        </p:spPr>
        <p:txBody>
          <a:bodyPr/>
          <a:lstStyle/>
          <a:p>
            <a:r>
              <a:rPr lang="en-US" dirty="0" smtClean="0"/>
              <a:t>Statement vs </a:t>
            </a:r>
            <a:r>
              <a:rPr lang="en-US" dirty="0" err="1" smtClean="0"/>
              <a:t>PreparedStatement</a:t>
            </a:r>
            <a:r>
              <a:rPr lang="en-US" dirty="0" smtClean="0"/>
              <a:t> vs </a:t>
            </a:r>
            <a:r>
              <a:rPr lang="en-US" dirty="0" err="1" smtClean="0"/>
              <a:t>CallableStatement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63719835"/>
              </p:ext>
            </p:extLst>
          </p:nvPr>
        </p:nvGraphicFramePr>
        <p:xfrm>
          <a:off x="1834618" y="1269000"/>
          <a:ext cx="8127999" cy="52171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Statement</a:t>
                      </a:r>
                      <a:endParaRPr lang="en-US" dirty="0"/>
                    </a:p>
                  </a:txBody>
                  <a:tcPr/>
                </a:tc>
                <a:tc>
                  <a:txBody>
                    <a:bodyPr/>
                    <a:lstStyle/>
                    <a:p>
                      <a:r>
                        <a:rPr lang="en-US" dirty="0" err="1" smtClean="0"/>
                        <a:t>PreparedStatement</a:t>
                      </a:r>
                      <a:endParaRPr lang="en-US" dirty="0"/>
                    </a:p>
                  </a:txBody>
                  <a:tcPr/>
                </a:tc>
                <a:tc>
                  <a:txBody>
                    <a:bodyPr/>
                    <a:lstStyle/>
                    <a:p>
                      <a:r>
                        <a:rPr lang="en-US" dirty="0" err="1" smtClean="0"/>
                        <a:t>CallableStatement</a:t>
                      </a:r>
                      <a:endParaRPr lang="en-US" dirty="0"/>
                    </a:p>
                  </a:txBody>
                  <a:tcPr/>
                </a:tc>
              </a:tr>
              <a:tr h="370840">
                <a:tc>
                  <a:txBody>
                    <a:bodyPr/>
                    <a:lstStyle/>
                    <a:p>
                      <a:r>
                        <a:rPr lang="en-US" dirty="0" smtClean="0"/>
                        <a:t>It is base interface </a:t>
                      </a:r>
                      <a:endParaRPr lang="en-US" dirty="0"/>
                    </a:p>
                  </a:txBody>
                  <a:tcPr/>
                </a:tc>
                <a:tc>
                  <a:txBody>
                    <a:bodyPr/>
                    <a:lstStyle/>
                    <a:p>
                      <a:r>
                        <a:rPr lang="en-US" dirty="0" smtClean="0"/>
                        <a:t>It extends</a:t>
                      </a:r>
                      <a:r>
                        <a:rPr lang="en-US" baseline="0" dirty="0" smtClean="0"/>
                        <a:t> </a:t>
                      </a:r>
                      <a:r>
                        <a:rPr lang="en-US" dirty="0" smtClean="0"/>
                        <a:t>Statement interface</a:t>
                      </a:r>
                      <a:endParaRPr lang="en-US" dirty="0"/>
                    </a:p>
                  </a:txBody>
                  <a:tcPr/>
                </a:tc>
                <a:tc>
                  <a:txBody>
                    <a:bodyPr/>
                    <a:lstStyle/>
                    <a:p>
                      <a:r>
                        <a:rPr lang="en-US" dirty="0" smtClean="0"/>
                        <a:t>It extends </a:t>
                      </a:r>
                      <a:r>
                        <a:rPr lang="en-US" dirty="0" err="1" smtClean="0"/>
                        <a:t>PreparedStatement</a:t>
                      </a:r>
                      <a:r>
                        <a:rPr lang="en-US" dirty="0" smtClean="0"/>
                        <a:t> interface</a:t>
                      </a:r>
                      <a:endParaRPr lang="en-US" dirty="0"/>
                    </a:p>
                  </a:txBody>
                  <a:tcPr/>
                </a:tc>
              </a:tr>
              <a:tr h="370840">
                <a:tc>
                  <a:txBody>
                    <a:bodyPr/>
                    <a:lstStyle/>
                    <a:p>
                      <a:r>
                        <a:rPr lang="en-US" dirty="0" smtClean="0"/>
                        <a:t>Used to</a:t>
                      </a:r>
                      <a:r>
                        <a:rPr lang="en-US" baseline="0" dirty="0" smtClean="0"/>
                        <a:t> execute normal SQL query </a:t>
                      </a:r>
                      <a:endParaRPr lang="en-US" dirty="0"/>
                    </a:p>
                  </a:txBody>
                  <a:tcPr/>
                </a:tc>
                <a:tc>
                  <a:txBody>
                    <a:bodyPr/>
                    <a:lstStyle/>
                    <a:p>
                      <a:r>
                        <a:rPr lang="en-US" dirty="0" smtClean="0"/>
                        <a:t>Used to create parameterized query </a:t>
                      </a:r>
                      <a:endParaRPr lang="en-US" dirty="0"/>
                    </a:p>
                  </a:txBody>
                  <a:tcPr/>
                </a:tc>
                <a:tc>
                  <a:txBody>
                    <a:bodyPr/>
                    <a:lstStyle/>
                    <a:p>
                      <a:r>
                        <a:rPr lang="en-US" dirty="0" smtClean="0"/>
                        <a:t>Used to execute procedures</a:t>
                      </a:r>
                      <a:r>
                        <a:rPr lang="en-US" baseline="0" dirty="0" smtClean="0"/>
                        <a:t> or functions </a:t>
                      </a:r>
                      <a:endParaRPr lang="en-US" dirty="0"/>
                    </a:p>
                  </a:txBody>
                  <a:tcPr/>
                </a:tc>
              </a:tr>
              <a:tr h="370840">
                <a:tc>
                  <a:txBody>
                    <a:bodyPr/>
                    <a:lstStyle/>
                    <a:p>
                      <a:r>
                        <a:rPr lang="en-US" dirty="0" smtClean="0"/>
                        <a:t>Cannot</a:t>
                      </a:r>
                      <a:r>
                        <a:rPr lang="en-US" baseline="0" dirty="0" smtClean="0"/>
                        <a:t> pass parameters to SQL query at runtime</a:t>
                      </a:r>
                      <a:endParaRPr lang="en-US" dirty="0"/>
                    </a:p>
                  </a:txBody>
                  <a:tcPr/>
                </a:tc>
                <a:tc>
                  <a:txBody>
                    <a:bodyPr/>
                    <a:lstStyle/>
                    <a:p>
                      <a:r>
                        <a:rPr lang="en-US" dirty="0" smtClean="0"/>
                        <a:t>Can</a:t>
                      </a:r>
                      <a:r>
                        <a:rPr lang="en-US" baseline="0" dirty="0" smtClean="0"/>
                        <a:t> pass parameters to SQL query at runtime</a:t>
                      </a:r>
                      <a:endParaRPr lang="en-US" dirty="0"/>
                    </a:p>
                  </a:txBody>
                  <a:tcPr/>
                </a:tc>
                <a:tc>
                  <a:txBody>
                    <a:bodyPr/>
                    <a:lstStyle/>
                    <a:p>
                      <a:r>
                        <a:rPr lang="en-US" dirty="0" smtClean="0"/>
                        <a:t>Can</a:t>
                      </a:r>
                      <a:r>
                        <a:rPr lang="en-US" baseline="0" dirty="0" smtClean="0"/>
                        <a:t> pass three types of parameters (IN,INOUT,OUT)</a:t>
                      </a:r>
                      <a:endParaRPr lang="en-US" dirty="0"/>
                    </a:p>
                  </a:txBody>
                  <a:tcPr/>
                </a:tc>
              </a:tr>
              <a:tr h="370840">
                <a:tc>
                  <a:txBody>
                    <a:bodyPr/>
                    <a:lstStyle/>
                    <a:p>
                      <a:r>
                        <a:rPr lang="en-US" dirty="0" smtClean="0"/>
                        <a:t>Used when</a:t>
                      </a:r>
                      <a:r>
                        <a:rPr lang="en-US" baseline="0" dirty="0" smtClean="0"/>
                        <a:t> SQL query is used only once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Used when</a:t>
                      </a:r>
                      <a:r>
                        <a:rPr lang="en-US" baseline="0" dirty="0" smtClean="0"/>
                        <a:t> SQL query is used multiple times</a:t>
                      </a:r>
                      <a:endParaRPr lang="en-US" dirty="0" smtClean="0"/>
                    </a:p>
                  </a:txBody>
                  <a:tcPr/>
                </a:tc>
                <a:tc>
                  <a:txBody>
                    <a:bodyPr/>
                    <a:lstStyle/>
                    <a:p>
                      <a:r>
                        <a:rPr lang="en-US" dirty="0" smtClean="0"/>
                        <a:t>Used to call stored Procedures</a:t>
                      </a:r>
                      <a:r>
                        <a:rPr lang="en-US" baseline="0" dirty="0" smtClean="0"/>
                        <a:t> and Functions</a:t>
                      </a:r>
                      <a:endParaRPr lang="en-US" dirty="0"/>
                    </a:p>
                  </a:txBody>
                  <a:tcPr/>
                </a:tc>
              </a:tr>
              <a:tr h="370840">
                <a:tc>
                  <a:txBody>
                    <a:bodyPr/>
                    <a:lstStyle/>
                    <a:p>
                      <a:r>
                        <a:rPr lang="en-US" dirty="0" smtClean="0"/>
                        <a:t>Performance is low because query will get compiled every time</a:t>
                      </a:r>
                      <a:endParaRPr lang="en-US" dirty="0"/>
                    </a:p>
                  </a:txBody>
                  <a:tcPr/>
                </a:tc>
                <a:tc>
                  <a:txBody>
                    <a:bodyPr/>
                    <a:lstStyle/>
                    <a:p>
                      <a:r>
                        <a:rPr lang="en-US" dirty="0" smtClean="0"/>
                        <a:t>Performance is better than</a:t>
                      </a:r>
                      <a:r>
                        <a:rPr lang="en-US" baseline="0" dirty="0" smtClean="0"/>
                        <a:t> Statement because its precompiled </a:t>
                      </a:r>
                      <a:endParaRPr lang="en-US" dirty="0"/>
                    </a:p>
                  </a:txBody>
                  <a:tcPr/>
                </a:tc>
                <a:tc>
                  <a:txBody>
                    <a:bodyPr/>
                    <a:lstStyle/>
                    <a:p>
                      <a:r>
                        <a:rPr lang="en-US" dirty="0" smtClean="0"/>
                        <a:t>Its performance is better</a:t>
                      </a:r>
                      <a:r>
                        <a:rPr lang="en-US" baseline="0" dirty="0" smtClean="0"/>
                        <a:t> than Statement and </a:t>
                      </a:r>
                      <a:r>
                        <a:rPr lang="en-US" baseline="0" dirty="0" err="1" smtClean="0"/>
                        <a:t>PreparedStatement</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236205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t-PT" dirty="0" smtClean="0"/>
              <a:t>Thank You</a:t>
            </a:r>
            <a:endParaRPr lang="en-GB" dirty="0"/>
          </a:p>
        </p:txBody>
      </p:sp>
    </p:spTree>
    <p:extLst>
      <p:ext uri="{BB962C8B-B14F-4D97-AF65-F5344CB8AC3E}">
        <p14:creationId xmlns:p14="http://schemas.microsoft.com/office/powerpoint/2010/main" val="180774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SQL </a:t>
            </a:r>
            <a:endParaRPr lang="en-GB" dirty="0"/>
          </a:p>
        </p:txBody>
      </p:sp>
      <p:sp>
        <p:nvSpPr>
          <p:cNvPr id="5" name="Text Placeholder 4"/>
          <p:cNvSpPr>
            <a:spLocks noGrp="1"/>
          </p:cNvSpPr>
          <p:nvPr>
            <p:ph type="body" sz="quarter" idx="10"/>
          </p:nvPr>
        </p:nvSpPr>
        <p:spPr>
          <a:xfrm>
            <a:off x="227349" y="837001"/>
            <a:ext cx="11700000" cy="1296000"/>
          </a:xfrm>
        </p:spPr>
        <p:txBody>
          <a:bodyPr/>
          <a:lstStyle/>
          <a:p>
            <a:pPr lvl="1"/>
            <a:r>
              <a:rPr lang="en-US" dirty="0"/>
              <a:t>SQL is a standard language </a:t>
            </a:r>
            <a:r>
              <a:rPr lang="en-US" dirty="0" smtClean="0"/>
              <a:t>for:</a:t>
            </a:r>
          </a:p>
          <a:p>
            <a:pPr lvl="2"/>
            <a:r>
              <a:rPr lang="en-US" dirty="0"/>
              <a:t>S</a:t>
            </a:r>
            <a:r>
              <a:rPr lang="en-US" dirty="0" smtClean="0"/>
              <a:t>toring</a:t>
            </a:r>
          </a:p>
          <a:p>
            <a:pPr lvl="2"/>
            <a:r>
              <a:rPr lang="en-US" dirty="0" smtClean="0"/>
              <a:t>Manipulating</a:t>
            </a:r>
          </a:p>
          <a:p>
            <a:pPr lvl="2"/>
            <a:r>
              <a:rPr lang="en-US" dirty="0" smtClean="0"/>
              <a:t>Retrieving </a:t>
            </a:r>
            <a:r>
              <a:rPr lang="en-US" dirty="0"/>
              <a:t>d</a:t>
            </a:r>
            <a:r>
              <a:rPr lang="en-US" dirty="0" smtClean="0"/>
              <a:t>ata in databases</a:t>
            </a:r>
          </a:p>
          <a:p>
            <a:pPr lvl="2"/>
            <a:endParaRPr lang="en-US" dirty="0"/>
          </a:p>
          <a:p>
            <a:pPr lvl="2"/>
            <a:endParaRPr lang="en-US" dirty="0" smtClean="0"/>
          </a:p>
          <a:p>
            <a:pPr lvl="1"/>
            <a:endParaRPr lang="en-US" dirty="0"/>
          </a:p>
          <a:p>
            <a:endParaRPr lang="en-GB" dirty="0"/>
          </a:p>
        </p:txBody>
      </p:sp>
      <p:sp>
        <p:nvSpPr>
          <p:cNvPr id="6" name="Text Placeholder 4"/>
          <p:cNvSpPr txBox="1">
            <a:spLocks/>
          </p:cNvSpPr>
          <p:nvPr/>
        </p:nvSpPr>
        <p:spPr>
          <a:xfrm>
            <a:off x="227349" y="2205000"/>
            <a:ext cx="11700000" cy="3888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Important </a:t>
            </a:r>
            <a:r>
              <a:rPr lang="en-US" dirty="0"/>
              <a:t>SQL Commands</a:t>
            </a:r>
          </a:p>
          <a:p>
            <a:pPr lvl="2"/>
            <a:r>
              <a:rPr lang="en-US" b="1" dirty="0"/>
              <a:t>SELECT</a:t>
            </a:r>
            <a:r>
              <a:rPr lang="en-US" dirty="0"/>
              <a:t> - extracts data from a database</a:t>
            </a:r>
          </a:p>
          <a:p>
            <a:pPr lvl="2"/>
            <a:r>
              <a:rPr lang="en-US" b="1" dirty="0"/>
              <a:t>UPDATE</a:t>
            </a:r>
            <a:r>
              <a:rPr lang="en-US" dirty="0"/>
              <a:t> - updates data in a database</a:t>
            </a:r>
          </a:p>
          <a:p>
            <a:pPr lvl="2"/>
            <a:r>
              <a:rPr lang="en-US" b="1" dirty="0"/>
              <a:t>DELETE</a:t>
            </a:r>
            <a:r>
              <a:rPr lang="en-US" dirty="0"/>
              <a:t> - deletes data from a database</a:t>
            </a:r>
          </a:p>
          <a:p>
            <a:pPr lvl="2"/>
            <a:r>
              <a:rPr lang="en-US" b="1" dirty="0"/>
              <a:t>INSERT INTO </a:t>
            </a:r>
            <a:r>
              <a:rPr lang="en-US" dirty="0"/>
              <a:t>- inserts new data into a database</a:t>
            </a:r>
          </a:p>
          <a:p>
            <a:pPr lvl="2"/>
            <a:r>
              <a:rPr lang="en-US" b="1" dirty="0"/>
              <a:t>CREATE DATABASE </a:t>
            </a:r>
            <a:r>
              <a:rPr lang="en-US" dirty="0"/>
              <a:t>- creates a new database</a:t>
            </a:r>
          </a:p>
          <a:p>
            <a:pPr lvl="2"/>
            <a:r>
              <a:rPr lang="en-US" b="1" dirty="0"/>
              <a:t>ALTER DATABASE </a:t>
            </a:r>
            <a:r>
              <a:rPr lang="en-US" dirty="0"/>
              <a:t>- modifies a database</a:t>
            </a:r>
          </a:p>
          <a:p>
            <a:pPr lvl="2"/>
            <a:r>
              <a:rPr lang="en-US" b="1" dirty="0"/>
              <a:t>CREATE TABLE </a:t>
            </a:r>
            <a:r>
              <a:rPr lang="en-US" dirty="0"/>
              <a:t>- creates a new table</a:t>
            </a:r>
          </a:p>
          <a:p>
            <a:pPr lvl="2"/>
            <a:r>
              <a:rPr lang="en-US" b="1" dirty="0"/>
              <a:t>ALTER TABLE </a:t>
            </a:r>
            <a:r>
              <a:rPr lang="en-US" dirty="0"/>
              <a:t>- modifies a table</a:t>
            </a:r>
          </a:p>
          <a:p>
            <a:pPr lvl="2"/>
            <a:r>
              <a:rPr lang="en-US" b="1" dirty="0"/>
              <a:t>DROP TABLE </a:t>
            </a:r>
            <a:r>
              <a:rPr lang="en-US" dirty="0"/>
              <a:t>- deletes a table</a:t>
            </a:r>
          </a:p>
          <a:p>
            <a:pPr lvl="2"/>
            <a:r>
              <a:rPr lang="en-US" b="1" dirty="0"/>
              <a:t>CREATE INDEX </a:t>
            </a:r>
            <a:r>
              <a:rPr lang="en-US" dirty="0"/>
              <a:t>- creates an index (search key)</a:t>
            </a:r>
          </a:p>
          <a:p>
            <a:pPr lvl="2"/>
            <a:r>
              <a:rPr lang="en-US" b="1" dirty="0"/>
              <a:t>DROP INDEX </a:t>
            </a:r>
            <a:r>
              <a:rPr lang="en-US" dirty="0"/>
              <a:t>- deletes an index</a:t>
            </a:r>
            <a:endParaRPr lang="en-US" dirty="0" smtClean="0"/>
          </a:p>
          <a:p>
            <a:pPr lvl="2"/>
            <a:endParaRPr lang="en-US" dirty="0" smtClean="0"/>
          </a:p>
          <a:p>
            <a:pPr lvl="1"/>
            <a:r>
              <a:rPr lang="en-US" dirty="0"/>
              <a:t>SQL keywords are NOT case sensitive</a:t>
            </a:r>
            <a:endParaRPr lang="en-US" dirty="0" smtClean="0"/>
          </a:p>
          <a:p>
            <a:endParaRPr lang="en-GB" dirty="0"/>
          </a:p>
        </p:txBody>
      </p:sp>
    </p:spTree>
    <p:extLst>
      <p:ext uri="{BB962C8B-B14F-4D97-AF65-F5344CB8AC3E}">
        <p14:creationId xmlns:p14="http://schemas.microsoft.com/office/powerpoint/2010/main" val="376238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WHERE </a:t>
            </a:r>
            <a:r>
              <a:rPr lang="en-US" dirty="0" smtClean="0"/>
              <a:t>Clause</a:t>
            </a:r>
            <a:endParaRPr lang="en-GB" dirty="0"/>
          </a:p>
        </p:txBody>
      </p:sp>
      <p:sp>
        <p:nvSpPr>
          <p:cNvPr id="5" name="Text Placeholder 4"/>
          <p:cNvSpPr>
            <a:spLocks noGrp="1"/>
          </p:cNvSpPr>
          <p:nvPr>
            <p:ph type="body" sz="quarter" idx="10"/>
          </p:nvPr>
        </p:nvSpPr>
        <p:spPr>
          <a:xfrm>
            <a:off x="227349" y="837000"/>
            <a:ext cx="11700000" cy="5327999"/>
          </a:xfrm>
        </p:spPr>
        <p:txBody>
          <a:bodyPr/>
          <a:lstStyle/>
          <a:p>
            <a:pPr lvl="1"/>
            <a:r>
              <a:rPr lang="en-US" dirty="0"/>
              <a:t>T</a:t>
            </a:r>
            <a:r>
              <a:rPr lang="en-US" dirty="0" smtClean="0"/>
              <a:t>o </a:t>
            </a:r>
            <a:r>
              <a:rPr lang="en-US" dirty="0"/>
              <a:t>filter </a:t>
            </a:r>
            <a:r>
              <a:rPr lang="en-US" dirty="0" smtClean="0"/>
              <a:t>records using:</a:t>
            </a:r>
          </a:p>
          <a:p>
            <a:pPr lvl="2"/>
            <a:r>
              <a:rPr lang="en-US" dirty="0" smtClean="0"/>
              <a:t>AND</a:t>
            </a:r>
            <a:r>
              <a:rPr lang="en-US" dirty="0"/>
              <a:t>, OR and NOT </a:t>
            </a:r>
            <a:r>
              <a:rPr lang="en-US" dirty="0" smtClean="0"/>
              <a:t>Operators</a:t>
            </a:r>
          </a:p>
          <a:p>
            <a:pPr lvl="2"/>
            <a:endParaRPr lang="en-US" dirty="0"/>
          </a:p>
          <a:p>
            <a:pPr marL="720725" lvl="2" indent="0">
              <a:buNone/>
            </a:pPr>
            <a:endParaRPr lang="en-US" dirty="0" smtClean="0"/>
          </a:p>
          <a:p>
            <a:pPr lvl="2"/>
            <a:r>
              <a:rPr lang="en-US" dirty="0" smtClean="0"/>
              <a:t>=, &gt;,&lt;,&gt;=,&lt;=,&lt;&gt;</a:t>
            </a:r>
          </a:p>
          <a:p>
            <a:pPr marL="720725" lvl="2" indent="0">
              <a:buNone/>
            </a:pPr>
            <a:endParaRPr lang="en-US" dirty="0"/>
          </a:p>
          <a:p>
            <a:pPr marL="720725" lvl="2" indent="0">
              <a:buNone/>
            </a:pPr>
            <a:endParaRPr lang="en-US" dirty="0" smtClean="0"/>
          </a:p>
          <a:p>
            <a:pPr marL="720725" lvl="2" indent="0">
              <a:buNone/>
            </a:pPr>
            <a:endParaRPr lang="en-US" dirty="0" smtClean="0"/>
          </a:p>
          <a:p>
            <a:pPr lvl="2"/>
            <a:r>
              <a:rPr lang="en-US" dirty="0" smtClean="0"/>
              <a:t>BETWEEN, LIKE, IN</a:t>
            </a:r>
          </a:p>
          <a:p>
            <a:pPr lvl="2"/>
            <a:endParaRPr lang="en-US" dirty="0"/>
          </a:p>
          <a:p>
            <a:pPr lvl="2"/>
            <a:endParaRPr lang="en-US" dirty="0" smtClean="0"/>
          </a:p>
          <a:p>
            <a:pPr marL="720725" lvl="2" indent="0">
              <a:buNone/>
            </a:pPr>
            <a:endParaRPr lang="en-US" dirty="0" smtClean="0"/>
          </a:p>
          <a:p>
            <a:pPr marL="720725" lvl="2" indent="0">
              <a:buNone/>
            </a:pPr>
            <a:endParaRPr lang="en-US" dirty="0" smtClean="0"/>
          </a:p>
          <a:p>
            <a:pPr lvl="2"/>
            <a:endParaRPr lang="en-US" dirty="0"/>
          </a:p>
        </p:txBody>
      </p:sp>
    </p:spTree>
    <p:extLst>
      <p:ext uri="{BB962C8B-B14F-4D97-AF65-F5344CB8AC3E}">
        <p14:creationId xmlns:p14="http://schemas.microsoft.com/office/powerpoint/2010/main" val="98388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DISTINCT Statement</a:t>
            </a:r>
          </a:p>
        </p:txBody>
      </p:sp>
      <p:sp>
        <p:nvSpPr>
          <p:cNvPr id="5" name="Text Placeholder 4"/>
          <p:cNvSpPr>
            <a:spLocks noGrp="1"/>
          </p:cNvSpPr>
          <p:nvPr>
            <p:ph type="body" sz="quarter" idx="10"/>
          </p:nvPr>
        </p:nvSpPr>
        <p:spPr>
          <a:xfrm>
            <a:off x="227349" y="837001"/>
            <a:ext cx="11700000" cy="1296000"/>
          </a:xfrm>
        </p:spPr>
        <p:txBody>
          <a:bodyPr/>
          <a:lstStyle/>
          <a:p>
            <a:pPr lvl="1"/>
            <a:r>
              <a:rPr lang="en-US" dirty="0" smtClean="0"/>
              <a:t>Returns </a:t>
            </a:r>
            <a:r>
              <a:rPr lang="en-US" dirty="0"/>
              <a:t>only distinct (different) </a:t>
            </a:r>
            <a:r>
              <a:rPr lang="en-US" dirty="0" smtClean="0"/>
              <a:t>values</a:t>
            </a:r>
            <a:endParaRPr lang="en-US" dirty="0"/>
          </a:p>
        </p:txBody>
      </p:sp>
      <p:sp>
        <p:nvSpPr>
          <p:cNvPr id="6" name="Title 3"/>
          <p:cNvSpPr txBox="1">
            <a:spLocks/>
          </p:cNvSpPr>
          <p:nvPr/>
        </p:nvSpPr>
        <p:spPr>
          <a:xfrm>
            <a:off x="227349" y="1773000"/>
            <a:ext cx="11125236" cy="110490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ORDER BY </a:t>
            </a:r>
            <a:r>
              <a:rPr lang="en-US" dirty="0" smtClean="0"/>
              <a:t>Keyword</a:t>
            </a:r>
            <a:endParaRPr lang="en-US" dirty="0"/>
          </a:p>
        </p:txBody>
      </p:sp>
      <p:sp>
        <p:nvSpPr>
          <p:cNvPr id="7" name="Text Placeholder 4"/>
          <p:cNvSpPr txBox="1">
            <a:spLocks/>
          </p:cNvSpPr>
          <p:nvPr/>
        </p:nvSpPr>
        <p:spPr>
          <a:xfrm>
            <a:off x="227349" y="2565000"/>
            <a:ext cx="11700000" cy="1296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S</a:t>
            </a:r>
            <a:r>
              <a:rPr lang="en-US" dirty="0" smtClean="0"/>
              <a:t>ort </a:t>
            </a:r>
            <a:r>
              <a:rPr lang="en-US" dirty="0"/>
              <a:t>the result-set in ascending or descending order.</a:t>
            </a:r>
          </a:p>
        </p:txBody>
      </p:sp>
    </p:spTree>
    <p:extLst>
      <p:ext uri="{BB962C8B-B14F-4D97-AF65-F5344CB8AC3E}">
        <p14:creationId xmlns:p14="http://schemas.microsoft.com/office/powerpoint/2010/main" val="117691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Joins</a:t>
            </a:r>
            <a:endParaRPr lang="en-US" dirty="0"/>
          </a:p>
        </p:txBody>
      </p:sp>
      <p:sp>
        <p:nvSpPr>
          <p:cNvPr id="5" name="Text Placeholder 4"/>
          <p:cNvSpPr>
            <a:spLocks noGrp="1"/>
          </p:cNvSpPr>
          <p:nvPr>
            <p:ph type="body" sz="quarter" idx="10"/>
          </p:nvPr>
        </p:nvSpPr>
        <p:spPr>
          <a:xfrm>
            <a:off x="227349" y="837000"/>
            <a:ext cx="11700000" cy="3095999"/>
          </a:xfrm>
        </p:spPr>
        <p:txBody>
          <a:bodyPr/>
          <a:lstStyle/>
          <a:p>
            <a:pPr lvl="1"/>
            <a:r>
              <a:rPr lang="en-US" b="1" dirty="0" smtClean="0"/>
              <a:t>JOIN </a:t>
            </a:r>
            <a:r>
              <a:rPr lang="en-US" b="1" dirty="0"/>
              <a:t>(INNER</a:t>
            </a:r>
            <a:r>
              <a:rPr lang="en-US" b="1" dirty="0" smtClean="0"/>
              <a:t>)</a:t>
            </a:r>
          </a:p>
          <a:p>
            <a:pPr lvl="2"/>
            <a:r>
              <a:rPr lang="en-US" dirty="0"/>
              <a:t>M</a:t>
            </a:r>
            <a:r>
              <a:rPr lang="en-US" dirty="0" smtClean="0"/>
              <a:t>atching </a:t>
            </a:r>
            <a:r>
              <a:rPr lang="en-US" dirty="0"/>
              <a:t>values in both tables</a:t>
            </a:r>
            <a:endParaRPr lang="en-US" b="1" dirty="0" smtClean="0"/>
          </a:p>
          <a:p>
            <a:pPr lvl="1"/>
            <a:r>
              <a:rPr lang="en-US" b="1" dirty="0"/>
              <a:t>LEFT (OUTER) </a:t>
            </a:r>
            <a:r>
              <a:rPr lang="en-US" b="1" dirty="0" smtClean="0"/>
              <a:t>JOIN</a:t>
            </a:r>
          </a:p>
          <a:p>
            <a:pPr lvl="2"/>
            <a:r>
              <a:rPr lang="en-US" dirty="0"/>
              <a:t>A</a:t>
            </a:r>
            <a:r>
              <a:rPr lang="en-US" dirty="0" smtClean="0"/>
              <a:t>ll </a:t>
            </a:r>
            <a:r>
              <a:rPr lang="en-US" dirty="0"/>
              <a:t>records from </a:t>
            </a:r>
            <a:r>
              <a:rPr lang="en-US" dirty="0" smtClean="0"/>
              <a:t>left </a:t>
            </a:r>
            <a:r>
              <a:rPr lang="en-US" dirty="0"/>
              <a:t>table, and </a:t>
            </a:r>
            <a:r>
              <a:rPr lang="en-US" dirty="0" smtClean="0"/>
              <a:t>matched </a:t>
            </a:r>
            <a:r>
              <a:rPr lang="en-US" dirty="0"/>
              <a:t>records from </a:t>
            </a:r>
            <a:r>
              <a:rPr lang="en-US" dirty="0" smtClean="0"/>
              <a:t>right </a:t>
            </a:r>
            <a:r>
              <a:rPr lang="en-US" dirty="0"/>
              <a:t>table</a:t>
            </a:r>
            <a:endParaRPr lang="en-US" b="1" dirty="0" smtClean="0"/>
          </a:p>
          <a:p>
            <a:pPr lvl="1"/>
            <a:r>
              <a:rPr lang="en-US" b="1" dirty="0"/>
              <a:t>RIGHT (OUTER) </a:t>
            </a:r>
            <a:r>
              <a:rPr lang="en-US" b="1" dirty="0" smtClean="0"/>
              <a:t>JOIN</a:t>
            </a:r>
          </a:p>
          <a:p>
            <a:pPr lvl="2"/>
            <a:r>
              <a:rPr lang="en-US" dirty="0"/>
              <a:t>A</a:t>
            </a:r>
            <a:r>
              <a:rPr lang="en-US" dirty="0" smtClean="0"/>
              <a:t>ll </a:t>
            </a:r>
            <a:r>
              <a:rPr lang="en-US" dirty="0"/>
              <a:t>records from </a:t>
            </a:r>
            <a:r>
              <a:rPr lang="en-US" dirty="0" smtClean="0"/>
              <a:t>right </a:t>
            </a:r>
            <a:r>
              <a:rPr lang="en-US" dirty="0"/>
              <a:t>table, and </a:t>
            </a:r>
            <a:r>
              <a:rPr lang="en-US" dirty="0" smtClean="0"/>
              <a:t>matched </a:t>
            </a:r>
            <a:r>
              <a:rPr lang="en-US" dirty="0"/>
              <a:t>records from </a:t>
            </a:r>
            <a:r>
              <a:rPr lang="en-US" dirty="0" smtClean="0"/>
              <a:t>left </a:t>
            </a:r>
            <a:r>
              <a:rPr lang="en-US" dirty="0"/>
              <a:t>table</a:t>
            </a:r>
            <a:endParaRPr lang="en-US" b="1" dirty="0" smtClean="0"/>
          </a:p>
          <a:p>
            <a:pPr lvl="1"/>
            <a:r>
              <a:rPr lang="en-US" b="1" dirty="0"/>
              <a:t>FULL (OUTER) </a:t>
            </a:r>
            <a:r>
              <a:rPr lang="en-US" b="1" dirty="0" smtClean="0"/>
              <a:t>JOIN</a:t>
            </a:r>
          </a:p>
          <a:p>
            <a:pPr lvl="2"/>
            <a:r>
              <a:rPr lang="en-US" dirty="0"/>
              <a:t>Returns all records when there is a match in either left or right table</a:t>
            </a:r>
          </a:p>
        </p:txBody>
      </p:sp>
      <p:pic>
        <p:nvPicPr>
          <p:cNvPr id="2" name="Picture 1"/>
          <p:cNvPicPr>
            <a:picLocks noChangeAspect="1"/>
          </p:cNvPicPr>
          <p:nvPr/>
        </p:nvPicPr>
        <p:blipFill>
          <a:blip r:embed="rId3"/>
          <a:stretch>
            <a:fillRect/>
          </a:stretch>
        </p:blipFill>
        <p:spPr>
          <a:xfrm>
            <a:off x="1943499" y="4293000"/>
            <a:ext cx="8267700" cy="1695450"/>
          </a:xfrm>
          <a:prstGeom prst="rect">
            <a:avLst/>
          </a:prstGeom>
        </p:spPr>
      </p:pic>
    </p:spTree>
    <p:extLst>
      <p:ext uri="{BB962C8B-B14F-4D97-AF65-F5344CB8AC3E}">
        <p14:creationId xmlns:p14="http://schemas.microsoft.com/office/powerpoint/2010/main" val="418558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SUBQUERY</a:t>
            </a:r>
            <a:endParaRPr lang="en-US" dirty="0"/>
          </a:p>
        </p:txBody>
      </p:sp>
      <p:sp>
        <p:nvSpPr>
          <p:cNvPr id="5" name="Text Placeholder 4"/>
          <p:cNvSpPr>
            <a:spLocks noGrp="1"/>
          </p:cNvSpPr>
          <p:nvPr>
            <p:ph type="body" sz="quarter" idx="10"/>
          </p:nvPr>
        </p:nvSpPr>
        <p:spPr>
          <a:xfrm>
            <a:off x="227349" y="837000"/>
            <a:ext cx="11700000" cy="3095999"/>
          </a:xfrm>
        </p:spPr>
        <p:txBody>
          <a:bodyPr/>
          <a:lstStyle/>
          <a:p>
            <a:pPr lvl="1"/>
            <a:r>
              <a:rPr lang="en-US" dirty="0"/>
              <a:t>Q</a:t>
            </a:r>
            <a:r>
              <a:rPr lang="en-US" dirty="0" smtClean="0"/>
              <a:t>uery </a:t>
            </a:r>
            <a:r>
              <a:rPr lang="en-US" dirty="0"/>
              <a:t>within a </a:t>
            </a:r>
            <a:r>
              <a:rPr lang="en-US" dirty="0" smtClean="0"/>
              <a:t>query</a:t>
            </a:r>
          </a:p>
          <a:p>
            <a:pPr lvl="2"/>
            <a:r>
              <a:rPr lang="en-US" dirty="0"/>
              <a:t>These </a:t>
            </a:r>
            <a:r>
              <a:rPr lang="en-US" dirty="0" err="1"/>
              <a:t>subqueries</a:t>
            </a:r>
            <a:r>
              <a:rPr lang="en-US" dirty="0"/>
              <a:t> can reside </a:t>
            </a:r>
            <a:r>
              <a:rPr lang="en-US" dirty="0" smtClean="0"/>
              <a:t>in:</a:t>
            </a:r>
          </a:p>
          <a:p>
            <a:pPr lvl="3"/>
            <a:r>
              <a:rPr lang="en-US" dirty="0" smtClean="0"/>
              <a:t>WHERE clause</a:t>
            </a:r>
          </a:p>
          <a:p>
            <a:pPr lvl="3"/>
            <a:r>
              <a:rPr lang="en-US" dirty="0" smtClean="0"/>
              <a:t>FROM clause</a:t>
            </a:r>
          </a:p>
          <a:p>
            <a:pPr lvl="3"/>
            <a:r>
              <a:rPr lang="en-US" dirty="0" smtClean="0"/>
              <a:t>SELECT </a:t>
            </a:r>
            <a:r>
              <a:rPr lang="en-US" dirty="0"/>
              <a:t>clause</a:t>
            </a:r>
            <a:endParaRPr lang="en-US" b="1" dirty="0" smtClean="0"/>
          </a:p>
        </p:txBody>
      </p:sp>
    </p:spTree>
    <p:extLst>
      <p:ext uri="{BB962C8B-B14F-4D97-AF65-F5344CB8AC3E}">
        <p14:creationId xmlns:p14="http://schemas.microsoft.com/office/powerpoint/2010/main" val="119147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Views</a:t>
            </a:r>
            <a:endParaRPr lang="en-US" dirty="0"/>
          </a:p>
        </p:txBody>
      </p:sp>
      <p:sp>
        <p:nvSpPr>
          <p:cNvPr id="5" name="Text Placeholder 4"/>
          <p:cNvSpPr>
            <a:spLocks noGrp="1"/>
          </p:cNvSpPr>
          <p:nvPr>
            <p:ph type="body" sz="quarter" idx="10"/>
          </p:nvPr>
        </p:nvSpPr>
        <p:spPr>
          <a:xfrm>
            <a:off x="227349" y="837000"/>
            <a:ext cx="11700000" cy="3095999"/>
          </a:xfrm>
        </p:spPr>
        <p:txBody>
          <a:bodyPr/>
          <a:lstStyle/>
          <a:p>
            <a:pPr lvl="1"/>
            <a:r>
              <a:rPr lang="en-US" dirty="0"/>
              <a:t>V</a:t>
            </a:r>
            <a:r>
              <a:rPr lang="en-US" dirty="0" smtClean="0"/>
              <a:t>irtual </a:t>
            </a:r>
            <a:r>
              <a:rPr lang="en-US" dirty="0"/>
              <a:t>table based on the result-set of an SQL </a:t>
            </a:r>
            <a:r>
              <a:rPr lang="en-US" dirty="0" smtClean="0"/>
              <a:t>statement</a:t>
            </a:r>
          </a:p>
          <a:p>
            <a:pPr lvl="2"/>
            <a:r>
              <a:rPr lang="en-US" dirty="0" smtClean="0"/>
              <a:t>Syntax:</a:t>
            </a:r>
            <a:r>
              <a:rPr lang="en-US" dirty="0"/>
              <a:t> </a:t>
            </a:r>
            <a:r>
              <a:rPr lang="en-US" dirty="0" smtClean="0"/>
              <a:t>CREATE/UPDATE:</a:t>
            </a:r>
          </a:p>
          <a:p>
            <a:pPr marL="720725" lvl="2" indent="0">
              <a:buNone/>
            </a:pPr>
            <a:r>
              <a:rPr lang="en-US" dirty="0"/>
              <a:t> </a:t>
            </a:r>
            <a:endParaRPr lang="en-US" dirty="0" smtClean="0"/>
          </a:p>
          <a:p>
            <a:pPr lvl="3"/>
            <a:r>
              <a:rPr lang="en-US" dirty="0"/>
              <a:t>CREATE OR REPLACE VIEW </a:t>
            </a:r>
            <a:r>
              <a:rPr lang="en-US" i="1" dirty="0" err="1"/>
              <a:t>view_name</a:t>
            </a:r>
            <a:r>
              <a:rPr lang="en-US" dirty="0"/>
              <a:t> AS</a:t>
            </a:r>
            <a:br>
              <a:rPr lang="en-US" dirty="0"/>
            </a:br>
            <a:r>
              <a:rPr lang="en-US" dirty="0"/>
              <a:t>SELECT </a:t>
            </a:r>
            <a:r>
              <a:rPr lang="en-US" i="1" dirty="0"/>
              <a:t>column1</a:t>
            </a:r>
            <a:r>
              <a:rPr lang="en-US" dirty="0"/>
              <a:t>, </a:t>
            </a:r>
            <a:r>
              <a:rPr lang="en-US" i="1" dirty="0"/>
              <a:t>column2</a:t>
            </a:r>
            <a:r>
              <a:rPr lang="en-US" dirty="0"/>
              <a:t>, ...</a:t>
            </a:r>
            <a:br>
              <a:rPr lang="en-US" dirty="0"/>
            </a:br>
            <a:r>
              <a:rPr lang="en-US" dirty="0"/>
              <a:t>FROM </a:t>
            </a:r>
            <a:r>
              <a:rPr lang="en-US" i="1" dirty="0" err="1"/>
              <a:t>table_name</a:t>
            </a:r>
            <a:r>
              <a:rPr lang="en-US" dirty="0"/>
              <a:t/>
            </a:r>
            <a:br>
              <a:rPr lang="en-US" dirty="0"/>
            </a:br>
            <a:r>
              <a:rPr lang="en-US" dirty="0"/>
              <a:t>WHERE </a:t>
            </a:r>
            <a:r>
              <a:rPr lang="en-US" i="1" dirty="0"/>
              <a:t>condition</a:t>
            </a:r>
            <a:r>
              <a:rPr lang="en-US" dirty="0" smtClean="0"/>
              <a:t>;</a:t>
            </a:r>
          </a:p>
          <a:p>
            <a:pPr marL="1081087" lvl="3" indent="0">
              <a:buNone/>
            </a:pPr>
            <a:endParaRPr lang="en-US" b="1" dirty="0" smtClean="0"/>
          </a:p>
          <a:p>
            <a:pPr lvl="2"/>
            <a:r>
              <a:rPr lang="en-US" dirty="0" smtClean="0"/>
              <a:t>Drop:</a:t>
            </a:r>
          </a:p>
          <a:p>
            <a:pPr lvl="3"/>
            <a:r>
              <a:rPr lang="en-US" dirty="0"/>
              <a:t>DROP VIEW </a:t>
            </a:r>
            <a:r>
              <a:rPr lang="en-US" i="1" dirty="0" err="1"/>
              <a:t>view_name</a:t>
            </a:r>
            <a:r>
              <a:rPr lang="en-US" dirty="0"/>
              <a:t>;</a:t>
            </a:r>
          </a:p>
          <a:p>
            <a:pPr lvl="2"/>
            <a:endParaRPr lang="en-US" b="1" dirty="0" smtClean="0"/>
          </a:p>
        </p:txBody>
      </p:sp>
    </p:spTree>
    <p:extLst>
      <p:ext uri="{BB962C8B-B14F-4D97-AF65-F5344CB8AC3E}">
        <p14:creationId xmlns:p14="http://schemas.microsoft.com/office/powerpoint/2010/main" val="151227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A</a:t>
            </a:r>
            <a:r>
              <a:rPr lang="en-US" dirty="0" smtClean="0"/>
              <a:t>ggregate </a:t>
            </a:r>
            <a:r>
              <a:rPr lang="en-US" dirty="0"/>
              <a:t>functions</a:t>
            </a:r>
          </a:p>
        </p:txBody>
      </p:sp>
      <p:sp>
        <p:nvSpPr>
          <p:cNvPr id="5" name="Text Placeholder 4"/>
          <p:cNvSpPr>
            <a:spLocks noGrp="1"/>
          </p:cNvSpPr>
          <p:nvPr>
            <p:ph type="body" sz="quarter" idx="10"/>
          </p:nvPr>
        </p:nvSpPr>
        <p:spPr>
          <a:xfrm>
            <a:off x="227349" y="837001"/>
            <a:ext cx="11700000" cy="1800000"/>
          </a:xfrm>
        </p:spPr>
        <p:txBody>
          <a:bodyPr/>
          <a:lstStyle/>
          <a:p>
            <a:pPr lvl="1"/>
            <a:r>
              <a:rPr lang="en-US" dirty="0"/>
              <a:t>A</a:t>
            </a:r>
            <a:r>
              <a:rPr lang="en-US" dirty="0" smtClean="0"/>
              <a:t>llows </a:t>
            </a:r>
            <a:r>
              <a:rPr lang="en-US" dirty="0"/>
              <a:t>you to perform a calculation on a set of </a:t>
            </a:r>
            <a:r>
              <a:rPr lang="en-US" dirty="0" smtClean="0"/>
              <a:t>values:</a:t>
            </a:r>
          </a:p>
          <a:p>
            <a:pPr lvl="2"/>
            <a:r>
              <a:rPr lang="en-US" dirty="0" smtClean="0"/>
              <a:t>COUNT </a:t>
            </a:r>
            <a:r>
              <a:rPr lang="en-US" dirty="0"/>
              <a:t>– counts rows in a specified table or view.</a:t>
            </a:r>
          </a:p>
          <a:p>
            <a:pPr lvl="2"/>
            <a:r>
              <a:rPr lang="en-US" dirty="0"/>
              <a:t>MIN – gets the minimum value in a set of values.</a:t>
            </a:r>
          </a:p>
          <a:p>
            <a:pPr lvl="2"/>
            <a:r>
              <a:rPr lang="en-US" dirty="0"/>
              <a:t>MAX – gets the maximum value in a set of values</a:t>
            </a:r>
            <a:r>
              <a:rPr lang="en-US" dirty="0" smtClean="0"/>
              <a:t>.</a:t>
            </a:r>
          </a:p>
          <a:p>
            <a:pPr lvl="2"/>
            <a:r>
              <a:rPr lang="en-US" dirty="0"/>
              <a:t>AVG – calculates the average of a set of values</a:t>
            </a:r>
            <a:r>
              <a:rPr lang="en-US" dirty="0" smtClean="0"/>
              <a:t>.</a:t>
            </a:r>
            <a:endParaRPr lang="en-US" dirty="0"/>
          </a:p>
          <a:p>
            <a:pPr lvl="2"/>
            <a:r>
              <a:rPr lang="en-US" dirty="0"/>
              <a:t>SUM – calculates the sum of values.</a:t>
            </a:r>
            <a:endParaRPr lang="en-US" dirty="0" smtClean="0"/>
          </a:p>
          <a:p>
            <a:pPr lvl="2"/>
            <a:endParaRPr lang="en-US" b="1" dirty="0" smtClean="0"/>
          </a:p>
        </p:txBody>
      </p:sp>
    </p:spTree>
    <p:extLst>
      <p:ext uri="{BB962C8B-B14F-4D97-AF65-F5344CB8AC3E}">
        <p14:creationId xmlns:p14="http://schemas.microsoft.com/office/powerpoint/2010/main" val="2781622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18393</TotalTime>
  <Words>1441</Words>
  <Application>Microsoft Office PowerPoint</Application>
  <PresentationFormat>Widescreen</PresentationFormat>
  <Paragraphs>298</Paragraphs>
  <Slides>27</Slides>
  <Notes>27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1" baseType="lpstr">
      <vt:lpstr>Arial</vt:lpstr>
      <vt:lpstr>Verdana</vt:lpstr>
      <vt:lpstr>Final slides</vt:lpstr>
      <vt:lpstr>think-cell Slide</vt:lpstr>
      <vt:lpstr>SQL_JDBC_JPA_Hibernate</vt:lpstr>
      <vt:lpstr>RDBMS</vt:lpstr>
      <vt:lpstr>SQL </vt:lpstr>
      <vt:lpstr>WHERE Clause</vt:lpstr>
      <vt:lpstr>DISTINCT Statement</vt:lpstr>
      <vt:lpstr>Joins</vt:lpstr>
      <vt:lpstr>SUBQUERY</vt:lpstr>
      <vt:lpstr>Views</vt:lpstr>
      <vt:lpstr>Aggregate functions</vt:lpstr>
      <vt:lpstr>GROUP BY and HAVING</vt:lpstr>
      <vt:lpstr>ROLLUP, CUBE and GROUPING </vt:lpstr>
      <vt:lpstr>Constraints</vt:lpstr>
      <vt:lpstr>Stored Procedures</vt:lpstr>
      <vt:lpstr>Function </vt:lpstr>
      <vt:lpstr>JDBC</vt:lpstr>
      <vt:lpstr>JdbcTemplate </vt:lpstr>
      <vt:lpstr>JdbcTemplate </vt:lpstr>
      <vt:lpstr>JPA-Java Persistence API(Specification) </vt:lpstr>
      <vt:lpstr>EntityManager</vt:lpstr>
      <vt:lpstr>JPA Criteria API </vt:lpstr>
      <vt:lpstr>JPA Criteria Clause  </vt:lpstr>
      <vt:lpstr>Hibernate SessionFactory</vt:lpstr>
      <vt:lpstr>DataSource</vt:lpstr>
      <vt:lpstr>LocalContainerEntityManagerFactoryBean</vt:lpstr>
      <vt:lpstr>JPA vs Hibernate</vt:lpstr>
      <vt:lpstr>Statement vs PreparedStatement vs CallableStatement</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Powar, Vasant</cp:lastModifiedBy>
  <cp:revision>366</cp:revision>
  <dcterms:created xsi:type="dcterms:W3CDTF">2017-11-02T14:01:05Z</dcterms:created>
  <dcterms:modified xsi:type="dcterms:W3CDTF">2020-01-06T14:26:16Z</dcterms:modified>
</cp:coreProperties>
</file>