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61" r:id="rId6"/>
    <p:sldId id="286" r:id="rId7"/>
    <p:sldId id="308" r:id="rId8"/>
    <p:sldId id="287" r:id="rId9"/>
    <p:sldId id="288" r:id="rId10"/>
    <p:sldId id="291" r:id="rId11"/>
    <p:sldId id="290" r:id="rId12"/>
    <p:sldId id="302" r:id="rId13"/>
    <p:sldId id="307" r:id="rId14"/>
    <p:sldId id="292" r:id="rId15"/>
    <p:sldId id="304" r:id="rId16"/>
    <p:sldId id="297" r:id="rId17"/>
    <p:sldId id="298" r:id="rId18"/>
    <p:sldId id="301" r:id="rId19"/>
    <p:sldId id="300" r:id="rId20"/>
    <p:sldId id="306" r:id="rId21"/>
    <p:sldId id="305" r:id="rId22"/>
    <p:sldId id="299"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ika Agrawal" initials="AA" lastIdx="1" clrIdx="0">
    <p:extLst>
      <p:ext uri="{19B8F6BF-5375-455C-9EA6-DF929625EA0E}">
        <p15:presenceInfo xmlns:p15="http://schemas.microsoft.com/office/powerpoint/2012/main" userId="f88d8c4099cef2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alyan" userId="7544d958fffffbb8" providerId="LiveId" clId="{F2652F4F-1435-4DF4-9850-F757220A20A0}"/>
    <pc:docChg chg="modSld">
      <pc:chgData name="pavan kalyan" userId="7544d958fffffbb8" providerId="LiveId" clId="{F2652F4F-1435-4DF4-9850-F757220A20A0}" dt="2021-10-29T09:33:33.225" v="2" actId="1076"/>
      <pc:docMkLst>
        <pc:docMk/>
      </pc:docMkLst>
      <pc:sldChg chg="addSp modSp">
        <pc:chgData name="pavan kalyan" userId="7544d958fffffbb8" providerId="LiveId" clId="{F2652F4F-1435-4DF4-9850-F757220A20A0}" dt="2021-10-29T09:33:33.225" v="2" actId="1076"/>
        <pc:sldMkLst>
          <pc:docMk/>
          <pc:sldMk cId="420516313" sldId="299"/>
        </pc:sldMkLst>
        <pc:picChg chg="add mod">
          <ac:chgData name="pavan kalyan" userId="7544d958fffffbb8" providerId="LiveId" clId="{F2652F4F-1435-4DF4-9850-F757220A20A0}" dt="2021-10-29T09:33:33.225" v="2" actId="1076"/>
          <ac:picMkLst>
            <pc:docMk/>
            <pc:sldMk cId="420516313" sldId="299"/>
            <ac:picMk id="1026" creationId="{BC09826D-4448-465E-A8FB-F183BFC667D3}"/>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1-27T00:47:52.484"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12/1/2021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998008" y="1566169"/>
            <a:ext cx="8886015" cy="2919663"/>
          </a:xfrm>
        </p:spPr>
        <p:txBody>
          <a:bodyPr/>
          <a:lstStyle/>
          <a:p>
            <a:r>
              <a:rPr lang="en-US" sz="2400" dirty="0">
                <a:latin typeface="Calibri" panose="020F0502020204030204" pitchFamily="34" charset="0"/>
                <a:cs typeface="Calibri" panose="020F0502020204030204" pitchFamily="34" charset="0"/>
              </a:rPr>
              <a:t>                           </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National Institute of Technology, Raipur</a:t>
            </a:r>
            <a:br>
              <a:rPr lang="en-US" sz="2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                                                            (Department Of Information Technology)</a:t>
            </a:r>
            <a:br>
              <a:rPr lang="en-US" sz="1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Minor Project</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cs typeface="Calibri" panose="020F0502020204030204" pitchFamily="34" charset="0"/>
              </a:rPr>
              <a:t>Android Malware Detection Using Machine Learning Models</a:t>
            </a:r>
            <a:br>
              <a:rPr lang="en-US" sz="2400" dirty="0">
                <a:latin typeface="Calibri" panose="020F0502020204030204" pitchFamily="34" charset="0"/>
                <a:cs typeface="Calibri" panose="020F0502020204030204" pitchFamily="34" charset="0"/>
              </a:rPr>
            </a:b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130642" y="4666868"/>
            <a:ext cx="8105312" cy="1788744"/>
          </a:xfrm>
        </p:spPr>
        <p:txBody>
          <a:bodyPr>
            <a:normAutofit/>
          </a:bodyPr>
          <a:lstStyle/>
          <a:p>
            <a:pPr marL="0" indent="0">
              <a:buNone/>
            </a:pPr>
            <a:r>
              <a:rPr lang="en-US" sz="1600" i="1" spc="0" dirty="0">
                <a:solidFill>
                  <a:schemeClr val="accent1">
                    <a:lumMod val="60000"/>
                    <a:lumOff val="40000"/>
                  </a:schemeClr>
                </a:solidFill>
                <a:latin typeface="Calibri" panose="020F0502020204030204" pitchFamily="34" charset="0"/>
                <a:cs typeface="Calibri" panose="020F0502020204030204" pitchFamily="34" charset="0"/>
              </a:rPr>
              <a:t>Under the guidance of                                                                 Submitted By:  </a:t>
            </a:r>
          </a:p>
          <a:p>
            <a:pPr marL="0" indent="0">
              <a:buNone/>
            </a:pPr>
            <a:r>
              <a:rPr lang="en-US" sz="1600" i="1" spc="0" dirty="0">
                <a:latin typeface="Calibri" panose="020F0502020204030204" pitchFamily="34" charset="0"/>
                <a:cs typeface="Calibri" panose="020F0502020204030204" pitchFamily="34" charset="0"/>
              </a:rPr>
              <a:t>Dr. Sanjay Kumar                                                                          Anshika Agrawal (18118008)</a:t>
            </a:r>
          </a:p>
          <a:p>
            <a:pPr marL="0" indent="0">
              <a:buNone/>
            </a:pPr>
            <a:r>
              <a:rPr lang="en-US" sz="1600" i="1" spc="0" dirty="0">
                <a:latin typeface="Calibri" panose="020F0502020204030204" pitchFamily="34" charset="0"/>
                <a:cs typeface="Calibri" panose="020F0502020204030204" pitchFamily="34" charset="0"/>
              </a:rPr>
              <a:t>                                                                                                        Bandaru Uma Maheswari (18118015)</a:t>
            </a:r>
          </a:p>
          <a:p>
            <a:pPr marL="0" indent="0">
              <a:buNone/>
            </a:pPr>
            <a:r>
              <a:rPr lang="en-US" sz="1600" i="1" spc="0" dirty="0">
                <a:latin typeface="Calibri" panose="020F0502020204030204" pitchFamily="34" charset="0"/>
                <a:cs typeface="Calibri" panose="020F0502020204030204" pitchFamily="34" charset="0"/>
              </a:rPr>
              <a:t>                                                                                                        K Pavan Kalyan (18118033)</a:t>
            </a:r>
          </a:p>
          <a:p>
            <a:pPr marL="0" indent="0">
              <a:buNone/>
            </a:pPr>
            <a:r>
              <a:rPr lang="en-US" sz="1600" i="1" spc="0" dirty="0">
                <a:latin typeface="Calibri" panose="020F0502020204030204" pitchFamily="34" charset="0"/>
                <a:cs typeface="Calibri" panose="020F0502020204030204" pitchFamily="34" charset="0"/>
              </a:rPr>
              <a:t>                                                                                                        Shraddha Patel (18118074)</a:t>
            </a:r>
          </a:p>
        </p:txBody>
      </p:sp>
      <p:pic>
        <p:nvPicPr>
          <p:cNvPr id="4" name="Picture 4">
            <a:extLst>
              <a:ext uri="{FF2B5EF4-FFF2-40B4-BE49-F238E27FC236}">
                <a16:creationId xmlns:a16="http://schemas.microsoft.com/office/drawing/2014/main" id="{74E607C0-45EB-48B5-9F5E-F599035E4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6219" y="1296759"/>
            <a:ext cx="1776100" cy="1729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834A4CD-2094-46DC-82E5-4EE6C2E4B421}"/>
              </a:ext>
            </a:extLst>
          </p:cNvPr>
          <p:cNvSpPr>
            <a:spLocks noGrp="1"/>
          </p:cNvSpPr>
          <p:nvPr>
            <p:ph type="title"/>
          </p:nvPr>
        </p:nvSpPr>
        <p:spPr>
          <a:xfrm>
            <a:off x="488950" y="838939"/>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Data Preprocessing</a:t>
            </a:r>
            <a:endParaRPr lang="en-IN" sz="3000" i="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1C41D367-2861-4B6A-9A89-AED19466582E}"/>
              </a:ext>
            </a:extLst>
          </p:cNvPr>
          <p:cNvSpPr txBox="1">
            <a:spLocks/>
          </p:cNvSpPr>
          <p:nvPr/>
        </p:nvSpPr>
        <p:spPr>
          <a:xfrm>
            <a:off x="684197" y="1927225"/>
            <a:ext cx="6718300" cy="4544596"/>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latin typeface="Times New Roman" panose="02020603050405020304" pitchFamily="18" charset="0"/>
                <a:cs typeface="Times New Roman" panose="02020603050405020304" pitchFamily="18" charset="0"/>
              </a:rPr>
              <a:t>Data preprocessing is the process of transforming raw data into an understandable format. </a:t>
            </a:r>
          </a:p>
          <a:p>
            <a:r>
              <a:rPr lang="en-US" sz="1800" dirty="0">
                <a:solidFill>
                  <a:schemeClr val="bg1"/>
                </a:solidFill>
                <a:latin typeface="Times New Roman" panose="02020603050405020304" pitchFamily="18" charset="0"/>
                <a:cs typeface="Times New Roman" panose="02020603050405020304" pitchFamily="18" charset="0"/>
              </a:rPr>
              <a:t>The aim is to increase the quality of the data should be checked before applying machine learning or data mining algorithms</a:t>
            </a:r>
          </a:p>
          <a:p>
            <a:pPr marL="0" indent="0">
              <a:buFont typeface="Arial" panose="020B0604020202020204" pitchFamily="34" charset="0"/>
              <a:buNone/>
            </a:pPr>
            <a:r>
              <a:rPr lang="en-US" sz="1800" dirty="0">
                <a:solidFill>
                  <a:schemeClr val="bg1"/>
                </a:solidFill>
                <a:latin typeface="Times New Roman" panose="02020603050405020304" pitchFamily="18" charset="0"/>
                <a:cs typeface="Times New Roman" panose="02020603050405020304" pitchFamily="18" charset="0"/>
              </a:rPr>
              <a:t>Steps for data preprocessing.</a:t>
            </a:r>
          </a:p>
          <a:p>
            <a:r>
              <a:rPr lang="en-US" sz="1800" dirty="0">
                <a:solidFill>
                  <a:schemeClr val="bg1"/>
                </a:solidFill>
                <a:latin typeface="Times New Roman" panose="02020603050405020304" pitchFamily="18" charset="0"/>
                <a:cs typeface="Times New Roman" panose="02020603050405020304" pitchFamily="18" charset="0"/>
              </a:rPr>
              <a:t>Data cleaning - We have removed those columns having missing values </a:t>
            </a:r>
          </a:p>
          <a:p>
            <a:r>
              <a:rPr lang="en-US" sz="1800" dirty="0">
                <a:solidFill>
                  <a:schemeClr val="bg1"/>
                </a:solidFill>
                <a:latin typeface="Times New Roman" panose="02020603050405020304" pitchFamily="18" charset="0"/>
                <a:cs typeface="Times New Roman" panose="02020603050405020304" pitchFamily="18" charset="0"/>
              </a:rPr>
              <a:t>Data transformation- This is carried out for text columns by taking in account amount of uppercase letters, spelling errors, length of word in description etc.</a:t>
            </a:r>
          </a:p>
          <a:p>
            <a:r>
              <a:rPr lang="en-US" sz="1800" dirty="0">
                <a:solidFill>
                  <a:schemeClr val="bg1"/>
                </a:solidFill>
                <a:latin typeface="Times New Roman" panose="02020603050405020304" pitchFamily="18" charset="0"/>
                <a:cs typeface="Times New Roman" panose="02020603050405020304" pitchFamily="18" charset="0"/>
              </a:rPr>
              <a:t>Data integration and data reduction - It is carried out during feature selection using correlation matrix.</a:t>
            </a:r>
            <a:endParaRPr lang="en-IN" sz="1800" dirty="0">
              <a:solidFill>
                <a:schemeClr val="bg1"/>
              </a:solidFill>
              <a:latin typeface="Times New Roman" panose="02020603050405020304" pitchFamily="18" charset="0"/>
              <a:cs typeface="Times New Roman" panose="02020603050405020304" pitchFamily="18" charset="0"/>
            </a:endParaRPr>
          </a:p>
        </p:txBody>
      </p:sp>
      <p:pic>
        <p:nvPicPr>
          <p:cNvPr id="10" name="Picture 4" descr="A Simple Guide to Data Preprocessing in Machine Learning">
            <a:extLst>
              <a:ext uri="{FF2B5EF4-FFF2-40B4-BE49-F238E27FC236}">
                <a16:creationId xmlns:a16="http://schemas.microsoft.com/office/drawing/2014/main" id="{41EB30A5-314C-4E93-83A4-3F1BEF462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025" y="1927225"/>
            <a:ext cx="3466862" cy="344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9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822453"/>
            <a:ext cx="11214100" cy="507831"/>
          </a:xfrm>
        </p:spPr>
        <p:txBody>
          <a:bodyPr/>
          <a:lstStyle/>
          <a:p>
            <a:r>
              <a:rPr lang="en-US" sz="3000" b="1" i="1" dirty="0">
                <a:solidFill>
                  <a:schemeClr val="accent1">
                    <a:lumMod val="60000"/>
                    <a:lumOff val="40000"/>
                  </a:schemeClr>
                </a:solidFill>
                <a:latin typeface="Calibri" panose="020F0502020204030204" pitchFamily="34" charset="0"/>
                <a:cs typeface="Calibri" panose="020F0502020204030204" pitchFamily="34" charset="0"/>
              </a:rPr>
              <a:t>Feature Selection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780618" y="1835023"/>
            <a:ext cx="5984166" cy="4480052"/>
          </a:xfrm>
        </p:spPr>
        <p:txBody>
          <a:bodyPr>
            <a:normAutofit/>
          </a:bodyPr>
          <a:lstStyle/>
          <a:p>
            <a:endParaRPr lang="en-US" sz="1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800" b="0" i="0" dirty="0">
                <a:effectLst/>
                <a:latin typeface="Times New Roman" panose="02020603050405020304" pitchFamily="18" charset="0"/>
                <a:cs typeface="Times New Roman" panose="02020603050405020304" pitchFamily="18" charset="0"/>
              </a:rPr>
              <a:t>Feature Selection is a process of dimensionality reduction by which an initial set of raw data is reduced to more manageable groups for processing.</a:t>
            </a:r>
          </a:p>
          <a:p>
            <a:pPr marL="342900" indent="-342900" algn="just">
              <a:buFont typeface="Wingdings" panose="05000000000000000000" pitchFamily="2" charset="2"/>
              <a:buChar char="§"/>
            </a:pPr>
            <a:r>
              <a:rPr lang="en-US" sz="1800" b="0" dirty="0">
                <a:latin typeface="Times New Roman" panose="02020603050405020304" pitchFamily="18" charset="0"/>
                <a:cs typeface="Times New Roman" panose="02020603050405020304" pitchFamily="18" charset="0"/>
              </a:rPr>
              <a:t>L</a:t>
            </a:r>
            <a:r>
              <a:rPr lang="en-US" sz="1800" b="0" i="0" dirty="0">
                <a:effectLst/>
                <a:latin typeface="Times New Roman" panose="02020603050405020304" pitchFamily="18" charset="0"/>
                <a:cs typeface="Times New Roman" panose="02020603050405020304" pitchFamily="18" charset="0"/>
              </a:rPr>
              <a:t>arge data sets consist of large number of variables that require a lot of computing resources to process. </a:t>
            </a:r>
            <a:r>
              <a:rPr lang="en-US" sz="1800" b="0" dirty="0">
                <a:latin typeface="Times New Roman" panose="02020603050405020304" pitchFamily="18" charset="0"/>
                <a:cs typeface="Times New Roman" panose="02020603050405020304" pitchFamily="18" charset="0"/>
              </a:rPr>
              <a:t>To manage it feature selection is important.</a:t>
            </a:r>
            <a:endParaRPr lang="en-US" sz="1800" b="0" i="0"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1800" b="0" i="0" dirty="0">
                <a:effectLst/>
                <a:latin typeface="Times New Roman" panose="02020603050405020304" pitchFamily="18" charset="0"/>
                <a:cs typeface="Times New Roman" panose="02020603050405020304" pitchFamily="18" charset="0"/>
              </a:rPr>
              <a:t> The aim of feature selection is </a:t>
            </a:r>
            <a:r>
              <a:rPr lang="en-US" sz="1800" b="1" i="0" dirty="0">
                <a:effectLst/>
                <a:latin typeface="Times New Roman" panose="02020603050405020304" pitchFamily="18" charset="0"/>
                <a:cs typeface="Times New Roman" panose="02020603050405020304" pitchFamily="18" charset="0"/>
              </a:rPr>
              <a:t>to maximize relevance and minimize redundancy</a:t>
            </a:r>
            <a:r>
              <a:rPr lang="en-US" sz="1800" b="0" i="0" dirty="0">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r>
              <a:rPr lang="en-US" sz="1800" b="0" i="0" dirty="0">
                <a:effectLst/>
                <a:latin typeface="Times New Roman" panose="02020603050405020304" pitchFamily="18" charset="0"/>
                <a:cs typeface="Times New Roman" panose="02020603050405020304" pitchFamily="18" charset="0"/>
              </a:rPr>
              <a:t>Feature selection methods can be used in data pre-processing to achieve efficient data reduction. This is useful for finding accurate data models</a:t>
            </a:r>
            <a:r>
              <a:rPr lang="en-US" sz="1800" b="0" i="0" dirty="0">
                <a:solidFill>
                  <a:srgbClr val="202124"/>
                </a:solidFill>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lgn="l"/>
            <a:endParaRPr lang="en-US" b="0" dirty="0">
              <a:latin typeface="Calibri" panose="020F0502020204030204" pitchFamily="34" charset="0"/>
              <a:cs typeface="Calibri" panose="020F0502020204030204" pitchFamily="34" charset="0"/>
            </a:endParaRPr>
          </a:p>
          <a:p>
            <a:pPr algn="l"/>
            <a:endParaRPr lang="en-US" b="0" dirty="0">
              <a:latin typeface="Calibri" panose="020F0502020204030204" pitchFamily="34" charset="0"/>
              <a:cs typeface="Calibri" panose="020F0502020204030204" pitchFamily="34" charset="0"/>
            </a:endParaRPr>
          </a:p>
          <a:p>
            <a:pPr algn="l"/>
            <a:endParaRPr lang="en-US" b="0" dirty="0">
              <a:latin typeface="Calibri" panose="020F0502020204030204" pitchFamily="34" charset="0"/>
              <a:cs typeface="Calibri" panose="020F0502020204030204" pitchFamily="34" charset="0"/>
            </a:endParaRPr>
          </a:p>
          <a:p>
            <a:pPr algn="l"/>
            <a:endParaRPr lang="en-US" b="0" dirty="0">
              <a:latin typeface="Calibri" panose="020F0502020204030204" pitchFamily="34" charset="0"/>
              <a:cs typeface="Calibri" panose="020F0502020204030204" pitchFamily="34" charset="0"/>
            </a:endParaRPr>
          </a:p>
          <a:p>
            <a:pPr algn="l"/>
            <a:endParaRPr lang="en-US" b="0" dirty="0">
              <a:latin typeface="Calibri" panose="020F0502020204030204" pitchFamily="34" charset="0"/>
              <a:cs typeface="Calibri" panose="020F0502020204030204" pitchFamily="34" charset="0"/>
            </a:endParaRPr>
          </a:p>
          <a:p>
            <a:pPr algn="l"/>
            <a:endParaRPr lang="en-US" b="0" dirty="0">
              <a:latin typeface="Calibri" panose="020F0502020204030204" pitchFamily="34" charset="0"/>
              <a:cs typeface="Calibri" panose="020F0502020204030204" pitchFamily="34" charset="0"/>
            </a:endParaRPr>
          </a:p>
        </p:txBody>
      </p:sp>
      <p:pic>
        <p:nvPicPr>
          <p:cNvPr id="1026" name="Picture 2" descr="OptimalFlow|autoFS module implement ensemble feature selection in Machine  Learning | AutoML | Tony Dong | Towards Data Science">
            <a:extLst>
              <a:ext uri="{FF2B5EF4-FFF2-40B4-BE49-F238E27FC236}">
                <a16:creationId xmlns:a16="http://schemas.microsoft.com/office/drawing/2014/main" id="{92779463-9B59-4533-9F82-E7465A908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827" y="2463798"/>
            <a:ext cx="4172996" cy="237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023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0BAE-13A9-4CC7-B407-3D85D4C2BB0F}"/>
              </a:ext>
            </a:extLst>
          </p:cNvPr>
          <p:cNvSpPr>
            <a:spLocks noGrp="1"/>
          </p:cNvSpPr>
          <p:nvPr>
            <p:ph type="title"/>
          </p:nvPr>
        </p:nvSpPr>
        <p:spPr>
          <a:xfrm>
            <a:off x="355847" y="828626"/>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Feature Selection Using Correlation Matrix</a:t>
            </a:r>
            <a:endParaRPr lang="en-IN" sz="3000" i="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88964444-2D44-4836-BF43-1F76BFED33B7}"/>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a:extLst>
              <a:ext uri="{FF2B5EF4-FFF2-40B4-BE49-F238E27FC236}">
                <a16:creationId xmlns:a16="http://schemas.microsoft.com/office/drawing/2014/main" id="{B6B69757-F861-4EC5-96C0-4DB7BC0F3009}"/>
              </a:ext>
            </a:extLst>
          </p:cNvPr>
          <p:cNvSpPr>
            <a:spLocks noGrp="1"/>
          </p:cNvSpPr>
          <p:nvPr>
            <p:ph idx="1"/>
          </p:nvPr>
        </p:nvSpPr>
        <p:spPr>
          <a:xfrm>
            <a:off x="355847" y="1916017"/>
            <a:ext cx="6435571" cy="4399058"/>
          </a:xfrm>
        </p:spPr>
        <p:txBody>
          <a:bodyPr>
            <a:normAutofit/>
          </a:bodyPr>
          <a:lstStyle/>
          <a:p>
            <a:r>
              <a:rPr lang="en-US" sz="1800" i="0" dirty="0">
                <a:effectLst/>
                <a:latin typeface="Times New Roman" panose="02020603050405020304" pitchFamily="18" charset="0"/>
                <a:cs typeface="Times New Roman" panose="02020603050405020304" pitchFamily="18" charset="0"/>
              </a:rPr>
              <a:t>Correlation is a statistical term which in common usage refers to how close two variables are to having a linear relationship with each other</a:t>
            </a:r>
            <a:r>
              <a:rPr lang="en-US" sz="1800" i="0" dirty="0">
                <a:solidFill>
                  <a:srgbClr val="292929"/>
                </a:solidFill>
                <a:effectLst/>
                <a:latin typeface="Times New Roman" panose="02020603050405020304" pitchFamily="18" charset="0"/>
                <a:cs typeface="Times New Roman" panose="02020603050405020304" pitchFamily="18" charset="0"/>
              </a:rPr>
              <a:t>..</a:t>
            </a:r>
          </a:p>
          <a:p>
            <a:r>
              <a:rPr lang="en-US" sz="1800" i="0" dirty="0">
                <a:effectLst/>
                <a:latin typeface="Times New Roman" panose="02020603050405020304" pitchFamily="18" charset="0"/>
                <a:cs typeface="Times New Roman" panose="02020603050405020304" pitchFamily="18" charset="0"/>
              </a:rPr>
              <a:t>If two features are linearly dependent, then their correlation coefficient is ±1.</a:t>
            </a:r>
          </a:p>
          <a:p>
            <a:r>
              <a:rPr lang="en-US" sz="1800" i="0" dirty="0">
                <a:effectLst/>
                <a:latin typeface="Times New Roman" panose="02020603050405020304" pitchFamily="18" charset="0"/>
                <a:cs typeface="Times New Roman" panose="02020603050405020304" pitchFamily="18" charset="0"/>
              </a:rPr>
              <a:t>If the features are uncorrelated, the correlation coefficient is 0. </a:t>
            </a:r>
          </a:p>
          <a:p>
            <a:r>
              <a:rPr lang="en-US" sz="1800" i="0" dirty="0">
                <a:effectLst/>
                <a:latin typeface="Times New Roman" panose="02020603050405020304" pitchFamily="18" charset="0"/>
                <a:cs typeface="Times New Roman" panose="02020603050405020304" pitchFamily="18" charset="0"/>
              </a:rPr>
              <a:t>If the value is higher than the threshold value (say 0.5), then the feature will be selected.</a:t>
            </a:r>
          </a:p>
          <a:p>
            <a:r>
              <a:rPr lang="en-US" sz="1800" i="0" dirty="0">
                <a:effectLst/>
                <a:latin typeface="Times New Roman" panose="02020603050405020304" pitchFamily="18" charset="0"/>
                <a:cs typeface="Times New Roman" panose="02020603050405020304" pitchFamily="18" charset="0"/>
              </a:rPr>
              <a:t>Features with high correlation are more linearly dependent and hence have almost the same effect on the dependent variable. So, when two features have high correlation, we can drop one of the two features.</a:t>
            </a:r>
          </a:p>
          <a:p>
            <a:endParaRPr lang="en-IN" dirty="0"/>
          </a:p>
        </p:txBody>
      </p:sp>
      <p:pic>
        <p:nvPicPr>
          <p:cNvPr id="9" name="Picture 8">
            <a:extLst>
              <a:ext uri="{FF2B5EF4-FFF2-40B4-BE49-F238E27FC236}">
                <a16:creationId xmlns:a16="http://schemas.microsoft.com/office/drawing/2014/main" id="{E8B8E450-9CCC-4BCA-A70B-6E7BBC41640D}"/>
              </a:ext>
            </a:extLst>
          </p:cNvPr>
          <p:cNvPicPr>
            <a:picLocks noChangeAspect="1"/>
          </p:cNvPicPr>
          <p:nvPr/>
        </p:nvPicPr>
        <p:blipFill>
          <a:blip r:embed="rId2"/>
          <a:stretch>
            <a:fillRect/>
          </a:stretch>
        </p:blipFill>
        <p:spPr>
          <a:xfrm>
            <a:off x="7502016" y="1829173"/>
            <a:ext cx="3819356" cy="3910023"/>
          </a:xfrm>
          <a:prstGeom prst="rect">
            <a:avLst/>
          </a:prstGeom>
        </p:spPr>
      </p:pic>
    </p:spTree>
    <p:extLst>
      <p:ext uri="{BB962C8B-B14F-4D97-AF65-F5344CB8AC3E}">
        <p14:creationId xmlns:p14="http://schemas.microsoft.com/office/powerpoint/2010/main" val="150398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5E65-21B3-46E7-82A3-3C5707AB05FE}"/>
              </a:ext>
            </a:extLst>
          </p:cNvPr>
          <p:cNvSpPr>
            <a:spLocks noGrp="1"/>
          </p:cNvSpPr>
          <p:nvPr>
            <p:ph type="title"/>
          </p:nvPr>
        </p:nvSpPr>
        <p:spPr>
          <a:xfrm>
            <a:off x="444500" y="839817"/>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Models Used In Experiment</a:t>
            </a:r>
            <a:endParaRPr lang="en-IN" sz="3000" i="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AEBFCCF2-E7A6-42DA-AEFD-5F0F2BA59A3B}"/>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Rectangle: Rounded Corners 3">
            <a:extLst>
              <a:ext uri="{FF2B5EF4-FFF2-40B4-BE49-F238E27FC236}">
                <a16:creationId xmlns:a16="http://schemas.microsoft.com/office/drawing/2014/main" id="{6250EDD3-F009-4662-B819-79F222D62E17}"/>
              </a:ext>
            </a:extLst>
          </p:cNvPr>
          <p:cNvSpPr/>
          <p:nvPr/>
        </p:nvSpPr>
        <p:spPr>
          <a:xfrm>
            <a:off x="886119" y="1845625"/>
            <a:ext cx="2460395"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LOGISTIC REGRESSION MODEL</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Rounded Corners 4">
            <a:extLst>
              <a:ext uri="{FF2B5EF4-FFF2-40B4-BE49-F238E27FC236}">
                <a16:creationId xmlns:a16="http://schemas.microsoft.com/office/drawing/2014/main" id="{DD624764-C79F-4CC3-B7C5-179576520B01}"/>
              </a:ext>
            </a:extLst>
          </p:cNvPr>
          <p:cNvSpPr/>
          <p:nvPr/>
        </p:nvSpPr>
        <p:spPr>
          <a:xfrm>
            <a:off x="8845483" y="5079477"/>
            <a:ext cx="2460395"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NEURAL NETWORK MODEL</a:t>
            </a:r>
            <a:endParaRPr lang="en-IN" dirty="0"/>
          </a:p>
        </p:txBody>
      </p:sp>
      <p:sp>
        <p:nvSpPr>
          <p:cNvPr id="6" name="Rectangle: Rounded Corners 5">
            <a:extLst>
              <a:ext uri="{FF2B5EF4-FFF2-40B4-BE49-F238E27FC236}">
                <a16:creationId xmlns:a16="http://schemas.microsoft.com/office/drawing/2014/main" id="{3913F129-3A67-4371-AA61-038F28FD2A35}"/>
              </a:ext>
            </a:extLst>
          </p:cNvPr>
          <p:cNvSpPr/>
          <p:nvPr/>
        </p:nvSpPr>
        <p:spPr>
          <a:xfrm>
            <a:off x="4865801" y="5064159"/>
            <a:ext cx="2460395"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RANDOM FOREST CLASSIFIER MODEL</a:t>
            </a:r>
            <a:endParaRPr lang="en-IN" dirty="0"/>
          </a:p>
        </p:txBody>
      </p:sp>
      <p:sp>
        <p:nvSpPr>
          <p:cNvPr id="7" name="Rectangle: Rounded Corners 6">
            <a:extLst>
              <a:ext uri="{FF2B5EF4-FFF2-40B4-BE49-F238E27FC236}">
                <a16:creationId xmlns:a16="http://schemas.microsoft.com/office/drawing/2014/main" id="{3EC19D7E-3487-4127-A5AE-5F5EE7509C0D}"/>
              </a:ext>
            </a:extLst>
          </p:cNvPr>
          <p:cNvSpPr/>
          <p:nvPr/>
        </p:nvSpPr>
        <p:spPr>
          <a:xfrm>
            <a:off x="886119" y="5064159"/>
            <a:ext cx="2460395"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DECISION TREE CLASSIFIER MODEL</a:t>
            </a:r>
            <a:endParaRPr lang="en-IN" dirty="0"/>
          </a:p>
        </p:txBody>
      </p:sp>
      <p:sp>
        <p:nvSpPr>
          <p:cNvPr id="8" name="Rectangle: Rounded Corners 7">
            <a:extLst>
              <a:ext uri="{FF2B5EF4-FFF2-40B4-BE49-F238E27FC236}">
                <a16:creationId xmlns:a16="http://schemas.microsoft.com/office/drawing/2014/main" id="{82861688-6503-47AA-AD7A-E366A3003D4F}"/>
              </a:ext>
            </a:extLst>
          </p:cNvPr>
          <p:cNvSpPr/>
          <p:nvPr/>
        </p:nvSpPr>
        <p:spPr>
          <a:xfrm>
            <a:off x="2725915" y="3502057"/>
            <a:ext cx="2460395"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SVC RBF(Radial Based Function) MODEL</a:t>
            </a:r>
            <a:endParaRPr lang="en-IN" dirty="0"/>
          </a:p>
        </p:txBody>
      </p:sp>
      <p:sp>
        <p:nvSpPr>
          <p:cNvPr id="9" name="Rectangle: Rounded Corners 8">
            <a:extLst>
              <a:ext uri="{FF2B5EF4-FFF2-40B4-BE49-F238E27FC236}">
                <a16:creationId xmlns:a16="http://schemas.microsoft.com/office/drawing/2014/main" id="{D2B44432-864C-41DC-9137-D934DC191A6A}"/>
              </a:ext>
            </a:extLst>
          </p:cNvPr>
          <p:cNvSpPr/>
          <p:nvPr/>
        </p:nvSpPr>
        <p:spPr>
          <a:xfrm>
            <a:off x="7005690" y="3480784"/>
            <a:ext cx="2460395"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GAUSSIAN NB(Naïve Bayes) MODEL</a:t>
            </a:r>
            <a:endParaRPr lang="en-IN" dirty="0"/>
          </a:p>
        </p:txBody>
      </p:sp>
      <p:sp>
        <p:nvSpPr>
          <p:cNvPr id="10" name="Rectangle: Rounded Corners 9">
            <a:extLst>
              <a:ext uri="{FF2B5EF4-FFF2-40B4-BE49-F238E27FC236}">
                <a16:creationId xmlns:a16="http://schemas.microsoft.com/office/drawing/2014/main" id="{95819907-37F7-473F-B23B-24DB81334272}"/>
              </a:ext>
            </a:extLst>
          </p:cNvPr>
          <p:cNvSpPr/>
          <p:nvPr/>
        </p:nvSpPr>
        <p:spPr>
          <a:xfrm>
            <a:off x="8845485" y="1845625"/>
            <a:ext cx="2460395"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SVC LINEAR MODEL</a:t>
            </a:r>
            <a:endParaRPr lang="en-IN" dirty="0"/>
          </a:p>
        </p:txBody>
      </p:sp>
      <p:sp>
        <p:nvSpPr>
          <p:cNvPr id="11" name="Rectangle: Rounded Corners 10">
            <a:extLst>
              <a:ext uri="{FF2B5EF4-FFF2-40B4-BE49-F238E27FC236}">
                <a16:creationId xmlns:a16="http://schemas.microsoft.com/office/drawing/2014/main" id="{DE13833C-2CBA-434B-B5C8-A750936AF02E}"/>
              </a:ext>
            </a:extLst>
          </p:cNvPr>
          <p:cNvSpPr/>
          <p:nvPr/>
        </p:nvSpPr>
        <p:spPr>
          <a:xfrm>
            <a:off x="4865801" y="1939955"/>
            <a:ext cx="2460395" cy="1178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K-NEIGHBOURS CLASSIFIER MODEL</a:t>
            </a:r>
            <a:endParaRPr lang="en-IN" dirty="0"/>
          </a:p>
        </p:txBody>
      </p:sp>
    </p:spTree>
    <p:extLst>
      <p:ext uri="{BB962C8B-B14F-4D97-AF65-F5344CB8AC3E}">
        <p14:creationId xmlns:p14="http://schemas.microsoft.com/office/powerpoint/2010/main" val="143536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8A7C-AA87-4A6D-A12F-9653014AAA56}"/>
              </a:ext>
            </a:extLst>
          </p:cNvPr>
          <p:cNvSpPr>
            <a:spLocks noGrp="1"/>
          </p:cNvSpPr>
          <p:nvPr>
            <p:ph type="title"/>
          </p:nvPr>
        </p:nvSpPr>
        <p:spPr>
          <a:xfrm>
            <a:off x="488950" y="871976"/>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Summary of Neural Network Model</a:t>
            </a:r>
            <a:endParaRPr lang="en-IN" sz="3000" i="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230AB98A-1484-40AB-B7B6-4DD2D227C329}"/>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a:extLst>
              <a:ext uri="{FF2B5EF4-FFF2-40B4-BE49-F238E27FC236}">
                <a16:creationId xmlns:a16="http://schemas.microsoft.com/office/drawing/2014/main" id="{0D0BA045-D0E9-44A7-969E-BC82AEA7A2E2}"/>
              </a:ext>
            </a:extLst>
          </p:cNvPr>
          <p:cNvSpPr>
            <a:spLocks noGrp="1"/>
          </p:cNvSpPr>
          <p:nvPr>
            <p:ph type="body" sz="quarter" idx="13"/>
          </p:nvPr>
        </p:nvSpPr>
        <p:spPr>
          <a:xfrm>
            <a:off x="727969" y="1910695"/>
            <a:ext cx="6454065" cy="4001834"/>
          </a:xfrm>
        </p:spPr>
        <p:txBody>
          <a:bodyPr>
            <a:noAutofit/>
          </a:bodyPr>
          <a:lstStyle/>
          <a:p>
            <a:pPr algn="just" rtl="0" fontAlgn="base">
              <a:spcBef>
                <a:spcPts val="0"/>
              </a:spcBef>
              <a:spcAft>
                <a:spcPts val="0"/>
              </a:spcAft>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 Sequential Model is used for creating the base Model</a:t>
            </a:r>
          </a:p>
          <a:p>
            <a:pPr algn="just" rtl="0" fontAlgn="base">
              <a:spcBef>
                <a:spcPts val="0"/>
              </a:spcBef>
              <a:spcAft>
                <a:spcPts val="0"/>
              </a:spcAft>
              <a:buFont typeface="Arial" panose="020B0604020202020204" pitchFamily="34" charset="0"/>
              <a:buChar char="•"/>
            </a:pPr>
            <a:endParaRPr lang="en-US" sz="2000" b="0" i="0" u="none" strike="noStrike" dirty="0">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 Dense layer  is added for classification.</a:t>
            </a:r>
          </a:p>
          <a:p>
            <a:pPr algn="just" rtl="0" fontAlgn="base">
              <a:spcBef>
                <a:spcPts val="0"/>
              </a:spcBef>
              <a:spcAft>
                <a:spcPts val="0"/>
              </a:spcAft>
              <a:buFont typeface="Arial" panose="020B0604020202020204" pitchFamily="34" charset="0"/>
              <a:buChar char="•"/>
            </a:pPr>
            <a:endParaRPr lang="en-US" sz="2000" b="0" i="0" u="none" strike="noStrike" dirty="0">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 </a:t>
            </a:r>
            <a:r>
              <a:rPr lang="en-US" sz="2000" b="0" i="0" u="none" strike="noStrike" dirty="0" err="1">
                <a:effectLst/>
                <a:latin typeface="Times New Roman" panose="02020603050405020304" pitchFamily="18" charset="0"/>
                <a:cs typeface="Times New Roman" panose="02020603050405020304" pitchFamily="18" charset="0"/>
              </a:rPr>
              <a:t>Rmsprop</a:t>
            </a:r>
            <a:r>
              <a:rPr lang="en-US" sz="2000" b="0" i="0" u="none" strike="noStrike" dirty="0">
                <a:effectLst/>
                <a:latin typeface="Times New Roman" panose="02020603050405020304" pitchFamily="18" charset="0"/>
                <a:cs typeface="Times New Roman" panose="02020603050405020304" pitchFamily="18" charset="0"/>
              </a:rPr>
              <a:t> optimizer is used  for the optimization to prevent the decline of learning rate of model.</a:t>
            </a:r>
          </a:p>
          <a:p>
            <a:pPr algn="just" rtl="0" fontAlgn="base">
              <a:spcBef>
                <a:spcPts val="0"/>
              </a:spcBef>
              <a:spcAft>
                <a:spcPts val="0"/>
              </a:spcAft>
              <a:buFont typeface="Arial" panose="020B0604020202020204" pitchFamily="34" charset="0"/>
              <a:buChar char="•"/>
            </a:pPr>
            <a:endParaRPr lang="en-US" sz="2000" b="0" i="0" u="none" strike="noStrike" dirty="0">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r>
              <a:rPr lang="en-US" sz="2000" b="0" i="0" u="none" strike="noStrike" dirty="0">
                <a:effectLst/>
                <a:latin typeface="Times New Roman" panose="02020603050405020304" pitchFamily="18" charset="0"/>
                <a:cs typeface="Times New Roman" panose="02020603050405020304" pitchFamily="18" charset="0"/>
              </a:rPr>
              <a:t> The loss function used is Cross entropy</a:t>
            </a:r>
          </a:p>
          <a:p>
            <a:pPr algn="just" rtl="0" fontAlgn="base">
              <a:spcBef>
                <a:spcPts val="0"/>
              </a:spcBef>
              <a:spcAft>
                <a:spcPts val="0"/>
              </a:spcAft>
            </a:pPr>
            <a:endParaRPr lang="en-US" sz="2000" b="0" i="0" u="none" strike="noStrike" dirty="0">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buFont typeface="Arial" panose="020B0604020202020204" pitchFamily="34" charset="0"/>
              <a:buChar char="•"/>
            </a:pPr>
            <a:endParaRPr lang="en-US" sz="2000" b="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A49761A-0853-4DC7-B6D4-E833412327FB}"/>
              </a:ext>
            </a:extLst>
          </p:cNvPr>
          <p:cNvPicPr>
            <a:picLocks noChangeAspect="1"/>
          </p:cNvPicPr>
          <p:nvPr/>
        </p:nvPicPr>
        <p:blipFill rotWithShape="1">
          <a:blip r:embed="rId2"/>
          <a:srcRect t="31100"/>
          <a:stretch/>
        </p:blipFill>
        <p:spPr>
          <a:xfrm>
            <a:off x="7182034" y="2501755"/>
            <a:ext cx="4694808" cy="2789336"/>
          </a:xfrm>
          <a:prstGeom prst="rect">
            <a:avLst/>
          </a:prstGeom>
        </p:spPr>
      </p:pic>
    </p:spTree>
    <p:extLst>
      <p:ext uri="{BB962C8B-B14F-4D97-AF65-F5344CB8AC3E}">
        <p14:creationId xmlns:p14="http://schemas.microsoft.com/office/powerpoint/2010/main" val="221484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99A1-27AF-499F-8105-9E34B1CFFA8B}"/>
              </a:ext>
            </a:extLst>
          </p:cNvPr>
          <p:cNvSpPr>
            <a:spLocks noGrp="1"/>
          </p:cNvSpPr>
          <p:nvPr>
            <p:ph type="title"/>
          </p:nvPr>
        </p:nvSpPr>
        <p:spPr>
          <a:xfrm>
            <a:off x="444500" y="800378"/>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Evaluation Metrics</a:t>
            </a:r>
            <a:endParaRPr lang="en-IN" sz="3000" i="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5E667ABD-3834-40B7-8219-1DA6DE0EB17B}"/>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41625B21-9716-429E-AC37-CED34EC17FAE}"/>
                  </a:ext>
                </a:extLst>
              </p:cNvPr>
              <p:cNvSpPr>
                <a:spLocks noGrp="1"/>
              </p:cNvSpPr>
              <p:nvPr>
                <p:ph type="body" sz="quarter" idx="13"/>
              </p:nvPr>
            </p:nvSpPr>
            <p:spPr>
              <a:xfrm>
                <a:off x="939184" y="1637212"/>
                <a:ext cx="7237150" cy="4677863"/>
              </a:xfrm>
            </p:spPr>
            <p:txBody>
              <a:bodyPr>
                <a:normAutofit/>
              </a:bodyPr>
              <a:lstStyle/>
              <a:p>
                <a:pPr algn="just" rtl="0" fontAlgn="base">
                  <a:spcBef>
                    <a:spcPts val="0"/>
                  </a:spcBef>
                  <a:spcAft>
                    <a:spcPts val="0"/>
                  </a:spcAft>
                </a:pPr>
                <a:endParaRPr lang="en-US" sz="2000" b="0" i="0" u="none" strike="noStrike" dirty="0">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pPr>
                <a:r>
                  <a:rPr lang="en-US" sz="2000" b="0" i="0" u="none" strike="noStrike" dirty="0">
                    <a:effectLst/>
                    <a:latin typeface="Times New Roman" panose="02020603050405020304" pitchFamily="18" charset="0"/>
                    <a:cs typeface="Times New Roman" panose="02020603050405020304" pitchFamily="18" charset="0"/>
                  </a:rPr>
                  <a:t>Accu</a:t>
                </a:r>
                <a:r>
                  <a:rPr lang="en-US" sz="2000" dirty="0">
                    <a:latin typeface="Times New Roman" panose="02020603050405020304" pitchFamily="18" charset="0"/>
                    <a:cs typeface="Times New Roman" panose="02020603050405020304" pitchFamily="18" charset="0"/>
                  </a:rPr>
                  <a:t>racy: Ratio of correct predictions over all predictions.</a:t>
                </a:r>
              </a:p>
              <a:p>
                <a:pPr algn="just" rtl="0" fontAlgn="base">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algn="just" rtl="0" fontAlgn="base">
                  <a:spcBef>
                    <a:spcPts val="0"/>
                  </a:spcBef>
                  <a:spcAft>
                    <a:spcPts val="0"/>
                  </a:spcAft>
                </a:pPr>
                <a:r>
                  <a:rPr lang="en-US" sz="2000" b="0" i="0" u="none" strike="noStrike" dirty="0">
                    <a:effectLst/>
                    <a:latin typeface="Times New Roman" panose="02020603050405020304" pitchFamily="18" charset="0"/>
                    <a:cs typeface="Times New Roman" panose="02020603050405020304" pitchFamily="18" charset="0"/>
                  </a:rPr>
                  <a:t>Precision: </a:t>
                </a:r>
                <a:r>
                  <a:rPr lang="en-US" sz="2000" b="0" u="none" strike="noStrike" dirty="0">
                    <a:latin typeface="Times New Roman" panose="02020603050405020304" pitchFamily="18" charset="0"/>
                    <a:cs typeface="Times New Roman" panose="02020603050405020304" pitchFamily="18" charset="0"/>
                  </a:rPr>
                  <a:t>N</a:t>
                </a:r>
                <a:r>
                  <a:rPr lang="en-US" sz="2000" i="0" dirty="0">
                    <a:effectLst/>
                    <a:latin typeface="Times New Roman" panose="02020603050405020304" pitchFamily="18" charset="0"/>
                    <a:cs typeface="Times New Roman" panose="02020603050405020304" pitchFamily="18" charset="0"/>
                  </a:rPr>
                  <a:t>umber of positive class predictions that actually belong to the positive class.</a:t>
                </a:r>
              </a:p>
              <a:p>
                <a:pPr fontAlgn="base">
                  <a:spcBef>
                    <a:spcPts val="0"/>
                  </a:spcBef>
                </a:pPr>
                <a:endParaRPr lang="en-US" sz="2000" dirty="0">
                  <a:latin typeface="Times New Roman" panose="02020603050405020304" pitchFamily="18" charset="0"/>
                  <a:cs typeface="Times New Roman" panose="02020603050405020304" pitchFamily="18" charset="0"/>
                </a:endParaRPr>
              </a:p>
              <a:p>
                <a:pPr fontAlgn="base">
                  <a:spcBef>
                    <a:spcPts val="0"/>
                  </a:spcBef>
                </a:pPr>
                <a:r>
                  <a:rPr lang="en-US" sz="2000" dirty="0">
                    <a:latin typeface="Times New Roman" panose="02020603050405020304" pitchFamily="18" charset="0"/>
                    <a:cs typeface="Times New Roman" panose="02020603050405020304" pitchFamily="18" charset="0"/>
                  </a:rPr>
                  <a:t>P</a:t>
                </a:r>
                <a14:m>
                  <m:oMath xmlns:m="http://schemas.openxmlformats.org/officeDocument/2006/math">
                    <m:r>
                      <a:rPr lang="en-US" sz="2000" i="1" smtClean="0">
                        <a:solidFill>
                          <a:schemeClr val="bg1"/>
                        </a:solidFill>
                        <a:latin typeface="Cambria Math" panose="02040503050406030204" pitchFamily="18" charset="0"/>
                      </a:rPr>
                      <m:t>=</m:t>
                    </m:r>
                    <m:f>
                      <m:fPr>
                        <m:ctrlPr>
                          <a:rPr lang="en-US" sz="200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𝑇𝑃</m:t>
                        </m:r>
                      </m:num>
                      <m:den>
                        <m:r>
                          <a:rPr lang="en-US" sz="2000" b="0" i="1" smtClean="0">
                            <a:solidFill>
                              <a:schemeClr val="bg1"/>
                            </a:solidFill>
                            <a:latin typeface="Cambria Math" panose="02040503050406030204" pitchFamily="18" charset="0"/>
                          </a:rPr>
                          <m:t>𝑇𝑃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𝐹𝑃</m:t>
                        </m:r>
                      </m:den>
                    </m:f>
                  </m:oMath>
                </a14:m>
                <a:endParaRPr lang="en-IN" sz="2000" dirty="0">
                  <a:solidFill>
                    <a:schemeClr val="bg1"/>
                  </a:solidFill>
                  <a:latin typeface="Times New Roman" panose="02020603050405020304" pitchFamily="18" charset="0"/>
                  <a:cs typeface="Times New Roman" panose="02020603050405020304" pitchFamily="18" charset="0"/>
                </a:endParaRPr>
              </a:p>
              <a:p>
                <a:pPr algn="just" rtl="0" fontAlgn="base">
                  <a:spcBef>
                    <a:spcPts val="0"/>
                  </a:spcBef>
                  <a:spcAft>
                    <a:spcPts val="0"/>
                  </a:spcAft>
                </a:pPr>
                <a:endParaRPr lang="en-US" sz="2000" b="0" i="0" u="none" strike="noStrike" dirty="0">
                  <a:effectLst/>
                  <a:latin typeface="Times New Roman" panose="02020603050405020304" pitchFamily="18" charset="0"/>
                  <a:cs typeface="Times New Roman" panose="02020603050405020304" pitchFamily="18" charset="0"/>
                </a:endParaRPr>
              </a:p>
              <a:p>
                <a:pPr algn="just" fontAlgn="base">
                  <a:spcBef>
                    <a:spcPts val="0"/>
                  </a:spcBef>
                </a:pPr>
                <a:r>
                  <a:rPr lang="en-US" sz="2000" b="0" i="0" u="none" strike="noStrike" dirty="0">
                    <a:effectLst/>
                    <a:latin typeface="Times New Roman" panose="02020603050405020304" pitchFamily="18" charset="0"/>
                    <a:cs typeface="Times New Roman" panose="02020603050405020304" pitchFamily="18" charset="0"/>
                  </a:rPr>
                  <a:t>Recall: Recall</a:t>
                </a:r>
                <a:r>
                  <a:rPr lang="en-US" sz="2000" b="0" i="0" dirty="0">
                    <a:effectLst/>
                    <a:latin typeface="Times New Roman" panose="02020603050405020304" pitchFamily="18" charset="0"/>
                    <a:cs typeface="Times New Roman" panose="02020603050405020304" pitchFamily="18" charset="0"/>
                  </a:rPr>
                  <a:t> quantifies the number of positive class predictions made out of all positive examples in the dataset.</a:t>
                </a:r>
              </a:p>
              <a:p>
                <a:pPr algn="just" fontAlgn="base">
                  <a:spcBef>
                    <a:spcPts val="0"/>
                  </a:spcBef>
                </a:pPr>
                <a:endParaRPr lang="en-US" sz="2000" dirty="0">
                  <a:latin typeface="Times New Roman" panose="02020603050405020304" pitchFamily="18" charset="0"/>
                  <a:cs typeface="Times New Roman" panose="02020603050405020304" pitchFamily="18" charset="0"/>
                </a:endParaRPr>
              </a:p>
              <a:p>
                <a:pPr fontAlgn="base">
                  <a:spcBef>
                    <a:spcPts val="0"/>
                  </a:spcBef>
                </a:pPr>
                <a:r>
                  <a:rPr lang="en-US" sz="2000" dirty="0">
                    <a:solidFill>
                      <a:schemeClr val="bg1"/>
                    </a:solidFill>
                    <a:latin typeface="Times New Roman" panose="02020603050405020304" pitchFamily="18" charset="0"/>
                    <a:cs typeface="Times New Roman" panose="02020603050405020304" pitchFamily="18" charset="0"/>
                  </a:rPr>
                  <a:t>R</a:t>
                </a:r>
                <a14:m>
                  <m:oMath xmlns:m="http://schemas.openxmlformats.org/officeDocument/2006/math">
                    <m:r>
                      <a:rPr lang="en-US" sz="2000" i="1" smtClean="0">
                        <a:solidFill>
                          <a:schemeClr val="bg1"/>
                        </a:solidFill>
                        <a:latin typeface="Cambria Math" panose="02040503050406030204" pitchFamily="18" charset="0"/>
                      </a:rPr>
                      <m:t>=</m:t>
                    </m:r>
                    <m:f>
                      <m:fPr>
                        <m:ctrlPr>
                          <a:rPr lang="en-US" sz="200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𝑇𝑃</m:t>
                        </m:r>
                      </m:num>
                      <m:den>
                        <m:r>
                          <a:rPr lang="en-US" sz="2000" b="0" i="1" smtClean="0">
                            <a:solidFill>
                              <a:schemeClr val="bg1"/>
                            </a:solidFill>
                            <a:latin typeface="Cambria Math" panose="02040503050406030204" pitchFamily="18" charset="0"/>
                          </a:rPr>
                          <m:t>𝑇𝑃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𝐹𝑁</m:t>
                        </m:r>
                      </m:den>
                    </m:f>
                  </m:oMath>
                </a14:m>
                <a:endParaRPr lang="en-US" sz="2000" b="0" i="0" dirty="0">
                  <a:effectLst/>
                  <a:latin typeface="Times New Roman" panose="02020603050405020304" pitchFamily="18" charset="0"/>
                  <a:cs typeface="Times New Roman" panose="02020603050405020304" pitchFamily="18" charset="0"/>
                </a:endParaRPr>
              </a:p>
              <a:p>
                <a:pPr algn="just" rtl="0" fontAlgn="base">
                  <a:spcBef>
                    <a:spcPts val="0"/>
                  </a:spcBef>
                  <a:spcAft>
                    <a:spcPts val="0"/>
                  </a:spcAft>
                </a:pPr>
                <a:endParaRPr lang="en-US" sz="2000" b="0" i="0" u="none" strike="noStrike"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a:t>
                </a:r>
                <a:r>
                  <a:rPr lang="en-US" sz="12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Score</a:t>
                </a:r>
                <a14:m>
                  <m:oMath xmlns:m="http://schemas.openxmlformats.org/officeDocument/2006/math">
                    <m:r>
                      <a:rPr lang="en-US" sz="2000" i="1" smtClean="0">
                        <a:solidFill>
                          <a:schemeClr val="bg1"/>
                        </a:solidFill>
                        <a:latin typeface="Cambria Math" panose="02040503050406030204" pitchFamily="18" charset="0"/>
                      </a:rPr>
                      <m:t>=</m:t>
                    </m:r>
                    <m:f>
                      <m:fPr>
                        <m:ctrlPr>
                          <a:rPr lang="en-US" sz="200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r>
                          <a:rPr lang="en-US" sz="2000" b="0" i="1" smtClean="0">
                            <a:solidFill>
                              <a:schemeClr val="bg1"/>
                            </a:solidFill>
                            <a:latin typeface="Cambria Math" panose="02040503050406030204" pitchFamily="18" charset="0"/>
                          </a:rPr>
                          <m:t>𝑃𝑅</m:t>
                        </m:r>
                      </m:num>
                      <m:den>
                        <m:r>
                          <a:rPr lang="en-US" sz="2000" b="0" i="1" smtClean="0">
                            <a:solidFill>
                              <a:schemeClr val="bg1"/>
                            </a:solidFill>
                            <a:latin typeface="Cambria Math" panose="02040503050406030204" pitchFamily="18" charset="0"/>
                          </a:rPr>
                          <m:t>𝑃</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𝑅</m:t>
                        </m:r>
                      </m:den>
                    </m:f>
                  </m:oMath>
                </a14:m>
                <a:endParaRPr lang="en-IN" sz="2000" dirty="0">
                  <a:solidFill>
                    <a:schemeClr val="bg1"/>
                  </a:solidFill>
                </a:endParaRPr>
              </a:p>
              <a:p>
                <a:endParaRPr lang="en-US" sz="2000" b="1" dirty="0">
                  <a:latin typeface="arial" panose="020B0604020202020204" pitchFamily="34" charset="0"/>
                </a:endParaRPr>
              </a:p>
              <a:p>
                <a:endParaRPr lang="en-US" sz="2000" dirty="0">
                  <a:latin typeface="arial" panose="020B0604020202020204" pitchFamily="34" charset="0"/>
                </a:endParaRPr>
              </a:p>
            </p:txBody>
          </p:sp>
        </mc:Choice>
        <mc:Fallback>
          <p:sp>
            <p:nvSpPr>
              <p:cNvPr id="4" name="Text Placeholder 3">
                <a:extLst>
                  <a:ext uri="{FF2B5EF4-FFF2-40B4-BE49-F238E27FC236}">
                    <a16:creationId xmlns:a16="http://schemas.microsoft.com/office/drawing/2014/main" id="{41625B21-9716-429E-AC37-CED34EC17FAE}"/>
                  </a:ext>
                </a:extLst>
              </p:cNvPr>
              <p:cNvSpPr>
                <a:spLocks noGrp="1" noRot="1" noChangeAspect="1" noMove="1" noResize="1" noEditPoints="1" noAdjustHandles="1" noChangeArrowheads="1" noChangeShapeType="1" noTextEdit="1"/>
              </p:cNvSpPr>
              <p:nvPr>
                <p:ph type="body" sz="quarter" idx="13"/>
              </p:nvPr>
            </p:nvSpPr>
            <p:spPr>
              <a:xfrm>
                <a:off x="939184" y="1637212"/>
                <a:ext cx="7237150" cy="4677863"/>
              </a:xfrm>
              <a:blipFill>
                <a:blip r:embed="rId2"/>
                <a:stretch>
                  <a:fillRect l="-842" t="-1173" r="-927"/>
                </a:stretch>
              </a:blipFill>
            </p:spPr>
            <p:txBody>
              <a:bodyPr/>
              <a:lstStyle/>
              <a:p>
                <a:r>
                  <a:rPr lang="en-IN">
                    <a:noFill/>
                  </a:rPr>
                  <a:t> </a:t>
                </a:r>
              </a:p>
            </p:txBody>
          </p:sp>
        </mc:Fallback>
      </mc:AlternateContent>
      <p:pic>
        <p:nvPicPr>
          <p:cNvPr id="1026" name="Picture 2" descr="Understanding Evaluation Metrics in Classification Modeling | by Raden  Aurelius Andhika Viadinugroho | Towards Data Science">
            <a:extLst>
              <a:ext uri="{FF2B5EF4-FFF2-40B4-BE49-F238E27FC236}">
                <a16:creationId xmlns:a16="http://schemas.microsoft.com/office/drawing/2014/main" id="{4AC48B1A-1508-4703-8F89-96D2A6B8F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0229" y="2593430"/>
            <a:ext cx="3248371" cy="247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06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FCE4C-CB92-4E65-A87D-E24882E6EB90}"/>
              </a:ext>
            </a:extLst>
          </p:cNvPr>
          <p:cNvSpPr>
            <a:spLocks noGrp="1"/>
          </p:cNvSpPr>
          <p:nvPr>
            <p:ph type="title"/>
          </p:nvPr>
        </p:nvSpPr>
        <p:spPr>
          <a:xfrm>
            <a:off x="444500" y="898031"/>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Result Analysis</a:t>
            </a:r>
            <a:endParaRPr lang="en-IN" sz="3000" i="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63A2AC43-497F-42D2-B427-8826507FD982}"/>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graphicFrame>
        <p:nvGraphicFramePr>
          <p:cNvPr id="7" name="Table 7">
            <a:extLst>
              <a:ext uri="{FF2B5EF4-FFF2-40B4-BE49-F238E27FC236}">
                <a16:creationId xmlns:a16="http://schemas.microsoft.com/office/drawing/2014/main" id="{FA7B6ACF-31BD-45CD-ACDB-CD11C37B12EC}"/>
              </a:ext>
            </a:extLst>
          </p:cNvPr>
          <p:cNvGraphicFramePr>
            <a:graphicFrameLocks noGrp="1"/>
          </p:cNvGraphicFramePr>
          <p:nvPr>
            <p:ph idx="1"/>
            <p:extLst>
              <p:ext uri="{D42A27DB-BD31-4B8C-83A1-F6EECF244321}">
                <p14:modId xmlns:p14="http://schemas.microsoft.com/office/powerpoint/2010/main" val="2627587879"/>
              </p:ext>
            </p:extLst>
          </p:nvPr>
        </p:nvGraphicFramePr>
        <p:xfrm>
          <a:off x="861135" y="1967667"/>
          <a:ext cx="9374818" cy="4531656"/>
        </p:xfrm>
        <a:graphic>
          <a:graphicData uri="http://schemas.openxmlformats.org/drawingml/2006/table">
            <a:tbl>
              <a:tblPr firstRow="1" bandRow="1">
                <a:tableStyleId>{5C22544A-7EE6-4342-B048-85BDC9FD1C3A}</a:tableStyleId>
              </a:tblPr>
              <a:tblGrid>
                <a:gridCol w="896924">
                  <a:extLst>
                    <a:ext uri="{9D8B030D-6E8A-4147-A177-3AD203B41FA5}">
                      <a16:colId xmlns:a16="http://schemas.microsoft.com/office/drawing/2014/main" val="329074692"/>
                    </a:ext>
                  </a:extLst>
                </a:gridCol>
                <a:gridCol w="3736266">
                  <a:extLst>
                    <a:ext uri="{9D8B030D-6E8A-4147-A177-3AD203B41FA5}">
                      <a16:colId xmlns:a16="http://schemas.microsoft.com/office/drawing/2014/main" val="1877294638"/>
                    </a:ext>
                  </a:extLst>
                </a:gridCol>
                <a:gridCol w="1465768">
                  <a:extLst>
                    <a:ext uri="{9D8B030D-6E8A-4147-A177-3AD203B41FA5}">
                      <a16:colId xmlns:a16="http://schemas.microsoft.com/office/drawing/2014/main" val="3074415244"/>
                    </a:ext>
                  </a:extLst>
                </a:gridCol>
                <a:gridCol w="1464816">
                  <a:extLst>
                    <a:ext uri="{9D8B030D-6E8A-4147-A177-3AD203B41FA5}">
                      <a16:colId xmlns:a16="http://schemas.microsoft.com/office/drawing/2014/main" val="3191472737"/>
                    </a:ext>
                  </a:extLst>
                </a:gridCol>
                <a:gridCol w="1811044">
                  <a:extLst>
                    <a:ext uri="{9D8B030D-6E8A-4147-A177-3AD203B41FA5}">
                      <a16:colId xmlns:a16="http://schemas.microsoft.com/office/drawing/2014/main" val="3299259642"/>
                    </a:ext>
                  </a:extLst>
                </a:gridCol>
              </a:tblGrid>
              <a:tr h="457200">
                <a:tc rowSpan="2">
                  <a:txBody>
                    <a:bodyPr/>
                    <a:lstStyle/>
                    <a:p>
                      <a:r>
                        <a:rPr lang="en-US"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rowSpan="2">
                  <a:txBody>
                    <a:bodyPr/>
                    <a:lstStyle/>
                    <a:p>
                      <a:r>
                        <a:rPr lang="en-US" dirty="0">
                          <a:latin typeface="Times New Roman" panose="02020603050405020304" pitchFamily="18" charset="0"/>
                          <a:cs typeface="Times New Roman" panose="02020603050405020304" pitchFamily="18" charset="0"/>
                        </a:rPr>
                        <a:t>Model Name</a:t>
                      </a:r>
                      <a:endParaRPr lang="en-IN" dirty="0">
                        <a:latin typeface="Times New Roman" panose="02020603050405020304" pitchFamily="18" charset="0"/>
                        <a:cs typeface="Times New Roman" panose="02020603050405020304" pitchFamily="18" charset="0"/>
                      </a:endParaRPr>
                    </a:p>
                  </a:txBody>
                  <a:tcPr/>
                </a:tc>
                <a:tc gridSpan="3">
                  <a:txBody>
                    <a:bodyPr/>
                    <a:lstStyle/>
                    <a:p>
                      <a:r>
                        <a:rPr lang="en-US" dirty="0">
                          <a:latin typeface="Times New Roman" panose="02020603050405020304" pitchFamily="18" charset="0"/>
                          <a:cs typeface="Times New Roman" panose="02020603050405020304" pitchFamily="18" charset="0"/>
                        </a:rPr>
                        <a:t>Testing Accuracy</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01028388"/>
                  </a:ext>
                </a:extLst>
              </a:tr>
              <a:tr h="457200">
                <a:tc vMerge="1">
                  <a:txBody>
                    <a:bodyPr/>
                    <a:lstStyle/>
                    <a:p>
                      <a:endParaRPr lang="en-IN"/>
                    </a:p>
                  </a:txBody>
                  <a:tcPr/>
                </a:tc>
                <a:tc vMerge="1">
                  <a:txBody>
                    <a:bodyPr/>
                    <a:lstStyle/>
                    <a:p>
                      <a:endParaRPr lang="en-IN"/>
                    </a:p>
                  </a:txBody>
                  <a:tcPr/>
                </a:tc>
                <a:tc>
                  <a:txBody>
                    <a:bodyPr/>
                    <a:lstStyle/>
                    <a:p>
                      <a:r>
                        <a:rPr lang="en-US" dirty="0">
                          <a:latin typeface="Times New Roman" panose="02020603050405020304" pitchFamily="18" charset="0"/>
                          <a:cs typeface="Times New Roman" panose="02020603050405020304" pitchFamily="18" charset="0"/>
                        </a:rPr>
                        <a:t>Dataset1</a:t>
                      </a:r>
                    </a:p>
                    <a:p>
                      <a:r>
                        <a:rPr lang="en-US" dirty="0">
                          <a:latin typeface="Times New Roman" panose="02020603050405020304" pitchFamily="18" charset="0"/>
                          <a:cs typeface="Times New Roman" panose="02020603050405020304" pitchFamily="18" charset="0"/>
                        </a:rPr>
                        <a:t>(29999*184)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Dataset2</a:t>
                      </a:r>
                    </a:p>
                    <a:p>
                      <a:r>
                        <a:rPr lang="en-US" dirty="0">
                          <a:latin typeface="Times New Roman" panose="02020603050405020304" pitchFamily="18" charset="0"/>
                          <a:cs typeface="Times New Roman" panose="02020603050405020304" pitchFamily="18" charset="0"/>
                        </a:rPr>
                        <a:t>(70*17)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Dataset3</a:t>
                      </a:r>
                    </a:p>
                    <a:p>
                      <a:r>
                        <a:rPr lang="en-US" dirty="0">
                          <a:latin typeface="Times New Roman" panose="02020603050405020304" pitchFamily="18" charset="0"/>
                          <a:cs typeface="Times New Roman" panose="02020603050405020304" pitchFamily="18" charset="0"/>
                        </a:rPr>
                        <a:t>(138047*57)</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5115899"/>
                  </a:ext>
                </a:extLst>
              </a:tr>
              <a:tr h="429297">
                <a:tc>
                  <a:txBody>
                    <a:bodyPr/>
                    <a:lstStyle/>
                    <a:p>
                      <a:r>
                        <a:rPr lang="en-US">
                          <a:latin typeface="Times New Roman" panose="02020603050405020304" pitchFamily="18" charset="0"/>
                          <a:cs typeface="Times New Roman" panose="02020603050405020304" pitchFamily="18" charset="0"/>
                        </a:rPr>
                        <a:t>1.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Logistic Regression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91.02</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9693809"/>
                  </a:ext>
                </a:extLst>
              </a:tr>
              <a:tr h="429297">
                <a:tc>
                  <a:txBody>
                    <a:bodyPr/>
                    <a:lstStyle/>
                    <a:p>
                      <a:r>
                        <a:rPr lang="en-US">
                          <a:latin typeface="Times New Roman" panose="02020603050405020304" pitchFamily="18" charset="0"/>
                          <a:cs typeface="Times New Roman" panose="02020603050405020304" pitchFamily="18" charset="0"/>
                        </a:rPr>
                        <a:t>2.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K Nearest </a:t>
                      </a:r>
                      <a:r>
                        <a:rPr lang="en-US" dirty="0" err="1">
                          <a:latin typeface="Times New Roman" panose="02020603050405020304" pitchFamily="18" charset="0"/>
                          <a:cs typeface="Times New Roman" panose="02020603050405020304" pitchFamily="18" charset="0"/>
                        </a:rPr>
                        <a:t>Neighbours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72.5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83.3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92.56</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7825925"/>
                  </a:ext>
                </a:extLst>
              </a:tr>
              <a:tr h="429297">
                <a:tc>
                  <a:txBody>
                    <a:bodyPr/>
                    <a:lstStyle/>
                    <a:p>
                      <a:r>
                        <a:rPr lang="en-US">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SVM Linear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72.85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83.3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93.85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294242"/>
                  </a:ext>
                </a:extLst>
              </a:tr>
              <a:tr h="429297">
                <a:tc>
                  <a:txBody>
                    <a:bodyPr/>
                    <a:lstStyle/>
                    <a:p>
                      <a:r>
                        <a:rPr lang="en-US">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SVM RBF</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72.45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66.6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94.79</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8871590"/>
                  </a:ext>
                </a:extLst>
              </a:tr>
              <a:tr h="429297">
                <a:tc>
                  <a:txBody>
                    <a:bodyPr/>
                    <a:lstStyle/>
                    <a:p>
                      <a:r>
                        <a:rPr lang="en-US">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Gaussian NB</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53.11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62.5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53.11</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7198756"/>
                  </a:ext>
                </a:extLst>
              </a:tr>
              <a:tr h="429297">
                <a:tc>
                  <a:txBody>
                    <a:bodyPr/>
                    <a:lstStyle/>
                    <a:p>
                      <a:r>
                        <a:rPr lang="en-US">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Decision Tree Classifier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78.34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91.6</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97.14</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9569292"/>
                  </a:ext>
                </a:extLst>
              </a:tr>
              <a:tr h="429297">
                <a:tc>
                  <a:txBody>
                    <a:bodyPr/>
                    <a:lstStyle/>
                    <a:p>
                      <a:r>
                        <a:rPr lang="en-US">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Random Forest Classifier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79.05</a:t>
                      </a:r>
                    </a:p>
                  </a:txBody>
                  <a:tcPr/>
                </a:tc>
                <a:tc>
                  <a:txBody>
                    <a:bodyPr/>
                    <a:lstStyle/>
                    <a:p>
                      <a:r>
                        <a:rPr lang="en-US" dirty="0">
                          <a:latin typeface="Times New Roman" panose="02020603050405020304" pitchFamily="18" charset="0"/>
                          <a:cs typeface="Times New Roman" panose="02020603050405020304" pitchFamily="18" charset="0"/>
                        </a:rPr>
                        <a:t>98.2</a:t>
                      </a:r>
                    </a:p>
                  </a:txBody>
                  <a:tcPr/>
                </a:tc>
                <a:tc>
                  <a:txBody>
                    <a:bodyPr/>
                    <a:lstStyle/>
                    <a:p>
                      <a:r>
                        <a:rPr lang="en-US" dirty="0">
                          <a:latin typeface="Times New Roman" panose="02020603050405020304" pitchFamily="18" charset="0"/>
                          <a:cs typeface="Times New Roman" panose="02020603050405020304" pitchFamily="18" charset="0"/>
                        </a:rPr>
                        <a:t>97.45</a:t>
                      </a:r>
                    </a:p>
                  </a:txBody>
                  <a:tcPr/>
                </a:tc>
                <a:extLst>
                  <a:ext uri="{0D108BD9-81ED-4DB2-BD59-A6C34878D82A}">
                    <a16:rowId xmlns:a16="http://schemas.microsoft.com/office/drawing/2014/main" val="3151516138"/>
                  </a:ext>
                </a:extLst>
              </a:tr>
              <a:tr h="429297">
                <a:tc>
                  <a:txBody>
                    <a:bodyPr/>
                    <a:lstStyle/>
                    <a:p>
                      <a:r>
                        <a:rPr lang="en-US">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Sequential Neural Network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74.93</a:t>
                      </a:r>
                    </a:p>
                  </a:txBody>
                  <a:tcPr/>
                </a:tc>
                <a:tc>
                  <a:txBody>
                    <a:bodyPr/>
                    <a:lstStyle/>
                    <a:p>
                      <a:r>
                        <a:rPr lang="en-US" dirty="0">
                          <a:latin typeface="Times New Roman" panose="02020603050405020304" pitchFamily="18" charset="0"/>
                          <a:cs typeface="Times New Roman" panose="02020603050405020304" pitchFamily="18" charset="0"/>
                        </a:rPr>
                        <a:t>70.83</a:t>
                      </a:r>
                    </a:p>
                  </a:txBody>
                  <a:tcPr/>
                </a:tc>
                <a:tc>
                  <a:txBody>
                    <a:bodyPr/>
                    <a:lstStyle/>
                    <a:p>
                      <a:r>
                        <a:rPr lang="en-US" dirty="0">
                          <a:latin typeface="Times New Roman" panose="02020603050405020304" pitchFamily="18" charset="0"/>
                          <a:cs typeface="Times New Roman" panose="02020603050405020304" pitchFamily="18" charset="0"/>
                        </a:rPr>
                        <a:t>98.82</a:t>
                      </a:r>
                    </a:p>
                  </a:txBody>
                  <a:tcPr/>
                </a:tc>
                <a:extLst>
                  <a:ext uri="{0D108BD9-81ED-4DB2-BD59-A6C34878D82A}">
                    <a16:rowId xmlns:a16="http://schemas.microsoft.com/office/drawing/2014/main" val="2248643259"/>
                  </a:ext>
                </a:extLst>
              </a:tr>
            </a:tbl>
          </a:graphicData>
        </a:graphic>
      </p:graphicFrame>
    </p:spTree>
    <p:extLst>
      <p:ext uri="{BB962C8B-B14F-4D97-AF65-F5344CB8AC3E}">
        <p14:creationId xmlns:p14="http://schemas.microsoft.com/office/powerpoint/2010/main" val="179937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352-E33F-4EBE-8067-7B78D527F9F3}"/>
              </a:ext>
            </a:extLst>
          </p:cNvPr>
          <p:cNvSpPr>
            <a:spLocks noGrp="1"/>
          </p:cNvSpPr>
          <p:nvPr>
            <p:ph type="title"/>
          </p:nvPr>
        </p:nvSpPr>
        <p:spPr>
          <a:xfrm>
            <a:off x="142660" y="827011"/>
            <a:ext cx="11214100" cy="507831"/>
          </a:xfrm>
        </p:spPr>
        <p:txBody>
          <a:bodyPr/>
          <a:lstStyle/>
          <a:p>
            <a:r>
              <a:rPr lang="en-IN" sz="3000" i="1" dirty="0">
                <a:solidFill>
                  <a:schemeClr val="accent1">
                    <a:lumMod val="60000"/>
                    <a:lumOff val="40000"/>
                  </a:schemeClr>
                </a:solidFill>
                <a:latin typeface="Calibri" panose="020F0502020204030204" pitchFamily="34" charset="0"/>
                <a:cs typeface="Calibri" panose="020F0502020204030204" pitchFamily="34" charset="0"/>
              </a:rPr>
              <a:t>Graph based on Comparison of model on 3 different dataset</a:t>
            </a:r>
          </a:p>
        </p:txBody>
      </p:sp>
      <p:sp>
        <p:nvSpPr>
          <p:cNvPr id="3" name="Slide Number Placeholder 2">
            <a:extLst>
              <a:ext uri="{FF2B5EF4-FFF2-40B4-BE49-F238E27FC236}">
                <a16:creationId xmlns:a16="http://schemas.microsoft.com/office/drawing/2014/main" id="{B13D9825-A9E4-4F29-9A84-DED19FA07398}"/>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5" name="Picture 4">
            <a:extLst>
              <a:ext uri="{FF2B5EF4-FFF2-40B4-BE49-F238E27FC236}">
                <a16:creationId xmlns:a16="http://schemas.microsoft.com/office/drawing/2014/main" id="{94FDF628-5787-42FC-AAC8-3BBB02931396}"/>
              </a:ext>
            </a:extLst>
          </p:cNvPr>
          <p:cNvPicPr>
            <a:picLocks noChangeAspect="1"/>
          </p:cNvPicPr>
          <p:nvPr/>
        </p:nvPicPr>
        <p:blipFill>
          <a:blip r:embed="rId2"/>
          <a:stretch>
            <a:fillRect/>
          </a:stretch>
        </p:blipFill>
        <p:spPr>
          <a:xfrm>
            <a:off x="2698565" y="1840701"/>
            <a:ext cx="6196860" cy="3785529"/>
          </a:xfrm>
          <a:prstGeom prst="rect">
            <a:avLst/>
          </a:prstGeom>
        </p:spPr>
      </p:pic>
    </p:spTree>
    <p:extLst>
      <p:ext uri="{BB962C8B-B14F-4D97-AF65-F5344CB8AC3E}">
        <p14:creationId xmlns:p14="http://schemas.microsoft.com/office/powerpoint/2010/main" val="429457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03EB-C90D-4271-8D91-DD78D325B4EE}"/>
              </a:ext>
            </a:extLst>
          </p:cNvPr>
          <p:cNvSpPr>
            <a:spLocks noGrp="1"/>
          </p:cNvSpPr>
          <p:nvPr>
            <p:ph type="title"/>
          </p:nvPr>
        </p:nvSpPr>
        <p:spPr>
          <a:xfrm>
            <a:off x="390773" y="808705"/>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Graph based on Testing accuracy of various Models</a:t>
            </a:r>
            <a:endParaRPr lang="en-IN" sz="3000" i="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94288444-B0BC-489E-8048-1CE9B54FFABA}"/>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12" name="TextBox 11">
            <a:extLst>
              <a:ext uri="{FF2B5EF4-FFF2-40B4-BE49-F238E27FC236}">
                <a16:creationId xmlns:a16="http://schemas.microsoft.com/office/drawing/2014/main" id="{977CB381-3FAE-4B49-BA78-6C0721EA68E9}"/>
              </a:ext>
            </a:extLst>
          </p:cNvPr>
          <p:cNvSpPr txBox="1"/>
          <p:nvPr/>
        </p:nvSpPr>
        <p:spPr>
          <a:xfrm>
            <a:off x="337352" y="5149048"/>
            <a:ext cx="3355759" cy="646331"/>
          </a:xfrm>
          <a:prstGeom prst="rect">
            <a:avLst/>
          </a:prstGeom>
          <a:noFill/>
        </p:spPr>
        <p:txBody>
          <a:bodyPr wrap="square" rtlCol="0">
            <a:spAutoFit/>
          </a:bodyPr>
          <a:lstStyle/>
          <a:p>
            <a:r>
              <a:rPr lang="en-US" dirty="0">
                <a:solidFill>
                  <a:schemeClr val="bg1"/>
                </a:solidFill>
              </a:rPr>
              <a:t>Testing accuracy of various model for dataset1(29999*184)</a:t>
            </a:r>
            <a:endParaRPr lang="en-IN" dirty="0">
              <a:solidFill>
                <a:schemeClr val="bg1"/>
              </a:solidFill>
            </a:endParaRPr>
          </a:p>
        </p:txBody>
      </p:sp>
      <p:sp>
        <p:nvSpPr>
          <p:cNvPr id="13" name="TextBox 12">
            <a:extLst>
              <a:ext uri="{FF2B5EF4-FFF2-40B4-BE49-F238E27FC236}">
                <a16:creationId xmlns:a16="http://schemas.microsoft.com/office/drawing/2014/main" id="{09A73E8A-7D35-4E6C-8C03-233AE7C54092}"/>
              </a:ext>
            </a:extLst>
          </p:cNvPr>
          <p:cNvSpPr txBox="1"/>
          <p:nvPr/>
        </p:nvSpPr>
        <p:spPr>
          <a:xfrm>
            <a:off x="4578165" y="5149048"/>
            <a:ext cx="2946770" cy="646331"/>
          </a:xfrm>
          <a:prstGeom prst="rect">
            <a:avLst/>
          </a:prstGeom>
          <a:noFill/>
        </p:spPr>
        <p:txBody>
          <a:bodyPr wrap="square" rtlCol="0">
            <a:spAutoFit/>
          </a:bodyPr>
          <a:lstStyle/>
          <a:p>
            <a:r>
              <a:rPr lang="en-US" dirty="0">
                <a:solidFill>
                  <a:schemeClr val="bg1"/>
                </a:solidFill>
              </a:rPr>
              <a:t>Testing accuracy of various model for dataset2(70*17)</a:t>
            </a:r>
            <a:endParaRPr lang="en-IN" dirty="0">
              <a:solidFill>
                <a:schemeClr val="bg1"/>
              </a:solidFill>
            </a:endParaRPr>
          </a:p>
        </p:txBody>
      </p:sp>
      <p:sp>
        <p:nvSpPr>
          <p:cNvPr id="14" name="TextBox 13">
            <a:extLst>
              <a:ext uri="{FF2B5EF4-FFF2-40B4-BE49-F238E27FC236}">
                <a16:creationId xmlns:a16="http://schemas.microsoft.com/office/drawing/2014/main" id="{A92AB1A5-4C56-4464-A135-42C0C2BB6AA0}"/>
              </a:ext>
            </a:extLst>
          </p:cNvPr>
          <p:cNvSpPr txBox="1"/>
          <p:nvPr/>
        </p:nvSpPr>
        <p:spPr>
          <a:xfrm>
            <a:off x="8294231" y="5149048"/>
            <a:ext cx="3497063" cy="646331"/>
          </a:xfrm>
          <a:prstGeom prst="rect">
            <a:avLst/>
          </a:prstGeom>
          <a:noFill/>
        </p:spPr>
        <p:txBody>
          <a:bodyPr wrap="square" rtlCol="0">
            <a:spAutoFit/>
          </a:bodyPr>
          <a:lstStyle/>
          <a:p>
            <a:r>
              <a:rPr lang="en-US" dirty="0">
                <a:solidFill>
                  <a:schemeClr val="bg1"/>
                </a:solidFill>
              </a:rPr>
              <a:t>Testing accuracy of various model for dataset3(1,38,407*57)</a:t>
            </a:r>
            <a:endParaRPr lang="en-IN" dirty="0">
              <a:solidFill>
                <a:schemeClr val="bg1"/>
              </a:solidFill>
            </a:endParaRPr>
          </a:p>
        </p:txBody>
      </p:sp>
      <p:pic>
        <p:nvPicPr>
          <p:cNvPr id="6" name="Picture 5">
            <a:extLst>
              <a:ext uri="{FF2B5EF4-FFF2-40B4-BE49-F238E27FC236}">
                <a16:creationId xmlns:a16="http://schemas.microsoft.com/office/drawing/2014/main" id="{80113D0F-7078-416F-BEBB-84F553DF0F61}"/>
              </a:ext>
            </a:extLst>
          </p:cNvPr>
          <p:cNvPicPr>
            <a:picLocks noChangeAspect="1"/>
          </p:cNvPicPr>
          <p:nvPr/>
        </p:nvPicPr>
        <p:blipFill>
          <a:blip r:embed="rId2"/>
          <a:stretch>
            <a:fillRect/>
          </a:stretch>
        </p:blipFill>
        <p:spPr>
          <a:xfrm>
            <a:off x="8118428" y="2231682"/>
            <a:ext cx="3848671" cy="2556586"/>
          </a:xfrm>
          <a:prstGeom prst="rect">
            <a:avLst/>
          </a:prstGeom>
        </p:spPr>
      </p:pic>
      <p:pic>
        <p:nvPicPr>
          <p:cNvPr id="9" name="Picture 8">
            <a:extLst>
              <a:ext uri="{FF2B5EF4-FFF2-40B4-BE49-F238E27FC236}">
                <a16:creationId xmlns:a16="http://schemas.microsoft.com/office/drawing/2014/main" id="{6DE7F496-F929-44BD-8AFF-F501DB5DECF9}"/>
              </a:ext>
            </a:extLst>
          </p:cNvPr>
          <p:cNvPicPr>
            <a:picLocks noChangeAspect="1"/>
          </p:cNvPicPr>
          <p:nvPr/>
        </p:nvPicPr>
        <p:blipFill>
          <a:blip r:embed="rId3"/>
          <a:stretch>
            <a:fillRect/>
          </a:stretch>
        </p:blipFill>
        <p:spPr>
          <a:xfrm>
            <a:off x="193369" y="2231682"/>
            <a:ext cx="3683851" cy="2556586"/>
          </a:xfrm>
          <a:prstGeom prst="rect">
            <a:avLst/>
          </a:prstGeom>
        </p:spPr>
      </p:pic>
      <p:pic>
        <p:nvPicPr>
          <p:cNvPr id="15" name="Picture 14">
            <a:extLst>
              <a:ext uri="{FF2B5EF4-FFF2-40B4-BE49-F238E27FC236}">
                <a16:creationId xmlns:a16="http://schemas.microsoft.com/office/drawing/2014/main" id="{7589A5BC-CB56-43D8-8446-19BAB9C15F5F}"/>
              </a:ext>
            </a:extLst>
          </p:cNvPr>
          <p:cNvPicPr>
            <a:picLocks noChangeAspect="1"/>
          </p:cNvPicPr>
          <p:nvPr/>
        </p:nvPicPr>
        <p:blipFill>
          <a:blip r:embed="rId4"/>
          <a:stretch>
            <a:fillRect/>
          </a:stretch>
        </p:blipFill>
        <p:spPr>
          <a:xfrm>
            <a:off x="4073488" y="2231682"/>
            <a:ext cx="3848671" cy="2556586"/>
          </a:xfrm>
          <a:prstGeom prst="rect">
            <a:avLst/>
          </a:prstGeom>
        </p:spPr>
      </p:pic>
    </p:spTree>
    <p:extLst>
      <p:ext uri="{BB962C8B-B14F-4D97-AF65-F5344CB8AC3E}">
        <p14:creationId xmlns:p14="http://schemas.microsoft.com/office/powerpoint/2010/main" val="58682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DB4C-99DE-48A5-8295-DA0EBDCBD291}"/>
              </a:ext>
            </a:extLst>
          </p:cNvPr>
          <p:cNvSpPr>
            <a:spLocks noGrp="1"/>
          </p:cNvSpPr>
          <p:nvPr>
            <p:ph type="title"/>
          </p:nvPr>
        </p:nvSpPr>
        <p:spPr>
          <a:xfrm>
            <a:off x="577665" y="898031"/>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Future Plan</a:t>
            </a:r>
            <a:endParaRPr lang="en-IN" sz="3000" i="1"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05F04826-0592-4BAC-B2A9-B428447D6A9E}"/>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Content Placeholder 3">
            <a:extLst>
              <a:ext uri="{FF2B5EF4-FFF2-40B4-BE49-F238E27FC236}">
                <a16:creationId xmlns:a16="http://schemas.microsoft.com/office/drawing/2014/main" id="{BEB9166A-0B6C-41C7-A63D-12697C1550F3}"/>
              </a:ext>
            </a:extLst>
          </p:cNvPr>
          <p:cNvSpPr>
            <a:spLocks noGrp="1"/>
          </p:cNvSpPr>
          <p:nvPr>
            <p:ph idx="1"/>
          </p:nvPr>
        </p:nvSpPr>
        <p:spPr>
          <a:xfrm>
            <a:off x="577665" y="2076471"/>
            <a:ext cx="7243564" cy="3540295"/>
          </a:xfrm>
        </p:spPr>
        <p:txBody>
          <a:bodyPr/>
          <a:lstStyle/>
          <a:p>
            <a:r>
              <a:rPr lang="en-US" sz="2000" dirty="0">
                <a:latin typeface="Times New Roman" panose="02020603050405020304" pitchFamily="18" charset="0"/>
                <a:cs typeface="Times New Roman" panose="02020603050405020304" pitchFamily="18" charset="0"/>
              </a:rPr>
              <a:t>T</a:t>
            </a:r>
            <a:r>
              <a:rPr lang="en-US" sz="2000" b="0" i="0" u="none" strike="noStrike" dirty="0">
                <a:effectLst/>
                <a:latin typeface="Times New Roman" panose="02020603050405020304" pitchFamily="18" charset="0"/>
                <a:cs typeface="Times New Roman" panose="02020603050405020304" pitchFamily="18" charset="0"/>
              </a:rPr>
              <a:t>o increase accuracy of Neural network model </a:t>
            </a:r>
            <a:r>
              <a:rPr lang="en-US" sz="2000" dirty="0">
                <a:latin typeface="Times New Roman" panose="02020603050405020304" pitchFamily="18" charset="0"/>
                <a:cs typeface="Times New Roman" panose="02020603050405020304" pitchFamily="18" charset="0"/>
              </a:rPr>
              <a:t>for all types of dataset</a:t>
            </a:r>
            <a:endParaRPr lang="en-US" sz="2000" b="0" i="0" u="none" strike="noStrike" dirty="0">
              <a:effectLst/>
              <a:latin typeface="Times New Roman" panose="02020603050405020304" pitchFamily="18" charset="0"/>
              <a:cs typeface="Times New Roman" panose="02020603050405020304" pitchFamily="18" charset="0"/>
            </a:endParaRPr>
          </a:p>
          <a:p>
            <a:pPr marL="0" indent="0">
              <a:buNone/>
            </a:pPr>
            <a:endParaRPr lang="en-US" sz="1050" b="0" i="0" u="none" strike="noStrike"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Searching dataset and designing a system for colluding apps </a:t>
            </a:r>
          </a:p>
          <a:p>
            <a:pPr marL="0" indent="0">
              <a:buNone/>
            </a:pPr>
            <a:endParaRPr lang="en-US" sz="2000" dirty="0">
              <a:latin typeface="Times New Roman" panose="02020603050405020304" pitchFamily="18" charset="0"/>
              <a:cs typeface="Times New Roman" panose="02020603050405020304" pitchFamily="18" charset="0"/>
            </a:endParaRPr>
          </a:p>
          <a:p>
            <a:pPr rtl="0">
              <a:spcBef>
                <a:spcPts val="0"/>
              </a:spcBef>
              <a:spcAft>
                <a:spcPts val="0"/>
              </a:spcAft>
            </a:pPr>
            <a:r>
              <a:rPr lang="en-US" sz="2000" dirty="0">
                <a:latin typeface="Times New Roman" panose="02020603050405020304" pitchFamily="18" charset="0"/>
                <a:cs typeface="Times New Roman" panose="02020603050405020304" pitchFamily="18" charset="0"/>
              </a:rPr>
              <a:t>E</a:t>
            </a:r>
            <a:r>
              <a:rPr lang="en-US" sz="2000" b="0" i="0" u="none" strike="noStrike" dirty="0">
                <a:effectLst/>
                <a:latin typeface="Times New Roman" panose="02020603050405020304" pitchFamily="18" charset="0"/>
                <a:cs typeface="Times New Roman" panose="02020603050405020304" pitchFamily="18" charset="0"/>
              </a:rPr>
              <a:t>xplore more techniques through which we can detect android malwares and implement them.</a:t>
            </a:r>
            <a:br>
              <a:rPr lang="en-US" sz="1200" dirty="0"/>
            </a:br>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IN" dirty="0"/>
          </a:p>
        </p:txBody>
      </p:sp>
      <p:pic>
        <p:nvPicPr>
          <p:cNvPr id="1026" name="Picture 2" descr="Checklists and Achievement Charts for Students with Learning Disabilities">
            <a:extLst>
              <a:ext uri="{FF2B5EF4-FFF2-40B4-BE49-F238E27FC236}">
                <a16:creationId xmlns:a16="http://schemas.microsoft.com/office/drawing/2014/main" id="{BC09826D-4448-465E-A8FB-F183BFC66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229" y="1658852"/>
            <a:ext cx="3540295" cy="354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16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803429"/>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What is Malware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69900" y="2272682"/>
            <a:ext cx="5157787" cy="3781889"/>
          </a:xfrm>
        </p:spPr>
        <p:txBody>
          <a:bodyPr>
            <a:normAutofit/>
          </a:bodyPr>
          <a:lstStyle/>
          <a:p>
            <a:pPr marL="342900" indent="-342900" algn="l">
              <a:buFont typeface="Wingdings" panose="05000000000000000000" pitchFamily="2" charset="2"/>
              <a:buChar char="§"/>
            </a:pPr>
            <a:r>
              <a:rPr lang="en-US" b="0" dirty="0">
                <a:latin typeface="Calibri" panose="020F0502020204030204" pitchFamily="34" charset="0"/>
                <a:cs typeface="Calibri" panose="020F0502020204030204" pitchFamily="34" charset="0"/>
              </a:rPr>
              <a:t>Malware is the malicious software which is intentionally designed by malicious attackers to cause damage to a computer, server, client or computer network.</a:t>
            </a:r>
          </a:p>
          <a:p>
            <a:pPr marL="342900" indent="-342900" algn="l">
              <a:buFont typeface="Wingdings" panose="05000000000000000000" pitchFamily="2" charset="2"/>
              <a:buChar char="§"/>
            </a:pPr>
            <a:r>
              <a:rPr lang="en-US" b="0" dirty="0">
                <a:latin typeface="Calibri" panose="020F0502020204030204" pitchFamily="34" charset="0"/>
                <a:cs typeface="Calibri" panose="020F0502020204030204" pitchFamily="34" charset="0"/>
              </a:rPr>
              <a:t>By contrast, it is a software bug that causes unintentional harm due to some deficiency and gain unauthorized access to a computer system.</a:t>
            </a:r>
            <a:endParaRPr lang="en-US" dirty="0">
              <a:latin typeface="Calibri" panose="020F0502020204030204" pitchFamily="34" charset="0"/>
              <a:cs typeface="Calibri" panose="020F0502020204030204" pitchFamily="34" charset="0"/>
            </a:endParaRPr>
          </a:p>
          <a:p>
            <a:pPr marL="342900" indent="-342900" algn="l">
              <a:buFont typeface="Wingdings" panose="05000000000000000000" pitchFamily="2" charset="2"/>
              <a:buChar char="§"/>
            </a:pPr>
            <a:endParaRPr lang="en-US" dirty="0"/>
          </a:p>
        </p:txBody>
      </p:sp>
      <p:pic>
        <p:nvPicPr>
          <p:cNvPr id="2050" name="Picture 2" descr="27,824 Malware Stock Photos, Pictures &amp; Royalty-Free Images - iStock">
            <a:extLst>
              <a:ext uri="{FF2B5EF4-FFF2-40B4-BE49-F238E27FC236}">
                <a16:creationId xmlns:a16="http://schemas.microsoft.com/office/drawing/2014/main" id="{DFC34245-BC3C-452F-B66B-4637FFE2B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712" y="2160556"/>
            <a:ext cx="2805343" cy="29085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tter on laptop with malware Royalty Free Vector Image">
            <a:extLst>
              <a:ext uri="{FF2B5EF4-FFF2-40B4-BE49-F238E27FC236}">
                <a16:creationId xmlns:a16="http://schemas.microsoft.com/office/drawing/2014/main" id="{47DEEA0A-AB14-4999-AA81-EE688C286F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851"/>
          <a:stretch/>
        </p:blipFill>
        <p:spPr bwMode="auto">
          <a:xfrm>
            <a:off x="5814544" y="2160556"/>
            <a:ext cx="3179769" cy="290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766115"/>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Why are they using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682964" y="1482571"/>
            <a:ext cx="4403941" cy="4944861"/>
          </a:xfrm>
        </p:spPr>
        <p:txBody>
          <a:bodyPr>
            <a:normAutofit fontScale="92500" lnSpcReduction="10000"/>
          </a:bodyPr>
          <a:lstStyle/>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To steal sensitive personal data</a:t>
            </a:r>
          </a:p>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Stealing consumer credit card data </a:t>
            </a:r>
          </a:p>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Launch denial-of-service attacks against other networks</a:t>
            </a:r>
          </a:p>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Bit-coin mining by infecting computers.</a:t>
            </a:r>
          </a:p>
          <a:p>
            <a:pPr algn="l"/>
            <a:endParaRPr lang="en-US" b="0" dirty="0">
              <a:latin typeface="Calibri" panose="020F0502020204030204" pitchFamily="34" charset="0"/>
              <a:cs typeface="Calibri" panose="020F0502020204030204" pitchFamily="34" charset="0"/>
            </a:endParaRPr>
          </a:p>
          <a:p>
            <a:pPr algn="l"/>
            <a:r>
              <a:rPr lang="en-US" sz="3000" i="1" dirty="0">
                <a:solidFill>
                  <a:schemeClr val="accent1">
                    <a:lumMod val="60000"/>
                    <a:lumOff val="40000"/>
                  </a:schemeClr>
                </a:solidFill>
                <a:latin typeface="Calibri" panose="020F0502020204030204" pitchFamily="34" charset="0"/>
                <a:cs typeface="Calibri" panose="020F0502020204030204" pitchFamily="34" charset="0"/>
              </a:rPr>
              <a:t>Types of Malware </a:t>
            </a:r>
          </a:p>
          <a:p>
            <a:pPr marL="457200" indent="-4572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Virus                                                                          </a:t>
            </a:r>
          </a:p>
          <a:p>
            <a:pPr marL="457200" indent="-4572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Ransomware</a:t>
            </a:r>
          </a:p>
          <a:p>
            <a:pPr marL="457200" indent="-4572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Scareware</a:t>
            </a:r>
          </a:p>
          <a:p>
            <a:pPr marL="457200" indent="-4572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Worms</a:t>
            </a:r>
          </a:p>
          <a:p>
            <a:pPr marL="457200" indent="-4572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Spyware</a:t>
            </a:r>
          </a:p>
          <a:p>
            <a:pPr marL="457200" indent="-4572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Trojans</a:t>
            </a:r>
          </a:p>
        </p:txBody>
      </p:sp>
      <p:pic>
        <p:nvPicPr>
          <p:cNvPr id="5122" name="Picture 2" descr="Types of Malware | Learn Top 9 Types of Malware With Symptoms">
            <a:extLst>
              <a:ext uri="{FF2B5EF4-FFF2-40B4-BE49-F238E27FC236}">
                <a16:creationId xmlns:a16="http://schemas.microsoft.com/office/drawing/2014/main" id="{B335424F-817B-4409-947D-0C825C2D3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1734" y="1757096"/>
            <a:ext cx="5701987" cy="388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36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357452-87B1-4FDC-8ADC-487F0A4DBF53}"/>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itle 6">
            <a:extLst>
              <a:ext uri="{FF2B5EF4-FFF2-40B4-BE49-F238E27FC236}">
                <a16:creationId xmlns:a16="http://schemas.microsoft.com/office/drawing/2014/main" id="{5A1BFE93-C5A0-4FDE-A2F8-456E7862F8B8}"/>
              </a:ext>
            </a:extLst>
          </p:cNvPr>
          <p:cNvSpPr>
            <a:spLocks noGrp="1"/>
          </p:cNvSpPr>
          <p:nvPr>
            <p:ph type="title"/>
          </p:nvPr>
        </p:nvSpPr>
        <p:spPr>
          <a:xfrm>
            <a:off x="488950" y="852415"/>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Problem Statement</a:t>
            </a:r>
          </a:p>
        </p:txBody>
      </p:sp>
      <p:sp>
        <p:nvSpPr>
          <p:cNvPr id="5" name="Text Placeholder 9">
            <a:extLst>
              <a:ext uri="{FF2B5EF4-FFF2-40B4-BE49-F238E27FC236}">
                <a16:creationId xmlns:a16="http://schemas.microsoft.com/office/drawing/2014/main" id="{B1EA45AC-2BB4-42DE-88E8-F0C99D13B5FF}"/>
              </a:ext>
            </a:extLst>
          </p:cNvPr>
          <p:cNvSpPr txBox="1">
            <a:spLocks/>
          </p:cNvSpPr>
          <p:nvPr/>
        </p:nvSpPr>
        <p:spPr>
          <a:xfrm>
            <a:off x="645731" y="1997476"/>
            <a:ext cx="5151387" cy="3630967"/>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Increasing popularity of Android smartphones  attracted malicious attackers.</a:t>
            </a:r>
          </a:p>
          <a:p>
            <a:r>
              <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This malicious activity can be done by either a single application or a group of applications working together.</a:t>
            </a:r>
          </a:p>
          <a:p>
            <a:r>
              <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 traditional method which detects the malware based on the signature is unable to detect unknown applications. </a:t>
            </a:r>
          </a:p>
          <a:p>
            <a:r>
              <a:rPr lang="en-IN"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So, the objective of this project is to create a model that can detect such malicious applications.</a:t>
            </a:r>
            <a:endParaRPr lang="en-US" sz="1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r>
              <a:rPr lang="en-US" dirty="0"/>
              <a:t> </a:t>
            </a:r>
          </a:p>
        </p:txBody>
      </p:sp>
      <p:sp>
        <p:nvSpPr>
          <p:cNvPr id="6" name="Slide Number Placeholder 1">
            <a:extLst>
              <a:ext uri="{FF2B5EF4-FFF2-40B4-BE49-F238E27FC236}">
                <a16:creationId xmlns:a16="http://schemas.microsoft.com/office/drawing/2014/main" id="{A5ACBB60-8B6A-473F-8ED3-8F7E445E5A30}"/>
              </a:ext>
            </a:extLst>
          </p:cNvPr>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4</a:t>
            </a:fld>
            <a:endParaRPr lang="en-US" dirty="0"/>
          </a:p>
        </p:txBody>
      </p:sp>
      <p:pic>
        <p:nvPicPr>
          <p:cNvPr id="7" name="Picture 6" descr="New malware targeting Android devices in Thailand - here&amp;#39;s how to stay safe  - Thai Tech by Thaivisa.com">
            <a:extLst>
              <a:ext uri="{FF2B5EF4-FFF2-40B4-BE49-F238E27FC236}">
                <a16:creationId xmlns:a16="http://schemas.microsoft.com/office/drawing/2014/main" id="{2E2AB1E7-1767-4608-ACFA-562FADCA07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74"/>
          <a:stretch/>
        </p:blipFill>
        <p:spPr bwMode="auto">
          <a:xfrm>
            <a:off x="6489574" y="1997476"/>
            <a:ext cx="4687413" cy="2610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254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693075" y="864198"/>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Introduction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896645" y="1776910"/>
            <a:ext cx="9685538" cy="4216892"/>
          </a:xfrm>
        </p:spPr>
        <p:txBody>
          <a:bodyPr>
            <a:normAutofit/>
          </a:bodyPr>
          <a:lstStyle/>
          <a:p>
            <a:pPr marL="342900" indent="-342900" algn="just">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With the increased usage of smartphones and android application the number of malicious software is growing rapidly.</a:t>
            </a:r>
          </a:p>
          <a:p>
            <a:pPr marL="342900" indent="-342900" algn="just">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Therefore, to detect the Android malware with the high accurate rate is a hot issue.</a:t>
            </a:r>
          </a:p>
          <a:p>
            <a:pPr marL="342900" indent="-342900" algn="just">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Traditional </a:t>
            </a:r>
            <a:r>
              <a:rPr lang="en-IN" b="0" dirty="0">
                <a:effectLst/>
                <a:latin typeface="Times New Roman" panose="02020603050405020304" pitchFamily="18" charset="0"/>
                <a:ea typeface="Calibri" panose="020F0502020204030204" pitchFamily="34" charset="0"/>
                <a:cs typeface="Times New Roman" panose="02020603050405020304" pitchFamily="18" charset="0"/>
              </a:rPr>
              <a:t>detection approach based on signature is widely used where </a:t>
            </a:r>
            <a:r>
              <a:rPr lang="en-IN" b="0" dirty="0">
                <a:latin typeface="Times New Roman" panose="02020603050405020304" pitchFamily="18" charset="0"/>
                <a:ea typeface="Calibri" panose="020F0502020204030204" pitchFamily="34" charset="0"/>
                <a:cs typeface="Times New Roman" panose="02020603050405020304" pitchFamily="18" charset="0"/>
              </a:rPr>
              <a:t>signature is </a:t>
            </a:r>
            <a:r>
              <a:rPr lang="en-IN" b="0" dirty="0">
                <a:effectLst/>
                <a:latin typeface="Times New Roman" panose="02020603050405020304" pitchFamily="18" charset="0"/>
                <a:ea typeface="Calibri" panose="020F0502020204030204" pitchFamily="34" charset="0"/>
                <a:cs typeface="Times New Roman" panose="02020603050405020304" pitchFamily="18" charset="0"/>
              </a:rPr>
              <a:t>extracted from APK and compared with the malicious signature in the virus database, however, this approach is limited to detect unknown malwares which are not existed in the virus database</a:t>
            </a:r>
          </a:p>
          <a:p>
            <a:pPr marL="342900" indent="-342900" algn="just">
              <a:buFont typeface="Wingdings" panose="05000000000000000000" pitchFamily="2" charset="2"/>
              <a:buChar char="§"/>
            </a:pPr>
            <a:r>
              <a:rPr lang="en-IN" b="0" dirty="0">
                <a:effectLst/>
                <a:latin typeface="Times New Roman" panose="02020603050405020304" pitchFamily="18" charset="0"/>
                <a:ea typeface="Calibri" panose="020F0502020204030204" pitchFamily="34" charset="0"/>
                <a:cs typeface="Times New Roman" panose="02020603050405020304" pitchFamily="18" charset="0"/>
              </a:rPr>
              <a:t>In order to address this </a:t>
            </a:r>
            <a:r>
              <a:rPr lang="en-IN" b="0" dirty="0">
                <a:latin typeface="Times New Roman" panose="02020603050405020304" pitchFamily="18" charset="0"/>
                <a:ea typeface="Calibri" panose="020F0502020204030204" pitchFamily="34" charset="0"/>
                <a:cs typeface="Times New Roman" panose="02020603050405020304" pitchFamily="18" charset="0"/>
              </a:rPr>
              <a:t>problem</a:t>
            </a:r>
            <a:r>
              <a:rPr lang="en-IN" b="0" dirty="0">
                <a:effectLst/>
                <a:latin typeface="Times New Roman" panose="02020603050405020304" pitchFamily="18" charset="0"/>
                <a:ea typeface="Calibri" panose="020F0502020204030204" pitchFamily="34" charset="0"/>
                <a:cs typeface="Times New Roman" panose="02020603050405020304" pitchFamily="18" charset="0"/>
              </a:rPr>
              <a:t>, two techniques were found for the unknown Android malware analysis. They are static analysis and dynamic analysis.</a:t>
            </a: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1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778027"/>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Detection Approaches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798990" y="2175029"/>
            <a:ext cx="7164280" cy="4252403"/>
          </a:xfrm>
        </p:spPr>
        <p:txBody>
          <a:bodyPr>
            <a:normAutofit/>
          </a:bodyPr>
          <a:lstStyle/>
          <a:p>
            <a:pPr algn="just"/>
            <a:r>
              <a:rPr lang="en-US" b="0" dirty="0">
                <a:latin typeface="Times New Roman" panose="02020603050405020304" pitchFamily="18" charset="0"/>
                <a:cs typeface="Times New Roman" panose="02020603050405020304" pitchFamily="18" charset="0"/>
              </a:rPr>
              <a:t>The two techniques for finding the unknown android malware is</a:t>
            </a:r>
          </a:p>
          <a:p>
            <a:pPr marL="342900" indent="-342900" algn="just">
              <a:buFont typeface="Wingdings" panose="05000000000000000000" pitchFamily="2" charset="2"/>
              <a:buChar char="Ø"/>
            </a:pPr>
            <a:r>
              <a:rPr lang="en-US" b="0" i="1" dirty="0">
                <a:solidFill>
                  <a:schemeClr val="accent1">
                    <a:lumMod val="40000"/>
                    <a:lumOff val="60000"/>
                  </a:schemeClr>
                </a:solidFill>
                <a:latin typeface="Times New Roman" panose="02020603050405020304" pitchFamily="18" charset="0"/>
                <a:cs typeface="Times New Roman" panose="02020603050405020304" pitchFamily="18" charset="0"/>
              </a:rPr>
              <a:t>Static Analysis</a:t>
            </a:r>
            <a:r>
              <a:rPr lang="en-US" b="0" dirty="0">
                <a:latin typeface="Times New Roman" panose="02020603050405020304" pitchFamily="18" charset="0"/>
                <a:cs typeface="Times New Roman" panose="02020603050405020304" pitchFamily="18" charset="0"/>
              </a:rPr>
              <a:t>: </a:t>
            </a:r>
            <a:r>
              <a:rPr lang="en-IN" b="0" dirty="0">
                <a:latin typeface="Times New Roman" panose="02020603050405020304" pitchFamily="18" charset="0"/>
                <a:cs typeface="Times New Roman" panose="02020603050405020304" pitchFamily="18" charset="0"/>
              </a:rPr>
              <a:t>O</a:t>
            </a:r>
            <a:r>
              <a:rPr lang="en-IN" b="0" dirty="0">
                <a:effectLst/>
                <a:latin typeface="Times New Roman" panose="02020603050405020304" pitchFamily="18" charset="0"/>
                <a:ea typeface="Calibri" panose="020F0502020204030204" pitchFamily="34" charset="0"/>
                <a:cs typeface="Times New Roman" panose="02020603050405020304" pitchFamily="18" charset="0"/>
              </a:rPr>
              <a:t>ccurs before the Android application is installed, is a technique based on checking the contents of the APK  by means of reverse engineering</a:t>
            </a:r>
          </a:p>
          <a:p>
            <a:pPr marL="285750" indent="-285750" algn="just">
              <a:buFont typeface="Wingdings" panose="05000000000000000000" pitchFamily="2" charset="2"/>
              <a:buChar char="Ø"/>
            </a:pPr>
            <a:r>
              <a:rPr lang="en-IN" b="0" dirty="0">
                <a:latin typeface="Times New Roman" panose="02020603050405020304" pitchFamily="18" charset="0"/>
                <a:cs typeface="Times New Roman" panose="02020603050405020304" pitchFamily="18" charset="0"/>
              </a:rPr>
              <a:t> </a:t>
            </a:r>
            <a:r>
              <a:rPr lang="en-IN" b="0" i="1" dirty="0">
                <a:solidFill>
                  <a:schemeClr val="accent1">
                    <a:lumMod val="40000"/>
                    <a:lumOff val="60000"/>
                  </a:schemeClr>
                </a:solidFill>
                <a:latin typeface="Times New Roman" panose="02020603050405020304" pitchFamily="18" charset="0"/>
                <a:cs typeface="Times New Roman" panose="02020603050405020304" pitchFamily="18" charset="0"/>
              </a:rPr>
              <a:t>Dynamic Analysis</a:t>
            </a:r>
            <a:r>
              <a:rPr lang="en-IN" b="0" dirty="0">
                <a:latin typeface="Times New Roman" panose="02020603050405020304" pitchFamily="18" charset="0"/>
                <a:cs typeface="Times New Roman" panose="02020603050405020304" pitchFamily="18" charset="0"/>
              </a:rPr>
              <a:t>: M</a:t>
            </a:r>
            <a:r>
              <a:rPr lang="en-IN" b="0" dirty="0">
                <a:effectLst/>
                <a:latin typeface="Times New Roman" panose="02020603050405020304" pitchFamily="18" charset="0"/>
                <a:ea typeface="Calibri" panose="020F0502020204030204" pitchFamily="34" charset="0"/>
                <a:cs typeface="Times New Roman" panose="02020603050405020304" pitchFamily="18" charset="0"/>
              </a:rPr>
              <a:t>onitors the running state of the Android application in the virtual environment</a:t>
            </a:r>
          </a:p>
          <a:p>
            <a:pPr algn="just"/>
            <a:endParaRPr lang="en-IN" b="0" i="1" dirty="0">
              <a:solidFill>
                <a:schemeClr val="accent1">
                  <a:lumMod val="40000"/>
                  <a:lumOff val="60000"/>
                </a:schemeClr>
              </a:solidFill>
              <a:latin typeface="Times New Roman" panose="02020603050405020304" pitchFamily="18" charset="0"/>
              <a:cs typeface="Times New Roman" panose="02020603050405020304" pitchFamily="18" charset="0"/>
            </a:endParaRPr>
          </a:p>
          <a:p>
            <a:pPr algn="just"/>
            <a:endParaRPr lang="en-IN" b="0" dirty="0">
              <a:latin typeface="Times New Roman" panose="02020603050405020304" pitchFamily="18" charset="0"/>
              <a:cs typeface="Times New Roman" panose="02020603050405020304" pitchFamily="18" charset="0"/>
            </a:endParaRPr>
          </a:p>
        </p:txBody>
      </p:sp>
      <p:pic>
        <p:nvPicPr>
          <p:cNvPr id="2050" name="Picture 2" descr="How To Choose A Fraud Detection &amp;amp; Prevention Software | SEON">
            <a:extLst>
              <a:ext uri="{FF2B5EF4-FFF2-40B4-BE49-F238E27FC236}">
                <a16:creationId xmlns:a16="http://schemas.microsoft.com/office/drawing/2014/main" id="{9BC88FFF-5A0A-45A5-9B27-2D7E134A4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9152" y="1180730"/>
            <a:ext cx="4999408" cy="499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69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B211-5D9E-4A76-9CBB-7A75B384E717}"/>
              </a:ext>
            </a:extLst>
          </p:cNvPr>
          <p:cNvSpPr>
            <a:spLocks noGrp="1"/>
          </p:cNvSpPr>
          <p:nvPr>
            <p:ph type="title"/>
          </p:nvPr>
        </p:nvSpPr>
        <p:spPr>
          <a:xfrm>
            <a:off x="444500" y="789076"/>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Comparison between Static and Dynamic Analysis</a:t>
            </a:r>
          </a:p>
        </p:txBody>
      </p:sp>
      <p:sp>
        <p:nvSpPr>
          <p:cNvPr id="3" name="Slide Number Placeholder 2">
            <a:extLst>
              <a:ext uri="{FF2B5EF4-FFF2-40B4-BE49-F238E27FC236}">
                <a16:creationId xmlns:a16="http://schemas.microsoft.com/office/drawing/2014/main" id="{4CB08E70-E53F-4937-B972-77BE036DB042}"/>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9393542A-CDAF-4876-9CF5-D513B7E5DCE1}"/>
              </a:ext>
            </a:extLst>
          </p:cNvPr>
          <p:cNvSpPr>
            <a:spLocks noGrp="1"/>
          </p:cNvSpPr>
          <p:nvPr>
            <p:ph type="body" idx="1"/>
          </p:nvPr>
        </p:nvSpPr>
        <p:spPr/>
        <p:txBody>
          <a:bodyPr>
            <a:normAutofit/>
          </a:bodyPr>
          <a:lstStyle/>
          <a:p>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Static Analysis</a:t>
            </a:r>
          </a:p>
        </p:txBody>
      </p:sp>
      <p:sp>
        <p:nvSpPr>
          <p:cNvPr id="5" name="Text Placeholder 4">
            <a:extLst>
              <a:ext uri="{FF2B5EF4-FFF2-40B4-BE49-F238E27FC236}">
                <a16:creationId xmlns:a16="http://schemas.microsoft.com/office/drawing/2014/main" id="{377B333D-12B7-41AF-AE54-AD456F45DF76}"/>
              </a:ext>
            </a:extLst>
          </p:cNvPr>
          <p:cNvSpPr>
            <a:spLocks noGrp="1"/>
          </p:cNvSpPr>
          <p:nvPr>
            <p:ph type="body" sz="quarter" idx="3"/>
          </p:nvPr>
        </p:nvSpPr>
        <p:spPr/>
        <p:txBody>
          <a:bodyPr>
            <a:normAutofit/>
          </a:bodyPr>
          <a:lstStyle/>
          <a:p>
            <a:r>
              <a:rPr lang="en-US" sz="2400" dirty="0">
                <a:solidFill>
                  <a:schemeClr val="accent1">
                    <a:lumMod val="60000"/>
                    <a:lumOff val="40000"/>
                  </a:schemeClr>
                </a:solidFill>
                <a:latin typeface="Times New Roman" panose="02020603050405020304" pitchFamily="18" charset="0"/>
                <a:cs typeface="Times New Roman" panose="02020603050405020304" pitchFamily="18" charset="0"/>
              </a:rPr>
              <a:t>Dynamic Analysis</a:t>
            </a:r>
          </a:p>
        </p:txBody>
      </p:sp>
      <p:sp>
        <p:nvSpPr>
          <p:cNvPr id="6" name="Content Placeholder 5">
            <a:extLst>
              <a:ext uri="{FF2B5EF4-FFF2-40B4-BE49-F238E27FC236}">
                <a16:creationId xmlns:a16="http://schemas.microsoft.com/office/drawing/2014/main" id="{369F6456-4F96-4491-8EFB-29EF8E7BDECE}"/>
              </a:ext>
            </a:extLst>
          </p:cNvPr>
          <p:cNvSpPr>
            <a:spLocks noGrp="1"/>
          </p:cNvSpPr>
          <p:nvPr>
            <p:ph sz="half" idx="2"/>
          </p:nvPr>
        </p:nvSpPr>
        <p:spPr/>
        <p:txBody>
          <a:bodyPr/>
          <a:lstStyle/>
          <a:p>
            <a:r>
              <a:rPr lang="en-US" sz="2000" dirty="0">
                <a:latin typeface="Times New Roman" panose="02020603050405020304" pitchFamily="18" charset="0"/>
                <a:cs typeface="Times New Roman" panose="02020603050405020304" pitchFamily="18" charset="0"/>
              </a:rPr>
              <a:t>It involves examining any given malware sample without actually running or executing the code.</a:t>
            </a:r>
          </a:p>
          <a:p>
            <a:r>
              <a:rPr lang="en-US" sz="2000" dirty="0">
                <a:latin typeface="Times New Roman" panose="02020603050405020304" pitchFamily="18" charset="0"/>
                <a:cs typeface="Times New Roman" panose="02020603050405020304" pitchFamily="18" charset="0"/>
              </a:rPr>
              <a:t>It is signature based</a:t>
            </a:r>
          </a:p>
          <a:p>
            <a:r>
              <a:rPr lang="en-US" sz="2000" dirty="0">
                <a:latin typeface="Times New Roman" panose="02020603050405020304" pitchFamily="18" charset="0"/>
                <a:cs typeface="Times New Roman" panose="02020603050405020304" pitchFamily="18" charset="0"/>
              </a:rPr>
              <a:t>Works for common malware.</a:t>
            </a:r>
          </a:p>
          <a:p>
            <a:r>
              <a:rPr lang="en-US" sz="2000" dirty="0">
                <a:latin typeface="Times New Roman" panose="02020603050405020304" pitchFamily="18" charset="0"/>
                <a:cs typeface="Times New Roman" panose="02020603050405020304" pitchFamily="18" charset="0"/>
              </a:rPr>
              <a:t>Code is not executed.</a:t>
            </a:r>
          </a:p>
          <a:p>
            <a:r>
              <a:rPr lang="en-US" sz="2000" dirty="0">
                <a:latin typeface="Times New Roman" panose="02020603050405020304" pitchFamily="18" charset="0"/>
                <a:cs typeface="Times New Roman" panose="02020603050405020304" pitchFamily="18" charset="0"/>
              </a:rPr>
              <a:t>Simple and just observes the behavior of the malware and attempts to analyze its capabilities.</a:t>
            </a:r>
          </a:p>
          <a:p>
            <a:pPr marL="0" indent="0">
              <a:buNone/>
            </a:pPr>
            <a:endParaRPr lang="en-US" dirty="0"/>
          </a:p>
        </p:txBody>
      </p:sp>
      <p:sp>
        <p:nvSpPr>
          <p:cNvPr id="7" name="Content Placeholder 6">
            <a:extLst>
              <a:ext uri="{FF2B5EF4-FFF2-40B4-BE49-F238E27FC236}">
                <a16:creationId xmlns:a16="http://schemas.microsoft.com/office/drawing/2014/main" id="{3A449BE3-B7C4-4B57-A51E-AA23E7379B66}"/>
              </a:ext>
            </a:extLst>
          </p:cNvPr>
          <p:cNvSpPr>
            <a:spLocks noGrp="1"/>
          </p:cNvSpPr>
          <p:nvPr>
            <p:ph sz="quarter" idx="4"/>
          </p:nvPr>
        </p:nvSpPr>
        <p:spPr/>
        <p:txBody>
          <a:bodyPr>
            <a:normAutofit/>
          </a:bodyPr>
          <a:lstStyle/>
          <a:p>
            <a:r>
              <a:rPr lang="en-US" sz="2000" dirty="0">
                <a:latin typeface="Times New Roman" panose="02020603050405020304" pitchFamily="18" charset="0"/>
                <a:cs typeface="Times New Roman" panose="02020603050405020304" pitchFamily="18" charset="0"/>
              </a:rPr>
              <a:t>It involves analysis while running the code in a virtual environment.</a:t>
            </a:r>
          </a:p>
          <a:p>
            <a:r>
              <a:rPr lang="en-US" sz="2000" dirty="0">
                <a:latin typeface="Times New Roman" panose="02020603050405020304" pitchFamily="18" charset="0"/>
                <a:cs typeface="Times New Roman" panose="02020603050405020304" pitchFamily="18" charset="0"/>
              </a:rPr>
              <a:t>It is behavior based.</a:t>
            </a:r>
          </a:p>
          <a:p>
            <a:r>
              <a:rPr lang="en-US" sz="2000" dirty="0">
                <a:latin typeface="Times New Roman" panose="02020603050405020304" pitchFamily="18" charset="0"/>
                <a:cs typeface="Times New Roman" panose="02020603050405020304" pitchFamily="18" charset="0"/>
              </a:rPr>
              <a:t>Works for advanced kind of malware.</a:t>
            </a:r>
          </a:p>
          <a:p>
            <a:r>
              <a:rPr lang="en-US" sz="2000" dirty="0">
                <a:latin typeface="Times New Roman" panose="02020603050405020304" pitchFamily="18" charset="0"/>
                <a:cs typeface="Times New Roman" panose="02020603050405020304" pitchFamily="18" charset="0"/>
              </a:rPr>
              <a:t>Code is executed.</a:t>
            </a:r>
          </a:p>
          <a:p>
            <a:r>
              <a:rPr lang="en-US" sz="2000" dirty="0">
                <a:latin typeface="Times New Roman" panose="02020603050405020304" pitchFamily="18" charset="0"/>
                <a:cs typeface="Times New Roman" panose="02020603050405020304" pitchFamily="18" charset="0"/>
              </a:rPr>
              <a:t>Performs a more thorough kind of analysis of the actions, the functionalities and the impact on the malware.</a:t>
            </a:r>
          </a:p>
        </p:txBody>
      </p:sp>
    </p:spTree>
    <p:extLst>
      <p:ext uri="{BB962C8B-B14F-4D97-AF65-F5344CB8AC3E}">
        <p14:creationId xmlns:p14="http://schemas.microsoft.com/office/powerpoint/2010/main" val="236886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1278385" y="1802168"/>
            <a:ext cx="9419208" cy="4589754"/>
          </a:xfrm>
        </p:spPr>
        <p:txBody>
          <a:bodyPr>
            <a:normAutofit/>
          </a:bodyPr>
          <a:lstStyle/>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We have used 3 different types of dataset each having its own set of permissions.</a:t>
            </a:r>
          </a:p>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1</a:t>
            </a:r>
            <a:r>
              <a:rPr lang="en-US" b="0" baseline="30000" dirty="0">
                <a:latin typeface="Times New Roman" panose="02020603050405020304" pitchFamily="18" charset="0"/>
                <a:cs typeface="Times New Roman" panose="02020603050405020304" pitchFamily="18" charset="0"/>
              </a:rPr>
              <a:t>st</a:t>
            </a:r>
            <a:r>
              <a:rPr lang="en-US" b="0" dirty="0">
                <a:latin typeface="Times New Roman" panose="02020603050405020304" pitchFamily="18" charset="0"/>
                <a:cs typeface="Times New Roman" panose="02020603050405020304" pitchFamily="18" charset="0"/>
              </a:rPr>
              <a:t> Dataset used in our project is having 29999 different application description and its features which count to 184.</a:t>
            </a:r>
          </a:p>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2nd Dataset consist of 1,38,407 different application description and its features which count to 57.</a:t>
            </a:r>
          </a:p>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Last dataset comprised of 70 different application each having a set of 17 permission</a:t>
            </a:r>
          </a:p>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Dataset is divided into 2 parts as training dataset and testing dataset with the ratio of 4:1.</a:t>
            </a:r>
          </a:p>
          <a:p>
            <a:pPr marL="342900" indent="-342900" algn="l">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From the whole feature set, special features are selected and used for the experiment.</a:t>
            </a:r>
          </a:p>
          <a:p>
            <a:pPr algn="l"/>
            <a:endParaRPr lang="en-US" b="0" dirty="0">
              <a:latin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A7182919-7DA3-40C8-BD4F-A0C63650AD54}"/>
              </a:ext>
            </a:extLst>
          </p:cNvPr>
          <p:cNvSpPr>
            <a:spLocks noGrp="1"/>
          </p:cNvSpPr>
          <p:nvPr>
            <p:ph type="title"/>
          </p:nvPr>
        </p:nvSpPr>
        <p:spPr>
          <a:xfrm>
            <a:off x="444500" y="791500"/>
            <a:ext cx="11214100" cy="507831"/>
          </a:xfrm>
        </p:spPr>
        <p:txBody>
          <a:bodyPr/>
          <a:lstStyle/>
          <a:p>
            <a:r>
              <a:rPr lang="en-US" sz="3000" i="1" dirty="0">
                <a:solidFill>
                  <a:schemeClr val="accent1">
                    <a:lumMod val="60000"/>
                    <a:lumOff val="40000"/>
                  </a:schemeClr>
                </a:solidFill>
                <a:latin typeface="Calibri" panose="020F0502020204030204" pitchFamily="34" charset="0"/>
                <a:cs typeface="Calibri" panose="020F0502020204030204" pitchFamily="34" charset="0"/>
              </a:rPr>
              <a:t>Description of Dataset</a:t>
            </a:r>
          </a:p>
        </p:txBody>
      </p:sp>
    </p:spTree>
    <p:extLst>
      <p:ext uri="{BB962C8B-B14F-4D97-AF65-F5344CB8AC3E}">
        <p14:creationId xmlns:p14="http://schemas.microsoft.com/office/powerpoint/2010/main" val="334927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822453"/>
            <a:ext cx="11214100" cy="480131"/>
          </a:xfrm>
        </p:spPr>
        <p:txBody>
          <a:bodyPr/>
          <a:lstStyle/>
          <a:p>
            <a:r>
              <a:rPr lang="en-US" sz="2800" i="1" dirty="0">
                <a:solidFill>
                  <a:schemeClr val="accent1">
                    <a:lumMod val="60000"/>
                    <a:lumOff val="40000"/>
                  </a:schemeClr>
                </a:solidFill>
                <a:latin typeface="Calibri" panose="020F0502020204030204" pitchFamily="34" charset="0"/>
                <a:cs typeface="Calibri" panose="020F0502020204030204" pitchFamily="34" charset="0"/>
              </a:rPr>
              <a:t>Work Flow</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69899" y="1630837"/>
            <a:ext cx="4439451" cy="4796595"/>
          </a:xfrm>
        </p:spPr>
        <p:txBody>
          <a:bodyPr>
            <a:normAutofit/>
          </a:bodyPr>
          <a:lstStyle/>
          <a:p>
            <a:pPr algn="l"/>
            <a:r>
              <a:rPr lang="en-US" b="0" dirty="0">
                <a:latin typeface="Calibri" panose="020F0502020204030204" pitchFamily="34" charset="0"/>
                <a:cs typeface="Calibri" panose="020F0502020204030204" pitchFamily="34" charset="0"/>
              </a:rPr>
              <a:t>Any Typical Machine Learning algorithm follows the same work flow </a:t>
            </a:r>
          </a:p>
          <a:p>
            <a:pPr marL="457200" indent="-457200" algn="l">
              <a:buFont typeface="+mj-lt"/>
              <a:buAutoNum type="arabicPeriod"/>
            </a:pPr>
            <a:r>
              <a:rPr lang="en-US" b="0" dirty="0">
                <a:latin typeface="Calibri" panose="020F0502020204030204" pitchFamily="34" charset="0"/>
                <a:cs typeface="Calibri" panose="020F0502020204030204" pitchFamily="34" charset="0"/>
              </a:rPr>
              <a:t>Raw Data</a:t>
            </a:r>
          </a:p>
          <a:p>
            <a:pPr marL="457200" indent="-457200" algn="l">
              <a:buFont typeface="+mj-lt"/>
              <a:buAutoNum type="arabicPeriod"/>
            </a:pPr>
            <a:r>
              <a:rPr lang="en-US" b="0" dirty="0">
                <a:latin typeface="Calibri" panose="020F0502020204030204" pitchFamily="34" charset="0"/>
                <a:cs typeface="Calibri" panose="020F0502020204030204" pitchFamily="34" charset="0"/>
              </a:rPr>
              <a:t>Preprocessing  Raw Data</a:t>
            </a:r>
          </a:p>
          <a:p>
            <a:pPr marL="457200" indent="-457200" algn="l">
              <a:buFont typeface="+mj-lt"/>
              <a:buAutoNum type="arabicPeriod"/>
            </a:pPr>
            <a:r>
              <a:rPr lang="en-US" b="0" dirty="0">
                <a:latin typeface="Calibri" panose="020F0502020204030204" pitchFamily="34" charset="0"/>
                <a:cs typeface="Calibri" panose="020F0502020204030204" pitchFamily="34" charset="0"/>
              </a:rPr>
              <a:t>Feature Selection</a:t>
            </a:r>
          </a:p>
          <a:p>
            <a:pPr marL="457200" indent="-457200" algn="l">
              <a:buFont typeface="+mj-lt"/>
              <a:buAutoNum type="arabicPeriod"/>
            </a:pPr>
            <a:r>
              <a:rPr lang="en-US" b="0" dirty="0">
                <a:latin typeface="Calibri" panose="020F0502020204030204" pitchFamily="34" charset="0"/>
                <a:cs typeface="Calibri" panose="020F0502020204030204" pitchFamily="34" charset="0"/>
              </a:rPr>
              <a:t>Train Models</a:t>
            </a:r>
          </a:p>
          <a:p>
            <a:pPr marL="457200" indent="-457200" algn="l">
              <a:buFont typeface="+mj-lt"/>
              <a:buAutoNum type="arabicPeriod"/>
            </a:pPr>
            <a:r>
              <a:rPr lang="en-US" b="0" dirty="0">
                <a:latin typeface="Calibri" panose="020F0502020204030204" pitchFamily="34" charset="0"/>
                <a:cs typeface="Calibri" panose="020F0502020204030204" pitchFamily="34" charset="0"/>
              </a:rPr>
              <a:t>Test Models</a:t>
            </a:r>
          </a:p>
          <a:p>
            <a:pPr marL="457200" indent="-457200" algn="l">
              <a:buFont typeface="+mj-lt"/>
              <a:buAutoNum type="arabicPeriod"/>
            </a:pPr>
            <a:r>
              <a:rPr lang="en-US" b="0" dirty="0">
                <a:latin typeface="Calibri" panose="020F0502020204030204" pitchFamily="34" charset="0"/>
                <a:cs typeface="Calibri" panose="020F0502020204030204" pitchFamily="34" charset="0"/>
              </a:rPr>
              <a:t>Compare Results of diff Models</a:t>
            </a:r>
          </a:p>
          <a:p>
            <a:pPr marL="457200" indent="-457200" algn="l">
              <a:buFont typeface="+mj-lt"/>
              <a:buAutoNum type="arabicPeriod"/>
            </a:pPr>
            <a:r>
              <a:rPr lang="en-US" b="0" dirty="0">
                <a:latin typeface="Calibri" panose="020F0502020204030204" pitchFamily="34" charset="0"/>
                <a:cs typeface="Calibri" panose="020F0502020204030204" pitchFamily="34" charset="0"/>
              </a:rPr>
              <a:t>Compare Results of different Dataset</a:t>
            </a:r>
          </a:p>
          <a:p>
            <a:pPr marL="457200" indent="-457200" algn="l">
              <a:buFont typeface="+mj-lt"/>
              <a:buAutoNum type="arabicPeriod"/>
            </a:pPr>
            <a:r>
              <a:rPr lang="en-US" b="0" dirty="0">
                <a:latin typeface="Calibri" panose="020F0502020204030204" pitchFamily="34" charset="0"/>
                <a:cs typeface="Calibri" panose="020F0502020204030204" pitchFamily="34" charset="0"/>
              </a:rPr>
              <a:t>Conclusion </a:t>
            </a:r>
          </a:p>
        </p:txBody>
      </p:sp>
      <p:pic>
        <p:nvPicPr>
          <p:cNvPr id="3074" name="Picture 2" descr="Data Preprocessing in Python. At the heart of Machine Learning is to… | by  Afroz Chakure | DataDrivenInvestor">
            <a:extLst>
              <a:ext uri="{FF2B5EF4-FFF2-40B4-BE49-F238E27FC236}">
                <a16:creationId xmlns:a16="http://schemas.microsoft.com/office/drawing/2014/main" id="{E3BF0D8C-1466-463A-9498-FF09CB87F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179" y="1630837"/>
            <a:ext cx="6391922" cy="4145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7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735</TotalTime>
  <Words>1270</Words>
  <Application>Microsoft Office PowerPoint</Application>
  <PresentationFormat>Widescreen</PresentationFormat>
  <Paragraphs>201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Calibri</vt:lpstr>
      <vt:lpstr>Cambria Math</vt:lpstr>
      <vt:lpstr>Times New Roman</vt:lpstr>
      <vt:lpstr>Trade Gothic LT Pro</vt:lpstr>
      <vt:lpstr>Trebuchet MS</vt:lpstr>
      <vt:lpstr>Wingdings</vt:lpstr>
      <vt:lpstr>Office Theme</vt:lpstr>
      <vt:lpstr>                                                  National Institute of Technology, Raipur                                                             (Department Of Information Technology)                                                                            Minor Project    Android Malware Detection Using Machine Learning Models  </vt:lpstr>
      <vt:lpstr>What is Malware ?</vt:lpstr>
      <vt:lpstr>Why are they using ?</vt:lpstr>
      <vt:lpstr>Problem Statement</vt:lpstr>
      <vt:lpstr>Introduction</vt:lpstr>
      <vt:lpstr>Detection Approaches</vt:lpstr>
      <vt:lpstr>Comparison between Static and Dynamic Analysis</vt:lpstr>
      <vt:lpstr>Description of Dataset</vt:lpstr>
      <vt:lpstr>Work Flow</vt:lpstr>
      <vt:lpstr>Data Preprocessing</vt:lpstr>
      <vt:lpstr>Feature Selection</vt:lpstr>
      <vt:lpstr>Feature Selection Using Correlation Matrix</vt:lpstr>
      <vt:lpstr>Models Used In Experiment</vt:lpstr>
      <vt:lpstr>Summary of Neural Network Model</vt:lpstr>
      <vt:lpstr>Evaluation Metrics</vt:lpstr>
      <vt:lpstr>Result Analysis</vt:lpstr>
      <vt:lpstr>Graph based on Comparison of model on 3 different dataset</vt:lpstr>
      <vt:lpstr>Graph based on Testing accuracy of various Models</vt:lpstr>
      <vt:lpstr>Future Plan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Institute of Technology, Raipur                                                             (Department Of Information Technology)                                                                             Minor Project    Android Malware Detection Using Machine Learning Models</dc:title>
  <dc:creator>maheswari B</dc:creator>
  <cp:lastModifiedBy>Anshika Agrawal</cp:lastModifiedBy>
  <cp:revision>31</cp:revision>
  <dcterms:created xsi:type="dcterms:W3CDTF">2021-10-27T10:36:03Z</dcterms:created>
  <dcterms:modified xsi:type="dcterms:W3CDTF">2021-12-01T05:32:24Z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