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56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8" r:id="rId9"/>
    <p:sldId id="269" r:id="rId10"/>
    <p:sldId id="270" r:id="rId11"/>
    <p:sldId id="273" r:id="rId12"/>
    <p:sldId id="271" r:id="rId13"/>
    <p:sldId id="27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AN KALYAN B" initials="PKB" lastIdx="1" clrIdx="0">
    <p:extLst>
      <p:ext uri="{19B8F6BF-5375-455C-9EA6-DF929625EA0E}">
        <p15:presenceInfo xmlns:p15="http://schemas.microsoft.com/office/powerpoint/2012/main" userId="e7f05eb8b859fa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907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38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967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0916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739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8642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285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62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2941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62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6641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58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0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3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841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575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97CC-7F42-4ACF-BCFC-2CA2A0479314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40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CFD97CC-7F42-4ACF-BCFC-2CA2A0479314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89DDBF-78E5-487D-99AA-52818CCA2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27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57" r:id="rId1"/>
    <p:sldLayoutId id="2147484958" r:id="rId2"/>
    <p:sldLayoutId id="2147484959" r:id="rId3"/>
    <p:sldLayoutId id="2147484960" r:id="rId4"/>
    <p:sldLayoutId id="2147484961" r:id="rId5"/>
    <p:sldLayoutId id="2147484962" r:id="rId6"/>
    <p:sldLayoutId id="2147484963" r:id="rId7"/>
    <p:sldLayoutId id="2147484964" r:id="rId8"/>
    <p:sldLayoutId id="2147484965" r:id="rId9"/>
    <p:sldLayoutId id="2147484966" r:id="rId10"/>
    <p:sldLayoutId id="2147484967" r:id="rId11"/>
    <p:sldLayoutId id="2147484968" r:id="rId12"/>
    <p:sldLayoutId id="2147484969" r:id="rId13"/>
    <p:sldLayoutId id="2147484970" r:id="rId14"/>
    <p:sldLayoutId id="2147484971" r:id="rId15"/>
    <p:sldLayoutId id="2147484972" r:id="rId16"/>
    <p:sldLayoutId id="21474849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3618-11CB-48A7-BBF3-2B02807BD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2255"/>
            <a:ext cx="10129421" cy="1767119"/>
          </a:xfrm>
        </p:spPr>
        <p:txBody>
          <a:bodyPr>
            <a:noAutofit/>
          </a:bodyPr>
          <a:lstStyle/>
          <a:p>
            <a:r>
              <a:rPr lang="en-IN" sz="4800" b="1" dirty="0">
                <a:latin typeface="Arial Rounded MT Bold" panose="020F0704030504030204" pitchFamily="34" charset="0"/>
              </a:rPr>
              <a:t>DATA UNDERSTANDING WITH</a:t>
            </a:r>
            <a:r>
              <a:rPr lang="en-IN" b="1" dirty="0">
                <a:latin typeface="Arial Rounded MT Bold" panose="020F0704030504030204" pitchFamily="34" charset="0"/>
              </a:rPr>
              <a:t> </a:t>
            </a:r>
            <a:r>
              <a:rPr lang="en-IN" sz="4800" b="1" dirty="0">
                <a:latin typeface="Arial Rounded MT Bold" panose="020F0704030504030204" pitchFamily="34" charset="0"/>
              </a:rPr>
              <a:t>AUTOMOBILE PRICE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29670-02BD-479F-A064-E861CBEE8294}"/>
              </a:ext>
            </a:extLst>
          </p:cNvPr>
          <p:cNvSpPr txBox="1"/>
          <p:nvPr/>
        </p:nvSpPr>
        <p:spPr>
          <a:xfrm>
            <a:off x="355107" y="4238627"/>
            <a:ext cx="379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PAVAN KALYAN B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66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37D0-C4DF-4827-B627-253C2208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051" y="142044"/>
            <a:ext cx="4864332" cy="594804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latin typeface="Arial Rounded MT Bold" panose="020F0704030504030204" pitchFamily="34" charset="0"/>
                <a:cs typeface="Arial" panose="020B0604020202020204" pitchFamily="34" charset="0"/>
              </a:rPr>
              <a:t>SCATTER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7D227-4019-445C-92D6-AFA18270B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4517" y="969199"/>
            <a:ext cx="4753398" cy="313075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E49F47-3CF1-4DCB-8A34-E0ACE3D9B73D}"/>
              </a:ext>
            </a:extLst>
          </p:cNvPr>
          <p:cNvSpPr/>
          <p:nvPr/>
        </p:nvSpPr>
        <p:spPr>
          <a:xfrm>
            <a:off x="790113" y="4802819"/>
            <a:ext cx="11105966" cy="932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we can observe the moderate positive correlation between 'city-mpg’ and 'highway-mpg'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8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37D0-C4DF-4827-B627-253C2208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051" y="142044"/>
            <a:ext cx="4864332" cy="594804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latin typeface="Arial Rounded MT Bold" panose="020F0704030504030204" pitchFamily="34" charset="0"/>
                <a:cs typeface="Arial" panose="020B0604020202020204" pitchFamily="34" charset="0"/>
              </a:rPr>
              <a:t>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7D227-4019-445C-92D6-AFA18270B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4183" y="816746"/>
            <a:ext cx="5149199" cy="361321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E49F47-3CF1-4DCB-8A34-E0ACE3D9B73D}"/>
              </a:ext>
            </a:extLst>
          </p:cNvPr>
          <p:cNvSpPr/>
          <p:nvPr/>
        </p:nvSpPr>
        <p:spPr>
          <a:xfrm>
            <a:off x="790113" y="5113538"/>
            <a:ext cx="11105966" cy="120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gives the correlation of the insurance data and the intensity of each column that is mapped.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53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37D0-C4DF-4827-B627-253C2208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051" y="142044"/>
            <a:ext cx="4864332" cy="594804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latin typeface="Arial Rounded MT Bold" panose="020F0704030504030204" pitchFamily="34" charset="0"/>
                <a:cs typeface="Arial" panose="020B0604020202020204" pitchFamily="34" charset="0"/>
              </a:rPr>
              <a:t>BOX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7D227-4019-445C-92D6-AFA18270B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4953" y="834501"/>
            <a:ext cx="5912528" cy="346229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E49F47-3CF1-4DCB-8A34-E0ACE3D9B73D}"/>
              </a:ext>
            </a:extLst>
          </p:cNvPr>
          <p:cNvSpPr/>
          <p:nvPr/>
        </p:nvSpPr>
        <p:spPr>
          <a:xfrm>
            <a:off x="790113" y="4589755"/>
            <a:ext cx="11105966" cy="1837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notice two outliers in the x-axis (gas)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observe here the compression ratio is higher in the diesel engine than the gas engine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the compression-ratio lower will be the consumption of fuel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69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37D0-C4DF-4827-B627-253C2208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051" y="142044"/>
            <a:ext cx="4864332" cy="594804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latin typeface="Arial Rounded MT Bold" panose="020F0704030504030204" pitchFamily="34" charset="0"/>
                <a:cs typeface="Arial" panose="020B0604020202020204" pitchFamily="34" charset="0"/>
              </a:rPr>
              <a:t>BAR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7D227-4019-445C-92D6-AFA18270B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0944" y="932155"/>
            <a:ext cx="8495930" cy="333800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E49F47-3CF1-4DCB-8A34-E0ACE3D9B73D}"/>
              </a:ext>
            </a:extLst>
          </p:cNvPr>
          <p:cNvSpPr/>
          <p:nvPr/>
        </p:nvSpPr>
        <p:spPr>
          <a:xfrm>
            <a:off x="790113" y="4589754"/>
            <a:ext cx="11105966" cy="191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based on drive-wheels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 with ‘FWD' using diesel type engines gives high mpg in both city and highway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 with ‘RWD' using gas type engines gives very low mpg in both city and highway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Majority of the cars use the ‘FWD' - forward wheel drive for long drives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10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220037-7A1B-4EF5-BF84-5BC99F8F9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831" y="2294547"/>
            <a:ext cx="8534400" cy="150706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Rounded MT Bold" panose="020F0704030504030204" pitchFamily="34" charset="0"/>
              </a:rPr>
              <a:t>THANK YOU</a:t>
            </a:r>
            <a:endParaRPr lang="en-IN" sz="4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3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8ADF-7245-4946-A866-8F24DBB00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147108"/>
            <a:ext cx="8534400" cy="705909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Arial Rounded MT Bold" panose="020F070403050403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DD016-3B27-41E8-9A01-0E7A9B7D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962025"/>
            <a:ext cx="11128376" cy="57488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given data is regarding the car insurance for various brands and their price based on their features.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many features like length, drive-wheels, body-style, engine-type, fuel-type , the cars vary internally and externally.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are able to notice '?' in these column names 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normalized-losses - (‘?’- 41),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num-of-doors - (‘?’- 2),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bore - (‘?’- 4),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stroke - (‘?’- 4),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horsepower - (‘?’- 2),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peak-rpm - (‘?’- 2),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- (‘?’- 4).</a:t>
            </a:r>
          </a:p>
        </p:txBody>
      </p:sp>
    </p:spTree>
    <p:extLst>
      <p:ext uri="{BB962C8B-B14F-4D97-AF65-F5344CB8AC3E}">
        <p14:creationId xmlns:p14="http://schemas.microsoft.com/office/powerpoint/2010/main" val="240359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C7FAB74-D4FD-4F6B-9660-5A79C9803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59840"/>
            <a:ext cx="10999788" cy="51409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Data-cleaning is required for the above statement.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data-understanding phase neglect those above columns as of now.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of the cars are made based on the fuel-type:-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'gas' fuel-type because it uses spark-plug to ignite the engine.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‘diesel’ fuel-type uses compression to start the engine.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Gasoline engines are quieter and nippier than diesel engines.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Pollution - Diesel cars emit roughly 13% more CO2 gas per gallon of fuel compared to gasoline cars.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know that higher the compression-ratio lower will be the consumption of fuel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– (8:1 – 12:1)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Diesel -  (14:1 – 23:1)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52BC8-546D-4528-93F8-46CD489CAAD3}"/>
              </a:ext>
            </a:extLst>
          </p:cNvPr>
          <p:cNvSpPr txBox="1"/>
          <p:nvPr/>
        </p:nvSpPr>
        <p:spPr>
          <a:xfrm>
            <a:off x="684211" y="320040"/>
            <a:ext cx="10466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rial Rounded MT Bold" panose="020F0704030504030204" pitchFamily="34" charset="0"/>
              </a:rPr>
              <a:t>PROBLEM STATEMENT CONTD.,</a:t>
            </a:r>
          </a:p>
        </p:txBody>
      </p:sp>
    </p:spTree>
    <p:extLst>
      <p:ext uri="{BB962C8B-B14F-4D97-AF65-F5344CB8AC3E}">
        <p14:creationId xmlns:p14="http://schemas.microsoft.com/office/powerpoint/2010/main" val="330148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A18B-2C95-4285-8877-0E5E18176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892" y="88777"/>
            <a:ext cx="10566360" cy="1402672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Arial Rounded MT Bold" panose="020F0704030504030204" pitchFamily="34" charset="0"/>
              </a:rPr>
              <a:t>FEATURE NAMES AND IT’S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7142D-69BB-410D-8F61-CE7709C31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92" y="1120759"/>
            <a:ext cx="10959148" cy="58521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Symbolling - (-3,-2,-1,0,1,2,3) 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value of +3 indicates that the auto is risky, -3 indicates that it is probably safe.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Normalized-losses - 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Roboto"/>
              </a:rPr>
              <a:t>The second attribute, which is the relative average </a:t>
            </a:r>
            <a:r>
              <a:rPr lang="en-US" sz="2200" b="1" i="0" dirty="0">
                <a:solidFill>
                  <a:schemeClr val="tx1"/>
                </a:solidFill>
                <a:effectLst/>
                <a:latin typeface="Roboto"/>
              </a:rPr>
              <a:t>loss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Roboto"/>
              </a:rPr>
              <a:t> payment per insured </a:t>
            </a:r>
            <a:r>
              <a:rPr lang="en-US" sz="2200" b="1" i="0" dirty="0">
                <a:solidFill>
                  <a:schemeClr val="tx1"/>
                </a:solidFill>
                <a:effectLst/>
                <a:latin typeface="Roboto"/>
              </a:rPr>
              <a:t>vehicle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Roboto"/>
              </a:rPr>
              <a:t> year.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Roboto"/>
                <a:cs typeface="Arial" panose="020B0604020202020204" pitchFamily="34" charset="0"/>
              </a:rPr>
              <a:t>Make - Different types of car brands</a:t>
            </a:r>
            <a:r>
              <a:rPr lang="en-IN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Fuel-type - indicates the fuel-type of car like ‘gas’ or ‘diesel’.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Aspiration - 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(std, turbo)</a:t>
            </a:r>
            <a:r>
              <a:rPr lang="en-IN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an internal combustion engine in which oxygen intake depends solely on atmospheric pressure and does not rely on forced induction through a turbocharger or a supercharger.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-of-doors - (two, four) how many doors to be set.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Body-style – (</a:t>
            </a:r>
            <a:r>
              <a:rPr lang="en-IN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hardtop, wagon, sedan, hatchback, convertible )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represents the style of the car.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8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2EA8B-A447-4BA8-A012-FB7C98073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94640"/>
            <a:ext cx="10999788" cy="62077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Drive-wheels - (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4WD, FWD 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RWD</a:t>
            </a:r>
            <a:r>
              <a:rPr lang="en-IN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wheel driving types:-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4WD - four wheel drive,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FWD - front wheel drive,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RWD - rear wheel drive.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Engine-location - Indicates the location of the engine (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front, rear</a:t>
            </a:r>
            <a:r>
              <a:rPr lang="en-IN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Wheel base - Distance between its front and rear wheels (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from 86.6 120.9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 - Indicates the length of the car (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from 141.1 to 208.1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 - Indicates the width of the car (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from 60.3 to 72.3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 - Indicates the height of the car (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from 47.8 to 59.8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Curb-weight -   overall weight of the car (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from 1488 to 4066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-of-cylinders - Number of cylinders inside the engine (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eight, five, four, six, three, twelve, two</a:t>
            </a:r>
            <a:r>
              <a:rPr lang="en-IN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Engine-type – types of engine used (</a:t>
            </a:r>
            <a:r>
              <a:rPr lang="en-IN" sz="22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dohc</a:t>
            </a:r>
            <a:r>
              <a:rPr lang="en-IN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2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dohcv</a:t>
            </a:r>
            <a:r>
              <a:rPr lang="en-IN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l, </a:t>
            </a:r>
            <a:r>
              <a:rPr lang="en-IN" sz="22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ohc</a:t>
            </a:r>
            <a:r>
              <a:rPr lang="en-IN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2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ohcf</a:t>
            </a:r>
            <a:r>
              <a:rPr lang="en-IN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2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ohcv</a:t>
            </a:r>
            <a:r>
              <a:rPr lang="en-IN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rotor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22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1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25809-C59B-4D89-B2B3-FB23E7EA8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3200"/>
            <a:ext cx="10999788" cy="6350000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E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ngine-size – size of the engine (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from 61 to 326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lang="en-IN" sz="22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Fuel-system – Types of fuel system(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1bbl, 2bbl, 4bbl,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mfi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mpfi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spdi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spfi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)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Bore -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Diameter of each cylinder (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from 2.54 to 3.94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Stroke - A phase of engines cycle during which pistons travel from top to bottom or vice versa (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from 2.07 to 4.17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Compression-ratio - ratio of the volume of the cylinder and the combustion chamber when the piston is at the bottom and vice versa (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from 7 to 23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Horse-power - 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 of power used to measure the forcefulness of a vehicle's engine (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from 48 to 288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Peak-rpm - 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 engine rpm increases as you press the accelerator (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from 4150 to 6600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City-mpg - Mileage in the city (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from 13 to 49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Highway-mpg - mileage in the highway (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from 16 to 54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– Price of car insurance (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from 5118 to 45400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630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37D0-C4DF-4827-B627-253C2208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051" y="142044"/>
            <a:ext cx="4864332" cy="594804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latin typeface="Arial Rounded MT Bold" panose="020F0704030504030204" pitchFamily="34" charset="0"/>
                <a:cs typeface="Arial" panose="020B0604020202020204" pitchFamily="34" charset="0"/>
              </a:rPr>
              <a:t>HISTOGRAM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7D227-4019-445C-92D6-AFA18270B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94" y="896645"/>
            <a:ext cx="5468645" cy="327586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E49F47-3CF1-4DCB-8A34-E0ACE3D9B73D}"/>
              </a:ext>
            </a:extLst>
          </p:cNvPr>
          <p:cNvSpPr/>
          <p:nvPr/>
        </p:nvSpPr>
        <p:spPr>
          <a:xfrm>
            <a:off x="790113" y="4589755"/>
            <a:ext cx="11105966" cy="1837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observe the positive kurtosis here due to its high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peakness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plot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length of making a car is 208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Majority of length of cars made in range between 163-180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length of making a car is 141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9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37D0-C4DF-4827-B627-253C2208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051" y="142044"/>
            <a:ext cx="4864332" cy="594804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latin typeface="Arial Rounded MT Bold" panose="020F0704030504030204" pitchFamily="34" charset="0"/>
                <a:cs typeface="Arial" panose="020B0604020202020204" pitchFamily="34" charset="0"/>
              </a:rPr>
              <a:t>COUNT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7D227-4019-445C-92D6-AFA18270B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8082" y="998220"/>
            <a:ext cx="8593584" cy="334518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E49F47-3CF1-4DCB-8A34-E0ACE3D9B73D}"/>
              </a:ext>
            </a:extLst>
          </p:cNvPr>
          <p:cNvSpPr/>
          <p:nvPr/>
        </p:nvSpPr>
        <p:spPr>
          <a:xfrm>
            <a:off x="790113" y="4785064"/>
            <a:ext cx="11105966" cy="1189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observe here majority of cars have been insured in ‘Toyota’ brand with 'gas' fuel-type.</a:t>
            </a:r>
          </a:p>
        </p:txBody>
      </p:sp>
    </p:spTree>
    <p:extLst>
      <p:ext uri="{BB962C8B-B14F-4D97-AF65-F5344CB8AC3E}">
        <p14:creationId xmlns:p14="http://schemas.microsoft.com/office/powerpoint/2010/main" val="379656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37D0-C4DF-4827-B627-253C2208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051" y="142044"/>
            <a:ext cx="4864332" cy="594804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latin typeface="Arial Rounded MT Bold" panose="020F0704030504030204" pitchFamily="34" charset="0"/>
                <a:cs typeface="Arial" panose="020B0604020202020204" pitchFamily="34" charset="0"/>
              </a:rPr>
              <a:t>COUNT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7D227-4019-445C-92D6-AFA18270B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4517" y="896645"/>
            <a:ext cx="4753398" cy="327586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E49F47-3CF1-4DCB-8A34-E0ACE3D9B73D}"/>
              </a:ext>
            </a:extLst>
          </p:cNvPr>
          <p:cNvSpPr/>
          <p:nvPr/>
        </p:nvSpPr>
        <p:spPr>
          <a:xfrm>
            <a:off x="612560" y="4589755"/>
            <a:ext cx="11443316" cy="1837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based on the drive-wheels with fuel-type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see many companies prefer the ‘FWD’ and ‘RWD’ drive wheels with gas engine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Companies drive-wheels with ‘FWD' and ‘RWD’ uses very less count of diesel engines.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Companies drive-wheels with ‘4WD' has only gas engine and there is no diesel engine used.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461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392</TotalTime>
  <Words>967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Rounded MT Bold</vt:lpstr>
      <vt:lpstr>Century Gothic</vt:lpstr>
      <vt:lpstr>Roboto</vt:lpstr>
      <vt:lpstr>Wingdings</vt:lpstr>
      <vt:lpstr>Wingdings 3</vt:lpstr>
      <vt:lpstr>Slice</vt:lpstr>
      <vt:lpstr>DATA UNDERSTANDING WITH AUTOMOBILE PRICE DATA</vt:lpstr>
      <vt:lpstr>PROBLEM STATEMENT</vt:lpstr>
      <vt:lpstr>PowerPoint Presentation</vt:lpstr>
      <vt:lpstr>FEATURE NAMES AND IT’S EXTRACTION</vt:lpstr>
      <vt:lpstr>PowerPoint Presentation</vt:lpstr>
      <vt:lpstr>PowerPoint Presentation</vt:lpstr>
      <vt:lpstr>HISTOGRAM</vt:lpstr>
      <vt:lpstr>COUNT PLOT</vt:lpstr>
      <vt:lpstr>COUNT PLOT</vt:lpstr>
      <vt:lpstr>SCATTER PLOT</vt:lpstr>
      <vt:lpstr>HEATMAP</vt:lpstr>
      <vt:lpstr>BOX PLOT</vt:lpstr>
      <vt:lpstr>BAR PLOT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UNDERSTANDING WITH AUTOMOBILE PRICE DATA</dc:title>
  <dc:creator>PAVAN KALYAN B</dc:creator>
  <cp:lastModifiedBy>PAVAN KALYAN B</cp:lastModifiedBy>
  <cp:revision>36</cp:revision>
  <dcterms:created xsi:type="dcterms:W3CDTF">2020-07-02T06:35:10Z</dcterms:created>
  <dcterms:modified xsi:type="dcterms:W3CDTF">2020-07-02T14:28:09Z</dcterms:modified>
</cp:coreProperties>
</file>