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64" r:id="rId4"/>
    <p:sldId id="259" r:id="rId5"/>
    <p:sldId id="267" r:id="rId6"/>
    <p:sldId id="268" r:id="rId7"/>
    <p:sldId id="269" r:id="rId8"/>
    <p:sldId id="270" r:id="rId9"/>
    <p:sldId id="273" r:id="rId10"/>
    <p:sldId id="272" r:id="rId11"/>
    <p:sldId id="274" r:id="rId12"/>
    <p:sldId id="275" r:id="rId13"/>
    <p:sldId id="277" r:id="rId14"/>
    <p:sldId id="278" r:id="rId15"/>
    <p:sldId id="279" r:id="rId16"/>
    <p:sldId id="266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C9C-7A00-4D86-9AD9-CAB6D8990B98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753E-9CEE-48C1-9820-A086355AC5B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38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C9C-7A00-4D86-9AD9-CAB6D8990B98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753E-9CEE-48C1-9820-A086355AC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42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C9C-7A00-4D86-9AD9-CAB6D8990B98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753E-9CEE-48C1-9820-A086355AC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929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C9C-7A00-4D86-9AD9-CAB6D8990B98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753E-9CEE-48C1-9820-A086355AC5B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2684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C9C-7A00-4D86-9AD9-CAB6D8990B98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753E-9CEE-48C1-9820-A086355AC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144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C9C-7A00-4D86-9AD9-CAB6D8990B98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753E-9CEE-48C1-9820-A086355AC5B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364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C9C-7A00-4D86-9AD9-CAB6D8990B98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753E-9CEE-48C1-9820-A086355AC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250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C9C-7A00-4D86-9AD9-CAB6D8990B98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753E-9CEE-48C1-9820-A086355AC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09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C9C-7A00-4D86-9AD9-CAB6D8990B98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753E-9CEE-48C1-9820-A086355AC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14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C9C-7A00-4D86-9AD9-CAB6D8990B98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753E-9CEE-48C1-9820-A086355AC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33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C9C-7A00-4D86-9AD9-CAB6D8990B98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753E-9CEE-48C1-9820-A086355AC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75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C9C-7A00-4D86-9AD9-CAB6D8990B98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753E-9CEE-48C1-9820-A086355AC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5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C9C-7A00-4D86-9AD9-CAB6D8990B98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753E-9CEE-48C1-9820-A086355AC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61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C9C-7A00-4D86-9AD9-CAB6D8990B98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753E-9CEE-48C1-9820-A086355AC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59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C9C-7A00-4D86-9AD9-CAB6D8990B98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753E-9CEE-48C1-9820-A086355AC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60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C9C-7A00-4D86-9AD9-CAB6D8990B98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753E-9CEE-48C1-9820-A086355AC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45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C9C-7A00-4D86-9AD9-CAB6D8990B98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753E-9CEE-48C1-9820-A086355AC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22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11F8C9C-7A00-4D86-9AD9-CAB6D8990B98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813753E-9CEE-48C1-9820-A086355AC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24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C706-1618-4BB6-A81B-9BBB3BB48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62" y="1029811"/>
            <a:ext cx="10013380" cy="772095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Arial Rounded MT Bold" panose="020F0704030504030204" pitchFamily="34" charset="0"/>
              </a:rPr>
              <a:t>MRA Project - </a:t>
            </a:r>
            <a:r>
              <a:rPr lang="en-IN" b="1" i="0" dirty="0" err="1">
                <a:effectLst/>
                <a:latin typeface="Arial Rounded MT Bold" panose="020F0704030504030204" pitchFamily="34" charset="0"/>
              </a:rPr>
              <a:t>MileStone</a:t>
            </a:r>
            <a:r>
              <a:rPr lang="en-IN" b="1" i="0" dirty="0">
                <a:effectLst/>
                <a:latin typeface="Arial Rounded MT Bold" panose="020F0704030504030204" pitchFamily="34" charset="0"/>
              </a:rPr>
              <a:t> 1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B9926D-6093-C976-6908-B4DFC1041CA5}"/>
              </a:ext>
            </a:extLst>
          </p:cNvPr>
          <p:cNvSpPr txBox="1"/>
          <p:nvPr/>
        </p:nvSpPr>
        <p:spPr>
          <a:xfrm>
            <a:off x="8130987" y="5378824"/>
            <a:ext cx="3514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Pavan Kalyan B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85818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4F936A-DE59-4274-9DF4-9D07A6B8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449076"/>
            <a:ext cx="9448799" cy="5826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BIVARIATE ANALYSIS – bar PLOT</a:t>
            </a:r>
            <a:endParaRPr lang="en-IN" sz="3200" dirty="0"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B28A7-BB5D-609E-5B6B-3D7EF559E988}"/>
              </a:ext>
            </a:extLst>
          </p:cNvPr>
          <p:cNvSpPr txBox="1"/>
          <p:nvPr/>
        </p:nvSpPr>
        <p:spPr>
          <a:xfrm>
            <a:off x="7216588" y="1507302"/>
            <a:ext cx="35231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Sales and </a:t>
            </a:r>
            <a:r>
              <a:rPr lang="en-US" b="1" i="0" dirty="0" err="1">
                <a:effectLst/>
              </a:rPr>
              <a:t>Priceeach</a:t>
            </a:r>
            <a:r>
              <a:rPr lang="en-US" b="1" i="0" dirty="0">
                <a:effectLst/>
              </a:rPr>
              <a:t> are highly positively </a:t>
            </a:r>
            <a:r>
              <a:rPr lang="en-US" b="1" i="0" dirty="0" err="1">
                <a:effectLst/>
              </a:rPr>
              <a:t>collerated</a:t>
            </a:r>
            <a:r>
              <a:rPr lang="en-US" b="1" i="0" dirty="0">
                <a:effectLst/>
              </a:rPr>
              <a:t> with </a:t>
            </a:r>
            <a:r>
              <a:rPr lang="en-US" b="1" i="0" dirty="0" err="1">
                <a:effectLst/>
              </a:rPr>
              <a:t>coeffiecient</a:t>
            </a:r>
            <a:r>
              <a:rPr lang="en-US" b="1" i="0" dirty="0">
                <a:effectLst/>
              </a:rPr>
              <a:t> of correlation=.81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</a:rPr>
              <a:t>priceeach</a:t>
            </a:r>
            <a:r>
              <a:rPr lang="en-US" b="1" i="0" dirty="0">
                <a:effectLst/>
              </a:rPr>
              <a:t> and MSRP are </a:t>
            </a:r>
            <a:r>
              <a:rPr lang="en-US" b="1" i="0" dirty="0" err="1">
                <a:effectLst/>
              </a:rPr>
              <a:t>poistively</a:t>
            </a:r>
            <a:r>
              <a:rPr lang="en-US" b="1" i="0" dirty="0">
                <a:effectLst/>
              </a:rPr>
              <a:t> correlated (0.78) followed by sales and </a:t>
            </a:r>
            <a:r>
              <a:rPr lang="en-US" b="1" i="0" dirty="0" err="1">
                <a:effectLst/>
              </a:rPr>
              <a:t>priceeach</a:t>
            </a:r>
            <a:r>
              <a:rPr lang="en-US" b="1" i="0" dirty="0">
                <a:effectLst/>
              </a:rPr>
              <a:t> (0.63)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Sales and order quantity shows a correlation of 0.55.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A59942-F9FD-7395-663C-085BFB626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113" y="1507301"/>
            <a:ext cx="4511651" cy="341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4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4F936A-DE59-4274-9DF4-9D07A6B8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449076"/>
            <a:ext cx="10488706" cy="58263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RFM ANALYSIS – (RECENCY, FREQUENCY, MONETARY)</a:t>
            </a:r>
            <a:endParaRPr lang="en-IN" sz="3200" dirty="0"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B28A7-BB5D-609E-5B6B-3D7EF559E988}"/>
              </a:ext>
            </a:extLst>
          </p:cNvPr>
          <p:cNvSpPr txBox="1"/>
          <p:nvPr/>
        </p:nvSpPr>
        <p:spPr>
          <a:xfrm>
            <a:off x="6517446" y="1272989"/>
            <a:ext cx="4930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Based on the recency, frequency and monetary their quartiles are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Frequency_quartile</a:t>
            </a:r>
            <a:r>
              <a:rPr lang="en-IN" b="1" dirty="0"/>
              <a:t> – 1,2,3,4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Monetary_quartile</a:t>
            </a:r>
            <a:r>
              <a:rPr lang="en-IN" b="1" dirty="0"/>
              <a:t> – 1,2,3,4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Recency_quartile</a:t>
            </a:r>
            <a:r>
              <a:rPr lang="en-IN" b="1" dirty="0"/>
              <a:t> – 4,3,2,1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A6848-5207-4C56-113E-18EFA954B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14" y="1272989"/>
            <a:ext cx="4742331" cy="1783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CBF6A-06FD-4B07-9CF2-1FFC9DE16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14" y="3298240"/>
            <a:ext cx="8794273" cy="22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1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4F936A-DE59-4274-9DF4-9D07A6B8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449076"/>
            <a:ext cx="10488706" cy="5826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RFM ANALYSIS – (BEST CUSTOMERS)</a:t>
            </a:r>
            <a:endParaRPr lang="en-IN" sz="3200" dirty="0"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B28A7-BB5D-609E-5B6B-3D7EF559E988}"/>
              </a:ext>
            </a:extLst>
          </p:cNvPr>
          <p:cNvSpPr txBox="1"/>
          <p:nvPr/>
        </p:nvSpPr>
        <p:spPr>
          <a:xfrm>
            <a:off x="1495157" y="3767114"/>
            <a:ext cx="9208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above 9 customers are the best one, as they have the RFM of 444 and they used to have a regular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Based on the monetary value these are high valuable customers, where we need to target them to buy more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EC6868-9797-FBA4-5AAE-3ECCDD892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157" y="1310784"/>
            <a:ext cx="8966655" cy="211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6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4F936A-DE59-4274-9DF4-9D07A6B8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449076"/>
            <a:ext cx="10488706" cy="5826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RFM ANALYSIS – (</a:t>
            </a:r>
            <a:r>
              <a:rPr lang="en-US" sz="1600" b="1" i="0" dirty="0">
                <a:effectLst/>
                <a:latin typeface="lato" panose="020F0502020204030203" pitchFamily="34" charset="0"/>
              </a:rPr>
              <a:t>customers are on the verge of churning</a:t>
            </a:r>
            <a:r>
              <a:rPr lang="en-US" sz="3200" dirty="0">
                <a:latin typeface="Arial Rounded MT Bold" panose="020F0704030504030204" pitchFamily="34" charset="0"/>
              </a:rPr>
              <a:t>)</a:t>
            </a:r>
            <a:endParaRPr lang="en-IN" sz="3200" dirty="0"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B28A7-BB5D-609E-5B6B-3D7EF559E988}"/>
              </a:ext>
            </a:extLst>
          </p:cNvPr>
          <p:cNvSpPr txBox="1"/>
          <p:nvPr/>
        </p:nvSpPr>
        <p:spPr>
          <a:xfrm>
            <a:off x="1495157" y="3767114"/>
            <a:ext cx="9208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above 5 customers are the verge of churning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Based on the monetary value these are medium valuable customers, where we need to target them and give discounts and make them to turn to a high valuable customers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5AEAC5-7FC4-D311-5D9A-5C95CCAD6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157" y="1279176"/>
            <a:ext cx="9136984" cy="21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83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4F936A-DE59-4274-9DF4-9D07A6B8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449076"/>
            <a:ext cx="10488706" cy="5826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RFM ANALYSIS – (LOST CUSTOMERS)</a:t>
            </a:r>
            <a:endParaRPr lang="en-IN" sz="3200" dirty="0"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B28A7-BB5D-609E-5B6B-3D7EF559E988}"/>
              </a:ext>
            </a:extLst>
          </p:cNvPr>
          <p:cNvSpPr txBox="1"/>
          <p:nvPr/>
        </p:nvSpPr>
        <p:spPr>
          <a:xfrm>
            <a:off x="1495157" y="3767114"/>
            <a:ext cx="9208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above 5 customers are the lost customers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Based on the monetary value  and recency they are high valuable but it’s a one time purchase and there is no recency of that person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ABF02B-0CFE-8D39-965B-E5FB64226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157" y="1470386"/>
            <a:ext cx="9387996" cy="188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12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4F936A-DE59-4274-9DF4-9D07A6B8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449076"/>
            <a:ext cx="10488706" cy="5826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RFM ANALYSIS – (Loyal CUSTOMERS)</a:t>
            </a:r>
            <a:endParaRPr lang="en-IN" sz="3200" dirty="0"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B28A7-BB5D-609E-5B6B-3D7EF559E988}"/>
              </a:ext>
            </a:extLst>
          </p:cNvPr>
          <p:cNvSpPr txBox="1"/>
          <p:nvPr/>
        </p:nvSpPr>
        <p:spPr>
          <a:xfrm>
            <a:off x="1495157" y="3767114"/>
            <a:ext cx="9208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above 5 customers are the loyal customers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Based on the monetary value, frequency and recency they are high valuable and they are loyal means there is a regular transaction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ABF311-09E5-43F8-CFFB-19F44B936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157" y="1309660"/>
            <a:ext cx="9011478" cy="187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15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C706-1618-4BB6-A81B-9BBB3BB48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310" y="2130640"/>
            <a:ext cx="10013380" cy="1162977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Rounded MT Bold" panose="020F0704030504030204" pitchFamily="34" charset="0"/>
              </a:rPr>
              <a:t>THANK YOU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44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612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4F936A-DE59-4274-9DF4-9D07A6B8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22" y="714653"/>
            <a:ext cx="4509225" cy="541538"/>
          </a:xfrm>
        </p:spPr>
        <p:txBody>
          <a:bodyPr>
            <a:noAutofit/>
          </a:bodyPr>
          <a:lstStyle/>
          <a:p>
            <a:r>
              <a:rPr lang="en-IN" sz="32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Introduction:</a:t>
            </a:r>
            <a:endParaRPr lang="en-IN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2E479B-9553-48D3-A665-DE06183DB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722" y="1335741"/>
            <a:ext cx="11220744" cy="1640541"/>
          </a:xfrm>
        </p:spPr>
        <p:txBody>
          <a:bodyPr>
            <a:noAutofit/>
          </a:bodyPr>
          <a:lstStyle/>
          <a:p>
            <a:pPr marL="742950" indent="-457200">
              <a:lnSpc>
                <a:spcPct val="107000"/>
              </a:lnSpc>
              <a:spcAft>
                <a:spcPts val="800"/>
              </a:spcAft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This project aims to find the underlying buying patterns of the customers of an automobile part manufacturer based on the past 3 years of the Company's transaction data and hence recommend customized marketing strategies for different segments of customers.</a:t>
            </a:r>
            <a:endParaRPr lang="en-IN" sz="2400" dirty="0">
              <a:solidFill>
                <a:schemeClr val="tx1"/>
              </a:solidFill>
              <a:effectLst/>
              <a:latin typeface="Arial Rounded MT Bold" panose="020F0704030504030204" pitchFamily="34" charset="0"/>
              <a:ea typeface="Calibri" panose="020F0502020204030204" pitchFamily="34" charset="0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9987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849685F8-A847-4300-992D-E32912F139D9}"/>
              </a:ext>
            </a:extLst>
          </p:cNvPr>
          <p:cNvSpPr txBox="1">
            <a:spLocks/>
          </p:cNvSpPr>
          <p:nvPr/>
        </p:nvSpPr>
        <p:spPr>
          <a:xfrm>
            <a:off x="690282" y="504137"/>
            <a:ext cx="10497671" cy="4672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Reading the data and pulling information</a:t>
            </a:r>
            <a:endParaRPr lang="en-IN" sz="24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B96E5-33FD-18E6-7A12-D898F3582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0" y="1146123"/>
            <a:ext cx="7094835" cy="16003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8E9E1E-A8BD-1A9A-0C17-4DC70FF52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0" y="2896765"/>
            <a:ext cx="3452159" cy="33302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49A83A-BE1F-5B8D-5E25-0C0F6CA73F32}"/>
              </a:ext>
            </a:extLst>
          </p:cNvPr>
          <p:cNvSpPr txBox="1"/>
          <p:nvPr/>
        </p:nvSpPr>
        <p:spPr>
          <a:xfrm>
            <a:off x="5074024" y="3429000"/>
            <a:ext cx="472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 can observe that there are 2-float, 5-int, 12-object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data uses 429.3+ kilo bytes of memory usage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It contains 2747 rows and 20 columns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5546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4F936A-DE59-4274-9DF4-9D07A6B8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726" y="449076"/>
            <a:ext cx="9528967" cy="5826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Univariate ANALYSIS - Histogram</a:t>
            </a:r>
            <a:endParaRPr lang="en-IN" sz="3200" dirty="0">
              <a:latin typeface="Arial Rounded MT Bold" panose="020F0704030504030204" pitchFamily="34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2E0D0A5-5B3B-A998-0860-46E084D02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26" y="1242352"/>
            <a:ext cx="6696122" cy="484835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3B28A7-BB5D-609E-5B6B-3D7EF559E988}"/>
              </a:ext>
            </a:extLst>
          </p:cNvPr>
          <p:cNvSpPr txBox="1"/>
          <p:nvPr/>
        </p:nvSpPr>
        <p:spPr>
          <a:xfrm>
            <a:off x="7862047" y="1384209"/>
            <a:ext cx="35231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distribution of ‘</a:t>
            </a:r>
            <a:r>
              <a:rPr lang="en-US" b="1" dirty="0" err="1"/>
              <a:t>PRICEEACH’and</a:t>
            </a:r>
            <a:r>
              <a:rPr lang="en-US" b="1" dirty="0"/>
              <a:t> ‘SALES’ are symmetric in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‘MSRP’ is right 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Rest all distributions are invalid and are non symmetric in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4294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4F936A-DE59-4274-9DF4-9D07A6B8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8" y="449076"/>
            <a:ext cx="9528886" cy="5826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Univariate ANALYSIS - BOXPLOT</a:t>
            </a:r>
            <a:endParaRPr lang="en-IN" sz="3200" dirty="0"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B28A7-BB5D-609E-5B6B-3D7EF559E988}"/>
              </a:ext>
            </a:extLst>
          </p:cNvPr>
          <p:cNvSpPr txBox="1"/>
          <p:nvPr/>
        </p:nvSpPr>
        <p:spPr>
          <a:xfrm>
            <a:off x="7862047" y="1384209"/>
            <a:ext cx="35231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 can observe outliers for ‘QUANTITY ORDERED’, PRICEEACH’ ,’SALES’ and ‘MSRP’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Outliers are not treated in this case as we are using RFM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40BBB0-8AB7-F2C7-3396-C00489E21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07" y="1201271"/>
            <a:ext cx="7063593" cy="469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6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4F936A-DE59-4274-9DF4-9D07A6B8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449076"/>
            <a:ext cx="9448799" cy="5826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BIVARIATE ANALYSIS – SCATTER PLOT</a:t>
            </a:r>
            <a:endParaRPr lang="en-IN" sz="3200" dirty="0"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B28A7-BB5D-609E-5B6B-3D7EF559E988}"/>
              </a:ext>
            </a:extLst>
          </p:cNvPr>
          <p:cNvSpPr txBox="1"/>
          <p:nvPr/>
        </p:nvSpPr>
        <p:spPr>
          <a:xfrm>
            <a:off x="7862047" y="1384209"/>
            <a:ext cx="35231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Cluster of sales and </a:t>
            </a:r>
            <a:r>
              <a:rPr lang="en-US" b="1" dirty="0" err="1"/>
              <a:t>priceeach</a:t>
            </a:r>
            <a:r>
              <a:rPr lang="en-US" b="1" dirty="0"/>
              <a:t> has a strong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Hence it is positively correlated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Cluster of sales with quantity, days since last order and </a:t>
            </a:r>
            <a:r>
              <a:rPr lang="en-US" b="1" dirty="0" err="1"/>
              <a:t>msrp</a:t>
            </a:r>
            <a:r>
              <a:rPr lang="en-US" b="1" dirty="0"/>
              <a:t> has no correlation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EB260-A325-ABFD-E1D3-2681BA7AA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49" y="1255975"/>
            <a:ext cx="6607113" cy="43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5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4F936A-DE59-4274-9DF4-9D07A6B8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449076"/>
            <a:ext cx="9448799" cy="5826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BIVARIATE ANALYSIS – bar PLOT</a:t>
            </a:r>
            <a:endParaRPr lang="en-IN" sz="3200" dirty="0"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B28A7-BB5D-609E-5B6B-3D7EF559E988}"/>
              </a:ext>
            </a:extLst>
          </p:cNvPr>
          <p:cNvSpPr txBox="1"/>
          <p:nvPr/>
        </p:nvSpPr>
        <p:spPr>
          <a:xfrm>
            <a:off x="7862047" y="1384209"/>
            <a:ext cx="35231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 can see the top 10 countries by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USA is one of the top most in sales than the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From the top 10 we can observe Ireland is the least one with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8ED50F-E07F-87EA-3109-765A04EAF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94" y="1168795"/>
            <a:ext cx="6744284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1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4F936A-DE59-4274-9DF4-9D07A6B8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449076"/>
            <a:ext cx="9448799" cy="5826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BIVARIATE ANALYSIS – bar PLOT</a:t>
            </a:r>
            <a:endParaRPr lang="en-IN" sz="3200" dirty="0"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B28A7-BB5D-609E-5B6B-3D7EF559E988}"/>
              </a:ext>
            </a:extLst>
          </p:cNvPr>
          <p:cNvSpPr txBox="1"/>
          <p:nvPr/>
        </p:nvSpPr>
        <p:spPr>
          <a:xfrm>
            <a:off x="8023411" y="1384209"/>
            <a:ext cx="33617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Analysis based on the product line, we can observe that more quantities are ordered in all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Sales were happened high with the ‘Classic cars’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Sales were happened low with the ‘Trains’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E78E58-3345-514A-8619-150B30EDF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85" y="1289643"/>
            <a:ext cx="7178662" cy="418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88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4F936A-DE59-4274-9DF4-9D07A6B8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449076"/>
            <a:ext cx="9448799" cy="5826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BIVARIATE ANALYSIS – bar PLOT</a:t>
            </a:r>
            <a:endParaRPr lang="en-IN" sz="3200" dirty="0"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B28A7-BB5D-609E-5B6B-3D7EF559E988}"/>
              </a:ext>
            </a:extLst>
          </p:cNvPr>
          <p:cNvSpPr txBox="1"/>
          <p:nvPr/>
        </p:nvSpPr>
        <p:spPr>
          <a:xfrm>
            <a:off x="8023411" y="1384209"/>
            <a:ext cx="33617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From the status of sales, </a:t>
            </a:r>
            <a:r>
              <a:rPr lang="en-US" b="1" dirty="0" err="1"/>
              <a:t>msrp</a:t>
            </a:r>
            <a:r>
              <a:rPr lang="en-US" b="1" dirty="0"/>
              <a:t>, quantity ordered we can observe that most of the products have been dispatched but not yet shipped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From the status of days since last ordered, there are many cancelled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 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11702-6C26-B658-1561-39204D583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54" y="1312945"/>
            <a:ext cx="7201524" cy="413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6343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127</TotalTime>
  <Words>579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Rounded MT Bold</vt:lpstr>
      <vt:lpstr>Century Gothic</vt:lpstr>
      <vt:lpstr>lato</vt:lpstr>
      <vt:lpstr>Wingdings 3</vt:lpstr>
      <vt:lpstr>Slice</vt:lpstr>
      <vt:lpstr>MRA Project - MileStone 1</vt:lpstr>
      <vt:lpstr>Introduction:</vt:lpstr>
      <vt:lpstr>PowerPoint Presentation</vt:lpstr>
      <vt:lpstr>Univariate ANALYSIS - Histogram</vt:lpstr>
      <vt:lpstr>Univariate ANALYSIS - BOXPLOT</vt:lpstr>
      <vt:lpstr>BIVARIATE ANALYSIS – SCATTER PLOT</vt:lpstr>
      <vt:lpstr>BIVARIATE ANALYSIS – bar PLOT</vt:lpstr>
      <vt:lpstr>BIVARIATE ANALYSIS – bar PLOT</vt:lpstr>
      <vt:lpstr>BIVARIATE ANALYSIS – bar PLOT</vt:lpstr>
      <vt:lpstr>BIVARIATE ANALYSIS – bar PLOT</vt:lpstr>
      <vt:lpstr>RFM ANALYSIS – (RECENCY, FREQUENCY, MONETARY)</vt:lpstr>
      <vt:lpstr>RFM ANALYSIS – (BEST CUSTOMERS)</vt:lpstr>
      <vt:lpstr>RFM ANALYSIS – (customers are on the verge of churning)</vt:lpstr>
      <vt:lpstr>RFM ANALYSIS – (LOST CUSTOMERS)</vt:lpstr>
      <vt:lpstr>RFM ANALYSIS – (Loyal CUSTOMERS)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MAINTENANCE USING MACHINE LEARNING</dc:title>
  <dc:creator>PAVAN KALYAN B</dc:creator>
  <cp:lastModifiedBy>pavan kalyan</cp:lastModifiedBy>
  <cp:revision>15</cp:revision>
  <dcterms:created xsi:type="dcterms:W3CDTF">2020-08-06T15:20:58Z</dcterms:created>
  <dcterms:modified xsi:type="dcterms:W3CDTF">2022-08-07T17:54:53Z</dcterms:modified>
</cp:coreProperties>
</file>