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2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2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6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CCF759C-2C7F-9849-193C-A5ADC16B9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9699" r="7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E4659-8C5B-207C-6726-C1E63DEC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499"/>
            <a:ext cx="10803989" cy="3251855"/>
          </a:xfrm>
        </p:spPr>
        <p:txBody>
          <a:bodyPr>
            <a:normAutofit/>
          </a:bodyPr>
          <a:lstStyle/>
          <a:p>
            <a:pPr algn="ctr"/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Individual Project 1 : German Credit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EF18E-4BFE-DCE4-9308-7EBA1600A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Pallavi Kamal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B417-216D-C951-4C83-4F7A10EF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0976"/>
            <a:ext cx="6195060" cy="4198340"/>
          </a:xfrm>
        </p:spPr>
        <p:txBody>
          <a:bodyPr>
            <a:normAutofit/>
          </a:bodyPr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1FFA818-18CB-496D-BD72-B4EC27D912B9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11/16/23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F1A71F-8966-FE4C-BAF7-32CC29B9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" y="1708684"/>
            <a:ext cx="6680180" cy="452645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40F3A53-0BD2-5389-B07E-1A4164D6F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28821" y="2039426"/>
            <a:ext cx="477764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Logistic Regression Accuracy: 0.5619047619047619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Logistic Regression Precision: 0.5476190476190477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Logistic Regression Confusion Matrix: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[[36 19]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 [27 23]]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713971-47D0-F0EF-9553-F8D7EA95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73" y="3626305"/>
            <a:ext cx="3140507" cy="25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6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FC89-B21F-A17A-A638-CA80DCA6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173388"/>
          </a:xfrm>
        </p:spPr>
        <p:txBody>
          <a:bodyPr>
            <a:noAutofit/>
          </a:bodyPr>
          <a:lstStyle/>
          <a:p>
            <a:r>
              <a:rPr lang="en-US" sz="2400" dirty="0"/>
              <a:t>Test data Prediction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          </a:t>
            </a:r>
            <a:r>
              <a:rPr lang="en-US" sz="1400" dirty="0">
                <a:solidFill>
                  <a:schemeClr val="tx1"/>
                </a:solidFill>
              </a:rPr>
              <a:t>Test Data Input                                                                                               Prediction by Model        									          (Good:0, Bad:1)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0DD82-7721-5DBD-E5B6-4C03D2FC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42" y="2333336"/>
            <a:ext cx="6455177" cy="3106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D4CBE-84E9-C789-FCAB-19B7615F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732" y="2333336"/>
            <a:ext cx="962025" cy="31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3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0B42-EB4F-0A02-25C9-41D9B617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995160" cy="1142307"/>
          </a:xfrm>
        </p:spPr>
        <p:txBody>
          <a:bodyPr>
            <a:normAutofit/>
          </a:bodyPr>
          <a:lstStyle/>
          <a:p>
            <a:r>
              <a:rPr lang="en-US"/>
              <a:t>Decision Tree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2AD084-1202-A77F-7095-2A88CB667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690255"/>
            <a:ext cx="5601837" cy="4367645"/>
          </a:xfr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11/16/23</a:t>
            </a:fld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AA1A303-92C7-E7DA-61B8-D46C82A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680" y="242545"/>
            <a:ext cx="11252433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80394C40-615C-ED83-EE86-4431AB0E5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16097" y="1829584"/>
            <a:ext cx="452820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Decision Tree Accuracy: 0.5619047619047619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Decision Tree Precision: 0.5416666666666666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Decision Tree Confusion Matrix: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[[33 22]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[24 26]]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3A4854-FDCF-091C-D1D2-C2EB4390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429" y="3530297"/>
            <a:ext cx="3353396" cy="27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5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E7EC78-EA15-CDCA-0FE7-7211C672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173388"/>
          </a:xfrm>
        </p:spPr>
        <p:txBody>
          <a:bodyPr>
            <a:noAutofit/>
          </a:bodyPr>
          <a:lstStyle/>
          <a:p>
            <a:r>
              <a:rPr lang="en-US" sz="2400" dirty="0"/>
              <a:t>Test data Prediction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          </a:t>
            </a:r>
            <a:r>
              <a:rPr lang="en-US" sz="1400" dirty="0">
                <a:solidFill>
                  <a:schemeClr val="tx1"/>
                </a:solidFill>
              </a:rPr>
              <a:t>Test Data Input                                                                             Prediction by Model        									          (Good:0, Bad:1)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31D0-C4D2-1B1D-B472-E5D989E4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53" y="2413758"/>
            <a:ext cx="5838825" cy="329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4A44A-BF18-ECB7-E0DB-C7C90B82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814" y="2472461"/>
            <a:ext cx="781050" cy="31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3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832-85B2-A98F-793E-52E7A620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F38BB4-3927-9327-E245-D4C09CBD44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16095" y="2175082"/>
            <a:ext cx="452820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Random Forest Accuracy: 0.6285714285714286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Random Forest Precision: 0.627906976744186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Random Forest Confusion Matrix: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[[39 16]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[23 27]]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9A511-2781-5576-04EB-9990E1B9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3" y="1953324"/>
            <a:ext cx="6507848" cy="433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D6D125-9A6B-0741-74E3-EC0DB06B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742" y="3683844"/>
            <a:ext cx="3129353" cy="26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9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E7EC78-EA15-CDCA-0FE7-7211C672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173388"/>
          </a:xfrm>
        </p:spPr>
        <p:txBody>
          <a:bodyPr>
            <a:noAutofit/>
          </a:bodyPr>
          <a:lstStyle/>
          <a:p>
            <a:r>
              <a:rPr lang="en-US" sz="2400" dirty="0"/>
              <a:t>Test data Prediction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          </a:t>
            </a:r>
            <a:r>
              <a:rPr lang="en-US" sz="1400" dirty="0">
                <a:solidFill>
                  <a:schemeClr val="tx1"/>
                </a:solidFill>
              </a:rPr>
              <a:t>Test Data Input                                                                             Prediction by Model        									          (Good:0, Bad:1)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A1A18-CE62-C90E-7C04-07D045DF5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16" y="2491530"/>
            <a:ext cx="5915025" cy="301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8537E-1BA0-109B-F0C4-16C4818F8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862" y="2525086"/>
            <a:ext cx="800100" cy="29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9523-89DF-21F1-8FAB-9B180AD2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5125-549C-9427-6EDD-1D9F938C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Principal Component Analysis (PCA) for dimensionality reduction on my dataset.</a:t>
            </a:r>
          </a:p>
          <a:p>
            <a:r>
              <a:rPr lang="en-US" dirty="0"/>
              <a:t>The main reason for using PCA is that it reduces the number of features (or dimensions) in my dataset while retaining as much of the original information as possible. </a:t>
            </a:r>
          </a:p>
        </p:txBody>
      </p:sp>
    </p:spTree>
    <p:extLst>
      <p:ext uri="{BB962C8B-B14F-4D97-AF65-F5344CB8AC3E}">
        <p14:creationId xmlns:p14="http://schemas.microsoft.com/office/powerpoint/2010/main" val="342581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B417-216D-C951-4C83-4F7A10EF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0976"/>
            <a:ext cx="6355498" cy="965340"/>
          </a:xfrm>
        </p:spPr>
        <p:txBody>
          <a:bodyPr>
            <a:normAutofit/>
          </a:bodyPr>
          <a:lstStyle/>
          <a:p>
            <a:r>
              <a:rPr lang="en-US" dirty="0"/>
              <a:t>Logistic Regression after PCA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1FFA818-18CB-496D-BD72-B4EC27D912B9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11/16/23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40F3A53-0BD2-5389-B07E-1A4164D6F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6208" y="2197894"/>
            <a:ext cx="477764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Logistic Regression Accuracy after PCA: 0.59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Logistic Regression Precision after PCA: 0.5897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ROC AUC: 0.666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32A9A9A-186D-07EB-6B15-37C97E461A0B}"/>
              </a:ext>
            </a:extLst>
          </p:cNvPr>
          <p:cNvSpPr txBox="1">
            <a:spLocks/>
          </p:cNvSpPr>
          <p:nvPr/>
        </p:nvSpPr>
        <p:spPr>
          <a:xfrm>
            <a:off x="7086207" y="4316359"/>
            <a:ext cx="4090641" cy="96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1"/>
                </a:solidFill>
                <a:latin typeface="Abadi" panose="020F0502020204030204" pitchFamily="34" charset="0"/>
              </a:rPr>
              <a:t>Note - </a:t>
            </a:r>
            <a:r>
              <a:rPr lang="en-US" sz="1400" dirty="0">
                <a:solidFill>
                  <a:schemeClr val="tx1"/>
                </a:solidFill>
                <a:latin typeface="Abadi" panose="020F0502020204030204" pitchFamily="34" charset="0"/>
              </a:rPr>
              <a:t>After PCA, we can see that the Accuracy , Precision and ROC-AUC increased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59146-F4C1-61C0-DB32-7E916389D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3" y="1782091"/>
            <a:ext cx="6670725" cy="43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8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B417-216D-C951-4C83-4F7A10EF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0976"/>
            <a:ext cx="6355498" cy="965340"/>
          </a:xfrm>
        </p:spPr>
        <p:txBody>
          <a:bodyPr>
            <a:normAutofit/>
          </a:bodyPr>
          <a:lstStyle/>
          <a:p>
            <a:r>
              <a:rPr lang="en-US" dirty="0"/>
              <a:t>Decision Tree after PCA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1FFA818-18CB-496D-BD72-B4EC27D912B9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11/16/23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40F3A53-0BD2-5389-B07E-1A4164D6F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6208" y="2197894"/>
            <a:ext cx="477764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Decision Tree Accuracy after PCA: 0.6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Decision Tree Precision after PCA: 0.59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ROC AUC: 0.5963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32A9A9A-186D-07EB-6B15-37C97E461A0B}"/>
              </a:ext>
            </a:extLst>
          </p:cNvPr>
          <p:cNvSpPr txBox="1">
            <a:spLocks/>
          </p:cNvSpPr>
          <p:nvPr/>
        </p:nvSpPr>
        <p:spPr>
          <a:xfrm>
            <a:off x="7086207" y="4316359"/>
            <a:ext cx="4090641" cy="96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1"/>
                </a:solidFill>
                <a:latin typeface="Abadi" panose="020F0502020204030204" pitchFamily="34" charset="0"/>
              </a:rPr>
              <a:t>Note - </a:t>
            </a:r>
            <a:r>
              <a:rPr lang="en-US" sz="1400" dirty="0">
                <a:solidFill>
                  <a:schemeClr val="tx1"/>
                </a:solidFill>
                <a:latin typeface="Abadi" panose="020F0502020204030204" pitchFamily="34" charset="0"/>
              </a:rPr>
              <a:t>After PCA, we can see that the Accuracy , Precision and ROC-AUC increased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17A0B-560C-EA41-3310-1C30EEA6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9" y="1916316"/>
            <a:ext cx="6345622" cy="41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5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B417-216D-C951-4C83-4F7A10EF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0976"/>
            <a:ext cx="6355498" cy="965340"/>
          </a:xfrm>
        </p:spPr>
        <p:txBody>
          <a:bodyPr>
            <a:normAutofit/>
          </a:bodyPr>
          <a:lstStyle/>
          <a:p>
            <a:r>
              <a:rPr lang="en-US" dirty="0"/>
              <a:t>Random Forest after PCA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1FFA818-18CB-496D-BD72-B4EC27D912B9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11/16/23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40F3A53-0BD2-5389-B07E-1A4164D6F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6208" y="2197894"/>
            <a:ext cx="477764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Random Forest Accuracy after PCA: 0.60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 Random Forest Precision after PCA: 0.611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</a:rPr>
              <a:t>ROC AUC: 0.65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32A9A9A-186D-07EB-6B15-37C97E461A0B}"/>
              </a:ext>
            </a:extLst>
          </p:cNvPr>
          <p:cNvSpPr txBox="1">
            <a:spLocks/>
          </p:cNvSpPr>
          <p:nvPr/>
        </p:nvSpPr>
        <p:spPr>
          <a:xfrm>
            <a:off x="7086207" y="4118994"/>
            <a:ext cx="4482211" cy="150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1"/>
                </a:solidFill>
                <a:latin typeface="Abadi" panose="020F0502020204030204" pitchFamily="34" charset="0"/>
              </a:rPr>
              <a:t>Note - </a:t>
            </a:r>
            <a:r>
              <a:rPr lang="en-US" sz="1400" dirty="0">
                <a:solidFill>
                  <a:schemeClr val="tx1"/>
                </a:solidFill>
                <a:latin typeface="Abadi" panose="020F0502020204030204" pitchFamily="34" charset="0"/>
              </a:rPr>
              <a:t>After PCA, we can see that the Accuracy &amp; Precision decreased rather than improve.</a:t>
            </a:r>
          </a:p>
          <a:p>
            <a:r>
              <a:rPr lang="en-US" sz="1400" dirty="0">
                <a:solidFill>
                  <a:schemeClr val="tx1"/>
                </a:solidFill>
                <a:latin typeface="Abadi" panose="020F050202020403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badi" panose="020F0502020204030204" pitchFamily="34" charset="0"/>
              </a:rPr>
              <a:t>In this situation for Random Forest, It’s good option to choose ‘No Reduction’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badi" panose="020F0502020204030204" pitchFamily="34" charset="0"/>
              </a:rPr>
              <a:t>Random Forests can handle datasets with a moderate number of features, and they may perform well without the need for dimensionality reduction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AB5B1-1CC9-F0E5-5EC8-2A00F5BE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54" y="1812022"/>
            <a:ext cx="6549272" cy="43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7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6523-156F-EE89-3F0A-B52550B3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Solve: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7EB5-F1C4-0744-D450-175B775B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using German Credit Risk dataset .The dataset will be used to predict if Loan sanctioned to an individual will be a good risk or bad risk.</a:t>
            </a:r>
          </a:p>
          <a:p>
            <a:r>
              <a:rPr lang="en-US" dirty="0"/>
              <a:t>Can I use this dataset to build Statistics models to predict the loan Risk and compare the accuracy of the models to check which model has the highest accuracy.</a:t>
            </a:r>
          </a:p>
          <a:p>
            <a:r>
              <a:rPr lang="en-US" dirty="0"/>
              <a:t>If Yes, then how can I reduce the model and check if prediction accuracy improved or not?  </a:t>
            </a:r>
          </a:p>
        </p:txBody>
      </p:sp>
    </p:spTree>
    <p:extLst>
      <p:ext uri="{BB962C8B-B14F-4D97-AF65-F5344CB8AC3E}">
        <p14:creationId xmlns:p14="http://schemas.microsoft.com/office/powerpoint/2010/main" val="2300222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8377-8642-DD5B-B817-C8D11824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Discussions/Conclusions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3D4B-51E4-608F-4F05-6015693C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investigations/Models , that I have used will be able to predict the Target Variable reliably.</a:t>
            </a:r>
          </a:p>
          <a:p>
            <a:r>
              <a:rPr lang="en-US" sz="1800" dirty="0"/>
              <a:t>Although the Accuracy is not so good , but I can say that as the number of data points will increase the Accuracy will also increase and the predictions will be more and more reliable. (Please note – In the dataset, that I have used, it has only 1000 rows).</a:t>
            </a:r>
          </a:p>
          <a:p>
            <a:r>
              <a:rPr lang="en-US" sz="1800" dirty="0"/>
              <a:t>Another findings is that  - As we can see that using the Statistical models , will be able to predict the Target Variable reliably but if we do reduction of the model then surely it will increase the accuracy.</a:t>
            </a:r>
          </a:p>
          <a:p>
            <a:r>
              <a:rPr lang="en-US" sz="1800" dirty="0"/>
              <a:t>Last but not the least, in case of Random Forest, It’s wise  not to do the dimensionality reduction because,  for this dataset, the accuracy decreased rather than going up. </a:t>
            </a:r>
          </a:p>
        </p:txBody>
      </p:sp>
    </p:spTree>
    <p:extLst>
      <p:ext uri="{BB962C8B-B14F-4D97-AF65-F5344CB8AC3E}">
        <p14:creationId xmlns:p14="http://schemas.microsoft.com/office/powerpoint/2010/main" val="3479578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FD2A-5C3C-F3DD-90F7-5B63DFA1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2890075"/>
            <a:ext cx="10995659" cy="1077849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5694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B8BE-1145-6A08-691F-A057B0C6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499"/>
            <a:ext cx="5547360" cy="1948801"/>
          </a:xfrm>
        </p:spPr>
        <p:txBody>
          <a:bodyPr>
            <a:normAutofit/>
          </a:bodyPr>
          <a:lstStyle/>
          <a:p>
            <a:r>
              <a:rPr lang="en-US" sz="4400" dirty="0"/>
              <a:t>About </a:t>
            </a:r>
            <a:r>
              <a:rPr lang="en-US" dirty="0"/>
              <a:t>Dataset</a:t>
            </a:r>
            <a:r>
              <a:rPr lang="en-US" sz="4400" dirty="0"/>
              <a:t>: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B097B-D5B5-6E8F-5A8D-649611AF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12292"/>
            <a:ext cx="3758045" cy="354560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2F20-1BAD-B8BC-78CE-2E7DD98B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982" y="952500"/>
            <a:ext cx="6094551" cy="5105400"/>
          </a:xfrm>
        </p:spPr>
        <p:txBody>
          <a:bodyPr>
            <a:normAutofit/>
          </a:bodyPr>
          <a:lstStyle/>
          <a:p>
            <a:r>
              <a:rPr lang="en-US" dirty="0"/>
              <a:t>The German Credit Risk dataset is a classic dataset of Good and Bad Loans.</a:t>
            </a:r>
          </a:p>
          <a:p>
            <a:r>
              <a:rPr lang="en-US" dirty="0"/>
              <a:t>It has total 11 columns and 1000 rows .</a:t>
            </a:r>
          </a:p>
          <a:p>
            <a:r>
              <a:rPr lang="en-US" dirty="0"/>
              <a:t>Out of 11 Columns we have 5 numeric features and 6 Categorical features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69529A-5E6F-4BA7-BE39-BCFD08258044}" type="datetime1">
              <a:rPr lang="en-US" smtClean="0"/>
              <a:pPr>
                <a:spcAft>
                  <a:spcPts val="600"/>
                </a:spcAft>
              </a:pPr>
              <a:t>11/16/23</a:t>
            </a:fld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9D13-B853-0CFF-982A-1005BD4B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6815797" cy="1102805"/>
          </a:xfrm>
        </p:spPr>
        <p:txBody>
          <a:bodyPr>
            <a:normAutofit/>
          </a:bodyPr>
          <a:lstStyle/>
          <a:p>
            <a:r>
              <a:rPr lang="en-US" sz="3600" dirty="0"/>
              <a:t>Data: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11/16/23</a:t>
            </a:fld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CE0FBB-D0A5-72B5-25CD-4DC372DF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14" y="1775791"/>
            <a:ext cx="8933208" cy="42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1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6C66-EF84-5CF7-FCB2-B3298122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Columns –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B24A-5909-B89F-E394-A9B3E514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the 11 Columns , I will be selecting 09 columns .</a:t>
            </a:r>
          </a:p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Columns are : - Age, Job, Housing, Saving accounts, Checking account, Credit amount, Duration, Purpose, Risk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Not Selecting: - I am not Selecting columns “Unnamed:0” and “Gender”.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Reason: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‘Unnamed:0’ is a row number column.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 think to get the Risk of loan, ‘Gender’ shouldn’t be a deciding feature. </a:t>
            </a: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3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FE5C-A35F-A679-3B7D-68A4AD9B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91" y="952500"/>
            <a:ext cx="7205681" cy="817577"/>
          </a:xfrm>
        </p:spPr>
        <p:txBody>
          <a:bodyPr anchor="b">
            <a:normAutofit/>
          </a:bodyPr>
          <a:lstStyle/>
          <a:p>
            <a:r>
              <a:rPr lang="en-US" sz="3200" dirty="0"/>
              <a:t>Data </a:t>
            </a:r>
            <a:r>
              <a:rPr lang="en-US" dirty="0"/>
              <a:t>Cleaning</a:t>
            </a:r>
            <a:r>
              <a:rPr lang="en-US" sz="3200" dirty="0"/>
              <a:t> &amp;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E662-CE7C-4ADB-22B3-7CDF2128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92" y="2217882"/>
            <a:ext cx="5931572" cy="2150918"/>
          </a:xfrm>
        </p:spPr>
        <p:txBody>
          <a:bodyPr>
            <a:normAutofit/>
          </a:bodyPr>
          <a:lstStyle/>
          <a:p>
            <a:r>
              <a:rPr lang="en-US" dirty="0"/>
              <a:t>For Data Cleaning , I removed all the null values.</a:t>
            </a:r>
          </a:p>
          <a:p>
            <a:r>
              <a:rPr lang="en-US" dirty="0"/>
              <a:t>Checking data balanced or not</a:t>
            </a:r>
          </a:p>
          <a:p>
            <a:r>
              <a:rPr lang="en-US" dirty="0"/>
              <a:t>Also checked what feature effect directly the risk of the loan using correlation.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8DDFFE4C-CD06-46F1-8374-BA030F00F60D}" type="datetime1">
              <a:rPr lang="en-US" smtClean="0"/>
              <a:pPr>
                <a:spcAft>
                  <a:spcPts val="600"/>
                </a:spcAft>
              </a:pPr>
              <a:t>11/16/23</a:t>
            </a:fld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8109-0002-A7CD-6230-791F4443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600733"/>
          </a:xfrm>
        </p:spPr>
        <p:txBody>
          <a:bodyPr/>
          <a:lstStyle/>
          <a:p>
            <a:r>
              <a:rPr lang="en-US" sz="3600" dirty="0"/>
              <a:t>Data Cleaning &amp; Feature Selection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2DA4B-8B04-F9A2-CACB-A7F75048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190" y="2585644"/>
            <a:ext cx="3990975" cy="2838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905EF8-C5F3-91E5-D7FB-699344F1A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84" y="1662546"/>
            <a:ext cx="6196443" cy="46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51A-F2A6-064B-354D-9EB31249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C806-3D16-5298-6987-A2DF50F7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625600"/>
            <a:ext cx="10995660" cy="4432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used 3 Statistical Models:</a:t>
            </a:r>
          </a:p>
          <a:p>
            <a:pPr algn="just"/>
            <a:r>
              <a:rPr lang="en-US" sz="1600" b="1" dirty="0"/>
              <a:t>Logistic Regression- </a:t>
            </a:r>
            <a:r>
              <a:rPr lang="en-US" sz="1600" dirty="0"/>
              <a:t>Logistic Regression models the probability that a given instance belongs to a particular class. The output of the logistic regression model is a probability score between 0 and 1. 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1" dirty="0"/>
              <a:t>Decision Tree - </a:t>
            </a:r>
            <a:r>
              <a:rPr lang="en-US" sz="1600" dirty="0"/>
              <a:t>Decision Trees are inherently interpretable. The rules and decision paths used for classification can be easily understood and visualized, making them useful for explaining model predictions</a:t>
            </a:r>
          </a:p>
          <a:p>
            <a:r>
              <a:rPr lang="en-US" sz="1600" b="1" dirty="0"/>
              <a:t>Random Forest - </a:t>
            </a:r>
            <a:r>
              <a:rPr lang="en-US" sz="1600" dirty="0"/>
              <a:t>Random Forests often yield high predictive accuracy. By combining multiple decision trees and aggregating their predictions, Random Forests can capture complex relationships in the data, leading to improved generalization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5297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71C-642E-B0E8-3C64-51A7CCF1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&amp;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08C-D2C8-F4F6-4C5F-8ACDF6E7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I have used Python and Python Libraries for all the Statistical Models.</a:t>
            </a:r>
          </a:p>
          <a:p>
            <a:pPr marL="0" indent="0"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sklearn.linear_model</a:t>
            </a:r>
            <a:r>
              <a:rPr lang="en-US" sz="1600" b="1" dirty="0"/>
              <a:t> import </a:t>
            </a:r>
            <a:r>
              <a:rPr lang="en-US" sz="1600" b="1" dirty="0" err="1"/>
              <a:t>LogisticRegression</a:t>
            </a:r>
            <a:r>
              <a:rPr lang="en-US" sz="1600" b="1" dirty="0"/>
              <a:t> –  </a:t>
            </a:r>
            <a:r>
              <a:rPr lang="en-US" sz="1600" dirty="0"/>
              <a:t>For Logistic Regression</a:t>
            </a:r>
          </a:p>
          <a:p>
            <a:pPr marL="0" indent="0"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sklearn.tree</a:t>
            </a:r>
            <a:r>
              <a:rPr lang="en-US" sz="1600" b="1" dirty="0"/>
              <a:t> import </a:t>
            </a:r>
            <a:r>
              <a:rPr lang="en-US" sz="1600" b="1" dirty="0" err="1"/>
              <a:t>DecisionTreeClassifier</a:t>
            </a:r>
            <a:r>
              <a:rPr lang="en-US" sz="1600" b="1" dirty="0"/>
              <a:t> – </a:t>
            </a:r>
            <a:r>
              <a:rPr lang="en-US" sz="1600" dirty="0"/>
              <a:t>For Decision Tree</a:t>
            </a:r>
          </a:p>
          <a:p>
            <a:pPr marL="0" indent="0"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sklearn.ensemble</a:t>
            </a:r>
            <a:r>
              <a:rPr lang="en-US" sz="1600" b="1" dirty="0"/>
              <a:t> import </a:t>
            </a:r>
            <a:r>
              <a:rPr lang="en-US" sz="1600" b="1" dirty="0" err="1"/>
              <a:t>RandomForestClassifier</a:t>
            </a:r>
            <a:r>
              <a:rPr lang="en-US" sz="1600" b="1" dirty="0"/>
              <a:t> –  </a:t>
            </a:r>
            <a:r>
              <a:rPr lang="en-US" sz="1600" dirty="0"/>
              <a:t>For Random Forest</a:t>
            </a:r>
          </a:p>
          <a:p>
            <a:pPr marL="0" indent="0"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sklearn.model_selection</a:t>
            </a:r>
            <a:r>
              <a:rPr lang="en-US" sz="1600" b="1" dirty="0"/>
              <a:t> import </a:t>
            </a:r>
            <a:r>
              <a:rPr lang="en-US" sz="1600" b="1" dirty="0" err="1"/>
              <a:t>train_test_split</a:t>
            </a:r>
            <a:r>
              <a:rPr lang="en-US" sz="1600" b="1" dirty="0"/>
              <a:t> – </a:t>
            </a:r>
            <a:r>
              <a:rPr lang="en-US" sz="1600" dirty="0"/>
              <a:t>For Train Test Split</a:t>
            </a:r>
          </a:p>
          <a:p>
            <a:pPr marL="0" indent="0"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sklearn.metrics</a:t>
            </a:r>
            <a:r>
              <a:rPr lang="en-US" sz="1600" b="1" dirty="0"/>
              <a:t> import </a:t>
            </a:r>
            <a:r>
              <a:rPr lang="en-US" sz="1600" b="1" dirty="0" err="1"/>
              <a:t>precision_score</a:t>
            </a:r>
            <a:r>
              <a:rPr lang="en-US" sz="1600" b="1" dirty="0"/>
              <a:t>, </a:t>
            </a:r>
            <a:r>
              <a:rPr lang="en-US" sz="1600" b="1" dirty="0" err="1"/>
              <a:t>roc_auc_score</a:t>
            </a:r>
            <a:r>
              <a:rPr lang="en-US" sz="1600" b="1" dirty="0"/>
              <a:t>, </a:t>
            </a:r>
            <a:r>
              <a:rPr lang="en-US" sz="1600" b="1" dirty="0" err="1"/>
              <a:t>roc_curve</a:t>
            </a:r>
            <a:r>
              <a:rPr lang="en-US" sz="1600" b="1" dirty="0"/>
              <a:t>, </a:t>
            </a:r>
            <a:r>
              <a:rPr lang="en-US" sz="1600" b="1" dirty="0" err="1"/>
              <a:t>auc</a:t>
            </a:r>
            <a:r>
              <a:rPr lang="en-US" sz="1600" b="1" dirty="0"/>
              <a:t> – </a:t>
            </a:r>
            <a:r>
              <a:rPr lang="en-US" sz="1600" dirty="0"/>
              <a:t>For Precision, Area Under Curve </a:t>
            </a:r>
          </a:p>
          <a:p>
            <a:pPr marL="0" indent="0"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sklearn.metrics</a:t>
            </a:r>
            <a:r>
              <a:rPr lang="en-US" sz="1600" b="1" dirty="0"/>
              <a:t> import </a:t>
            </a:r>
            <a:r>
              <a:rPr lang="en-US" sz="1600" b="1" dirty="0" err="1"/>
              <a:t>accuracy_score</a:t>
            </a:r>
            <a:r>
              <a:rPr lang="en-US" sz="1600" b="1" dirty="0"/>
              <a:t>, </a:t>
            </a:r>
            <a:r>
              <a:rPr lang="en-US" sz="1600" b="1" dirty="0" err="1"/>
              <a:t>confusion_matrix</a:t>
            </a:r>
            <a:r>
              <a:rPr lang="en-US" sz="1600" b="1" dirty="0"/>
              <a:t> -  </a:t>
            </a:r>
            <a:r>
              <a:rPr lang="en-US" sz="1600" dirty="0"/>
              <a:t>For Confusion Matrix, Accuracy of the Model</a:t>
            </a:r>
          </a:p>
          <a:p>
            <a:pPr marL="0" indent="0">
              <a:buNone/>
            </a:pPr>
            <a:r>
              <a:rPr lang="en-US" sz="1600" b="1" dirty="0"/>
              <a:t>Pandas, </a:t>
            </a:r>
            <a:r>
              <a:rPr lang="en-US" sz="1600" b="1" dirty="0" err="1"/>
              <a:t>Matplotlib,Numpy</a:t>
            </a:r>
            <a:r>
              <a:rPr lang="en-US" sz="1600" b="1" dirty="0"/>
              <a:t> </a:t>
            </a:r>
            <a:r>
              <a:rPr lang="en-US" sz="1600" dirty="0"/>
              <a:t>– For </a:t>
            </a:r>
            <a:r>
              <a:rPr lang="en-US" sz="1600" dirty="0" err="1"/>
              <a:t>Dataframe</a:t>
            </a:r>
            <a:r>
              <a:rPr lang="en-US" sz="1600" dirty="0"/>
              <a:t> , Plotting and Arrays</a:t>
            </a:r>
          </a:p>
        </p:txBody>
      </p:sp>
    </p:spTree>
    <p:extLst>
      <p:ext uri="{BB962C8B-B14F-4D97-AF65-F5344CB8AC3E}">
        <p14:creationId xmlns:p14="http://schemas.microsoft.com/office/powerpoint/2010/main" val="3680012607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1067</Words>
  <Application>Microsoft Macintosh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Abadi</vt:lpstr>
      <vt:lpstr>Amasis MT Pro Medium</vt:lpstr>
      <vt:lpstr>Arial</vt:lpstr>
      <vt:lpstr>Helvetica Neue</vt:lpstr>
      <vt:lpstr>Söhne</vt:lpstr>
      <vt:lpstr>Univers Light</vt:lpstr>
      <vt:lpstr>TribuneVTI</vt:lpstr>
      <vt:lpstr>  Individual Project 1 : German Credit Risk</vt:lpstr>
      <vt:lpstr>Question to Solve:</vt:lpstr>
      <vt:lpstr>About Dataset:</vt:lpstr>
      <vt:lpstr>Data:</vt:lpstr>
      <vt:lpstr>Columns –  </vt:lpstr>
      <vt:lpstr>Data Cleaning &amp; Feature Selection</vt:lpstr>
      <vt:lpstr>Data Cleaning &amp; Feature Selection</vt:lpstr>
      <vt:lpstr>Methodology</vt:lpstr>
      <vt:lpstr>Language &amp; Libraries</vt:lpstr>
      <vt:lpstr>Logistic Regression</vt:lpstr>
      <vt:lpstr>Test data Prediction                        Test Data Input                                                                                               Prediction by Model                           (Good:0, Bad:1) </vt:lpstr>
      <vt:lpstr>Decision Tree</vt:lpstr>
      <vt:lpstr>Test data Prediction                        Test Data Input                                                                             Prediction by Model                           (Good:0, Bad:1) </vt:lpstr>
      <vt:lpstr>Random Forest</vt:lpstr>
      <vt:lpstr>Test data Prediction                        Test Data Input                                                                             Prediction by Model                           (Good:0, Bad:1) </vt:lpstr>
      <vt:lpstr>Reduction Of Models</vt:lpstr>
      <vt:lpstr>Logistic Regression after PCA</vt:lpstr>
      <vt:lpstr>Decision Tree after PCA</vt:lpstr>
      <vt:lpstr>Random Forest after PCA</vt:lpstr>
      <vt:lpstr>Discussions/Conclusions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Individual Project 1 : German Credit Risk</dc:title>
  <dc:creator>Raushan Kumar</dc:creator>
  <cp:lastModifiedBy>Raushan Kumar</cp:lastModifiedBy>
  <cp:revision>60</cp:revision>
  <dcterms:created xsi:type="dcterms:W3CDTF">2023-11-14T17:37:50Z</dcterms:created>
  <dcterms:modified xsi:type="dcterms:W3CDTF">2023-11-16T22:56:02Z</dcterms:modified>
</cp:coreProperties>
</file>