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Kanit Light" panose="020B0604020202020204" charset="-34"/>
      <p:regular r:id="rId9"/>
    </p:embeddedFont>
    <p:embeddedFont>
      <p:font typeface="Martel Sans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69" d="100"/>
          <a:sy n="69" d="100"/>
        </p:scale>
        <p:origin x="109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03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00037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Comparing AI Agents for Connect 4: </a:t>
            </a:r>
          </a:p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Minimax vs. Monte Carlo Tree Search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5897523" y="39577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65224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CC97B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Team Matrix</a:t>
            </a: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793790" y="5270302"/>
            <a:ext cx="4196358" cy="759143"/>
          </a:xfrm>
          <a:prstGeom prst="roundRect">
            <a:avLst>
              <a:gd name="adj" fmla="val 12549"/>
            </a:avLst>
          </a:prstGeom>
          <a:solidFill>
            <a:srgbClr val="FFFFFF"/>
          </a:solidFill>
          <a:ln w="7620">
            <a:solidFill>
              <a:srgbClr val="E5E5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1028224" y="5504736"/>
            <a:ext cx="3727490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Kiranmai Modugu</a:t>
            </a:r>
            <a:endParaRPr lang="en-US" sz="1400" dirty="0"/>
          </a:p>
        </p:txBody>
      </p:sp>
      <p:sp>
        <p:nvSpPr>
          <p:cNvPr id="7" name="Shape 5"/>
          <p:cNvSpPr/>
          <p:nvPr/>
        </p:nvSpPr>
        <p:spPr>
          <a:xfrm>
            <a:off x="5216962" y="5270302"/>
            <a:ext cx="4196358" cy="759143"/>
          </a:xfrm>
          <a:prstGeom prst="roundRect">
            <a:avLst>
              <a:gd name="adj" fmla="val 12549"/>
            </a:avLst>
          </a:prstGeom>
          <a:solidFill>
            <a:srgbClr val="FFFFFF"/>
          </a:solidFill>
          <a:ln w="7620">
            <a:solidFill>
              <a:srgbClr val="E5E5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5451396" y="5504736"/>
            <a:ext cx="3727490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Greeshma Chanduri</a:t>
            </a:r>
            <a:endParaRPr lang="en-US" sz="1400" dirty="0"/>
          </a:p>
        </p:txBody>
      </p:sp>
      <p:sp>
        <p:nvSpPr>
          <p:cNvPr id="9" name="Shape 7"/>
          <p:cNvSpPr/>
          <p:nvPr/>
        </p:nvSpPr>
        <p:spPr>
          <a:xfrm>
            <a:off x="9640133" y="5270302"/>
            <a:ext cx="4196358" cy="759143"/>
          </a:xfrm>
          <a:prstGeom prst="roundRect">
            <a:avLst>
              <a:gd name="adj" fmla="val 12549"/>
            </a:avLst>
          </a:prstGeom>
          <a:solidFill>
            <a:srgbClr val="FFFFFF"/>
          </a:solidFill>
          <a:ln w="7620">
            <a:solidFill>
              <a:srgbClr val="E5E5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9874568" y="5504736"/>
            <a:ext cx="3727490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Pravalika Kamineni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644DAF-2851-6B9A-5B58-F655725350C7}"/>
              </a:ext>
            </a:extLst>
          </p:cNvPr>
          <p:cNvSpPr/>
          <p:nvPr/>
        </p:nvSpPr>
        <p:spPr>
          <a:xfrm>
            <a:off x="12628327" y="7761929"/>
            <a:ext cx="1947462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A6577F-4DF5-F9A6-DBCF-3E2C6F1C15C2}"/>
              </a:ext>
            </a:extLst>
          </p:cNvPr>
          <p:cNvSpPr/>
          <p:nvPr/>
        </p:nvSpPr>
        <p:spPr>
          <a:xfrm>
            <a:off x="265246" y="300147"/>
            <a:ext cx="14002186" cy="758044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488" y="952262"/>
            <a:ext cx="4919305" cy="632495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2139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C97B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Project Overview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670334"/>
            <a:ext cx="7556421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This project aims to develop AI agents for the game </a:t>
            </a: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Connect 4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using two popular search algorithms—</a:t>
            </a: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Minimax with Alpha-Beta Pruning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and </a:t>
            </a: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Monte Carlo Tree Search (MCTS)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 The goal is to evaluate their performance based on win rate, decision time, and strategic behavior. The project ensures originality through a custom evaluation heuristic and an interactive GUI built with Pygame.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1879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Research Question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5882402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We hypothesize that </a:t>
            </a: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Minimax with Alpha-Beta Pruning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will achieve a </a:t>
            </a: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higher win rate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and </a:t>
            </a: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faster decision time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than both </a:t>
            </a: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MCTS.</a:t>
            </a: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002F7E-9721-78B0-4C3E-B7A0D3D79880}"/>
              </a:ext>
            </a:extLst>
          </p:cNvPr>
          <p:cNvSpPr/>
          <p:nvPr/>
        </p:nvSpPr>
        <p:spPr>
          <a:xfrm>
            <a:off x="12741006" y="7761929"/>
            <a:ext cx="1947462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ECCCA-33DC-2A49-1D8F-4054729BB6A2}"/>
              </a:ext>
            </a:extLst>
          </p:cNvPr>
          <p:cNvSpPr/>
          <p:nvPr/>
        </p:nvSpPr>
        <p:spPr>
          <a:xfrm>
            <a:off x="265246" y="300147"/>
            <a:ext cx="14002186" cy="758044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6981" y="477441"/>
            <a:ext cx="3468886" cy="4336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7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Methodology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606981" y="1257895"/>
            <a:ext cx="13416439" cy="277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Minimax with Alpha-Beta Pruning</a:t>
            </a:r>
            <a:r>
              <a:rPr lang="en-US" sz="13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:</a:t>
            </a:r>
            <a:endParaRPr lang="en-US" sz="1350" dirty="0"/>
          </a:p>
        </p:txBody>
      </p:sp>
      <p:sp>
        <p:nvSpPr>
          <p:cNvPr id="4" name="Text 2"/>
          <p:cNvSpPr/>
          <p:nvPr/>
        </p:nvSpPr>
        <p:spPr>
          <a:xfrm>
            <a:off x="606981" y="1730454"/>
            <a:ext cx="13416439" cy="277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Depth-limited search: </a:t>
            </a:r>
            <a:r>
              <a:rPr lang="en-US" sz="13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Depth = 6</a:t>
            </a:r>
            <a:r>
              <a:rPr lang="en-US" sz="13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(adjustable via UI)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606981" y="2068592"/>
            <a:ext cx="13416439" cy="277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Custom heuristic: Prioritizes </a:t>
            </a:r>
            <a:r>
              <a:rPr lang="en-US" sz="13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central columns</a:t>
            </a:r>
            <a:r>
              <a:rPr lang="en-US" sz="13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, </a:t>
            </a:r>
            <a:r>
              <a:rPr lang="en-US" sz="13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three-in-a-row patterns</a:t>
            </a:r>
            <a:r>
              <a:rPr lang="en-US" sz="13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, and </a:t>
            </a:r>
            <a:r>
              <a:rPr lang="en-US" sz="13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threat blocking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606981" y="2406729"/>
            <a:ext cx="13416439" cy="277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Efficient node pruning via </a:t>
            </a:r>
            <a:r>
              <a:rPr lang="en-US" sz="13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alpha-beta pruning</a:t>
            </a:r>
            <a:endParaRPr lang="en-US" sz="1350" dirty="0"/>
          </a:p>
        </p:txBody>
      </p:sp>
      <p:sp>
        <p:nvSpPr>
          <p:cNvPr id="7" name="Text 5"/>
          <p:cNvSpPr/>
          <p:nvPr/>
        </p:nvSpPr>
        <p:spPr>
          <a:xfrm>
            <a:off x="606981" y="2744867"/>
            <a:ext cx="13416439" cy="277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Game board represented using a </a:t>
            </a:r>
            <a:r>
              <a:rPr lang="en-US" sz="13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6x7 NumPy matrix</a:t>
            </a:r>
            <a:endParaRPr lang="en-US" sz="1350" dirty="0"/>
          </a:p>
        </p:txBody>
      </p:sp>
      <p:sp>
        <p:nvSpPr>
          <p:cNvPr id="8" name="Text 6"/>
          <p:cNvSpPr/>
          <p:nvPr/>
        </p:nvSpPr>
        <p:spPr>
          <a:xfrm>
            <a:off x="606981" y="3217426"/>
            <a:ext cx="13416439" cy="277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Monte Carlo Tree Search (MCTS):</a:t>
            </a:r>
            <a:endParaRPr lang="en-US" sz="1350" dirty="0"/>
          </a:p>
        </p:txBody>
      </p:sp>
      <p:sp>
        <p:nvSpPr>
          <p:cNvPr id="9" name="Text 7"/>
          <p:cNvSpPr/>
          <p:nvPr/>
        </p:nvSpPr>
        <p:spPr>
          <a:xfrm>
            <a:off x="606981" y="3689985"/>
            <a:ext cx="13416439" cy="277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Uses </a:t>
            </a:r>
            <a:r>
              <a:rPr lang="en-US" sz="13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UCT (Upper Confidence Bound for Trees)</a:t>
            </a:r>
            <a:r>
              <a:rPr lang="en-US" sz="13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strategy</a:t>
            </a:r>
            <a:endParaRPr lang="en-US" sz="1350" dirty="0"/>
          </a:p>
        </p:txBody>
      </p:sp>
      <p:sp>
        <p:nvSpPr>
          <p:cNvPr id="10" name="Text 8"/>
          <p:cNvSpPr/>
          <p:nvPr/>
        </p:nvSpPr>
        <p:spPr>
          <a:xfrm>
            <a:off x="606981" y="4028123"/>
            <a:ext cx="13416439" cy="277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Runs </a:t>
            </a:r>
            <a:r>
              <a:rPr lang="en-US" sz="13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1000 simulations</a:t>
            </a:r>
            <a:r>
              <a:rPr lang="en-US" sz="13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per move (adjustable)</a:t>
            </a:r>
            <a:endParaRPr lang="en-US" sz="1350" dirty="0"/>
          </a:p>
        </p:txBody>
      </p:sp>
      <p:sp>
        <p:nvSpPr>
          <p:cNvPr id="11" name="Text 9"/>
          <p:cNvSpPr/>
          <p:nvPr/>
        </p:nvSpPr>
        <p:spPr>
          <a:xfrm>
            <a:off x="606981" y="4366260"/>
            <a:ext cx="13416439" cy="277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Simulations prioritize </a:t>
            </a:r>
            <a:r>
              <a:rPr lang="en-US" sz="13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blocking opponent wins</a:t>
            </a:r>
            <a:r>
              <a:rPr lang="en-US" sz="13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and maximizing potential connects</a:t>
            </a:r>
            <a:endParaRPr lang="en-US" sz="1350" dirty="0"/>
          </a:p>
        </p:txBody>
      </p:sp>
      <p:sp>
        <p:nvSpPr>
          <p:cNvPr id="12" name="Text 10"/>
          <p:cNvSpPr/>
          <p:nvPr/>
        </p:nvSpPr>
        <p:spPr>
          <a:xfrm>
            <a:off x="606981" y="4704398"/>
            <a:ext cx="13416439" cy="277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Same 6x7 board structure for consistency</a:t>
            </a:r>
            <a:endParaRPr lang="en-US" sz="1350" dirty="0"/>
          </a:p>
        </p:txBody>
      </p:sp>
      <p:sp>
        <p:nvSpPr>
          <p:cNvPr id="13" name="Text 11"/>
          <p:cNvSpPr/>
          <p:nvPr/>
        </p:nvSpPr>
        <p:spPr>
          <a:xfrm>
            <a:off x="606981" y="5176957"/>
            <a:ext cx="13416439" cy="277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Originality:</a:t>
            </a:r>
            <a:endParaRPr lang="en-US" sz="1350" dirty="0"/>
          </a:p>
        </p:txBody>
      </p:sp>
      <p:sp>
        <p:nvSpPr>
          <p:cNvPr id="14" name="Text 12"/>
          <p:cNvSpPr/>
          <p:nvPr/>
        </p:nvSpPr>
        <p:spPr>
          <a:xfrm>
            <a:off x="606981" y="5649516"/>
            <a:ext cx="13416439" cy="277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Custom </a:t>
            </a:r>
            <a:r>
              <a:rPr lang="en-US" sz="13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heuristic function</a:t>
            </a:r>
            <a:r>
              <a:rPr lang="en-US" sz="13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in Minimax (e.g., weighted scoring of potential connections)</a:t>
            </a:r>
            <a:endParaRPr lang="en-US" sz="1350" dirty="0"/>
          </a:p>
        </p:txBody>
      </p:sp>
      <p:sp>
        <p:nvSpPr>
          <p:cNvPr id="15" name="Text 13"/>
          <p:cNvSpPr/>
          <p:nvPr/>
        </p:nvSpPr>
        <p:spPr>
          <a:xfrm>
            <a:off x="606981" y="5987653"/>
            <a:ext cx="13416439" cy="277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Pygame GUI</a:t>
            </a:r>
            <a:r>
              <a:rPr lang="en-US" sz="13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with:</a:t>
            </a:r>
            <a:endParaRPr lang="en-US" sz="1350" dirty="0"/>
          </a:p>
        </p:txBody>
      </p:sp>
      <p:sp>
        <p:nvSpPr>
          <p:cNvPr id="16" name="Text 14"/>
          <p:cNvSpPr/>
          <p:nvPr/>
        </p:nvSpPr>
        <p:spPr>
          <a:xfrm>
            <a:off x="606981" y="6325791"/>
            <a:ext cx="13416439" cy="277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Real-time move visualization</a:t>
            </a:r>
            <a:endParaRPr lang="en-US" sz="1350" dirty="0"/>
          </a:p>
        </p:txBody>
      </p:sp>
      <p:sp>
        <p:nvSpPr>
          <p:cNvPr id="17" name="Text 15"/>
          <p:cNvSpPr/>
          <p:nvPr/>
        </p:nvSpPr>
        <p:spPr>
          <a:xfrm>
            <a:off x="606981" y="6663928"/>
            <a:ext cx="13416439" cy="277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150"/>
              </a:lnSpc>
              <a:buSzPct val="100000"/>
              <a:buChar char="•"/>
            </a:pPr>
            <a:r>
              <a:rPr lang="en-US" sz="13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Difficulty slider</a:t>
            </a:r>
            <a:r>
              <a:rPr lang="en-US" sz="13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(to adjust depth or simulation count)</a:t>
            </a:r>
            <a:endParaRPr lang="en-US" sz="1350" dirty="0"/>
          </a:p>
        </p:txBody>
      </p:sp>
      <p:sp>
        <p:nvSpPr>
          <p:cNvPr id="18" name="Text 16"/>
          <p:cNvSpPr/>
          <p:nvPr/>
        </p:nvSpPr>
        <p:spPr>
          <a:xfrm>
            <a:off x="606981" y="7002066"/>
            <a:ext cx="13416439" cy="277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150"/>
              </a:lnSpc>
              <a:buSzPct val="100000"/>
              <a:buChar char="•"/>
            </a:pPr>
            <a:r>
              <a:rPr lang="en-US" sz="13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Timing and move logs</a:t>
            </a:r>
            <a:r>
              <a:rPr lang="en-US" sz="13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for both algorithms</a:t>
            </a:r>
            <a:endParaRPr lang="en-US" sz="1350" dirty="0"/>
          </a:p>
        </p:txBody>
      </p:sp>
      <p:sp>
        <p:nvSpPr>
          <p:cNvPr id="19" name="Text 17"/>
          <p:cNvSpPr/>
          <p:nvPr/>
        </p:nvSpPr>
        <p:spPr>
          <a:xfrm>
            <a:off x="606981" y="7474625"/>
            <a:ext cx="13416439" cy="277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endParaRPr lang="en-US" sz="13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4CCE34-8929-1E93-FF86-F16BBC8E0C36}"/>
              </a:ext>
            </a:extLst>
          </p:cNvPr>
          <p:cNvSpPr/>
          <p:nvPr/>
        </p:nvSpPr>
        <p:spPr>
          <a:xfrm>
            <a:off x="12682938" y="7765732"/>
            <a:ext cx="1947462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FACD32-760C-B18F-36AC-6B8D934C7F1D}"/>
              </a:ext>
            </a:extLst>
          </p:cNvPr>
          <p:cNvSpPr/>
          <p:nvPr/>
        </p:nvSpPr>
        <p:spPr>
          <a:xfrm>
            <a:off x="265246" y="300147"/>
            <a:ext cx="14002186" cy="758044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76917" y="2757827"/>
            <a:ext cx="4536519" cy="6965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Tools &amp; Technologies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876917" y="377843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Programming Language: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Python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876917" y="422062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Libraries: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NumPy, Pygame, Math, Random, Time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876917" y="466282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Development Environment: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VS Code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876917" y="510502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Version Control: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GitHub</a:t>
            </a: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625135-1B00-054E-8632-0F1E04BF67C7}"/>
              </a:ext>
            </a:extLst>
          </p:cNvPr>
          <p:cNvSpPr/>
          <p:nvPr/>
        </p:nvSpPr>
        <p:spPr>
          <a:xfrm>
            <a:off x="12817648" y="7760006"/>
            <a:ext cx="1947462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B28742-E359-2175-FA36-37EE97DC37B0}"/>
              </a:ext>
            </a:extLst>
          </p:cNvPr>
          <p:cNvSpPr/>
          <p:nvPr/>
        </p:nvSpPr>
        <p:spPr>
          <a:xfrm>
            <a:off x="348373" y="298224"/>
            <a:ext cx="14002186" cy="758044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1111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C97B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Project Deliverables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7351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Source code (GitHub repository).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81571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Project report detailing implementation and evaluation.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25791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Demo video showcasing gameplay.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609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Relevance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93790" y="565546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Code demonstrates Connect 4 AI implementation and GUI. Report evaluates performance. Video provides visual proof.</a:t>
            </a:r>
            <a:endParaRPr lang="en-US" sz="17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2DF620-A190-F128-7AED-2E5DB72D2800}"/>
              </a:ext>
            </a:extLst>
          </p:cNvPr>
          <p:cNvSpPr/>
          <p:nvPr/>
        </p:nvSpPr>
        <p:spPr>
          <a:xfrm>
            <a:off x="12591849" y="7761929"/>
            <a:ext cx="1947462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682087-F79E-5B0B-BEB7-A344E075EA0A}"/>
              </a:ext>
            </a:extLst>
          </p:cNvPr>
          <p:cNvSpPr/>
          <p:nvPr/>
        </p:nvSpPr>
        <p:spPr>
          <a:xfrm>
            <a:off x="265246" y="300147"/>
            <a:ext cx="14002186" cy="758044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88788"/>
            <a:ext cx="605540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C97B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Evaluation Methodology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511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Win/Loss Rate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: Based on head-to-head matches (Minimax vs. MCTS), repeated over multiple games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2933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Decision Time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: Measured for each move.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3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Pruning Efficiency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: For Minimax, measure the percentage of branches pruned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777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Simulation Efficiency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: For MCTS, analyze how increasing simulation count affects win rate and decision time</a:t>
            </a: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95F60D-9F18-5C50-AA54-709A8A4A2B8A}"/>
              </a:ext>
            </a:extLst>
          </p:cNvPr>
          <p:cNvSpPr/>
          <p:nvPr/>
        </p:nvSpPr>
        <p:spPr>
          <a:xfrm>
            <a:off x="12533482" y="7754964"/>
            <a:ext cx="1947462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04E297-A8D3-5E1F-8583-3D04F12D0B03}"/>
              </a:ext>
            </a:extLst>
          </p:cNvPr>
          <p:cNvSpPr/>
          <p:nvPr/>
        </p:nvSpPr>
        <p:spPr>
          <a:xfrm>
            <a:off x="265246" y="300147"/>
            <a:ext cx="14002186" cy="7580445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369</Words>
  <Application>Microsoft Office PowerPoint</Application>
  <PresentationFormat>Custom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Kanit Light</vt:lpstr>
      <vt:lpstr>Martel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Greeshma Chanduri</cp:lastModifiedBy>
  <cp:revision>2</cp:revision>
  <dcterms:created xsi:type="dcterms:W3CDTF">2025-04-18T21:10:49Z</dcterms:created>
  <dcterms:modified xsi:type="dcterms:W3CDTF">2025-04-18T21:16:51Z</dcterms:modified>
</cp:coreProperties>
</file>