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7" r:id="rId4"/>
    <p:sldId id="261" r:id="rId5"/>
    <p:sldId id="259" r:id="rId6"/>
    <p:sldId id="264" r:id="rId7"/>
    <p:sldId id="265" r:id="rId8"/>
    <p:sldId id="263" r:id="rId9"/>
    <p:sldId id="266" r:id="rId10"/>
  </p:sldIdLst>
  <p:sldSz cx="14630400" cy="8229600"/>
  <p:notesSz cx="8229600" cy="14630400"/>
  <p:embeddedFontLst>
    <p:embeddedFont>
      <p:font typeface="Arimo" panose="020B0604020202020204" charset="0"/>
      <p:regular r:id="rId12"/>
    </p:embeddedFont>
    <p:embeddedFont>
      <p:font typeface="Instrument Sans Medium" panose="020B0604020202020204" charset="0"/>
      <p:regular r:id="rId13"/>
    </p:embeddedFont>
    <p:embeddedFont>
      <p:font typeface="Outfit Extra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17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914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STUDENT PERFORMANCE PREDICTION (HYBRID ENSEMBLE)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937763" y="3986729"/>
            <a:ext cx="2377438" cy="1661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Geeshma</a:t>
            </a:r>
            <a:endParaRPr lang="en-US" sz="1750" b="1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Aarthi</a:t>
            </a:r>
            <a:endParaRPr lang="en-US" sz="1750" b="1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Sakshi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Pravalika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094614"/>
            <a:ext cx="7556421" cy="1435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hybrid ensemble model combining Random Forest, XGBoost, and Neural Networks. Aims to improve prediction accuracy on student performance using real dataset and dynamic weighting.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3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0098"/>
            <a:ext cx="12706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</a:rPr>
              <a:t>Project Overview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2498526" y="46421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Context &amp; Challenge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38439"/>
            <a:ext cx="6244709" cy="187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Early student performance prediction aids timely interventions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</a:p>
          <a:p>
            <a:pPr algn="just">
              <a:lnSpc>
                <a:spcPts val="2850"/>
              </a:lnSpc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Manual methods are slow; automation improves efficiency.</a:t>
            </a:r>
            <a:endParaRPr lang="en-US" sz="2000" dirty="0"/>
          </a:p>
          <a:p>
            <a:pPr marL="0" indent="0" algn="just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052265" y="4641400"/>
            <a:ext cx="17703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266413" y="5354509"/>
            <a:ext cx="5632385" cy="1430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flexible hybrid ensemble model.</a:t>
            </a:r>
          </a:p>
          <a:p>
            <a:pPr marL="342900" indent="-342900" algn="just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2000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342900" indent="-342900" algn="just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Benchmark against standard approaches.</a:t>
            </a:r>
            <a:endParaRPr lang="en-US" sz="2000" dirty="0"/>
          </a:p>
          <a:p>
            <a:pPr marL="342900" indent="-342900" algn="just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99521" y="52614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endParaRPr lang="en-US" sz="2000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CA88A034-A328-AB29-6B4E-61E69508F15F}"/>
              </a:ext>
            </a:extLst>
          </p:cNvPr>
          <p:cNvSpPr/>
          <p:nvPr/>
        </p:nvSpPr>
        <p:spPr>
          <a:xfrm>
            <a:off x="793790" y="1714516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Ensemble </a:t>
            </a:r>
          </a:p>
          <a:p>
            <a:pPr algn="ctr"/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Theory</a:t>
            </a:r>
          </a:p>
          <a:p>
            <a:endParaRPr lang="en-US" sz="1800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algn="just"/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Combines multiple models to boost overall prediction accuracy</a:t>
            </a:r>
            <a:r>
              <a:rPr lang="en-US" sz="1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326AADC8-6F36-0EC4-CB1B-5905A3DEEE2A}"/>
              </a:ext>
            </a:extLst>
          </p:cNvPr>
          <p:cNvSpPr/>
          <p:nvPr/>
        </p:nvSpPr>
        <p:spPr>
          <a:xfrm>
            <a:off x="5231900" y="1652756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pPr algn="ctr">
              <a:lnSpc>
                <a:spcPts val="2850"/>
              </a:lnSpc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Proposed Hybrid Ensemble</a:t>
            </a:r>
            <a:endParaRPr lang="en-US" sz="2800" dirty="0"/>
          </a:p>
          <a:p>
            <a:pPr marL="0" indent="0" algn="l">
              <a:lnSpc>
                <a:spcPts val="2850"/>
              </a:lnSpc>
              <a:buNone/>
            </a:pPr>
            <a:endParaRPr lang="en-US" sz="1800" dirty="0">
              <a:solidFill>
                <a:srgbClr val="2A2742"/>
              </a:solidFill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Weights: 40% RF, 30% XGB, 30% Neural Network for diversity</a:t>
            </a:r>
            <a:r>
              <a:rPr lang="en-US" sz="1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00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AA664D9F-01AF-F0BC-9F6E-29D65BF206FB}"/>
              </a:ext>
            </a:extLst>
          </p:cNvPr>
          <p:cNvSpPr/>
          <p:nvPr/>
        </p:nvSpPr>
        <p:spPr>
          <a:xfrm>
            <a:off x="9956017" y="1652756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Dataset &amp; Results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b="1" dirty="0">
              <a:solidFill>
                <a:srgbClr val="2A2742"/>
              </a:solidFill>
              <a:latin typeface="Outfit Extra Bold" pitchFamily="34" charset="0"/>
            </a:endParaRPr>
          </a:p>
          <a:p>
            <a:pPr algn="just">
              <a:lnSpc>
                <a:spcPts val="2750"/>
              </a:lnSpc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UCI Student Performance data; achieved 85% accuracy via Streamlit app.</a:t>
            </a:r>
            <a:endParaRPr lang="en-US" sz="2000" dirty="0"/>
          </a:p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76A2F-3DD8-A44E-EA89-B18184A8859B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72FBCB-95A8-48E5-A1EF-43A081275ACF}"/>
              </a:ext>
            </a:extLst>
          </p:cNvPr>
          <p:cNvSpPr txBox="1"/>
          <p:nvPr/>
        </p:nvSpPr>
        <p:spPr>
          <a:xfrm>
            <a:off x="892885" y="656713"/>
            <a:ext cx="7315200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</a:rPr>
              <a:t>Dataset and Preprocessing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1F2C0-46AE-465A-BACA-516D50C0962B}"/>
              </a:ext>
            </a:extLst>
          </p:cNvPr>
          <p:cNvSpPr txBox="1"/>
          <p:nvPr/>
        </p:nvSpPr>
        <p:spPr>
          <a:xfrm>
            <a:off x="892885" y="1425354"/>
            <a:ext cx="7315200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b="1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Dataset: 395 students, 32 features (e.g., sex, G1, G2, absences).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6EE3D-7235-4685-9AFA-10F8890ED236}"/>
              </a:ext>
            </a:extLst>
          </p:cNvPr>
          <p:cNvSpPr txBox="1"/>
          <p:nvPr/>
        </p:nvSpPr>
        <p:spPr>
          <a:xfrm>
            <a:off x="1484556" y="2342565"/>
            <a:ext cx="91977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Demographic: Sex (male/female), age (15–22).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Socio-economic: Mother’s education (</a:t>
            </a:r>
            <a:r>
              <a:rPr lang="en-US" sz="2000" dirty="0" err="1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Medu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), father’s education (</a:t>
            </a:r>
            <a:r>
              <a:rPr lang="en-US" sz="2000" dirty="0" err="1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Fedu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), mother’s job (</a:t>
            </a:r>
            <a:r>
              <a:rPr lang="en-US" sz="2000" dirty="0" err="1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Mjob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Behavioral: Study time, absences, alcohol consumption (</a:t>
            </a:r>
            <a:r>
              <a:rPr lang="en-US" sz="2000" dirty="0" err="1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Dalc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Walc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Academic: First period grade (G1), second period grade (G2), final grade (G3).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Target:</a:t>
            </a: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G3 (final grade) binned as Low (0-9), Medium (10-14), High (15-20).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77FE7-AF88-40E4-9A47-9AD2C914B69A}"/>
              </a:ext>
            </a:extLst>
          </p:cNvPr>
          <p:cNvSpPr txBox="1"/>
          <p:nvPr/>
        </p:nvSpPr>
        <p:spPr>
          <a:xfrm>
            <a:off x="892885" y="5024930"/>
            <a:ext cx="286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Preprocessing: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0A7F1-25CD-4D6C-BEA9-DB17F9B0B3D0}"/>
              </a:ext>
            </a:extLst>
          </p:cNvPr>
          <p:cNvSpPr txBox="1"/>
          <p:nvPr/>
        </p:nvSpPr>
        <p:spPr>
          <a:xfrm>
            <a:off x="1484556" y="5681344"/>
            <a:ext cx="8541572" cy="1552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00206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Encoding: Converts text (e.g., “F”/”M”) to numbers for computation.</a:t>
            </a:r>
          </a:p>
          <a:p>
            <a:pPr marL="342900" indent="-342900" algn="just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00206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Normalization: Scales features (e.g., absences 0-93) to a standard range.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00206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Split: 80% train (316 samples), 20% test (79 samples), seed = 42.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039741-5F5C-ABD6-CD1A-C56CE5F8E0D8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75774"/>
            <a:ext cx="91425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Weighted Hybrid Ensemble Details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b="1" dirty="0">
              <a:solidFill>
                <a:srgbClr val="231971"/>
              </a:solidFill>
              <a:latin typeface="Outfit Extra Bold" pitchFamily="34" charset="0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830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Roles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46365" y="5149380"/>
            <a:ext cx="5531706" cy="1907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XGBoost: captures sequential trends.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Random Forest: ensures stability,</a:t>
            </a:r>
          </a:p>
          <a:p>
            <a:pPr>
              <a:lnSpc>
                <a:spcPts val="2850"/>
              </a:lnSpc>
              <a:buSzPct val="100000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	interpretability.</a:t>
            </a:r>
            <a:endParaRPr lang="en-US" sz="2000" dirty="0"/>
          </a:p>
          <a:p>
            <a:pPr marL="342900" indent="-34290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Neural Network: models complex</a:t>
            </a:r>
          </a:p>
          <a:p>
            <a:pPr>
              <a:lnSpc>
                <a:spcPts val="2850"/>
              </a:lnSpc>
              <a:buSzPct val="100000"/>
            </a:pPr>
            <a:r>
              <a:rPr lang="en-US" sz="2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	nonlinear patterns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753265" y="4057480"/>
            <a:ext cx="5277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Weighted Prediction Formula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6000629" y="4560226"/>
            <a:ext cx="8403855" cy="530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P(class) = w_RF * P_RF + w_XGB * P_XGB + w_NN * P_NN</a:t>
            </a:r>
            <a:endParaRPr lang="en-US" sz="2400" b="1" dirty="0"/>
          </a:p>
        </p:txBody>
      </p:sp>
      <p:sp>
        <p:nvSpPr>
          <p:cNvPr id="9" name="Text 7"/>
          <p:cNvSpPr/>
          <p:nvPr/>
        </p:nvSpPr>
        <p:spPr>
          <a:xfrm>
            <a:off x="7753265" y="71253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78C29-F10F-E7B4-8DD8-B58E984EF519}"/>
              </a:ext>
            </a:extLst>
          </p:cNvPr>
          <p:cNvSpPr txBox="1"/>
          <p:nvPr/>
        </p:nvSpPr>
        <p:spPr>
          <a:xfrm>
            <a:off x="1028700" y="1259247"/>
            <a:ext cx="11791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 Hybrid  ensemble is a machine learning approach that combines multiple models to make  better predictions than any single model could on its own. In this project , the  hybrid ensemble includes three models :Random Forest ,XG Boost, and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 three models collaborate by with each making their own prediction about a student's final grades (Low ,Medium and High )</a:t>
            </a:r>
            <a:endParaRPr lang="en-IN" sz="2400" dirty="0">
              <a:solidFill>
                <a:schemeClr val="tx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97AE-B4E0-482A-8B15-6AC89205AF1A}"/>
              </a:ext>
            </a:extLst>
          </p:cNvPr>
          <p:cNvSpPr txBox="1"/>
          <p:nvPr/>
        </p:nvSpPr>
        <p:spPr>
          <a:xfrm>
            <a:off x="6142708" y="5149380"/>
            <a:ext cx="81196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P(class)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:The final probability that a student belongs to a particular class (e.g.,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Medium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w_RF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w_XGB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w_NN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:The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weights assigned to each model’s prediction.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(Examples: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w_RF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0.4,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w_XGB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0.3,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w_NN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0.3, or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w_RF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0.25,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w_XGB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0.25,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w_NN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0.5).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P_RF, P_XGB, P_NN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: The probability that each individual model (Random Forest,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Neural Network) predicts for the class.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C5890E-5732-477C-8B33-FBE71C8B05DE}"/>
              </a:ext>
            </a:extLst>
          </p:cNvPr>
          <p:cNvCxnSpPr/>
          <p:nvPr/>
        </p:nvCxnSpPr>
        <p:spPr>
          <a:xfrm>
            <a:off x="5741333" y="4411810"/>
            <a:ext cx="0" cy="369945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9116A-774A-0EA5-47AE-AF49876095A3}"/>
              </a:ext>
            </a:extLst>
          </p:cNvPr>
          <p:cNvSpPr/>
          <p:nvPr/>
        </p:nvSpPr>
        <p:spPr>
          <a:xfrm>
            <a:off x="293166" y="307127"/>
            <a:ext cx="14169709" cy="75440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598401"/>
            <a:ext cx="71489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Development</a:t>
            </a:r>
            <a:endParaRPr lang="en-US" sz="4450" dirty="0"/>
          </a:p>
        </p:txBody>
      </p:sp>
      <p:sp>
        <p:nvSpPr>
          <p:cNvPr id="9" name="Text 6"/>
          <p:cNvSpPr/>
          <p:nvPr/>
        </p:nvSpPr>
        <p:spPr>
          <a:xfrm>
            <a:off x="6164132" y="1463041"/>
            <a:ext cx="7989003" cy="2936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Load student-mat.csv: Loads the dataset with 395 student records and 32 features (e.g., age, prior grades G1/G2, absences).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Encode categorical features: Converts text features (e.g., sex: "F" → 0, "M" → 1; </a:t>
            </a:r>
            <a:r>
              <a:rPr lang="en-US" sz="17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Mjob</a:t>
            </a: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 "teacher" → 0) into numbers using </a:t>
            </a:r>
            <a:r>
              <a:rPr lang="en-US" sz="17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LabelEncoder</a:t>
            </a: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for model compatibility.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Bin G3 into categories: Transforms the final grade (G3, 0–20) into three categories: Low (0–9), Medium (10–14), High (15–20), making it a classification task.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32 features: 32 relevant features (e.g., G1, G2, absences) to focus on meaningful predictors.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Normalize features: This step makes sure all number-based information (like absences or G1 grades) is adjusted to be on the same level.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Hybrid Ensemble Classifier:</a:t>
            </a:r>
          </a:p>
          <a:p>
            <a:pPr algn="just"/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algn="just"/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AEA725-E555-FF1D-2A79-F1387D2C7817}"/>
              </a:ext>
            </a:extLst>
          </p:cNvPr>
          <p:cNvSpPr/>
          <p:nvPr/>
        </p:nvSpPr>
        <p:spPr>
          <a:xfrm>
            <a:off x="477265" y="485775"/>
            <a:ext cx="5276850" cy="7258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D1611D9F-802F-AA49-3A17-19E395C3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5" y="1060192"/>
            <a:ext cx="4692729" cy="6341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2AE7C3-9438-4999-82C4-A66E4C58789F}"/>
              </a:ext>
            </a:extLst>
          </p:cNvPr>
          <p:cNvSpPr txBox="1"/>
          <p:nvPr/>
        </p:nvSpPr>
        <p:spPr>
          <a:xfrm>
            <a:off x="6732684" y="6230816"/>
            <a:ext cx="77255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Models: Combines Random Forest (RF), </a:t>
            </a:r>
            <a:r>
              <a:rPr lang="en-US" sz="17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XGBoost</a:t>
            </a: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and a Neural Network (MLP) to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Dynamic Weights: Initially, RF: 40%, </a:t>
            </a:r>
            <a:r>
              <a:rPr lang="en-US" sz="17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XGBoost</a:t>
            </a: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 30%, Neural Network: 30%.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Final Prediction: Combines model predictions using a weighted average</a:t>
            </a:r>
          </a:p>
          <a:p>
            <a:endParaRPr lang="en-IN" sz="17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734478-4F5B-2239-A037-784F06651C29}"/>
              </a:ext>
            </a:extLst>
          </p:cNvPr>
          <p:cNvSpPr/>
          <p:nvPr/>
        </p:nvSpPr>
        <p:spPr>
          <a:xfrm>
            <a:off x="90742" y="307127"/>
            <a:ext cx="14148769" cy="7727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CF74E-6FFC-C94B-5E66-16B9F5253595}"/>
              </a:ext>
            </a:extLst>
          </p:cNvPr>
          <p:cNvSpPr txBox="1"/>
          <p:nvPr/>
        </p:nvSpPr>
        <p:spPr>
          <a:xfrm>
            <a:off x="803225" y="426252"/>
            <a:ext cx="10507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Outfit Extra Bold" panose="020B0604020202020204" charset="0"/>
              </a:rPr>
              <a:t>Project Visuals </a:t>
            </a:r>
            <a:endParaRPr lang="en-IN" sz="4800" b="1" dirty="0">
              <a:solidFill>
                <a:srgbClr val="002060"/>
              </a:solidFill>
              <a:latin typeface="Outfit Extra Bold" panose="020B060402020202020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349FE5-56E0-2DCF-FF96-71EA5201A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5" b="4370"/>
          <a:stretch/>
        </p:blipFill>
        <p:spPr>
          <a:xfrm>
            <a:off x="508496" y="1373401"/>
            <a:ext cx="13515684" cy="602109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F8240-EBBE-019A-51D6-173235D005C1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FD3BC1-0F92-AC62-535F-768461897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19" r="610" b="5447"/>
          <a:stretch/>
        </p:blipFill>
        <p:spPr>
          <a:xfrm>
            <a:off x="860120" y="1996324"/>
            <a:ext cx="13168830" cy="469493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63AE4C-A5DE-E1AB-505B-74C83EFE0A63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40480" y="747724"/>
            <a:ext cx="74002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Conclusion and Future Work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698713" y="74259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46749" y="5704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Next Steps</a:t>
            </a:r>
            <a:endParaRPr lang="en-US" sz="2800" b="1" dirty="0"/>
          </a:p>
        </p:txBody>
      </p:sp>
      <p:sp>
        <p:nvSpPr>
          <p:cNvPr id="7" name="Text 5"/>
          <p:cNvSpPr/>
          <p:nvPr/>
        </p:nvSpPr>
        <p:spPr>
          <a:xfrm>
            <a:off x="690109" y="6217541"/>
            <a:ext cx="6253313" cy="1571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Validate on additional diverse datasets.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Refine dynamic weighting strategies.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2A274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Expand interface functionality.</a:t>
            </a:r>
            <a:endParaRPr lang="en-US" sz="2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en-US" sz="17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26990" y="712934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B2606-3A97-4EEC-A8BF-FECA736FA6F2}"/>
              </a:ext>
            </a:extLst>
          </p:cNvPr>
          <p:cNvSpPr txBox="1"/>
          <p:nvPr/>
        </p:nvSpPr>
        <p:spPr>
          <a:xfrm>
            <a:off x="846748" y="1628502"/>
            <a:ext cx="1025514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Built a predictive model to estimate student academic performance </a:t>
            </a:r>
            <a:r>
              <a:rPr lang="en-US" altLang="en-US" sz="2400" dirty="0">
                <a:solidFill>
                  <a:schemeClr val="tx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by Including real-time feedback and behavioral data  and applied enhanced deep  learning for enhanced accuracy and got the </a:t>
            </a:r>
            <a:r>
              <a:rPr lang="en-US" sz="2400" dirty="0">
                <a:solidFill>
                  <a:schemeClr val="tx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Model accuracy at 85%; balancing precision, adaptability, and usability.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Provides interpretable, flexible predictions to assist educators.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Enables personalized academic support and data-driven interventions by educators.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629740-C3D7-E436-609C-0F7B4123CC12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20C42-C946-70CE-4974-1611A52BB80B}"/>
              </a:ext>
            </a:extLst>
          </p:cNvPr>
          <p:cNvSpPr txBox="1"/>
          <p:nvPr/>
        </p:nvSpPr>
        <p:spPr>
          <a:xfrm>
            <a:off x="4902553" y="2204340"/>
            <a:ext cx="5220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Outfit Extra Bold" panose="020B0604020202020204" charset="0"/>
              </a:rPr>
              <a:t>THANK YOU</a:t>
            </a:r>
            <a:endParaRPr lang="en-IN" sz="7200" b="1" dirty="0">
              <a:solidFill>
                <a:srgbClr val="002060"/>
              </a:solidFill>
              <a:latin typeface="Outfit Extra Bold" panose="020B060402020202020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FDFC5B-C849-5C14-B902-E526E500F238}"/>
              </a:ext>
            </a:extLst>
          </p:cNvPr>
          <p:cNvSpPr/>
          <p:nvPr/>
        </p:nvSpPr>
        <p:spPr>
          <a:xfrm>
            <a:off x="293166" y="307127"/>
            <a:ext cx="13946345" cy="72035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834</Words>
  <Application>Microsoft Office PowerPoint</Application>
  <PresentationFormat>Custom</PresentationFormat>
  <Paragraphs>85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Outfit Extra Bold</vt:lpstr>
      <vt:lpstr>Instrument Sans Medium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Chanduri, Greeshma</cp:lastModifiedBy>
  <cp:revision>6</cp:revision>
  <dcterms:created xsi:type="dcterms:W3CDTF">2025-05-04T16:14:42Z</dcterms:created>
  <dcterms:modified xsi:type="dcterms:W3CDTF">2025-05-04T21:14:29Z</dcterms:modified>
</cp:coreProperties>
</file>