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4" r:id="rId7"/>
    <p:sldId id="260" r:id="rId8"/>
    <p:sldId id="261" r:id="rId9"/>
    <p:sldId id="265" r:id="rId10"/>
    <p:sldId id="266" r:id="rId11"/>
    <p:sldId id="263"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0CA213FA-A9CE-4384-902B-8EF6896F64FB}">
          <p14:sldIdLst>
            <p14:sldId id="256"/>
          </p14:sldIdLst>
        </p14:section>
        <p14:section name="Introduction" id="{D3E80539-2FAF-4B05-9FAC-AD6ED5C340A9}">
          <p14:sldIdLst>
            <p14:sldId id="262"/>
            <p14:sldId id="257"/>
            <p14:sldId id="258"/>
            <p14:sldId id="259"/>
            <p14:sldId id="264"/>
            <p14:sldId id="260"/>
            <p14:sldId id="261"/>
            <p14:sldId id="265"/>
            <p14:sldId id="266"/>
            <p14:sldId id="263"/>
            <p14:sldId id="267"/>
            <p14:sldId id="268"/>
            <p14:sldId id="269"/>
            <p14:sldId id="270"/>
            <p14:sldId id="271"/>
            <p14:sldId id="272"/>
            <p14:sldId id="273"/>
            <p14:sldId id="274"/>
            <p14:sldId id="275"/>
            <p14:sldId id="276"/>
            <p14:sldId id="277"/>
            <p14:sldId id="278"/>
            <p14:sldId id="279"/>
            <p14:sldId id="280"/>
            <p14:sldId id="281"/>
            <p14:sldId id="282"/>
            <p14:sldId id="283"/>
          </p14:sldIdLst>
        </p14:section>
        <p14:section name="MLFLOW" id="{1D9EC924-8204-45B7-8EA8-2C17C08505DF}">
          <p14:sldIdLst>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Lst>
        </p14:section>
        <p14:section name="Prefect" id="{DB62B946-75AA-4F6F-8DF8-2EA439CCFBA0}">
          <p14:sldIdLst>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0" autoAdjust="0"/>
    <p:restoredTop sz="94660"/>
  </p:normalViewPr>
  <p:slideViewPr>
    <p:cSldViewPr snapToGrid="0">
      <p:cViewPr varScale="1">
        <p:scale>
          <a:sx n="48" d="100"/>
          <a:sy n="48" d="100"/>
        </p:scale>
        <p:origin x="38" y="9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73926DD5-3B38-4281-9506-5C0B44E0447E}" type="datetimeFigureOut">
              <a:rPr lang="pt-BR" smtClean="0"/>
              <a:t>03/06/2022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F051C3F-7C6D-43FF-A4B9-BAE2DF915E33}" type="slidenum">
              <a:rPr lang="pt-BR" smtClean="0"/>
              <a:t>‹nº›</a:t>
            </a:fld>
            <a:endParaRPr lang="pt-BR"/>
          </a:p>
        </p:txBody>
      </p:sp>
    </p:spTree>
    <p:extLst>
      <p:ext uri="{BB962C8B-B14F-4D97-AF65-F5344CB8AC3E}">
        <p14:creationId xmlns:p14="http://schemas.microsoft.com/office/powerpoint/2010/main" val="2603440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73926DD5-3B38-4281-9506-5C0B44E0447E}" type="datetimeFigureOut">
              <a:rPr lang="pt-BR" smtClean="0"/>
              <a:t>03/06/2022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F051C3F-7C6D-43FF-A4B9-BAE2DF915E33}" type="slidenum">
              <a:rPr lang="pt-BR" smtClean="0"/>
              <a:t>‹nº›</a:t>
            </a:fld>
            <a:endParaRPr lang="pt-BR"/>
          </a:p>
        </p:txBody>
      </p:sp>
    </p:spTree>
    <p:extLst>
      <p:ext uri="{BB962C8B-B14F-4D97-AF65-F5344CB8AC3E}">
        <p14:creationId xmlns:p14="http://schemas.microsoft.com/office/powerpoint/2010/main" val="645988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73926DD5-3B38-4281-9506-5C0B44E0447E}" type="datetimeFigureOut">
              <a:rPr lang="pt-BR" smtClean="0"/>
              <a:t>03/06/2022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F051C3F-7C6D-43FF-A4B9-BAE2DF915E33}" type="slidenum">
              <a:rPr lang="pt-BR" smtClean="0"/>
              <a:t>‹nº›</a:t>
            </a:fld>
            <a:endParaRPr lang="pt-BR"/>
          </a:p>
        </p:txBody>
      </p:sp>
    </p:spTree>
    <p:extLst>
      <p:ext uri="{BB962C8B-B14F-4D97-AF65-F5344CB8AC3E}">
        <p14:creationId xmlns:p14="http://schemas.microsoft.com/office/powerpoint/2010/main" val="989903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73926DD5-3B38-4281-9506-5C0B44E0447E}" type="datetimeFigureOut">
              <a:rPr lang="pt-BR" smtClean="0"/>
              <a:t>03/06/2022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F051C3F-7C6D-43FF-A4B9-BAE2DF915E33}" type="slidenum">
              <a:rPr lang="pt-BR" smtClean="0"/>
              <a:t>‹nº›</a:t>
            </a:fld>
            <a:endParaRPr lang="pt-BR"/>
          </a:p>
        </p:txBody>
      </p:sp>
    </p:spTree>
    <p:extLst>
      <p:ext uri="{BB962C8B-B14F-4D97-AF65-F5344CB8AC3E}">
        <p14:creationId xmlns:p14="http://schemas.microsoft.com/office/powerpoint/2010/main" val="4070901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73926DD5-3B38-4281-9506-5C0B44E0447E}" type="datetimeFigureOut">
              <a:rPr lang="pt-BR" smtClean="0"/>
              <a:t>03/06/2022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F051C3F-7C6D-43FF-A4B9-BAE2DF915E33}" type="slidenum">
              <a:rPr lang="pt-BR" smtClean="0"/>
              <a:t>‹nº›</a:t>
            </a:fld>
            <a:endParaRPr lang="pt-BR"/>
          </a:p>
        </p:txBody>
      </p:sp>
    </p:spTree>
    <p:extLst>
      <p:ext uri="{BB962C8B-B14F-4D97-AF65-F5344CB8AC3E}">
        <p14:creationId xmlns:p14="http://schemas.microsoft.com/office/powerpoint/2010/main" val="3410428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73926DD5-3B38-4281-9506-5C0B44E0447E}" type="datetimeFigureOut">
              <a:rPr lang="pt-BR" smtClean="0"/>
              <a:t>03/06/2022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F051C3F-7C6D-43FF-A4B9-BAE2DF915E33}" type="slidenum">
              <a:rPr lang="pt-BR" smtClean="0"/>
              <a:t>‹nº›</a:t>
            </a:fld>
            <a:endParaRPr lang="pt-BR"/>
          </a:p>
        </p:txBody>
      </p:sp>
    </p:spTree>
    <p:extLst>
      <p:ext uri="{BB962C8B-B14F-4D97-AF65-F5344CB8AC3E}">
        <p14:creationId xmlns:p14="http://schemas.microsoft.com/office/powerpoint/2010/main" val="248027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73926DD5-3B38-4281-9506-5C0B44E0447E}" type="datetimeFigureOut">
              <a:rPr lang="pt-BR" smtClean="0"/>
              <a:t>03/06/2022</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4F051C3F-7C6D-43FF-A4B9-BAE2DF915E33}" type="slidenum">
              <a:rPr lang="pt-BR" smtClean="0"/>
              <a:t>‹nº›</a:t>
            </a:fld>
            <a:endParaRPr lang="pt-BR"/>
          </a:p>
        </p:txBody>
      </p:sp>
    </p:spTree>
    <p:extLst>
      <p:ext uri="{BB962C8B-B14F-4D97-AF65-F5344CB8AC3E}">
        <p14:creationId xmlns:p14="http://schemas.microsoft.com/office/powerpoint/2010/main" val="1908431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73926DD5-3B38-4281-9506-5C0B44E0447E}" type="datetimeFigureOut">
              <a:rPr lang="pt-BR" smtClean="0"/>
              <a:t>03/06/2022</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4F051C3F-7C6D-43FF-A4B9-BAE2DF915E33}" type="slidenum">
              <a:rPr lang="pt-BR" smtClean="0"/>
              <a:t>‹nº›</a:t>
            </a:fld>
            <a:endParaRPr lang="pt-BR"/>
          </a:p>
        </p:txBody>
      </p:sp>
    </p:spTree>
    <p:extLst>
      <p:ext uri="{BB962C8B-B14F-4D97-AF65-F5344CB8AC3E}">
        <p14:creationId xmlns:p14="http://schemas.microsoft.com/office/powerpoint/2010/main" val="86551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73926DD5-3B38-4281-9506-5C0B44E0447E}" type="datetimeFigureOut">
              <a:rPr lang="pt-BR" smtClean="0"/>
              <a:t>03/06/2022</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4F051C3F-7C6D-43FF-A4B9-BAE2DF915E33}" type="slidenum">
              <a:rPr lang="pt-BR" smtClean="0"/>
              <a:t>‹nº›</a:t>
            </a:fld>
            <a:endParaRPr lang="pt-BR"/>
          </a:p>
        </p:txBody>
      </p:sp>
    </p:spTree>
    <p:extLst>
      <p:ext uri="{BB962C8B-B14F-4D97-AF65-F5344CB8AC3E}">
        <p14:creationId xmlns:p14="http://schemas.microsoft.com/office/powerpoint/2010/main" val="178673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73926DD5-3B38-4281-9506-5C0B44E0447E}" type="datetimeFigureOut">
              <a:rPr lang="pt-BR" smtClean="0"/>
              <a:t>03/06/2022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F051C3F-7C6D-43FF-A4B9-BAE2DF915E33}" type="slidenum">
              <a:rPr lang="pt-BR" smtClean="0"/>
              <a:t>‹nº›</a:t>
            </a:fld>
            <a:endParaRPr lang="pt-BR"/>
          </a:p>
        </p:txBody>
      </p:sp>
    </p:spTree>
    <p:extLst>
      <p:ext uri="{BB962C8B-B14F-4D97-AF65-F5344CB8AC3E}">
        <p14:creationId xmlns:p14="http://schemas.microsoft.com/office/powerpoint/2010/main" val="2095442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73926DD5-3B38-4281-9506-5C0B44E0447E}" type="datetimeFigureOut">
              <a:rPr lang="pt-BR" smtClean="0"/>
              <a:t>03/06/2022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F051C3F-7C6D-43FF-A4B9-BAE2DF915E33}" type="slidenum">
              <a:rPr lang="pt-BR" smtClean="0"/>
              <a:t>‹nº›</a:t>
            </a:fld>
            <a:endParaRPr lang="pt-BR"/>
          </a:p>
        </p:txBody>
      </p:sp>
    </p:spTree>
    <p:extLst>
      <p:ext uri="{BB962C8B-B14F-4D97-AF65-F5344CB8AC3E}">
        <p14:creationId xmlns:p14="http://schemas.microsoft.com/office/powerpoint/2010/main" val="2908890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926DD5-3B38-4281-9506-5C0B44E0447E}" type="datetimeFigureOut">
              <a:rPr lang="pt-BR" smtClean="0"/>
              <a:t>03/06/2022</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051C3F-7C6D-43FF-A4B9-BAE2DF915E33}" type="slidenum">
              <a:rPr lang="pt-BR" smtClean="0"/>
              <a:t>‹nº›</a:t>
            </a:fld>
            <a:endParaRPr lang="pt-BR"/>
          </a:p>
        </p:txBody>
      </p:sp>
    </p:spTree>
    <p:extLst>
      <p:ext uri="{BB962C8B-B14F-4D97-AF65-F5344CB8AC3E}">
        <p14:creationId xmlns:p14="http://schemas.microsoft.com/office/powerpoint/2010/main" val="2578539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ML ZOOMCAMP</a:t>
            </a:r>
            <a:endParaRPr lang="pt-BR" dirty="0"/>
          </a:p>
        </p:txBody>
      </p:sp>
      <p:sp>
        <p:nvSpPr>
          <p:cNvPr id="3" name="Subtítulo 2"/>
          <p:cNvSpPr>
            <a:spLocks noGrp="1"/>
          </p:cNvSpPr>
          <p:nvPr>
            <p:ph type="subTitle" idx="1"/>
          </p:nvPr>
        </p:nvSpPr>
        <p:spPr/>
        <p:txBody>
          <a:bodyPr/>
          <a:lstStyle/>
          <a:p>
            <a:r>
              <a:rPr lang="pt-BR" dirty="0" smtClean="0"/>
              <a:t>NOTAS DE AULA</a:t>
            </a:r>
            <a:endParaRPr lang="pt-BR" dirty="0"/>
          </a:p>
        </p:txBody>
      </p:sp>
    </p:spTree>
    <p:extLst>
      <p:ext uri="{BB962C8B-B14F-4D97-AF65-F5344CB8AC3E}">
        <p14:creationId xmlns:p14="http://schemas.microsoft.com/office/powerpoint/2010/main" val="1150914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Communicate</a:t>
            </a:r>
            <a:r>
              <a:rPr lang="pt-BR" dirty="0" smtClean="0"/>
              <a:t> </a:t>
            </a:r>
            <a:r>
              <a:rPr lang="pt-BR" dirty="0" err="1" smtClean="0"/>
              <a:t>with</a:t>
            </a:r>
            <a:r>
              <a:rPr lang="pt-BR" dirty="0" smtClean="0"/>
              <a:t> web server</a:t>
            </a:r>
            <a:endParaRPr lang="pt-BR" dirty="0"/>
          </a:p>
        </p:txBody>
      </p:sp>
      <p:sp>
        <p:nvSpPr>
          <p:cNvPr id="3" name="Espaço Reservado para Conteúdo 2"/>
          <p:cNvSpPr>
            <a:spLocks noGrp="1"/>
          </p:cNvSpPr>
          <p:nvPr>
            <p:ph idx="1"/>
          </p:nvPr>
        </p:nvSpPr>
        <p:spPr/>
        <p:txBody>
          <a:bodyPr>
            <a:normAutofit fontScale="92500" lnSpcReduction="20000"/>
          </a:bodyPr>
          <a:lstStyle/>
          <a:p>
            <a:pPr marL="0" indent="0">
              <a:buNone/>
            </a:pPr>
            <a:r>
              <a:rPr lang="en-US" dirty="0" smtClean="0">
                <a:solidFill>
                  <a:schemeClr val="tx2"/>
                </a:solidFill>
              </a:rPr>
              <a:t>curl http://0.0.0.0:9696/ping</a:t>
            </a:r>
          </a:p>
          <a:p>
            <a:pPr marL="0" indent="0">
              <a:buNone/>
            </a:pPr>
            <a:r>
              <a:rPr lang="en-US" dirty="0" smtClean="0"/>
              <a:t>&gt;&gt; PONG</a:t>
            </a:r>
          </a:p>
          <a:p>
            <a:pPr marL="0" indent="0">
              <a:buNone/>
            </a:pPr>
            <a:endParaRPr lang="en-US" dirty="0" smtClean="0"/>
          </a:p>
          <a:p>
            <a:pPr marL="0" indent="0">
              <a:buNone/>
            </a:pPr>
            <a:r>
              <a:rPr lang="en-US" dirty="0" smtClean="0"/>
              <a:t>or</a:t>
            </a:r>
          </a:p>
          <a:p>
            <a:pPr marL="0" indent="0">
              <a:buNone/>
            </a:pPr>
            <a:endParaRPr lang="en-US" dirty="0" smtClean="0"/>
          </a:p>
          <a:p>
            <a:pPr marL="0" indent="0">
              <a:buNone/>
            </a:pPr>
            <a:r>
              <a:rPr lang="en-US" dirty="0" smtClean="0">
                <a:solidFill>
                  <a:schemeClr val="tx2"/>
                </a:solidFill>
              </a:rPr>
              <a:t>curl http://localhost:9696/ping</a:t>
            </a:r>
          </a:p>
          <a:p>
            <a:pPr marL="0" indent="0">
              <a:buNone/>
            </a:pPr>
            <a:endParaRPr lang="en-US" dirty="0" smtClean="0"/>
          </a:p>
          <a:p>
            <a:pPr marL="0" indent="0">
              <a:buNone/>
            </a:pPr>
            <a:r>
              <a:rPr lang="en-US" dirty="0" smtClean="0"/>
              <a:t>or</a:t>
            </a:r>
          </a:p>
          <a:p>
            <a:pPr marL="0" indent="0">
              <a:buNone/>
            </a:pPr>
            <a:endParaRPr lang="en-US" dirty="0" smtClean="0"/>
          </a:p>
          <a:p>
            <a:pPr marL="0" indent="0">
              <a:buNone/>
            </a:pPr>
            <a:r>
              <a:rPr lang="en-US" dirty="0" smtClean="0"/>
              <a:t>browser of your choice: </a:t>
            </a:r>
            <a:r>
              <a:rPr lang="en-US" dirty="0" smtClean="0">
                <a:solidFill>
                  <a:schemeClr val="tx2"/>
                </a:solidFill>
              </a:rPr>
              <a:t>http://localhost:9696/ping</a:t>
            </a:r>
            <a:endParaRPr lang="pt-BR" dirty="0">
              <a:solidFill>
                <a:schemeClr val="tx2"/>
              </a:solidFill>
            </a:endParaRPr>
          </a:p>
        </p:txBody>
      </p:sp>
    </p:spTree>
    <p:extLst>
      <p:ext uri="{BB962C8B-B14F-4D97-AF65-F5344CB8AC3E}">
        <p14:creationId xmlns:p14="http://schemas.microsoft.com/office/powerpoint/2010/main" val="1367355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4. Serving the churn model with Flask</a:t>
            </a:r>
            <a:endParaRPr lang="pt-BR" dirty="0"/>
          </a:p>
        </p:txBody>
      </p:sp>
      <p:sp>
        <p:nvSpPr>
          <p:cNvPr id="3" name="Espaço Reservado para Conteúdo 2"/>
          <p:cNvSpPr>
            <a:spLocks noGrp="1"/>
          </p:cNvSpPr>
          <p:nvPr>
            <p:ph idx="1"/>
          </p:nvPr>
        </p:nvSpPr>
        <p:spPr/>
        <p:txBody>
          <a:bodyPr/>
          <a:lstStyle/>
          <a:p>
            <a:r>
              <a:rPr lang="en-US" dirty="0" smtClean="0"/>
              <a:t>Wrapping the predict script into a flask app</a:t>
            </a:r>
          </a:p>
          <a:p>
            <a:r>
              <a:rPr lang="en-US" dirty="0" smtClean="0"/>
              <a:t>Querying it with 'requests'</a:t>
            </a:r>
          </a:p>
          <a:p>
            <a:r>
              <a:rPr lang="en-US" dirty="0" smtClean="0"/>
              <a:t>Preparing for production: </a:t>
            </a:r>
            <a:r>
              <a:rPr lang="en-US" dirty="0" err="1" smtClean="0"/>
              <a:t>gunicorn</a:t>
            </a:r>
            <a:endParaRPr lang="en-US" dirty="0" smtClean="0"/>
          </a:p>
          <a:p>
            <a:r>
              <a:rPr lang="en-US" dirty="0" smtClean="0"/>
              <a:t>Running it on windows with waitress</a:t>
            </a:r>
            <a:endParaRPr lang="en-US" dirty="0"/>
          </a:p>
          <a:p>
            <a:endParaRPr lang="pt-BR" dirty="0"/>
          </a:p>
        </p:txBody>
      </p:sp>
    </p:spTree>
    <p:extLst>
      <p:ext uri="{BB962C8B-B14F-4D97-AF65-F5344CB8AC3E}">
        <p14:creationId xmlns:p14="http://schemas.microsoft.com/office/powerpoint/2010/main" val="886095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Wrapping the predict script into a flask app</a:t>
            </a:r>
            <a:endParaRPr lang="pt-BR" dirty="0"/>
          </a:p>
        </p:txBody>
      </p:sp>
      <p:pic>
        <p:nvPicPr>
          <p:cNvPr id="4" name="Espaço Reservado para Conteúdo 3"/>
          <p:cNvPicPr>
            <a:picLocks noGrp="1" noChangeAspect="1"/>
          </p:cNvPicPr>
          <p:nvPr>
            <p:ph idx="1"/>
          </p:nvPr>
        </p:nvPicPr>
        <p:blipFill>
          <a:blip r:embed="rId2"/>
          <a:stretch>
            <a:fillRect/>
          </a:stretch>
        </p:blipFill>
        <p:spPr>
          <a:xfrm>
            <a:off x="4072429" y="1825625"/>
            <a:ext cx="4047141" cy="4351338"/>
          </a:xfrm>
          <a:prstGeom prst="rect">
            <a:avLst/>
          </a:prstGeom>
        </p:spPr>
      </p:pic>
    </p:spTree>
    <p:extLst>
      <p:ext uri="{BB962C8B-B14F-4D97-AF65-F5344CB8AC3E}">
        <p14:creationId xmlns:p14="http://schemas.microsoft.com/office/powerpoint/2010/main" val="1875028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Querying</a:t>
            </a:r>
            <a:r>
              <a:rPr lang="pt-BR" dirty="0" smtClean="0"/>
              <a:t> it </a:t>
            </a:r>
            <a:r>
              <a:rPr lang="pt-BR" dirty="0" err="1" smtClean="0"/>
              <a:t>with</a:t>
            </a:r>
            <a:r>
              <a:rPr lang="pt-BR" dirty="0" smtClean="0"/>
              <a:t> '</a:t>
            </a:r>
            <a:r>
              <a:rPr lang="pt-BR" dirty="0" err="1" smtClean="0"/>
              <a:t>requests</a:t>
            </a:r>
            <a:r>
              <a:rPr lang="pt-BR" dirty="0" smtClean="0"/>
              <a:t>'</a:t>
            </a:r>
            <a:endParaRPr lang="pt-BR" dirty="0"/>
          </a:p>
        </p:txBody>
      </p:sp>
      <p:sp>
        <p:nvSpPr>
          <p:cNvPr id="3" name="Espaço Reservado para Conteúdo 2"/>
          <p:cNvSpPr>
            <a:spLocks noGrp="1"/>
          </p:cNvSpPr>
          <p:nvPr>
            <p:ph idx="1"/>
          </p:nvPr>
        </p:nvSpPr>
        <p:spPr>
          <a:xfrm>
            <a:off x="838200" y="1825624"/>
            <a:ext cx="10515600" cy="4843189"/>
          </a:xfrm>
        </p:spPr>
        <p:txBody>
          <a:bodyPr>
            <a:normAutofit lnSpcReduction="10000"/>
          </a:bodyPr>
          <a:lstStyle/>
          <a:p>
            <a:r>
              <a:rPr lang="pt-BR" dirty="0" err="1" smtClean="0"/>
              <a:t>python</a:t>
            </a:r>
            <a:r>
              <a:rPr lang="pt-BR" dirty="0" smtClean="0"/>
              <a:t> predict.py</a:t>
            </a:r>
          </a:p>
          <a:p>
            <a:endParaRPr lang="pt-BR" dirty="0" smtClean="0"/>
          </a:p>
          <a:p>
            <a:endParaRPr lang="pt-BR" dirty="0" smtClean="0"/>
          </a:p>
          <a:p>
            <a:endParaRPr lang="pt-BR" dirty="0" smtClean="0"/>
          </a:p>
          <a:p>
            <a:endParaRPr lang="pt-BR" dirty="0" smtClean="0"/>
          </a:p>
          <a:p>
            <a:endParaRPr lang="pt-BR" dirty="0" smtClean="0"/>
          </a:p>
          <a:p>
            <a:endParaRPr lang="pt-BR" dirty="0" smtClean="0"/>
          </a:p>
          <a:p>
            <a:pPr marL="0" indent="0">
              <a:buNone/>
            </a:pPr>
            <a:endParaRPr lang="pt-BR" dirty="0" smtClean="0"/>
          </a:p>
          <a:p>
            <a:pPr marL="0" indent="0">
              <a:buNone/>
            </a:pPr>
            <a:endParaRPr lang="pt-BR" dirty="0" smtClean="0"/>
          </a:p>
          <a:p>
            <a:pPr marL="0" indent="0">
              <a:buNone/>
            </a:pPr>
            <a:r>
              <a:rPr lang="pt-BR" dirty="0" smtClean="0"/>
              <a:t>{'</a:t>
            </a:r>
            <a:r>
              <a:rPr lang="pt-BR" dirty="0" err="1" smtClean="0"/>
              <a:t>churn</a:t>
            </a:r>
            <a:r>
              <a:rPr lang="pt-BR" dirty="0" smtClean="0"/>
              <a:t>':</a:t>
            </a:r>
            <a:r>
              <a:rPr lang="pt-BR" dirty="0" err="1" smtClean="0"/>
              <a:t>True</a:t>
            </a:r>
            <a:r>
              <a:rPr lang="pt-BR" dirty="0" smtClean="0"/>
              <a:t>, 'churn_probability':0.6363584152715288}</a:t>
            </a:r>
            <a:endParaRPr lang="pt-BR" dirty="0"/>
          </a:p>
        </p:txBody>
      </p:sp>
      <p:pic>
        <p:nvPicPr>
          <p:cNvPr id="4" name="Imagem 3"/>
          <p:cNvPicPr>
            <a:picLocks noChangeAspect="1"/>
          </p:cNvPicPr>
          <p:nvPr/>
        </p:nvPicPr>
        <p:blipFill>
          <a:blip r:embed="rId2"/>
          <a:stretch>
            <a:fillRect/>
          </a:stretch>
        </p:blipFill>
        <p:spPr>
          <a:xfrm>
            <a:off x="3062287" y="2631363"/>
            <a:ext cx="6067425" cy="3171825"/>
          </a:xfrm>
          <a:prstGeom prst="rect">
            <a:avLst/>
          </a:prstGeom>
        </p:spPr>
      </p:pic>
    </p:spTree>
    <p:extLst>
      <p:ext uri="{BB962C8B-B14F-4D97-AF65-F5344CB8AC3E}">
        <p14:creationId xmlns:p14="http://schemas.microsoft.com/office/powerpoint/2010/main" val="264762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Preparing</a:t>
            </a:r>
            <a:r>
              <a:rPr lang="pt-BR" dirty="0" smtClean="0"/>
              <a:t> for </a:t>
            </a:r>
            <a:r>
              <a:rPr lang="pt-BR" dirty="0" err="1" smtClean="0"/>
              <a:t>production</a:t>
            </a:r>
            <a:r>
              <a:rPr lang="pt-BR" dirty="0" smtClean="0"/>
              <a:t>: </a:t>
            </a:r>
            <a:r>
              <a:rPr lang="pt-BR" dirty="0" err="1" smtClean="0"/>
              <a:t>gunicorn</a:t>
            </a:r>
            <a:endParaRPr lang="pt-BR" dirty="0"/>
          </a:p>
        </p:txBody>
      </p:sp>
      <p:pic>
        <p:nvPicPr>
          <p:cNvPr id="4" name="Espaço Reservado para Conteúdo 3"/>
          <p:cNvPicPr>
            <a:picLocks noGrp="1" noChangeAspect="1"/>
          </p:cNvPicPr>
          <p:nvPr>
            <p:ph idx="1"/>
          </p:nvPr>
        </p:nvPicPr>
        <p:blipFill>
          <a:blip r:embed="rId2"/>
          <a:stretch>
            <a:fillRect/>
          </a:stretch>
        </p:blipFill>
        <p:spPr>
          <a:xfrm>
            <a:off x="3300738" y="1825625"/>
            <a:ext cx="5590523" cy="4351338"/>
          </a:xfrm>
          <a:prstGeom prst="rect">
            <a:avLst/>
          </a:prstGeom>
        </p:spPr>
      </p:pic>
    </p:spTree>
    <p:extLst>
      <p:ext uri="{BB962C8B-B14F-4D97-AF65-F5344CB8AC3E}">
        <p14:creationId xmlns:p14="http://schemas.microsoft.com/office/powerpoint/2010/main" val="4102030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5. Dependency and environment management: </a:t>
            </a:r>
            <a:r>
              <a:rPr lang="en-US" dirty="0" err="1" smtClean="0"/>
              <a:t>Pipenv</a:t>
            </a:r>
            <a:endParaRPr lang="pt-BR" dirty="0"/>
          </a:p>
        </p:txBody>
      </p:sp>
      <p:sp>
        <p:nvSpPr>
          <p:cNvPr id="3" name="Espaço Reservado para Conteúdo 2"/>
          <p:cNvSpPr>
            <a:spLocks noGrp="1"/>
          </p:cNvSpPr>
          <p:nvPr>
            <p:ph idx="1"/>
          </p:nvPr>
        </p:nvSpPr>
        <p:spPr/>
        <p:txBody>
          <a:bodyPr/>
          <a:lstStyle/>
          <a:p>
            <a:r>
              <a:rPr lang="en-US" dirty="0" smtClean="0"/>
              <a:t>Installing </a:t>
            </a:r>
            <a:r>
              <a:rPr lang="en-US" dirty="0" err="1" smtClean="0"/>
              <a:t>pipenv</a:t>
            </a:r>
            <a:endParaRPr lang="en-US" dirty="0" smtClean="0"/>
          </a:p>
          <a:p>
            <a:r>
              <a:rPr lang="en-US" dirty="0" smtClean="0"/>
              <a:t>Installing libraries with </a:t>
            </a:r>
            <a:r>
              <a:rPr lang="en-US" dirty="0" err="1" smtClean="0"/>
              <a:t>Pipenv</a:t>
            </a:r>
            <a:endParaRPr lang="en-US" dirty="0" smtClean="0"/>
          </a:p>
          <a:p>
            <a:r>
              <a:rPr lang="en-US" dirty="0" smtClean="0"/>
              <a:t>Running things with </a:t>
            </a:r>
            <a:r>
              <a:rPr lang="en-US" dirty="0" err="1" smtClean="0"/>
              <a:t>Pipenv</a:t>
            </a:r>
            <a:endParaRPr lang="pt-BR" dirty="0"/>
          </a:p>
        </p:txBody>
      </p:sp>
    </p:spTree>
    <p:extLst>
      <p:ext uri="{BB962C8B-B14F-4D97-AF65-F5344CB8AC3E}">
        <p14:creationId xmlns:p14="http://schemas.microsoft.com/office/powerpoint/2010/main" val="3323773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Virtual </a:t>
            </a:r>
            <a:r>
              <a:rPr lang="pt-BR" dirty="0" err="1" smtClean="0"/>
              <a:t>Environments</a:t>
            </a:r>
            <a:endParaRPr lang="pt-BR" dirty="0"/>
          </a:p>
        </p:txBody>
      </p:sp>
      <p:sp>
        <p:nvSpPr>
          <p:cNvPr id="3" name="Espaço Reservado para Conteúdo 2"/>
          <p:cNvSpPr>
            <a:spLocks noGrp="1"/>
          </p:cNvSpPr>
          <p:nvPr>
            <p:ph idx="1"/>
          </p:nvPr>
        </p:nvSpPr>
        <p:spPr/>
        <p:txBody>
          <a:bodyPr/>
          <a:lstStyle/>
          <a:p>
            <a:r>
              <a:rPr lang="pt-BR" dirty="0" smtClean="0"/>
              <a:t>virtual </a:t>
            </a:r>
            <a:r>
              <a:rPr lang="pt-BR" dirty="0" err="1" smtClean="0"/>
              <a:t>env</a:t>
            </a:r>
            <a:r>
              <a:rPr lang="pt-BR" dirty="0" smtClean="0"/>
              <a:t> /</a:t>
            </a:r>
            <a:r>
              <a:rPr lang="pt-BR" dirty="0" err="1" smtClean="0"/>
              <a:t>venv</a:t>
            </a:r>
            <a:endParaRPr lang="pt-BR" dirty="0" smtClean="0"/>
          </a:p>
          <a:p>
            <a:r>
              <a:rPr lang="pt-BR" dirty="0" smtClean="0"/>
              <a:t>conda </a:t>
            </a:r>
          </a:p>
          <a:p>
            <a:r>
              <a:rPr lang="pt-BR" dirty="0" smtClean="0"/>
              <a:t>conda </a:t>
            </a:r>
            <a:r>
              <a:rPr lang="pt-BR" dirty="0" err="1" smtClean="0"/>
              <a:t>create</a:t>
            </a:r>
            <a:r>
              <a:rPr lang="pt-BR" dirty="0" smtClean="0"/>
              <a:t> -n &lt;</a:t>
            </a:r>
            <a:r>
              <a:rPr lang="pt-BR" dirty="0" err="1" smtClean="0"/>
              <a:t>name</a:t>
            </a:r>
            <a:r>
              <a:rPr lang="pt-BR" dirty="0" smtClean="0"/>
              <a:t>&gt; </a:t>
            </a:r>
            <a:r>
              <a:rPr lang="pt-BR" dirty="0" err="1" smtClean="0"/>
              <a:t>python</a:t>
            </a:r>
            <a:r>
              <a:rPr lang="pt-BR" dirty="0" smtClean="0"/>
              <a:t>=&lt;</a:t>
            </a:r>
            <a:r>
              <a:rPr lang="pt-BR" dirty="0" err="1" smtClean="0"/>
              <a:t>version</a:t>
            </a:r>
            <a:r>
              <a:rPr lang="pt-BR" dirty="0" smtClean="0"/>
              <a:t>&gt;</a:t>
            </a:r>
          </a:p>
          <a:p>
            <a:r>
              <a:rPr lang="pt-BR" dirty="0" smtClean="0"/>
              <a:t>conda </a:t>
            </a:r>
            <a:r>
              <a:rPr lang="pt-BR" dirty="0" err="1" smtClean="0"/>
              <a:t>activate</a:t>
            </a:r>
            <a:r>
              <a:rPr lang="pt-BR" dirty="0" smtClean="0"/>
              <a:t> &lt;</a:t>
            </a:r>
            <a:r>
              <a:rPr lang="pt-BR" dirty="0" err="1" smtClean="0"/>
              <a:t>name</a:t>
            </a:r>
            <a:r>
              <a:rPr lang="pt-BR" dirty="0" smtClean="0"/>
              <a:t>&gt; </a:t>
            </a:r>
          </a:p>
          <a:p>
            <a:r>
              <a:rPr lang="pt-BR" dirty="0" err="1" smtClean="0"/>
              <a:t>pipenv</a:t>
            </a:r>
            <a:endParaRPr lang="pt-BR" dirty="0" smtClean="0"/>
          </a:p>
          <a:p>
            <a:r>
              <a:rPr lang="pt-BR" dirty="0" err="1" smtClean="0"/>
              <a:t>poetry</a:t>
            </a:r>
            <a:endParaRPr lang="pt-BR" dirty="0"/>
          </a:p>
        </p:txBody>
      </p:sp>
    </p:spTree>
    <p:extLst>
      <p:ext uri="{BB962C8B-B14F-4D97-AF65-F5344CB8AC3E}">
        <p14:creationId xmlns:p14="http://schemas.microsoft.com/office/powerpoint/2010/main" val="991071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Pipenv</a:t>
            </a:r>
            <a:endParaRPr lang="pt-BR" dirty="0"/>
          </a:p>
        </p:txBody>
      </p:sp>
      <p:sp>
        <p:nvSpPr>
          <p:cNvPr id="3" name="Espaço Reservado para Conteúdo 2"/>
          <p:cNvSpPr>
            <a:spLocks noGrp="1"/>
          </p:cNvSpPr>
          <p:nvPr>
            <p:ph idx="1"/>
          </p:nvPr>
        </p:nvSpPr>
        <p:spPr/>
        <p:txBody>
          <a:bodyPr>
            <a:normAutofit fontScale="85000" lnSpcReduction="20000"/>
          </a:bodyPr>
          <a:lstStyle/>
          <a:p>
            <a:pPr marL="0" indent="0">
              <a:buNone/>
            </a:pPr>
            <a:r>
              <a:rPr lang="pt-BR" b="1" dirty="0" err="1" smtClean="0"/>
              <a:t>pip</a:t>
            </a:r>
            <a:r>
              <a:rPr lang="pt-BR" b="1" dirty="0" smtClean="0"/>
              <a:t> </a:t>
            </a:r>
            <a:r>
              <a:rPr lang="pt-BR" b="1" dirty="0" err="1" smtClean="0"/>
              <a:t>install</a:t>
            </a:r>
            <a:r>
              <a:rPr lang="pt-BR" b="1" dirty="0" smtClean="0"/>
              <a:t> </a:t>
            </a:r>
            <a:r>
              <a:rPr lang="pt-BR" b="1" dirty="0" err="1" smtClean="0"/>
              <a:t>pipenv</a:t>
            </a:r>
            <a:endParaRPr lang="pt-BR" b="1" dirty="0" smtClean="0"/>
          </a:p>
          <a:p>
            <a:pPr marL="0" indent="0">
              <a:buNone/>
            </a:pPr>
            <a:r>
              <a:rPr lang="pt-BR" b="1" dirty="0" err="1" smtClean="0"/>
              <a:t>pipenv</a:t>
            </a:r>
            <a:r>
              <a:rPr lang="pt-BR" b="1" dirty="0" smtClean="0"/>
              <a:t> </a:t>
            </a:r>
            <a:r>
              <a:rPr lang="pt-BR" b="1" dirty="0" err="1" smtClean="0"/>
              <a:t>install</a:t>
            </a:r>
            <a:r>
              <a:rPr lang="pt-BR" b="1" dirty="0" smtClean="0"/>
              <a:t> </a:t>
            </a:r>
            <a:r>
              <a:rPr lang="pt-BR" b="1" dirty="0" err="1" smtClean="0"/>
              <a:t>numpy</a:t>
            </a:r>
            <a:r>
              <a:rPr lang="pt-BR" b="1" dirty="0" smtClean="0"/>
              <a:t> pandas </a:t>
            </a:r>
            <a:r>
              <a:rPr lang="pt-BR" b="1" dirty="0" err="1" smtClean="0"/>
              <a:t>scikit-learn</a:t>
            </a:r>
            <a:r>
              <a:rPr lang="pt-BR" b="1" dirty="0" smtClean="0"/>
              <a:t>=0.24.2 </a:t>
            </a:r>
            <a:r>
              <a:rPr lang="pt-BR" b="1" dirty="0" err="1" smtClean="0"/>
              <a:t>flask</a:t>
            </a:r>
            <a:endParaRPr lang="pt-BR" b="1" dirty="0" smtClean="0"/>
          </a:p>
          <a:p>
            <a:pPr marL="0" indent="0">
              <a:buNone/>
            </a:pPr>
            <a:r>
              <a:rPr lang="pt-BR" b="1" dirty="0" err="1" smtClean="0"/>
              <a:t>pipenv</a:t>
            </a:r>
            <a:r>
              <a:rPr lang="pt-BR" b="1" dirty="0" smtClean="0"/>
              <a:t> </a:t>
            </a:r>
            <a:r>
              <a:rPr lang="pt-BR" b="1" dirty="0" err="1" smtClean="0"/>
              <a:t>gunicorn</a:t>
            </a:r>
            <a:endParaRPr lang="pt-BR" b="1" dirty="0" smtClean="0"/>
          </a:p>
          <a:p>
            <a:pPr marL="0" indent="0">
              <a:buNone/>
            </a:pPr>
            <a:endParaRPr lang="pt-BR" dirty="0" smtClean="0"/>
          </a:p>
          <a:p>
            <a:pPr marL="0" indent="0">
              <a:buNone/>
            </a:pPr>
            <a:r>
              <a:rPr lang="pt-BR" dirty="0" smtClean="0"/>
              <a:t>===</a:t>
            </a:r>
          </a:p>
          <a:p>
            <a:pPr marL="0" indent="0">
              <a:buNone/>
            </a:pPr>
            <a:endParaRPr lang="pt-BR" dirty="0"/>
          </a:p>
          <a:p>
            <a:pPr marL="0" indent="0">
              <a:buNone/>
            </a:pPr>
            <a:r>
              <a:rPr lang="pt-BR" dirty="0" err="1" smtClean="0"/>
              <a:t>Creates</a:t>
            </a:r>
            <a:r>
              <a:rPr lang="pt-BR" dirty="0" smtClean="0"/>
              <a:t> "</a:t>
            </a:r>
            <a:r>
              <a:rPr lang="pt-BR" dirty="0" err="1" smtClean="0"/>
              <a:t>Pipfile</a:t>
            </a:r>
            <a:r>
              <a:rPr lang="pt-BR" dirty="0" smtClean="0"/>
              <a:t>" </a:t>
            </a:r>
            <a:r>
              <a:rPr lang="pt-BR" dirty="0" err="1" smtClean="0"/>
              <a:t>and</a:t>
            </a:r>
            <a:r>
              <a:rPr lang="pt-BR" dirty="0" smtClean="0"/>
              <a:t> "</a:t>
            </a:r>
            <a:r>
              <a:rPr lang="pt-BR" dirty="0" err="1" smtClean="0"/>
              <a:t>Pipfile.lock</a:t>
            </a:r>
            <a:r>
              <a:rPr lang="pt-BR" dirty="0" smtClean="0"/>
              <a:t>"</a:t>
            </a:r>
          </a:p>
          <a:p>
            <a:pPr marL="0" indent="0">
              <a:buNone/>
            </a:pPr>
            <a:r>
              <a:rPr lang="pt-BR" dirty="0" smtClean="0"/>
              <a:t>- </a:t>
            </a:r>
            <a:r>
              <a:rPr lang="pt-BR" dirty="0" err="1" smtClean="0"/>
              <a:t>Pipfile</a:t>
            </a:r>
            <a:endParaRPr lang="pt-BR" dirty="0" smtClean="0"/>
          </a:p>
          <a:p>
            <a:pPr marL="0" indent="0">
              <a:buNone/>
            </a:pPr>
            <a:r>
              <a:rPr lang="pt-BR" dirty="0" err="1" smtClean="0"/>
              <a:t>packages</a:t>
            </a:r>
            <a:r>
              <a:rPr lang="pt-BR" dirty="0" smtClean="0"/>
              <a:t>, </a:t>
            </a:r>
            <a:r>
              <a:rPr lang="pt-BR" dirty="0" err="1" smtClean="0"/>
              <a:t>versions</a:t>
            </a:r>
            <a:r>
              <a:rPr lang="pt-BR" dirty="0" smtClean="0"/>
              <a:t>, </a:t>
            </a:r>
            <a:r>
              <a:rPr lang="pt-BR" dirty="0" err="1" smtClean="0"/>
              <a:t>dev-packages</a:t>
            </a:r>
            <a:r>
              <a:rPr lang="pt-BR" dirty="0" smtClean="0"/>
              <a:t>, </a:t>
            </a:r>
            <a:r>
              <a:rPr lang="pt-BR" dirty="0" err="1" smtClean="0"/>
              <a:t>python</a:t>
            </a:r>
            <a:r>
              <a:rPr lang="pt-BR" dirty="0" smtClean="0"/>
              <a:t> </a:t>
            </a:r>
            <a:r>
              <a:rPr lang="pt-BR" dirty="0" err="1" smtClean="0"/>
              <a:t>version</a:t>
            </a:r>
            <a:endParaRPr lang="pt-BR" dirty="0" smtClean="0"/>
          </a:p>
          <a:p>
            <a:pPr marL="0" indent="0">
              <a:buNone/>
            </a:pPr>
            <a:r>
              <a:rPr lang="pt-BR" dirty="0" smtClean="0"/>
              <a:t>- </a:t>
            </a:r>
            <a:r>
              <a:rPr lang="pt-BR" dirty="0" err="1" smtClean="0"/>
              <a:t>Pipfile.lock</a:t>
            </a:r>
            <a:endParaRPr lang="pt-BR" dirty="0" smtClean="0"/>
          </a:p>
          <a:p>
            <a:pPr marL="0" indent="0">
              <a:buNone/>
            </a:pPr>
            <a:r>
              <a:rPr lang="pt-BR" dirty="0" err="1" smtClean="0"/>
              <a:t>metadata</a:t>
            </a:r>
            <a:r>
              <a:rPr lang="pt-BR" dirty="0" smtClean="0"/>
              <a:t> </a:t>
            </a:r>
            <a:r>
              <a:rPr lang="pt-BR" dirty="0" err="1" smtClean="0"/>
              <a:t>of</a:t>
            </a:r>
            <a:r>
              <a:rPr lang="pt-BR" dirty="0" smtClean="0"/>
              <a:t> </a:t>
            </a:r>
            <a:r>
              <a:rPr lang="pt-BR" dirty="0" err="1" smtClean="0"/>
              <a:t>packages</a:t>
            </a:r>
            <a:r>
              <a:rPr lang="pt-BR" dirty="0" smtClean="0"/>
              <a:t>, </a:t>
            </a:r>
            <a:r>
              <a:rPr lang="pt-BR" dirty="0" err="1" smtClean="0"/>
              <a:t>hashes</a:t>
            </a:r>
            <a:r>
              <a:rPr lang="pt-BR" dirty="0" smtClean="0"/>
              <a:t> </a:t>
            </a:r>
            <a:r>
              <a:rPr lang="pt-BR" dirty="0" err="1" smtClean="0"/>
              <a:t>of</a:t>
            </a:r>
            <a:r>
              <a:rPr lang="pt-BR" dirty="0" smtClean="0"/>
              <a:t> </a:t>
            </a:r>
            <a:r>
              <a:rPr lang="pt-BR" dirty="0" err="1" smtClean="0"/>
              <a:t>the</a:t>
            </a:r>
            <a:r>
              <a:rPr lang="pt-BR" dirty="0" smtClean="0"/>
              <a:t> </a:t>
            </a:r>
            <a:r>
              <a:rPr lang="pt-BR" dirty="0" err="1" smtClean="0"/>
              <a:t>specific</a:t>
            </a:r>
            <a:r>
              <a:rPr lang="pt-BR" dirty="0" smtClean="0"/>
              <a:t> </a:t>
            </a:r>
            <a:r>
              <a:rPr lang="pt-BR" dirty="0" err="1" smtClean="0"/>
              <a:t>version</a:t>
            </a:r>
            <a:r>
              <a:rPr lang="pt-BR" dirty="0" smtClean="0"/>
              <a:t> for </a:t>
            </a:r>
            <a:r>
              <a:rPr lang="pt-BR" dirty="0" err="1" smtClean="0"/>
              <a:t>reproducibility</a:t>
            </a:r>
            <a:endParaRPr lang="pt-BR" dirty="0"/>
          </a:p>
        </p:txBody>
      </p:sp>
    </p:spTree>
    <p:extLst>
      <p:ext uri="{BB962C8B-B14F-4D97-AF65-F5344CB8AC3E}">
        <p14:creationId xmlns:p14="http://schemas.microsoft.com/office/powerpoint/2010/main" val="2909252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Pipenv</a:t>
            </a:r>
            <a:endParaRPr lang="pt-BR" dirty="0"/>
          </a:p>
        </p:txBody>
      </p:sp>
      <p:sp>
        <p:nvSpPr>
          <p:cNvPr id="3" name="Espaço Reservado para Conteúdo 2"/>
          <p:cNvSpPr>
            <a:spLocks noGrp="1"/>
          </p:cNvSpPr>
          <p:nvPr>
            <p:ph idx="1"/>
          </p:nvPr>
        </p:nvSpPr>
        <p:spPr/>
        <p:txBody>
          <a:bodyPr>
            <a:normAutofit fontScale="77500" lnSpcReduction="20000"/>
          </a:bodyPr>
          <a:lstStyle/>
          <a:p>
            <a:r>
              <a:rPr lang="en-US" dirty="0" smtClean="0"/>
              <a:t>In a new computer, with the files we can just digit:</a:t>
            </a:r>
          </a:p>
          <a:p>
            <a:r>
              <a:rPr lang="en-US" dirty="0" smtClean="0"/>
              <a:t>&gt;&gt; </a:t>
            </a:r>
            <a:r>
              <a:rPr lang="en-US" b="1" dirty="0" err="1" smtClean="0"/>
              <a:t>pipenv</a:t>
            </a:r>
            <a:r>
              <a:rPr lang="en-US" b="1" dirty="0" smtClean="0"/>
              <a:t> install </a:t>
            </a:r>
          </a:p>
          <a:p>
            <a:endParaRPr lang="en-US" dirty="0" smtClean="0"/>
          </a:p>
          <a:p>
            <a:r>
              <a:rPr lang="en-US" dirty="0" smtClean="0"/>
              <a:t>Inside of the virtual environment (similar to ACTIVATE the environment):</a:t>
            </a:r>
          </a:p>
          <a:p>
            <a:r>
              <a:rPr lang="en-US" dirty="0" smtClean="0"/>
              <a:t>&gt;&gt; </a:t>
            </a:r>
            <a:r>
              <a:rPr lang="en-US" b="1" dirty="0" err="1" smtClean="0"/>
              <a:t>pipenv</a:t>
            </a:r>
            <a:r>
              <a:rPr lang="en-US" b="1" dirty="0" smtClean="0"/>
              <a:t> shell</a:t>
            </a:r>
          </a:p>
          <a:p>
            <a:endParaRPr lang="en-US" dirty="0" smtClean="0"/>
          </a:p>
          <a:p>
            <a:r>
              <a:rPr lang="en-US" dirty="0" smtClean="0"/>
              <a:t>We can initiate the web</a:t>
            </a:r>
          </a:p>
          <a:p>
            <a:r>
              <a:rPr lang="en-US" dirty="0" smtClean="0"/>
              <a:t>&gt;&gt; </a:t>
            </a:r>
            <a:r>
              <a:rPr lang="en-US" dirty="0" err="1" smtClean="0"/>
              <a:t>gunicorn</a:t>
            </a:r>
            <a:r>
              <a:rPr lang="en-US" dirty="0" smtClean="0"/>
              <a:t> --bind 0.0.0.0:9696 </a:t>
            </a:r>
            <a:r>
              <a:rPr lang="en-US" dirty="0" err="1" smtClean="0"/>
              <a:t>predict:app</a:t>
            </a:r>
            <a:endParaRPr lang="en-US" dirty="0" smtClean="0"/>
          </a:p>
          <a:p>
            <a:endParaRPr lang="en-US" dirty="0" smtClean="0"/>
          </a:p>
          <a:p>
            <a:r>
              <a:rPr lang="en-US" dirty="0" smtClean="0"/>
              <a:t>We can skip the enter in virtual environment step running:</a:t>
            </a:r>
          </a:p>
          <a:p>
            <a:r>
              <a:rPr lang="en-US" dirty="0" smtClean="0"/>
              <a:t>&gt;&gt; </a:t>
            </a:r>
            <a:r>
              <a:rPr lang="en-US" dirty="0" err="1" smtClean="0"/>
              <a:t>pipenv</a:t>
            </a:r>
            <a:r>
              <a:rPr lang="en-US" dirty="0" smtClean="0"/>
              <a:t> run [what </a:t>
            </a:r>
            <a:r>
              <a:rPr lang="en-US" dirty="0" err="1" smtClean="0"/>
              <a:t>i</a:t>
            </a:r>
            <a:r>
              <a:rPr lang="en-US" dirty="0" smtClean="0"/>
              <a:t> want to run]</a:t>
            </a:r>
          </a:p>
          <a:p>
            <a:r>
              <a:rPr lang="en-US" dirty="0" smtClean="0"/>
              <a:t>&gt;&gt; </a:t>
            </a:r>
            <a:r>
              <a:rPr lang="en-US" dirty="0" err="1" smtClean="0"/>
              <a:t>pipenv</a:t>
            </a:r>
            <a:r>
              <a:rPr lang="en-US" dirty="0" smtClean="0"/>
              <a:t> run </a:t>
            </a:r>
            <a:r>
              <a:rPr lang="en-US" dirty="0" err="1" smtClean="0"/>
              <a:t>gunicorn</a:t>
            </a:r>
            <a:r>
              <a:rPr lang="en-US" dirty="0" smtClean="0"/>
              <a:t> --bind 0.0.0.0:9696 </a:t>
            </a:r>
            <a:r>
              <a:rPr lang="en-US" dirty="0" err="1" smtClean="0"/>
              <a:t>predict:app</a:t>
            </a:r>
            <a:endParaRPr lang="pt-BR" dirty="0"/>
          </a:p>
        </p:txBody>
      </p:sp>
    </p:spTree>
    <p:extLst>
      <p:ext uri="{BB962C8B-B14F-4D97-AF65-F5344CB8AC3E}">
        <p14:creationId xmlns:p14="http://schemas.microsoft.com/office/powerpoint/2010/main" val="1943740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6. </a:t>
            </a:r>
            <a:r>
              <a:rPr lang="pt-BR" dirty="0" err="1" smtClean="0"/>
              <a:t>Environment</a:t>
            </a:r>
            <a:r>
              <a:rPr lang="pt-BR" dirty="0" smtClean="0"/>
              <a:t> Management - </a:t>
            </a:r>
            <a:r>
              <a:rPr lang="pt-BR" dirty="0" err="1" smtClean="0"/>
              <a:t>Docker</a:t>
            </a:r>
            <a:endParaRPr lang="pt-BR" dirty="0"/>
          </a:p>
        </p:txBody>
      </p:sp>
      <p:sp>
        <p:nvSpPr>
          <p:cNvPr id="3" name="Espaço Reservado para Conteúdo 2"/>
          <p:cNvSpPr>
            <a:spLocks noGrp="1"/>
          </p:cNvSpPr>
          <p:nvPr>
            <p:ph idx="1"/>
          </p:nvPr>
        </p:nvSpPr>
        <p:spPr/>
        <p:txBody>
          <a:bodyPr/>
          <a:lstStyle/>
          <a:p>
            <a:r>
              <a:rPr lang="pt-BR" dirty="0" err="1" smtClean="0"/>
              <a:t>Running</a:t>
            </a:r>
            <a:r>
              <a:rPr lang="pt-BR" dirty="0" smtClean="0"/>
              <a:t> </a:t>
            </a:r>
            <a:r>
              <a:rPr lang="pt-BR" dirty="0" err="1" smtClean="0"/>
              <a:t>python</a:t>
            </a:r>
            <a:r>
              <a:rPr lang="pt-BR" dirty="0" smtClean="0"/>
              <a:t> </a:t>
            </a:r>
            <a:r>
              <a:rPr lang="pt-BR" dirty="0" err="1" smtClean="0"/>
              <a:t>image</a:t>
            </a:r>
            <a:r>
              <a:rPr lang="pt-BR" dirty="0" smtClean="0"/>
              <a:t> </a:t>
            </a:r>
            <a:r>
              <a:rPr lang="pt-BR" dirty="0" err="1" smtClean="0"/>
              <a:t>with</a:t>
            </a:r>
            <a:r>
              <a:rPr lang="pt-BR" dirty="0" smtClean="0"/>
              <a:t> </a:t>
            </a:r>
            <a:r>
              <a:rPr lang="pt-BR" dirty="0" err="1" smtClean="0"/>
              <a:t>docker</a:t>
            </a:r>
            <a:endParaRPr lang="pt-BR" dirty="0" smtClean="0"/>
          </a:p>
          <a:p>
            <a:r>
              <a:rPr lang="pt-BR" dirty="0" err="1" smtClean="0"/>
              <a:t>Dockerfile</a:t>
            </a:r>
            <a:endParaRPr lang="pt-BR" dirty="0" smtClean="0"/>
          </a:p>
          <a:p>
            <a:r>
              <a:rPr lang="pt-BR" dirty="0" err="1" smtClean="0"/>
              <a:t>Building</a:t>
            </a:r>
            <a:r>
              <a:rPr lang="pt-BR" dirty="0" smtClean="0"/>
              <a:t> </a:t>
            </a:r>
            <a:r>
              <a:rPr lang="pt-BR" dirty="0" err="1" smtClean="0"/>
              <a:t>docker</a:t>
            </a:r>
            <a:r>
              <a:rPr lang="pt-BR" dirty="0" smtClean="0"/>
              <a:t> </a:t>
            </a:r>
            <a:r>
              <a:rPr lang="pt-BR" dirty="0" err="1" smtClean="0"/>
              <a:t>image</a:t>
            </a:r>
            <a:endParaRPr lang="pt-BR" dirty="0" smtClean="0"/>
          </a:p>
          <a:p>
            <a:r>
              <a:rPr lang="pt-BR" dirty="0" err="1" smtClean="0"/>
              <a:t>Running</a:t>
            </a:r>
            <a:r>
              <a:rPr lang="pt-BR" dirty="0" smtClean="0"/>
              <a:t> </a:t>
            </a:r>
            <a:r>
              <a:rPr lang="pt-BR" dirty="0" err="1" smtClean="0"/>
              <a:t>docker</a:t>
            </a:r>
            <a:r>
              <a:rPr lang="pt-BR" dirty="0" smtClean="0"/>
              <a:t> </a:t>
            </a:r>
            <a:r>
              <a:rPr lang="pt-BR" dirty="0" err="1" smtClean="0"/>
              <a:t>image</a:t>
            </a:r>
            <a:endParaRPr lang="pt-BR" dirty="0"/>
          </a:p>
        </p:txBody>
      </p:sp>
    </p:spTree>
    <p:extLst>
      <p:ext uri="{BB962C8B-B14F-4D97-AF65-F5344CB8AC3E}">
        <p14:creationId xmlns:p14="http://schemas.microsoft.com/office/powerpoint/2010/main" val="2807199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How</a:t>
            </a:r>
            <a:r>
              <a:rPr lang="pt-BR" dirty="0" smtClean="0"/>
              <a:t> </a:t>
            </a:r>
            <a:r>
              <a:rPr lang="pt-BR" dirty="0" err="1" smtClean="0"/>
              <a:t>to</a:t>
            </a:r>
            <a:r>
              <a:rPr lang="pt-BR" dirty="0" smtClean="0"/>
              <a:t> </a:t>
            </a:r>
            <a:r>
              <a:rPr lang="pt-BR" dirty="0" err="1" smtClean="0"/>
              <a:t>create</a:t>
            </a:r>
            <a:r>
              <a:rPr lang="pt-BR" dirty="0" smtClean="0"/>
              <a:t> a ML system </a:t>
            </a:r>
            <a:r>
              <a:rPr lang="pt-BR" dirty="0" err="1" smtClean="0"/>
              <a:t>end-to-end</a:t>
            </a:r>
            <a:r>
              <a:rPr lang="pt-BR" dirty="0" smtClean="0"/>
              <a:t>?</a:t>
            </a:r>
            <a:endParaRPr lang="pt-BR" dirty="0"/>
          </a:p>
        </p:txBody>
      </p:sp>
      <p:sp>
        <p:nvSpPr>
          <p:cNvPr id="3" name="Espaço Reservado para Conteúdo 2"/>
          <p:cNvSpPr>
            <a:spLocks noGrp="1"/>
          </p:cNvSpPr>
          <p:nvPr>
            <p:ph idx="1"/>
          </p:nvPr>
        </p:nvSpPr>
        <p:spPr/>
        <p:txBody>
          <a:bodyPr/>
          <a:lstStyle/>
          <a:p>
            <a:r>
              <a:rPr lang="pt-BR" dirty="0" err="1" smtClean="0"/>
              <a:t>Environment</a:t>
            </a:r>
            <a:r>
              <a:rPr lang="pt-BR" dirty="0" smtClean="0"/>
              <a:t> – </a:t>
            </a:r>
            <a:r>
              <a:rPr lang="pt-BR" dirty="0" err="1" smtClean="0"/>
              <a:t>Cloud</a:t>
            </a:r>
            <a:r>
              <a:rPr lang="pt-BR" dirty="0" smtClean="0"/>
              <a:t> AWS EB / AWS EC2 / </a:t>
            </a:r>
            <a:r>
              <a:rPr lang="pt-BR" dirty="0" err="1" smtClean="0"/>
              <a:t>Etc</a:t>
            </a:r>
            <a:endParaRPr lang="pt-BR" dirty="0" smtClean="0"/>
          </a:p>
          <a:p>
            <a:r>
              <a:rPr lang="pt-BR" dirty="0" smtClean="0"/>
              <a:t>System </a:t>
            </a:r>
            <a:r>
              <a:rPr lang="pt-BR" dirty="0" err="1" smtClean="0"/>
              <a:t>dependencies</a:t>
            </a:r>
            <a:r>
              <a:rPr lang="pt-BR" dirty="0" smtClean="0"/>
              <a:t> </a:t>
            </a:r>
          </a:p>
          <a:p>
            <a:r>
              <a:rPr lang="pt-BR" dirty="0" err="1" smtClean="0"/>
              <a:t>Environment</a:t>
            </a:r>
            <a:r>
              <a:rPr lang="pt-BR" dirty="0" smtClean="0"/>
              <a:t> for Python </a:t>
            </a:r>
            <a:r>
              <a:rPr lang="pt-BR" dirty="0" err="1" smtClean="0"/>
              <a:t>Dependencies</a:t>
            </a:r>
            <a:r>
              <a:rPr lang="pt-BR" dirty="0" smtClean="0"/>
              <a:t> (</a:t>
            </a:r>
            <a:r>
              <a:rPr lang="pt-BR" dirty="0" err="1" smtClean="0"/>
              <a:t>pipenv</a:t>
            </a:r>
            <a:r>
              <a:rPr lang="pt-BR" dirty="0" smtClean="0"/>
              <a:t>)</a:t>
            </a:r>
          </a:p>
          <a:p>
            <a:r>
              <a:rPr lang="pt-BR" dirty="0" smtClean="0"/>
              <a:t>Webservice (</a:t>
            </a:r>
            <a:r>
              <a:rPr lang="pt-BR" dirty="0" err="1" smtClean="0"/>
              <a:t>Flask</a:t>
            </a:r>
            <a:r>
              <a:rPr lang="pt-BR" dirty="0" smtClean="0"/>
              <a:t>)</a:t>
            </a:r>
          </a:p>
          <a:p>
            <a:r>
              <a:rPr lang="pt-BR" dirty="0" err="1" smtClean="0"/>
              <a:t>Model</a:t>
            </a:r>
            <a:endParaRPr lang="pt-BR" dirty="0"/>
          </a:p>
        </p:txBody>
      </p:sp>
    </p:spTree>
    <p:extLst>
      <p:ext uri="{BB962C8B-B14F-4D97-AF65-F5344CB8AC3E}">
        <p14:creationId xmlns:p14="http://schemas.microsoft.com/office/powerpoint/2010/main" val="2832679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Running python image with </a:t>
            </a:r>
            <a:r>
              <a:rPr lang="en-US" dirty="0" err="1" smtClean="0"/>
              <a:t>docker</a:t>
            </a:r>
            <a:endParaRPr lang="pt-BR" dirty="0"/>
          </a:p>
        </p:txBody>
      </p:sp>
      <p:sp>
        <p:nvSpPr>
          <p:cNvPr id="3" name="Espaço Reservado para Conteúdo 2"/>
          <p:cNvSpPr>
            <a:spLocks noGrp="1"/>
          </p:cNvSpPr>
          <p:nvPr>
            <p:ph idx="1"/>
          </p:nvPr>
        </p:nvSpPr>
        <p:spPr/>
        <p:txBody>
          <a:bodyPr>
            <a:normAutofit fontScale="77500" lnSpcReduction="20000"/>
          </a:bodyPr>
          <a:lstStyle/>
          <a:p>
            <a:r>
              <a:rPr lang="en-US" dirty="0" err="1" smtClean="0"/>
              <a:t>docker</a:t>
            </a:r>
            <a:r>
              <a:rPr lang="en-US" dirty="0" smtClean="0"/>
              <a:t> run python:3.8.12-slim</a:t>
            </a:r>
          </a:p>
          <a:p>
            <a:r>
              <a:rPr lang="en-US" dirty="0" err="1" smtClean="0"/>
              <a:t>docker</a:t>
            </a:r>
            <a:r>
              <a:rPr lang="en-US" dirty="0" smtClean="0"/>
              <a:t> run -it --</a:t>
            </a:r>
            <a:r>
              <a:rPr lang="en-US" dirty="0" err="1" smtClean="0"/>
              <a:t>rm</a:t>
            </a:r>
            <a:r>
              <a:rPr lang="en-US" dirty="0" smtClean="0"/>
              <a:t> python:3.8.12-slim #</a:t>
            </a:r>
            <a:r>
              <a:rPr lang="en-US" dirty="0" err="1" smtClean="0"/>
              <a:t>acess</a:t>
            </a:r>
            <a:r>
              <a:rPr lang="en-US" dirty="0" smtClean="0"/>
              <a:t> cli</a:t>
            </a:r>
          </a:p>
          <a:p>
            <a:pPr marL="0" indent="0">
              <a:buNone/>
            </a:pPr>
            <a:endParaRPr lang="en-US" dirty="0" smtClean="0"/>
          </a:p>
          <a:p>
            <a:pPr marL="0" indent="0">
              <a:buNone/>
            </a:pPr>
            <a:r>
              <a:rPr lang="en-US" dirty="0" smtClean="0"/>
              <a:t>-it -&gt; iterative shell</a:t>
            </a:r>
          </a:p>
          <a:p>
            <a:pPr marL="0" indent="0">
              <a:buNone/>
            </a:pPr>
            <a:r>
              <a:rPr lang="en-US" dirty="0" smtClean="0"/>
              <a:t>--</a:t>
            </a:r>
            <a:r>
              <a:rPr lang="en-US" dirty="0" err="1" smtClean="0"/>
              <a:t>rm</a:t>
            </a:r>
            <a:r>
              <a:rPr lang="en-US" dirty="0" smtClean="0"/>
              <a:t> -&gt; will download and remove from system</a:t>
            </a:r>
          </a:p>
          <a:p>
            <a:pPr marL="0" indent="0">
              <a:buNone/>
            </a:pPr>
            <a:endParaRPr lang="en-US" dirty="0"/>
          </a:p>
          <a:p>
            <a:pPr marL="0" indent="0">
              <a:buNone/>
            </a:pPr>
            <a:r>
              <a:rPr lang="en-US" dirty="0" smtClean="0"/>
              <a:t>The standard "</a:t>
            </a:r>
            <a:r>
              <a:rPr lang="en-US" dirty="0" err="1" smtClean="0"/>
              <a:t>entrypoint</a:t>
            </a:r>
            <a:r>
              <a:rPr lang="en-US" dirty="0" smtClean="0"/>
              <a:t>" for "-it" of the image python:3.8.11-slim is a terminal with python:</a:t>
            </a:r>
          </a:p>
          <a:p>
            <a:pPr marL="0" indent="0">
              <a:buNone/>
            </a:pPr>
            <a:r>
              <a:rPr lang="en-US" dirty="0" smtClean="0"/>
              <a:t>&gt;&gt; import </a:t>
            </a:r>
            <a:r>
              <a:rPr lang="en-US" dirty="0" err="1" smtClean="0"/>
              <a:t>bla</a:t>
            </a:r>
            <a:r>
              <a:rPr lang="en-US" dirty="0" smtClean="0"/>
              <a:t>... </a:t>
            </a:r>
          </a:p>
          <a:p>
            <a:pPr marL="0" indent="0">
              <a:buNone/>
            </a:pPr>
            <a:endParaRPr lang="en-US" dirty="0" smtClean="0"/>
          </a:p>
          <a:p>
            <a:pPr marL="0" indent="0">
              <a:buNone/>
            </a:pPr>
            <a:r>
              <a:rPr lang="en-US" dirty="0" smtClean="0"/>
              <a:t>We can change that:</a:t>
            </a:r>
          </a:p>
          <a:p>
            <a:pPr marL="0" indent="0">
              <a:buNone/>
            </a:pPr>
            <a:r>
              <a:rPr lang="en-US" dirty="0" err="1" smtClean="0"/>
              <a:t>docker</a:t>
            </a:r>
            <a:r>
              <a:rPr lang="en-US" dirty="0" smtClean="0"/>
              <a:t> run -it --</a:t>
            </a:r>
            <a:r>
              <a:rPr lang="en-US" dirty="0" err="1" smtClean="0"/>
              <a:t>rm</a:t>
            </a:r>
            <a:r>
              <a:rPr lang="en-US" dirty="0" smtClean="0"/>
              <a:t> --</a:t>
            </a:r>
            <a:r>
              <a:rPr lang="en-US" dirty="0" err="1" smtClean="0"/>
              <a:t>entrypoint</a:t>
            </a:r>
            <a:r>
              <a:rPr lang="en-US" dirty="0" smtClean="0"/>
              <a:t>=bash python:3.8.11-slim</a:t>
            </a:r>
            <a:endParaRPr lang="pt-BR" dirty="0"/>
          </a:p>
        </p:txBody>
      </p:sp>
    </p:spTree>
    <p:extLst>
      <p:ext uri="{BB962C8B-B14F-4D97-AF65-F5344CB8AC3E}">
        <p14:creationId xmlns:p14="http://schemas.microsoft.com/office/powerpoint/2010/main" val="397021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62500" lnSpcReduction="20000"/>
          </a:bodyPr>
          <a:lstStyle/>
          <a:p>
            <a:pPr marL="0" indent="0">
              <a:buNone/>
            </a:pPr>
            <a:r>
              <a:rPr lang="en-US" dirty="0" smtClean="0"/>
              <a:t>We can change that:</a:t>
            </a:r>
          </a:p>
          <a:p>
            <a:pPr marL="0" indent="0">
              <a:buNone/>
            </a:pPr>
            <a:r>
              <a:rPr lang="en-US" dirty="0" err="1" smtClean="0"/>
              <a:t>docker</a:t>
            </a:r>
            <a:r>
              <a:rPr lang="en-US" dirty="0" smtClean="0"/>
              <a:t> run -it --</a:t>
            </a:r>
            <a:r>
              <a:rPr lang="en-US" dirty="0" err="1" smtClean="0"/>
              <a:t>rm</a:t>
            </a:r>
            <a:r>
              <a:rPr lang="en-US" dirty="0" smtClean="0"/>
              <a:t> --</a:t>
            </a:r>
            <a:r>
              <a:rPr lang="en-US" dirty="0" err="1" smtClean="0"/>
              <a:t>entrypoint</a:t>
            </a:r>
            <a:r>
              <a:rPr lang="en-US" dirty="0" smtClean="0"/>
              <a:t>=bash python:3.8.11-slim</a:t>
            </a:r>
            <a:endParaRPr lang="pt-BR" dirty="0" smtClean="0"/>
          </a:p>
          <a:p>
            <a:pPr marL="0" indent="0">
              <a:buNone/>
            </a:pPr>
            <a:endParaRPr lang="en-US" dirty="0" smtClean="0"/>
          </a:p>
          <a:p>
            <a:pPr marL="0" indent="0">
              <a:buNone/>
            </a:pPr>
            <a:r>
              <a:rPr lang="en-US" dirty="0" smtClean="0"/>
              <a:t>Now it will open the BASH instead:</a:t>
            </a:r>
          </a:p>
          <a:p>
            <a:pPr marL="0" indent="0">
              <a:buNone/>
            </a:pPr>
            <a:r>
              <a:rPr lang="en-US" dirty="0" smtClean="0"/>
              <a:t>&gt;&gt; apt-get update</a:t>
            </a:r>
          </a:p>
          <a:p>
            <a:pPr marL="0" indent="0">
              <a:buNone/>
            </a:pPr>
            <a:r>
              <a:rPr lang="en-US" dirty="0" smtClean="0"/>
              <a:t>&gt;&gt; </a:t>
            </a:r>
            <a:r>
              <a:rPr lang="en-US" dirty="0" err="1" smtClean="0"/>
              <a:t>ls</a:t>
            </a:r>
            <a:endParaRPr lang="en-US" dirty="0" smtClean="0"/>
          </a:p>
          <a:p>
            <a:pPr marL="0" indent="0">
              <a:buNone/>
            </a:pPr>
            <a:r>
              <a:rPr lang="en-US" dirty="0" smtClean="0"/>
              <a:t>&gt;&gt; </a:t>
            </a:r>
            <a:r>
              <a:rPr lang="en-US" dirty="0" err="1" smtClean="0"/>
              <a:t>mkdir</a:t>
            </a:r>
            <a:endParaRPr lang="en-US" dirty="0" smtClean="0"/>
          </a:p>
          <a:p>
            <a:pPr marL="0" indent="0">
              <a:buNone/>
            </a:pPr>
            <a:r>
              <a:rPr lang="en-US" dirty="0" smtClean="0"/>
              <a:t>&gt;&gt; </a:t>
            </a:r>
            <a:r>
              <a:rPr lang="en-US" dirty="0" err="1" smtClean="0"/>
              <a:t>ls</a:t>
            </a:r>
            <a:endParaRPr lang="en-US" dirty="0" smtClean="0"/>
          </a:p>
          <a:p>
            <a:pPr marL="0" indent="0">
              <a:buNone/>
            </a:pPr>
            <a:r>
              <a:rPr lang="en-US" dirty="0" smtClean="0"/>
              <a:t>&gt;&gt; </a:t>
            </a:r>
            <a:r>
              <a:rPr lang="en-US" dirty="0" err="1" smtClean="0"/>
              <a:t>pwd</a:t>
            </a:r>
            <a:endParaRPr lang="en-US" dirty="0" smtClean="0"/>
          </a:p>
          <a:p>
            <a:pPr marL="0" indent="0">
              <a:buNone/>
            </a:pPr>
            <a:r>
              <a:rPr lang="en-US" dirty="0" err="1" smtClean="0"/>
              <a:t>Etc</a:t>
            </a:r>
            <a:endParaRPr lang="en-US" dirty="0" smtClean="0"/>
          </a:p>
          <a:p>
            <a:pPr marL="0" indent="0">
              <a:buNone/>
            </a:pPr>
            <a:endParaRPr lang="en-US" dirty="0"/>
          </a:p>
          <a:p>
            <a:pPr marL="0" indent="0">
              <a:buNone/>
            </a:pPr>
            <a:r>
              <a:rPr lang="en-US" dirty="0" smtClean="0"/>
              <a:t>It will only affect the </a:t>
            </a:r>
            <a:r>
              <a:rPr lang="en-US" dirty="0" err="1" smtClean="0"/>
              <a:t>docker</a:t>
            </a:r>
            <a:r>
              <a:rPr lang="en-US" dirty="0" smtClean="0"/>
              <a:t> environment, we can run for example:</a:t>
            </a:r>
          </a:p>
          <a:p>
            <a:pPr marL="0" indent="0">
              <a:buNone/>
            </a:pPr>
            <a:r>
              <a:rPr lang="en-US" dirty="0" smtClean="0"/>
              <a:t>&gt;&gt; pip install </a:t>
            </a:r>
            <a:r>
              <a:rPr lang="en-US" dirty="0" err="1" smtClean="0"/>
              <a:t>pipenv</a:t>
            </a:r>
            <a:endParaRPr lang="pt-BR" dirty="0"/>
          </a:p>
        </p:txBody>
      </p:sp>
    </p:spTree>
    <p:extLst>
      <p:ext uri="{BB962C8B-B14F-4D97-AF65-F5344CB8AC3E}">
        <p14:creationId xmlns:p14="http://schemas.microsoft.com/office/powerpoint/2010/main" val="3256579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How to build a </a:t>
            </a:r>
            <a:r>
              <a:rPr lang="en-US" dirty="0" err="1" smtClean="0"/>
              <a:t>dockerfile</a:t>
            </a:r>
            <a:endParaRPr lang="pt-BR" dirty="0"/>
          </a:p>
        </p:txBody>
      </p:sp>
      <p:sp>
        <p:nvSpPr>
          <p:cNvPr id="3" name="Espaço Reservado para Conteúdo 2"/>
          <p:cNvSpPr>
            <a:spLocks noGrp="1"/>
          </p:cNvSpPr>
          <p:nvPr>
            <p:ph idx="1"/>
          </p:nvPr>
        </p:nvSpPr>
        <p:spPr/>
        <p:txBody>
          <a:bodyPr/>
          <a:lstStyle/>
          <a:p>
            <a:pPr marL="0" indent="0">
              <a:buNone/>
            </a:pPr>
            <a:r>
              <a:rPr lang="en-US" dirty="0" smtClean="0"/>
              <a:t>FROM &lt;image&gt; </a:t>
            </a:r>
          </a:p>
          <a:p>
            <a:pPr marL="0" indent="0">
              <a:buNone/>
            </a:pPr>
            <a:r>
              <a:rPr lang="en-US" dirty="0" smtClean="0"/>
              <a:t>RUN &lt;</a:t>
            </a:r>
            <a:r>
              <a:rPr lang="en-US" dirty="0" err="1" smtClean="0"/>
              <a:t>command_line_commands</a:t>
            </a:r>
            <a:r>
              <a:rPr lang="en-US" dirty="0" smtClean="0"/>
              <a:t>&gt;</a:t>
            </a:r>
          </a:p>
          <a:p>
            <a:pPr marL="0" indent="0">
              <a:buNone/>
            </a:pPr>
            <a:r>
              <a:rPr lang="en-US" dirty="0" smtClean="0"/>
              <a:t>WORKDIR &lt;name&gt; # creates </a:t>
            </a:r>
            <a:r>
              <a:rPr lang="en-US" dirty="0" err="1" smtClean="0"/>
              <a:t>dir</a:t>
            </a:r>
            <a:r>
              <a:rPr lang="en-US" dirty="0" smtClean="0"/>
              <a:t> and cd into it</a:t>
            </a:r>
          </a:p>
          <a:p>
            <a:pPr marL="0" indent="0">
              <a:buNone/>
            </a:pPr>
            <a:r>
              <a:rPr lang="en-US" dirty="0" smtClean="0"/>
              <a:t>COPY [...files...] # list of files</a:t>
            </a:r>
          </a:p>
          <a:p>
            <a:pPr marL="0" indent="0">
              <a:buNone/>
            </a:pPr>
            <a:r>
              <a:rPr lang="en-US" dirty="0" smtClean="0"/>
              <a:t>EXPOSE &lt;port&gt;</a:t>
            </a:r>
          </a:p>
          <a:p>
            <a:pPr marL="0" indent="0">
              <a:buNone/>
            </a:pPr>
            <a:r>
              <a:rPr lang="en-US" dirty="0" smtClean="0"/>
              <a:t>ENTRYPOINT &lt;</a:t>
            </a:r>
            <a:r>
              <a:rPr lang="en-US" dirty="0" err="1" smtClean="0"/>
              <a:t>commando_line_commands</a:t>
            </a:r>
            <a:r>
              <a:rPr lang="en-US" dirty="0" smtClean="0"/>
              <a:t>&gt;</a:t>
            </a:r>
            <a:endParaRPr lang="pt-BR" dirty="0"/>
          </a:p>
        </p:txBody>
      </p:sp>
    </p:spTree>
    <p:extLst>
      <p:ext uri="{BB962C8B-B14F-4D97-AF65-F5344CB8AC3E}">
        <p14:creationId xmlns:p14="http://schemas.microsoft.com/office/powerpoint/2010/main" val="2072224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How to build image from </a:t>
            </a:r>
            <a:r>
              <a:rPr lang="en-US" dirty="0" err="1" smtClean="0"/>
              <a:t>dockerfile</a:t>
            </a:r>
            <a:endParaRPr lang="pt-BR" dirty="0"/>
          </a:p>
        </p:txBody>
      </p:sp>
      <p:sp>
        <p:nvSpPr>
          <p:cNvPr id="3" name="Espaço Reservado para Conteúdo 2"/>
          <p:cNvSpPr>
            <a:spLocks noGrp="1"/>
          </p:cNvSpPr>
          <p:nvPr>
            <p:ph idx="1"/>
          </p:nvPr>
        </p:nvSpPr>
        <p:spPr/>
        <p:txBody>
          <a:bodyPr>
            <a:normAutofit/>
          </a:bodyPr>
          <a:lstStyle/>
          <a:p>
            <a:endParaRPr lang="en-US" dirty="0" smtClean="0"/>
          </a:p>
          <a:p>
            <a:pPr marL="0" indent="0">
              <a:buNone/>
            </a:pPr>
            <a:r>
              <a:rPr lang="en-US" dirty="0" smtClean="0"/>
              <a:t>&gt;&gt; </a:t>
            </a:r>
            <a:r>
              <a:rPr lang="en-US" dirty="0" err="1" smtClean="0"/>
              <a:t>docker</a:t>
            </a:r>
            <a:r>
              <a:rPr lang="en-US" dirty="0" smtClean="0"/>
              <a:t> build -t </a:t>
            </a:r>
            <a:r>
              <a:rPr lang="en-US" dirty="0" err="1" smtClean="0"/>
              <a:t>zoomcamp</a:t>
            </a:r>
            <a:r>
              <a:rPr lang="en-US" dirty="0" smtClean="0"/>
              <a:t>-test .</a:t>
            </a:r>
          </a:p>
          <a:p>
            <a:pPr marL="0" indent="0">
              <a:buNone/>
            </a:pPr>
            <a:r>
              <a:rPr lang="en-US" dirty="0" smtClean="0"/>
              <a:t>&gt;&gt; </a:t>
            </a:r>
            <a:r>
              <a:rPr lang="en-US" dirty="0" err="1" smtClean="0"/>
              <a:t>docker</a:t>
            </a:r>
            <a:r>
              <a:rPr lang="en-US" dirty="0" smtClean="0"/>
              <a:t> run -it --</a:t>
            </a:r>
            <a:r>
              <a:rPr lang="en-US" dirty="0" err="1" smtClean="0"/>
              <a:t>rm</a:t>
            </a:r>
            <a:r>
              <a:rPr lang="en-US" dirty="0" smtClean="0"/>
              <a:t> --</a:t>
            </a:r>
            <a:r>
              <a:rPr lang="en-US" dirty="0" err="1" smtClean="0"/>
              <a:t>entrypoint</a:t>
            </a:r>
            <a:r>
              <a:rPr lang="en-US" dirty="0" smtClean="0"/>
              <a:t>=bash </a:t>
            </a:r>
            <a:r>
              <a:rPr lang="en-US" dirty="0" err="1" smtClean="0"/>
              <a:t>zoocamp</a:t>
            </a:r>
            <a:r>
              <a:rPr lang="en-US" dirty="0" smtClean="0"/>
              <a:t>-test</a:t>
            </a:r>
          </a:p>
          <a:p>
            <a:endParaRPr lang="en-US" dirty="0" smtClean="0"/>
          </a:p>
          <a:p>
            <a:pPr marL="0" indent="0">
              <a:buNone/>
            </a:pPr>
            <a:r>
              <a:rPr lang="en-US" dirty="0" smtClean="0"/>
              <a:t># we can install the things using bash for example, but is better just use the </a:t>
            </a:r>
            <a:r>
              <a:rPr lang="en-US" dirty="0" err="1" smtClean="0"/>
              <a:t>dockerfile</a:t>
            </a:r>
            <a:r>
              <a:rPr lang="en-US" dirty="0" smtClean="0"/>
              <a:t>.</a:t>
            </a:r>
          </a:p>
          <a:p>
            <a:endParaRPr lang="en-US" dirty="0" smtClean="0"/>
          </a:p>
          <a:p>
            <a:pPr marL="0" indent="0">
              <a:buNone/>
            </a:pPr>
            <a:r>
              <a:rPr lang="en-US" dirty="0" smtClean="0"/>
              <a:t>-t: the tag that is associate with the image </a:t>
            </a:r>
            <a:endParaRPr lang="pt-BR" dirty="0"/>
          </a:p>
        </p:txBody>
      </p:sp>
    </p:spTree>
    <p:extLst>
      <p:ext uri="{BB962C8B-B14F-4D97-AF65-F5344CB8AC3E}">
        <p14:creationId xmlns:p14="http://schemas.microsoft.com/office/powerpoint/2010/main" val="2560983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DOCKERFILE</a:t>
            </a:r>
            <a:endParaRPr lang="pt-BR" dirty="0"/>
          </a:p>
        </p:txBody>
      </p:sp>
      <p:sp>
        <p:nvSpPr>
          <p:cNvPr id="3" name="Espaço Reservado para Conteúdo 2"/>
          <p:cNvSpPr>
            <a:spLocks noGrp="1"/>
          </p:cNvSpPr>
          <p:nvPr>
            <p:ph idx="1"/>
          </p:nvPr>
        </p:nvSpPr>
        <p:spPr/>
        <p:txBody>
          <a:bodyPr>
            <a:noAutofit/>
          </a:bodyPr>
          <a:lstStyle/>
          <a:p>
            <a:pPr marL="0" indent="0">
              <a:buNone/>
            </a:pPr>
            <a:r>
              <a:rPr lang="pt-BR" sz="1600" dirty="0" smtClean="0">
                <a:solidFill>
                  <a:srgbClr val="C00000"/>
                </a:solidFill>
              </a:rPr>
              <a:t>FROM python:3.8.11-slim</a:t>
            </a:r>
          </a:p>
          <a:p>
            <a:pPr marL="0" indent="0">
              <a:buNone/>
            </a:pPr>
            <a:r>
              <a:rPr lang="pt-BR" sz="1600" dirty="0" smtClean="0">
                <a:solidFill>
                  <a:srgbClr val="C00000"/>
                </a:solidFill>
              </a:rPr>
              <a:t>RUN </a:t>
            </a:r>
            <a:r>
              <a:rPr lang="pt-BR" sz="1600" dirty="0" err="1" smtClean="0">
                <a:solidFill>
                  <a:srgbClr val="C00000"/>
                </a:solidFill>
              </a:rPr>
              <a:t>pip</a:t>
            </a:r>
            <a:r>
              <a:rPr lang="pt-BR" sz="1600" dirty="0" smtClean="0">
                <a:solidFill>
                  <a:srgbClr val="C00000"/>
                </a:solidFill>
              </a:rPr>
              <a:t> </a:t>
            </a:r>
            <a:r>
              <a:rPr lang="pt-BR" sz="1600" dirty="0" err="1" smtClean="0">
                <a:solidFill>
                  <a:srgbClr val="C00000"/>
                </a:solidFill>
              </a:rPr>
              <a:t>install</a:t>
            </a:r>
            <a:r>
              <a:rPr lang="pt-BR" sz="1600" dirty="0" smtClean="0">
                <a:solidFill>
                  <a:srgbClr val="C00000"/>
                </a:solidFill>
              </a:rPr>
              <a:t> </a:t>
            </a:r>
            <a:r>
              <a:rPr lang="pt-BR" sz="1600" dirty="0" err="1" smtClean="0">
                <a:solidFill>
                  <a:srgbClr val="C00000"/>
                </a:solidFill>
              </a:rPr>
              <a:t>pipenv</a:t>
            </a:r>
            <a:endParaRPr lang="pt-BR" sz="1600" dirty="0" smtClean="0">
              <a:solidFill>
                <a:srgbClr val="C00000"/>
              </a:solidFill>
            </a:endParaRPr>
          </a:p>
          <a:p>
            <a:pPr marL="0" indent="0">
              <a:buNone/>
            </a:pPr>
            <a:r>
              <a:rPr lang="pt-BR" sz="1600" dirty="0" smtClean="0">
                <a:solidFill>
                  <a:srgbClr val="C00000"/>
                </a:solidFill>
              </a:rPr>
              <a:t>WORKDIR /</a:t>
            </a:r>
            <a:r>
              <a:rPr lang="pt-BR" sz="1600" dirty="0" err="1" smtClean="0">
                <a:solidFill>
                  <a:srgbClr val="C00000"/>
                </a:solidFill>
              </a:rPr>
              <a:t>app</a:t>
            </a:r>
            <a:endParaRPr lang="pt-BR" sz="1600" dirty="0" smtClean="0">
              <a:solidFill>
                <a:srgbClr val="C00000"/>
              </a:solidFill>
            </a:endParaRPr>
          </a:p>
          <a:p>
            <a:pPr marL="0" indent="0">
              <a:buNone/>
            </a:pPr>
            <a:r>
              <a:rPr lang="pt-BR" sz="1600" dirty="0" smtClean="0">
                <a:solidFill>
                  <a:srgbClr val="C00000"/>
                </a:solidFill>
              </a:rPr>
              <a:t>COPY ["</a:t>
            </a:r>
            <a:r>
              <a:rPr lang="pt-BR" sz="1600" dirty="0" err="1" smtClean="0">
                <a:solidFill>
                  <a:srgbClr val="C00000"/>
                </a:solidFill>
              </a:rPr>
              <a:t>Pipfile</a:t>
            </a:r>
            <a:r>
              <a:rPr lang="pt-BR" sz="1600" dirty="0" smtClean="0">
                <a:solidFill>
                  <a:srgbClr val="C00000"/>
                </a:solidFill>
              </a:rPr>
              <a:t>", "</a:t>
            </a:r>
            <a:r>
              <a:rPr lang="pt-BR" sz="1600" dirty="0" err="1" smtClean="0">
                <a:solidFill>
                  <a:srgbClr val="C00000"/>
                </a:solidFill>
              </a:rPr>
              <a:t>Pipfile.lock</a:t>
            </a:r>
            <a:r>
              <a:rPr lang="pt-BR" sz="1600" dirty="0" smtClean="0">
                <a:solidFill>
                  <a:srgbClr val="C00000"/>
                </a:solidFill>
              </a:rPr>
              <a:t>", "./"]</a:t>
            </a:r>
          </a:p>
          <a:p>
            <a:pPr marL="0" indent="0">
              <a:buNone/>
            </a:pPr>
            <a:r>
              <a:rPr lang="pt-BR" sz="1600" dirty="0" smtClean="0">
                <a:solidFill>
                  <a:srgbClr val="C00000"/>
                </a:solidFill>
              </a:rPr>
              <a:t>RUN </a:t>
            </a:r>
            <a:r>
              <a:rPr lang="pt-BR" sz="1600" dirty="0" err="1" smtClean="0">
                <a:solidFill>
                  <a:srgbClr val="C00000"/>
                </a:solidFill>
              </a:rPr>
              <a:t>pipenv</a:t>
            </a:r>
            <a:r>
              <a:rPr lang="pt-BR" sz="1600" dirty="0" smtClean="0">
                <a:solidFill>
                  <a:srgbClr val="C00000"/>
                </a:solidFill>
              </a:rPr>
              <a:t> </a:t>
            </a:r>
            <a:r>
              <a:rPr lang="pt-BR" sz="1600" dirty="0" err="1" smtClean="0">
                <a:solidFill>
                  <a:srgbClr val="C00000"/>
                </a:solidFill>
              </a:rPr>
              <a:t>install</a:t>
            </a:r>
            <a:r>
              <a:rPr lang="pt-BR" sz="1600" dirty="0" smtClean="0">
                <a:solidFill>
                  <a:srgbClr val="C00000"/>
                </a:solidFill>
              </a:rPr>
              <a:t> --system --</a:t>
            </a:r>
            <a:r>
              <a:rPr lang="pt-BR" sz="1600" dirty="0" err="1" smtClean="0">
                <a:solidFill>
                  <a:srgbClr val="C00000"/>
                </a:solidFill>
              </a:rPr>
              <a:t>deploy</a:t>
            </a:r>
            <a:endParaRPr lang="pt-BR" sz="1600" dirty="0" smtClean="0">
              <a:solidFill>
                <a:srgbClr val="C00000"/>
              </a:solidFill>
            </a:endParaRPr>
          </a:p>
          <a:p>
            <a:pPr marL="0" indent="0">
              <a:buNone/>
            </a:pPr>
            <a:r>
              <a:rPr lang="pt-BR" sz="1600" dirty="0" smtClean="0">
                <a:solidFill>
                  <a:srgbClr val="C00000"/>
                </a:solidFill>
              </a:rPr>
              <a:t>COPY ["predict.py", "</a:t>
            </a:r>
            <a:r>
              <a:rPr lang="pt-BR" sz="1600" dirty="0" err="1" smtClean="0">
                <a:solidFill>
                  <a:srgbClr val="C00000"/>
                </a:solidFill>
              </a:rPr>
              <a:t>model_name.bin</a:t>
            </a:r>
            <a:r>
              <a:rPr lang="pt-BR" sz="1600" dirty="0" smtClean="0">
                <a:solidFill>
                  <a:srgbClr val="C00000"/>
                </a:solidFill>
              </a:rPr>
              <a:t>", "./"]</a:t>
            </a:r>
          </a:p>
          <a:p>
            <a:pPr marL="0" indent="0">
              <a:buNone/>
            </a:pPr>
            <a:r>
              <a:rPr lang="pt-BR" sz="1600" dirty="0" smtClean="0">
                <a:solidFill>
                  <a:srgbClr val="C00000"/>
                </a:solidFill>
              </a:rPr>
              <a:t>EXPOSE 9696</a:t>
            </a:r>
          </a:p>
          <a:p>
            <a:pPr marL="0" indent="0">
              <a:buNone/>
            </a:pPr>
            <a:r>
              <a:rPr lang="pt-BR" sz="1600" dirty="0" smtClean="0">
                <a:solidFill>
                  <a:srgbClr val="C00000"/>
                </a:solidFill>
              </a:rPr>
              <a:t>ENTRYPOINT ["</a:t>
            </a:r>
            <a:r>
              <a:rPr lang="pt-BR" sz="1600" dirty="0" err="1" smtClean="0">
                <a:solidFill>
                  <a:srgbClr val="C00000"/>
                </a:solidFill>
              </a:rPr>
              <a:t>gunicorn</a:t>
            </a:r>
            <a:r>
              <a:rPr lang="pt-BR" sz="1600" dirty="0" smtClean="0">
                <a:solidFill>
                  <a:srgbClr val="C00000"/>
                </a:solidFill>
              </a:rPr>
              <a:t>", "--</a:t>
            </a:r>
            <a:r>
              <a:rPr lang="pt-BR" sz="1600" dirty="0" err="1" smtClean="0">
                <a:solidFill>
                  <a:srgbClr val="C00000"/>
                </a:solidFill>
              </a:rPr>
              <a:t>bind</a:t>
            </a:r>
            <a:r>
              <a:rPr lang="pt-BR" sz="1600" dirty="0" smtClean="0">
                <a:solidFill>
                  <a:srgbClr val="C00000"/>
                </a:solidFill>
              </a:rPr>
              <a:t>=0.0.0.0:9696", "</a:t>
            </a:r>
            <a:r>
              <a:rPr lang="pt-BR" sz="1600" dirty="0" err="1" smtClean="0">
                <a:solidFill>
                  <a:srgbClr val="C00000"/>
                </a:solidFill>
              </a:rPr>
              <a:t>predict:app</a:t>
            </a:r>
            <a:r>
              <a:rPr lang="pt-BR" sz="1600" dirty="0" smtClean="0">
                <a:solidFill>
                  <a:srgbClr val="C00000"/>
                </a:solidFill>
              </a:rPr>
              <a:t>"]</a:t>
            </a:r>
          </a:p>
          <a:p>
            <a:pPr marL="0" indent="0">
              <a:buNone/>
            </a:pPr>
            <a:endParaRPr lang="pt-BR" sz="1600" dirty="0"/>
          </a:p>
          <a:p>
            <a:pPr marL="0" indent="0">
              <a:buNone/>
            </a:pPr>
            <a:r>
              <a:rPr lang="pt-BR" sz="1600" dirty="0" err="1" smtClean="0"/>
              <a:t>And</a:t>
            </a:r>
            <a:r>
              <a:rPr lang="pt-BR" sz="1600" dirty="0" smtClean="0"/>
              <a:t> </a:t>
            </a:r>
            <a:r>
              <a:rPr lang="pt-BR" sz="1600" dirty="0" err="1" smtClean="0"/>
              <a:t>we</a:t>
            </a:r>
            <a:r>
              <a:rPr lang="pt-BR" sz="1600" dirty="0" smtClean="0"/>
              <a:t> </a:t>
            </a:r>
            <a:r>
              <a:rPr lang="pt-BR" sz="1600" dirty="0" err="1" smtClean="0"/>
              <a:t>run</a:t>
            </a:r>
            <a:r>
              <a:rPr lang="pt-BR" sz="1600" dirty="0" smtClean="0"/>
              <a:t>:</a:t>
            </a:r>
          </a:p>
          <a:p>
            <a:pPr marL="0" indent="0">
              <a:buNone/>
            </a:pPr>
            <a:r>
              <a:rPr lang="en-US" sz="1600" dirty="0" smtClean="0"/>
              <a:t>&gt;&gt; </a:t>
            </a:r>
            <a:r>
              <a:rPr lang="en-US" sz="1600" dirty="0" err="1" smtClean="0"/>
              <a:t>docker</a:t>
            </a:r>
            <a:r>
              <a:rPr lang="en-US" sz="1600" dirty="0" smtClean="0"/>
              <a:t> build -t </a:t>
            </a:r>
            <a:r>
              <a:rPr lang="en-US" sz="1600" dirty="0" err="1" smtClean="0"/>
              <a:t>zoomcamp</a:t>
            </a:r>
            <a:r>
              <a:rPr lang="en-US" sz="1600" dirty="0" smtClean="0"/>
              <a:t>-test .</a:t>
            </a:r>
          </a:p>
          <a:p>
            <a:pPr marL="0" indent="0">
              <a:buNone/>
            </a:pPr>
            <a:r>
              <a:rPr lang="en-US" sz="1600" dirty="0" smtClean="0"/>
              <a:t>&gt;&gt; </a:t>
            </a:r>
            <a:r>
              <a:rPr lang="en-US" sz="1600" dirty="0" err="1" smtClean="0"/>
              <a:t>docker</a:t>
            </a:r>
            <a:r>
              <a:rPr lang="en-US" sz="1600" dirty="0" smtClean="0"/>
              <a:t> run -it -p 9696:9696 --</a:t>
            </a:r>
            <a:r>
              <a:rPr lang="en-US" sz="1600" dirty="0" err="1" smtClean="0"/>
              <a:t>rm</a:t>
            </a:r>
            <a:r>
              <a:rPr lang="en-US" sz="1600" dirty="0" smtClean="0"/>
              <a:t> </a:t>
            </a:r>
            <a:r>
              <a:rPr lang="en-US" sz="1600" dirty="0" err="1" smtClean="0"/>
              <a:t>zoomcamp</a:t>
            </a:r>
            <a:r>
              <a:rPr lang="en-US" sz="1600" dirty="0" smtClean="0"/>
              <a:t>-test</a:t>
            </a:r>
          </a:p>
          <a:p>
            <a:pPr marL="0" indent="0">
              <a:buNone/>
            </a:pPr>
            <a:endParaRPr lang="en-US" sz="1600" dirty="0" smtClean="0"/>
          </a:p>
          <a:p>
            <a:pPr marL="0" indent="0">
              <a:buNone/>
            </a:pPr>
            <a:r>
              <a:rPr lang="en-US" sz="1600" dirty="0" smtClean="0"/>
              <a:t>Now we can </a:t>
            </a:r>
            <a:r>
              <a:rPr lang="en-US" sz="1600" b="1" dirty="0" smtClean="0"/>
              <a:t>use python test-script.py </a:t>
            </a:r>
            <a:r>
              <a:rPr lang="en-US" sz="1600" dirty="0" smtClean="0"/>
              <a:t>OR test the </a:t>
            </a:r>
            <a:r>
              <a:rPr lang="en-US" sz="1600" dirty="0" err="1" smtClean="0"/>
              <a:t>api</a:t>
            </a:r>
            <a:r>
              <a:rPr lang="en-US" sz="1600" dirty="0" smtClean="0"/>
              <a:t> and it will work!</a:t>
            </a:r>
            <a:endParaRPr lang="pt-BR" sz="1600" dirty="0"/>
          </a:p>
        </p:txBody>
      </p:sp>
    </p:spTree>
    <p:extLst>
      <p:ext uri="{BB962C8B-B14F-4D97-AF65-F5344CB8AC3E}">
        <p14:creationId xmlns:p14="http://schemas.microsoft.com/office/powerpoint/2010/main" val="10092078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7. </a:t>
            </a:r>
            <a:r>
              <a:rPr lang="pt-BR" dirty="0" err="1" smtClean="0"/>
              <a:t>Deploying</a:t>
            </a:r>
            <a:endParaRPr lang="pt-BR" dirty="0"/>
          </a:p>
        </p:txBody>
      </p:sp>
      <p:sp>
        <p:nvSpPr>
          <p:cNvPr id="3" name="Espaço Reservado para Conteúdo 2"/>
          <p:cNvSpPr>
            <a:spLocks noGrp="1"/>
          </p:cNvSpPr>
          <p:nvPr>
            <p:ph idx="1"/>
          </p:nvPr>
        </p:nvSpPr>
        <p:spPr/>
        <p:txBody>
          <a:bodyPr/>
          <a:lstStyle/>
          <a:p>
            <a:pPr marL="0" indent="0">
              <a:buNone/>
            </a:pPr>
            <a:r>
              <a:rPr lang="en-US" dirty="0" smtClean="0"/>
              <a:t>Standard EC2:</a:t>
            </a:r>
          </a:p>
          <a:p>
            <a:pPr marL="0" indent="0">
              <a:buNone/>
            </a:pPr>
            <a:r>
              <a:rPr lang="en-US" dirty="0" smtClean="0"/>
              <a:t>&gt; Create AWS account</a:t>
            </a:r>
          </a:p>
          <a:p>
            <a:pPr marL="0" indent="0">
              <a:buNone/>
            </a:pPr>
            <a:r>
              <a:rPr lang="en-US" dirty="0" smtClean="0"/>
              <a:t>&gt; Create a EC2</a:t>
            </a:r>
          </a:p>
          <a:p>
            <a:pPr marL="0" indent="0">
              <a:buNone/>
            </a:pPr>
            <a:r>
              <a:rPr lang="en-US" dirty="0" smtClean="0"/>
              <a:t>&gt; </a:t>
            </a:r>
            <a:r>
              <a:rPr lang="en-US" dirty="0" err="1" smtClean="0"/>
              <a:t>ssh</a:t>
            </a:r>
            <a:r>
              <a:rPr lang="en-US" dirty="0" smtClean="0"/>
              <a:t> into it -&gt; </a:t>
            </a:r>
            <a:r>
              <a:rPr lang="en-US" dirty="0" err="1" smtClean="0"/>
              <a:t>ssh</a:t>
            </a:r>
            <a:r>
              <a:rPr lang="en-US" dirty="0" smtClean="0"/>
              <a:t> &lt;</a:t>
            </a:r>
            <a:r>
              <a:rPr lang="en-US" dirty="0" err="1" smtClean="0"/>
              <a:t>mapped_url</a:t>
            </a:r>
            <a:r>
              <a:rPr lang="en-US" dirty="0" smtClean="0"/>
              <a:t>&gt; -&gt; ex: </a:t>
            </a:r>
            <a:r>
              <a:rPr lang="en-US" dirty="0" err="1" smtClean="0"/>
              <a:t>ssh</a:t>
            </a:r>
            <a:r>
              <a:rPr lang="en-US" dirty="0" smtClean="0"/>
              <a:t> zoomcamp-ec2</a:t>
            </a:r>
          </a:p>
          <a:p>
            <a:pPr marL="0" indent="0">
              <a:buNone/>
            </a:pPr>
            <a:r>
              <a:rPr lang="en-US" dirty="0" smtClean="0"/>
              <a:t>&gt; </a:t>
            </a:r>
            <a:r>
              <a:rPr lang="en-US" dirty="0" err="1" smtClean="0"/>
              <a:t>scp</a:t>
            </a:r>
            <a:r>
              <a:rPr lang="en-US" dirty="0" smtClean="0"/>
              <a:t> the files</a:t>
            </a:r>
          </a:p>
          <a:p>
            <a:pPr marL="0" indent="0">
              <a:buNone/>
            </a:pPr>
            <a:r>
              <a:rPr lang="en-US" dirty="0" smtClean="0"/>
              <a:t>&gt; </a:t>
            </a:r>
            <a:r>
              <a:rPr lang="en-US" dirty="0" err="1" smtClean="0"/>
              <a:t>etc</a:t>
            </a:r>
            <a:endParaRPr lang="pt-BR" dirty="0"/>
          </a:p>
        </p:txBody>
      </p:sp>
    </p:spTree>
    <p:extLst>
      <p:ext uri="{BB962C8B-B14F-4D97-AF65-F5344CB8AC3E}">
        <p14:creationId xmlns:p14="http://schemas.microsoft.com/office/powerpoint/2010/main" val="30562943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7. </a:t>
            </a:r>
            <a:r>
              <a:rPr lang="pt-BR" dirty="0" err="1" smtClean="0"/>
              <a:t>Deploying</a:t>
            </a:r>
            <a:r>
              <a:rPr lang="pt-BR" dirty="0" smtClean="0"/>
              <a:t> – </a:t>
            </a:r>
            <a:r>
              <a:rPr lang="pt-BR" dirty="0" err="1" smtClean="0"/>
              <a:t>Elastic</a:t>
            </a:r>
            <a:r>
              <a:rPr lang="pt-BR" dirty="0" smtClean="0"/>
              <a:t> </a:t>
            </a:r>
            <a:r>
              <a:rPr lang="pt-BR" dirty="0" err="1" smtClean="0"/>
              <a:t>Beanstalk</a:t>
            </a:r>
            <a:r>
              <a:rPr lang="pt-BR" dirty="0" smtClean="0"/>
              <a:t> (</a:t>
            </a:r>
            <a:r>
              <a:rPr lang="pt-BR" dirty="0" err="1" smtClean="0"/>
              <a:t>Load</a:t>
            </a:r>
            <a:r>
              <a:rPr lang="pt-BR" dirty="0" smtClean="0"/>
              <a:t> </a:t>
            </a:r>
            <a:r>
              <a:rPr lang="pt-BR" dirty="0" err="1" smtClean="0"/>
              <a:t>Balancer</a:t>
            </a:r>
            <a:r>
              <a:rPr lang="pt-BR" dirty="0" smtClean="0"/>
              <a:t>)</a:t>
            </a:r>
            <a:endParaRPr lang="pt-BR" dirty="0"/>
          </a:p>
        </p:txBody>
      </p:sp>
      <p:pic>
        <p:nvPicPr>
          <p:cNvPr id="4" name="Espaço Reservado para Conteúdo 3"/>
          <p:cNvPicPr>
            <a:picLocks noGrp="1" noChangeAspect="1"/>
          </p:cNvPicPr>
          <p:nvPr>
            <p:ph idx="1"/>
          </p:nvPr>
        </p:nvPicPr>
        <p:blipFill>
          <a:blip r:embed="rId2"/>
          <a:stretch>
            <a:fillRect/>
          </a:stretch>
        </p:blipFill>
        <p:spPr>
          <a:xfrm>
            <a:off x="2798446" y="1825625"/>
            <a:ext cx="6595108" cy="4351338"/>
          </a:xfrm>
          <a:prstGeom prst="rect">
            <a:avLst/>
          </a:prstGeom>
        </p:spPr>
      </p:pic>
    </p:spTree>
    <p:extLst>
      <p:ext uri="{BB962C8B-B14F-4D97-AF65-F5344CB8AC3E}">
        <p14:creationId xmlns:p14="http://schemas.microsoft.com/office/powerpoint/2010/main" val="20410897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Steps</a:t>
            </a:r>
            <a:endParaRPr lang="pt-BR" dirty="0"/>
          </a:p>
        </p:txBody>
      </p:sp>
      <p:sp>
        <p:nvSpPr>
          <p:cNvPr id="3" name="Espaço Reservado para Conteúdo 2"/>
          <p:cNvSpPr>
            <a:spLocks noGrp="1"/>
          </p:cNvSpPr>
          <p:nvPr>
            <p:ph idx="1"/>
          </p:nvPr>
        </p:nvSpPr>
        <p:spPr/>
        <p:txBody>
          <a:bodyPr>
            <a:normAutofit fontScale="40000" lnSpcReduction="20000"/>
          </a:bodyPr>
          <a:lstStyle/>
          <a:p>
            <a:pPr marL="0" indent="0">
              <a:buNone/>
            </a:pPr>
            <a:r>
              <a:rPr lang="pt-BR" dirty="0" smtClean="0"/>
              <a:t>- </a:t>
            </a:r>
            <a:r>
              <a:rPr lang="pt-BR" dirty="0" err="1" smtClean="0"/>
              <a:t>Create</a:t>
            </a:r>
            <a:r>
              <a:rPr lang="pt-BR" dirty="0" smtClean="0"/>
              <a:t> </a:t>
            </a:r>
            <a:r>
              <a:rPr lang="pt-BR" dirty="0" err="1" smtClean="0"/>
              <a:t>flask</a:t>
            </a:r>
            <a:r>
              <a:rPr lang="pt-BR" dirty="0" smtClean="0"/>
              <a:t> </a:t>
            </a:r>
            <a:r>
              <a:rPr lang="pt-BR" dirty="0" err="1" smtClean="0"/>
              <a:t>or</a:t>
            </a:r>
            <a:r>
              <a:rPr lang="pt-BR" dirty="0" smtClean="0"/>
              <a:t> </a:t>
            </a:r>
            <a:r>
              <a:rPr lang="pt-BR" dirty="0" err="1" smtClean="0"/>
              <a:t>html</a:t>
            </a:r>
            <a:r>
              <a:rPr lang="pt-BR" dirty="0" smtClean="0"/>
              <a:t> </a:t>
            </a:r>
            <a:r>
              <a:rPr lang="pt-BR" dirty="0" err="1" smtClean="0"/>
              <a:t>or</a:t>
            </a:r>
            <a:r>
              <a:rPr lang="pt-BR" dirty="0" smtClean="0"/>
              <a:t> </a:t>
            </a:r>
            <a:r>
              <a:rPr lang="pt-BR" dirty="0" err="1" smtClean="0"/>
              <a:t>etc</a:t>
            </a:r>
            <a:endParaRPr lang="pt-BR" dirty="0" smtClean="0"/>
          </a:p>
          <a:p>
            <a:pPr marL="0" indent="0">
              <a:buNone/>
            </a:pPr>
            <a:r>
              <a:rPr lang="pt-BR" dirty="0" smtClean="0"/>
              <a:t>- </a:t>
            </a:r>
            <a:r>
              <a:rPr lang="pt-BR" dirty="0" err="1" smtClean="0"/>
              <a:t>Create</a:t>
            </a:r>
            <a:r>
              <a:rPr lang="pt-BR" dirty="0" smtClean="0"/>
              <a:t> </a:t>
            </a:r>
            <a:r>
              <a:rPr lang="pt-BR" dirty="0" err="1" smtClean="0"/>
              <a:t>Dockerfile</a:t>
            </a:r>
            <a:r>
              <a:rPr lang="pt-BR" dirty="0" smtClean="0"/>
              <a:t>, (</a:t>
            </a:r>
            <a:r>
              <a:rPr lang="pt-BR" dirty="0" err="1" smtClean="0"/>
              <a:t>Ex</a:t>
            </a:r>
            <a:r>
              <a:rPr lang="pt-BR" dirty="0" smtClean="0"/>
              <a:t>: </a:t>
            </a:r>
            <a:r>
              <a:rPr lang="pt-BR" dirty="0" err="1" smtClean="0"/>
              <a:t>nginx</a:t>
            </a:r>
            <a:r>
              <a:rPr lang="pt-BR" dirty="0" smtClean="0"/>
              <a:t> </a:t>
            </a:r>
            <a:r>
              <a:rPr lang="pt-BR" dirty="0" err="1" smtClean="0"/>
              <a:t>image</a:t>
            </a:r>
            <a:r>
              <a:rPr lang="pt-BR" dirty="0" smtClean="0"/>
              <a:t> for </a:t>
            </a:r>
            <a:r>
              <a:rPr lang="pt-BR" dirty="0" err="1" smtClean="0"/>
              <a:t>html</a:t>
            </a:r>
            <a:r>
              <a:rPr lang="pt-BR" dirty="0" smtClean="0"/>
              <a:t>...)</a:t>
            </a:r>
          </a:p>
          <a:p>
            <a:pPr marL="0" indent="0">
              <a:buNone/>
            </a:pPr>
            <a:endParaRPr lang="pt-BR" dirty="0" smtClean="0"/>
          </a:p>
          <a:p>
            <a:pPr marL="0" indent="0">
              <a:buNone/>
            </a:pPr>
            <a:r>
              <a:rPr lang="pt-BR" dirty="0" smtClean="0"/>
              <a:t>&gt;&gt; </a:t>
            </a:r>
            <a:r>
              <a:rPr lang="pt-BR" dirty="0" err="1" smtClean="0"/>
              <a:t>aws</a:t>
            </a:r>
            <a:r>
              <a:rPr lang="pt-BR" dirty="0" smtClean="0"/>
              <a:t> configure #</a:t>
            </a:r>
            <a:r>
              <a:rPr lang="pt-BR" dirty="0" err="1" smtClean="0"/>
              <a:t>to</a:t>
            </a:r>
            <a:r>
              <a:rPr lang="pt-BR" dirty="0" smtClean="0"/>
              <a:t> </a:t>
            </a:r>
            <a:r>
              <a:rPr lang="pt-BR" dirty="0" err="1" smtClean="0"/>
              <a:t>verify</a:t>
            </a:r>
            <a:r>
              <a:rPr lang="pt-BR" dirty="0" smtClean="0"/>
              <a:t> </a:t>
            </a:r>
            <a:r>
              <a:rPr lang="pt-BR" dirty="0" err="1" smtClean="0"/>
              <a:t>credentials</a:t>
            </a:r>
            <a:endParaRPr lang="pt-BR" dirty="0" smtClean="0"/>
          </a:p>
          <a:p>
            <a:pPr marL="0" indent="0">
              <a:buNone/>
            </a:pPr>
            <a:r>
              <a:rPr lang="pt-BR" dirty="0" smtClean="0"/>
              <a:t>&gt;&gt; </a:t>
            </a:r>
            <a:r>
              <a:rPr lang="pt-BR" dirty="0" err="1" smtClean="0"/>
              <a:t>eb</a:t>
            </a:r>
            <a:r>
              <a:rPr lang="pt-BR" dirty="0" smtClean="0"/>
              <a:t> --</a:t>
            </a:r>
            <a:r>
              <a:rPr lang="pt-BR" dirty="0" err="1" smtClean="0"/>
              <a:t>version</a:t>
            </a:r>
            <a:endParaRPr lang="pt-BR" dirty="0" smtClean="0"/>
          </a:p>
          <a:p>
            <a:pPr marL="0" indent="0">
              <a:buNone/>
            </a:pPr>
            <a:r>
              <a:rPr lang="pt-BR" dirty="0" smtClean="0"/>
              <a:t>&gt;&gt; </a:t>
            </a:r>
            <a:r>
              <a:rPr lang="pt-BR" dirty="0" err="1" smtClean="0"/>
              <a:t>eb</a:t>
            </a:r>
            <a:r>
              <a:rPr lang="pt-BR" dirty="0" smtClean="0"/>
              <a:t> </a:t>
            </a:r>
            <a:r>
              <a:rPr lang="pt-BR" dirty="0" err="1" smtClean="0"/>
              <a:t>init</a:t>
            </a:r>
            <a:endParaRPr lang="pt-BR" dirty="0" smtClean="0"/>
          </a:p>
          <a:p>
            <a:pPr marL="0" indent="0">
              <a:buNone/>
            </a:pPr>
            <a:r>
              <a:rPr lang="pt-BR" dirty="0" smtClean="0"/>
              <a:t>&gt;&gt; </a:t>
            </a:r>
            <a:r>
              <a:rPr lang="pt-BR" dirty="0" err="1" smtClean="0"/>
              <a:t>eb</a:t>
            </a:r>
            <a:r>
              <a:rPr lang="pt-BR" dirty="0" smtClean="0"/>
              <a:t> </a:t>
            </a:r>
            <a:r>
              <a:rPr lang="pt-BR" dirty="0" err="1" smtClean="0"/>
              <a:t>create</a:t>
            </a:r>
            <a:r>
              <a:rPr lang="pt-BR" dirty="0" smtClean="0"/>
              <a:t> # </a:t>
            </a:r>
            <a:r>
              <a:rPr lang="pt-BR" dirty="0" err="1" smtClean="0"/>
              <a:t>will</a:t>
            </a:r>
            <a:r>
              <a:rPr lang="pt-BR" dirty="0" smtClean="0"/>
              <a:t> </a:t>
            </a:r>
            <a:r>
              <a:rPr lang="pt-BR" dirty="0" err="1" smtClean="0"/>
              <a:t>create</a:t>
            </a:r>
            <a:r>
              <a:rPr lang="pt-BR" dirty="0" smtClean="0"/>
              <a:t> </a:t>
            </a:r>
            <a:r>
              <a:rPr lang="pt-BR" dirty="0" err="1" smtClean="0"/>
              <a:t>with</a:t>
            </a:r>
            <a:r>
              <a:rPr lang="pt-BR" dirty="0" smtClean="0"/>
              <a:t> default settings </a:t>
            </a:r>
          </a:p>
          <a:p>
            <a:pPr marL="0" indent="0">
              <a:buNone/>
            </a:pPr>
            <a:r>
              <a:rPr lang="pt-BR" dirty="0" smtClean="0"/>
              <a:t>&gt;&gt; </a:t>
            </a:r>
            <a:r>
              <a:rPr lang="pt-BR" dirty="0" err="1" smtClean="0"/>
              <a:t>eb</a:t>
            </a:r>
            <a:r>
              <a:rPr lang="pt-BR" dirty="0" smtClean="0"/>
              <a:t> </a:t>
            </a:r>
            <a:r>
              <a:rPr lang="pt-BR" dirty="0" err="1" smtClean="0"/>
              <a:t>list</a:t>
            </a:r>
            <a:endParaRPr lang="pt-BR" dirty="0" smtClean="0"/>
          </a:p>
          <a:p>
            <a:pPr marL="0" indent="0">
              <a:buNone/>
            </a:pPr>
            <a:r>
              <a:rPr lang="pt-BR" dirty="0" smtClean="0"/>
              <a:t>&gt;&gt; </a:t>
            </a:r>
            <a:r>
              <a:rPr lang="pt-BR" dirty="0" err="1" smtClean="0"/>
              <a:t>eb</a:t>
            </a:r>
            <a:r>
              <a:rPr lang="pt-BR" dirty="0" smtClean="0"/>
              <a:t> status</a:t>
            </a:r>
          </a:p>
          <a:p>
            <a:pPr marL="0" indent="0">
              <a:buNone/>
            </a:pPr>
            <a:endParaRPr lang="pt-BR" dirty="0" smtClean="0"/>
          </a:p>
          <a:p>
            <a:pPr marL="0" indent="0">
              <a:buNone/>
            </a:pPr>
            <a:r>
              <a:rPr lang="pt-BR" dirty="0" smtClean="0"/>
              <a:t>Just </a:t>
            </a:r>
            <a:r>
              <a:rPr lang="pt-BR" dirty="0" err="1" smtClean="0"/>
              <a:t>two</a:t>
            </a:r>
            <a:r>
              <a:rPr lang="pt-BR" dirty="0" smtClean="0"/>
              <a:t> </a:t>
            </a:r>
            <a:r>
              <a:rPr lang="pt-BR" dirty="0" err="1" smtClean="0"/>
              <a:t>commands</a:t>
            </a:r>
            <a:r>
              <a:rPr lang="pt-BR" dirty="0" smtClean="0"/>
              <a:t> </a:t>
            </a:r>
            <a:r>
              <a:rPr lang="pt-BR" dirty="0" err="1" smtClean="0"/>
              <a:t>to</a:t>
            </a:r>
            <a:r>
              <a:rPr lang="pt-BR" dirty="0" smtClean="0"/>
              <a:t> </a:t>
            </a:r>
            <a:r>
              <a:rPr lang="pt-BR" dirty="0" err="1" smtClean="0"/>
              <a:t>deploy</a:t>
            </a:r>
            <a:r>
              <a:rPr lang="pt-BR" dirty="0" smtClean="0"/>
              <a:t>: </a:t>
            </a:r>
            <a:r>
              <a:rPr lang="pt-BR" b="1" dirty="0" err="1" smtClean="0"/>
              <a:t>eb</a:t>
            </a:r>
            <a:r>
              <a:rPr lang="pt-BR" b="1" dirty="0" smtClean="0"/>
              <a:t> </a:t>
            </a:r>
            <a:r>
              <a:rPr lang="pt-BR" b="1" dirty="0" err="1" smtClean="0"/>
              <a:t>init</a:t>
            </a:r>
            <a:r>
              <a:rPr lang="pt-BR" b="1" dirty="0" smtClean="0"/>
              <a:t> </a:t>
            </a:r>
            <a:r>
              <a:rPr lang="pt-BR" dirty="0" err="1" smtClean="0"/>
              <a:t>and</a:t>
            </a:r>
            <a:r>
              <a:rPr lang="pt-BR" dirty="0" smtClean="0"/>
              <a:t> </a:t>
            </a:r>
            <a:r>
              <a:rPr lang="pt-BR" b="1" dirty="0" err="1" smtClean="0"/>
              <a:t>eb</a:t>
            </a:r>
            <a:r>
              <a:rPr lang="pt-BR" b="1" dirty="0" smtClean="0"/>
              <a:t> </a:t>
            </a:r>
            <a:r>
              <a:rPr lang="pt-BR" b="1" dirty="0" err="1" smtClean="0"/>
              <a:t>create</a:t>
            </a:r>
            <a:r>
              <a:rPr lang="pt-BR" dirty="0" smtClean="0"/>
              <a:t>.</a:t>
            </a:r>
          </a:p>
          <a:p>
            <a:pPr marL="0" indent="0">
              <a:buNone/>
            </a:pPr>
            <a:endParaRPr lang="pt-BR" dirty="0" smtClean="0"/>
          </a:p>
          <a:p>
            <a:pPr marL="0" indent="0">
              <a:buNone/>
            </a:pPr>
            <a:r>
              <a:rPr lang="pt-BR" dirty="0" err="1" smtClean="0"/>
              <a:t>How</a:t>
            </a:r>
            <a:r>
              <a:rPr lang="pt-BR" dirty="0" smtClean="0"/>
              <a:t> </a:t>
            </a:r>
            <a:r>
              <a:rPr lang="pt-BR" dirty="0" err="1" smtClean="0"/>
              <a:t>to</a:t>
            </a:r>
            <a:r>
              <a:rPr lang="pt-BR" dirty="0" smtClean="0"/>
              <a:t> </a:t>
            </a:r>
            <a:r>
              <a:rPr lang="pt-BR" dirty="0" err="1" smtClean="0"/>
              <a:t>update</a:t>
            </a:r>
            <a:r>
              <a:rPr lang="pt-BR" dirty="0" smtClean="0"/>
              <a:t> </a:t>
            </a:r>
            <a:r>
              <a:rPr lang="pt-BR" dirty="0" err="1" smtClean="0"/>
              <a:t>application</a:t>
            </a:r>
            <a:r>
              <a:rPr lang="pt-BR" dirty="0" smtClean="0"/>
              <a:t>?</a:t>
            </a:r>
          </a:p>
          <a:p>
            <a:pPr marL="0" indent="0">
              <a:buNone/>
            </a:pPr>
            <a:r>
              <a:rPr lang="pt-BR" dirty="0" smtClean="0"/>
              <a:t>&gt;&gt;</a:t>
            </a:r>
            <a:r>
              <a:rPr lang="pt-BR" b="1" dirty="0" err="1" smtClean="0"/>
              <a:t>eb</a:t>
            </a:r>
            <a:r>
              <a:rPr lang="pt-BR" b="1" dirty="0" smtClean="0"/>
              <a:t> </a:t>
            </a:r>
            <a:r>
              <a:rPr lang="pt-BR" b="1" dirty="0" err="1" smtClean="0"/>
              <a:t>deploy</a:t>
            </a:r>
            <a:r>
              <a:rPr lang="pt-BR" b="1" dirty="0" smtClean="0"/>
              <a:t> </a:t>
            </a:r>
            <a:r>
              <a:rPr lang="pt-BR" dirty="0" smtClean="0"/>
              <a:t># </a:t>
            </a:r>
            <a:r>
              <a:rPr lang="pt-BR" dirty="0" err="1" smtClean="0"/>
              <a:t>create</a:t>
            </a:r>
            <a:r>
              <a:rPr lang="pt-BR" dirty="0" smtClean="0"/>
              <a:t> </a:t>
            </a:r>
            <a:r>
              <a:rPr lang="pt-BR" dirty="0" err="1" smtClean="0"/>
              <a:t>another</a:t>
            </a:r>
            <a:r>
              <a:rPr lang="pt-BR" dirty="0" smtClean="0"/>
              <a:t> </a:t>
            </a:r>
            <a:r>
              <a:rPr lang="pt-BR" dirty="0" err="1" smtClean="0"/>
              <a:t>version</a:t>
            </a:r>
            <a:endParaRPr lang="pt-BR" dirty="0" smtClean="0"/>
          </a:p>
          <a:p>
            <a:pPr marL="0" indent="0">
              <a:buNone/>
            </a:pPr>
            <a:endParaRPr lang="pt-BR" dirty="0" smtClean="0"/>
          </a:p>
          <a:p>
            <a:pPr marL="0" indent="0">
              <a:buNone/>
            </a:pPr>
            <a:r>
              <a:rPr lang="pt-BR" dirty="0" smtClean="0"/>
              <a:t>&gt;&gt; </a:t>
            </a:r>
            <a:r>
              <a:rPr lang="pt-BR" b="1" dirty="0" err="1" smtClean="0"/>
              <a:t>eb</a:t>
            </a:r>
            <a:r>
              <a:rPr lang="pt-BR" b="1" dirty="0" smtClean="0"/>
              <a:t> </a:t>
            </a:r>
            <a:r>
              <a:rPr lang="pt-BR" b="1" dirty="0" err="1" smtClean="0"/>
              <a:t>terminate</a:t>
            </a:r>
            <a:r>
              <a:rPr lang="pt-BR" b="1" dirty="0" smtClean="0"/>
              <a:t> --force</a:t>
            </a:r>
            <a:r>
              <a:rPr lang="pt-BR" dirty="0" smtClean="0"/>
              <a:t> # </a:t>
            </a:r>
            <a:r>
              <a:rPr lang="pt-BR" dirty="0" err="1" smtClean="0"/>
              <a:t>to</a:t>
            </a:r>
            <a:r>
              <a:rPr lang="pt-BR" dirty="0" smtClean="0"/>
              <a:t> delete </a:t>
            </a:r>
            <a:r>
              <a:rPr lang="pt-BR" dirty="0" err="1" smtClean="0"/>
              <a:t>all</a:t>
            </a:r>
            <a:r>
              <a:rPr lang="pt-BR" dirty="0" smtClean="0"/>
              <a:t> </a:t>
            </a:r>
            <a:r>
              <a:rPr lang="pt-BR" dirty="0" err="1" smtClean="0"/>
              <a:t>the</a:t>
            </a:r>
            <a:r>
              <a:rPr lang="pt-BR" dirty="0" smtClean="0"/>
              <a:t> </a:t>
            </a:r>
            <a:r>
              <a:rPr lang="pt-BR" dirty="0" err="1" smtClean="0"/>
              <a:t>resources</a:t>
            </a:r>
            <a:r>
              <a:rPr lang="pt-BR" dirty="0" smtClean="0"/>
              <a:t> EXCEPT </a:t>
            </a:r>
            <a:r>
              <a:rPr lang="pt-BR" dirty="0" err="1" smtClean="0"/>
              <a:t>the</a:t>
            </a:r>
            <a:r>
              <a:rPr lang="pt-BR" dirty="0" smtClean="0"/>
              <a:t> s3 </a:t>
            </a:r>
            <a:r>
              <a:rPr lang="pt-BR" dirty="0" err="1" smtClean="0"/>
              <a:t>bucket</a:t>
            </a:r>
            <a:r>
              <a:rPr lang="pt-BR" dirty="0" smtClean="0"/>
              <a:t>.</a:t>
            </a:r>
          </a:p>
          <a:p>
            <a:pPr marL="0" indent="0">
              <a:buNone/>
            </a:pPr>
            <a:r>
              <a:rPr lang="pt-BR" dirty="0" smtClean="0"/>
              <a:t>&gt;&gt; </a:t>
            </a:r>
            <a:r>
              <a:rPr lang="pt-BR" dirty="0" err="1" smtClean="0"/>
              <a:t>eb</a:t>
            </a:r>
            <a:r>
              <a:rPr lang="pt-BR" dirty="0" smtClean="0"/>
              <a:t> </a:t>
            </a:r>
            <a:r>
              <a:rPr lang="pt-BR" dirty="0" err="1" smtClean="0"/>
              <a:t>list</a:t>
            </a:r>
            <a:endParaRPr lang="pt-BR" dirty="0"/>
          </a:p>
        </p:txBody>
      </p:sp>
    </p:spTree>
    <p:extLst>
      <p:ext uri="{BB962C8B-B14F-4D97-AF65-F5344CB8AC3E}">
        <p14:creationId xmlns:p14="http://schemas.microsoft.com/office/powerpoint/2010/main" val="27063494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7. </a:t>
            </a:r>
            <a:r>
              <a:rPr lang="pt-BR" dirty="0" err="1" smtClean="0"/>
              <a:t>Deploying</a:t>
            </a:r>
            <a:r>
              <a:rPr lang="pt-BR" dirty="0" smtClean="0"/>
              <a:t> – </a:t>
            </a:r>
            <a:r>
              <a:rPr lang="pt-BR" dirty="0" err="1" smtClean="0"/>
              <a:t>Elastic</a:t>
            </a:r>
            <a:r>
              <a:rPr lang="pt-BR" dirty="0" smtClean="0"/>
              <a:t> </a:t>
            </a:r>
            <a:r>
              <a:rPr lang="pt-BR" dirty="0" err="1" smtClean="0"/>
              <a:t>Beanstalk</a:t>
            </a:r>
            <a:r>
              <a:rPr lang="pt-BR" dirty="0" smtClean="0"/>
              <a:t> (</a:t>
            </a:r>
            <a:r>
              <a:rPr lang="pt-BR" dirty="0" err="1" smtClean="0"/>
              <a:t>Load</a:t>
            </a:r>
            <a:r>
              <a:rPr lang="pt-BR" dirty="0" smtClean="0"/>
              <a:t> </a:t>
            </a:r>
            <a:r>
              <a:rPr lang="pt-BR" dirty="0" err="1" smtClean="0"/>
              <a:t>Balancer</a:t>
            </a:r>
            <a:r>
              <a:rPr lang="pt-BR" dirty="0" smtClean="0"/>
              <a:t>)</a:t>
            </a:r>
            <a:endParaRPr lang="pt-BR" dirty="0"/>
          </a:p>
        </p:txBody>
      </p:sp>
      <p:sp>
        <p:nvSpPr>
          <p:cNvPr id="3" name="Espaço Reservado para Conteúdo 2"/>
          <p:cNvSpPr>
            <a:spLocks noGrp="1"/>
          </p:cNvSpPr>
          <p:nvPr>
            <p:ph idx="1"/>
          </p:nvPr>
        </p:nvSpPr>
        <p:spPr/>
        <p:txBody>
          <a:bodyPr/>
          <a:lstStyle/>
          <a:p>
            <a:pPr marL="0" indent="0">
              <a:buNone/>
            </a:pPr>
            <a:r>
              <a:rPr lang="pt-BR" dirty="0" smtClean="0"/>
              <a:t>Tutorial: https://www.youtube.com/watch?v=4oCjtzxWWJs&amp;ab_channel=JustmeandOpensource</a:t>
            </a:r>
          </a:p>
          <a:p>
            <a:endParaRPr lang="pt-BR" dirty="0" smtClean="0"/>
          </a:p>
          <a:p>
            <a:pPr marL="0" indent="0">
              <a:buNone/>
            </a:pPr>
            <a:r>
              <a:rPr lang="pt-BR" dirty="0" err="1" smtClean="0"/>
              <a:t>Another</a:t>
            </a:r>
            <a:r>
              <a:rPr lang="pt-BR" dirty="0" smtClean="0"/>
              <a:t> </a:t>
            </a:r>
            <a:r>
              <a:rPr lang="pt-BR" dirty="0" err="1" smtClean="0"/>
              <a:t>example</a:t>
            </a:r>
            <a:r>
              <a:rPr lang="pt-BR" dirty="0" smtClean="0"/>
              <a:t>:</a:t>
            </a:r>
          </a:p>
          <a:p>
            <a:pPr marL="0" indent="0">
              <a:buNone/>
            </a:pPr>
            <a:r>
              <a:rPr lang="pt-BR" dirty="0" smtClean="0"/>
              <a:t>https://sommershurbaji.medium.com/deploying-a-docker-container-to-aws-with-elastic-beanstalk-28adfd6e7e95</a:t>
            </a:r>
            <a:endParaRPr lang="pt-BR" dirty="0"/>
          </a:p>
        </p:txBody>
      </p:sp>
    </p:spTree>
    <p:extLst>
      <p:ext uri="{BB962C8B-B14F-4D97-AF65-F5344CB8AC3E}">
        <p14:creationId xmlns:p14="http://schemas.microsoft.com/office/powerpoint/2010/main" val="33575848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MLFlow</a:t>
            </a:r>
            <a:endParaRPr lang="pt-BR" dirty="0"/>
          </a:p>
        </p:txBody>
      </p:sp>
      <p:sp>
        <p:nvSpPr>
          <p:cNvPr id="3" name="Espaço Reservado para Conteúdo 2"/>
          <p:cNvSpPr>
            <a:spLocks noGrp="1"/>
          </p:cNvSpPr>
          <p:nvPr>
            <p:ph idx="1"/>
          </p:nvPr>
        </p:nvSpPr>
        <p:spPr/>
        <p:txBody>
          <a:bodyPr/>
          <a:lstStyle/>
          <a:p>
            <a:pPr marL="0" indent="0">
              <a:buNone/>
            </a:pPr>
            <a:r>
              <a:rPr lang="en-US" dirty="0" smtClean="0"/>
              <a:t>ML Experiment: Process of building a model.</a:t>
            </a:r>
          </a:p>
          <a:p>
            <a:pPr marL="0" indent="0">
              <a:buNone/>
            </a:pPr>
            <a:r>
              <a:rPr lang="en-US" dirty="0" smtClean="0"/>
              <a:t>Experiment run: Each trial in a ML experiment.</a:t>
            </a:r>
            <a:endParaRPr lang="pt-BR" dirty="0"/>
          </a:p>
        </p:txBody>
      </p:sp>
    </p:spTree>
    <p:extLst>
      <p:ext uri="{BB962C8B-B14F-4D97-AF65-F5344CB8AC3E}">
        <p14:creationId xmlns:p14="http://schemas.microsoft.com/office/powerpoint/2010/main" val="435285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Summary</a:t>
            </a:r>
            <a:endParaRPr lang="pt-BR" dirty="0"/>
          </a:p>
        </p:txBody>
      </p:sp>
      <p:sp>
        <p:nvSpPr>
          <p:cNvPr id="3" name="Espaço Reservado para Conteúdo 2"/>
          <p:cNvSpPr>
            <a:spLocks noGrp="1"/>
          </p:cNvSpPr>
          <p:nvPr>
            <p:ph idx="1"/>
          </p:nvPr>
        </p:nvSpPr>
        <p:spPr/>
        <p:txBody>
          <a:bodyPr/>
          <a:lstStyle/>
          <a:p>
            <a:pPr marL="0" indent="0">
              <a:buNone/>
            </a:pPr>
            <a:r>
              <a:rPr lang="pt-BR" dirty="0" smtClean="0"/>
              <a:t>- </a:t>
            </a:r>
            <a:r>
              <a:rPr lang="pt-BR" dirty="0" err="1" smtClean="0"/>
              <a:t>Save</a:t>
            </a:r>
            <a:r>
              <a:rPr lang="pt-BR" dirty="0" smtClean="0"/>
              <a:t> </a:t>
            </a:r>
            <a:r>
              <a:rPr lang="pt-BR" dirty="0" err="1" smtClean="0"/>
              <a:t>models</a:t>
            </a:r>
            <a:r>
              <a:rPr lang="pt-BR" dirty="0" smtClean="0"/>
              <a:t> </a:t>
            </a:r>
            <a:r>
              <a:rPr lang="pt-BR" dirty="0" err="1" smtClean="0"/>
              <a:t>with</a:t>
            </a:r>
            <a:r>
              <a:rPr lang="pt-BR" dirty="0" smtClean="0"/>
              <a:t> </a:t>
            </a:r>
            <a:r>
              <a:rPr lang="pt-BR" dirty="0" err="1" smtClean="0"/>
              <a:t>pickle</a:t>
            </a:r>
            <a:endParaRPr lang="pt-BR" dirty="0" smtClean="0"/>
          </a:p>
          <a:p>
            <a:pPr marL="0" indent="0">
              <a:buNone/>
            </a:pPr>
            <a:r>
              <a:rPr lang="pt-BR" dirty="0" smtClean="0"/>
              <a:t>- Use </a:t>
            </a:r>
            <a:r>
              <a:rPr lang="pt-BR" dirty="0" err="1" smtClean="0"/>
              <a:t>flask</a:t>
            </a:r>
            <a:r>
              <a:rPr lang="pt-BR" dirty="0" smtClean="0"/>
              <a:t> </a:t>
            </a:r>
            <a:r>
              <a:rPr lang="pt-BR" dirty="0" err="1" smtClean="0"/>
              <a:t>to</a:t>
            </a:r>
            <a:r>
              <a:rPr lang="pt-BR" dirty="0" smtClean="0"/>
              <a:t> </a:t>
            </a:r>
            <a:r>
              <a:rPr lang="pt-BR" dirty="0" err="1" smtClean="0"/>
              <a:t>turn</a:t>
            </a:r>
            <a:r>
              <a:rPr lang="pt-BR" dirty="0" smtClean="0"/>
              <a:t> </a:t>
            </a:r>
            <a:r>
              <a:rPr lang="pt-BR" dirty="0" err="1" smtClean="0"/>
              <a:t>the</a:t>
            </a:r>
            <a:r>
              <a:rPr lang="pt-BR" dirty="0" smtClean="0"/>
              <a:t> </a:t>
            </a:r>
            <a:r>
              <a:rPr lang="pt-BR" dirty="0" err="1" smtClean="0"/>
              <a:t>model</a:t>
            </a:r>
            <a:r>
              <a:rPr lang="pt-BR" dirty="0" smtClean="0"/>
              <a:t> </a:t>
            </a:r>
            <a:r>
              <a:rPr lang="pt-BR" dirty="0" err="1" smtClean="0"/>
              <a:t>into</a:t>
            </a:r>
            <a:r>
              <a:rPr lang="pt-BR" dirty="0" smtClean="0"/>
              <a:t> a web servisse</a:t>
            </a:r>
          </a:p>
          <a:p>
            <a:pPr marL="0" indent="0">
              <a:buNone/>
            </a:pPr>
            <a:r>
              <a:rPr lang="pt-BR" dirty="0" smtClean="0"/>
              <a:t>- Use </a:t>
            </a:r>
            <a:r>
              <a:rPr lang="pt-BR" dirty="0" err="1" smtClean="0"/>
              <a:t>dependency</a:t>
            </a:r>
            <a:r>
              <a:rPr lang="pt-BR" dirty="0" smtClean="0"/>
              <a:t> </a:t>
            </a:r>
            <a:r>
              <a:rPr lang="pt-BR" dirty="0" err="1" smtClean="0"/>
              <a:t>and</a:t>
            </a:r>
            <a:r>
              <a:rPr lang="pt-BR" dirty="0" smtClean="0"/>
              <a:t> </a:t>
            </a:r>
            <a:r>
              <a:rPr lang="pt-BR" dirty="0" err="1" smtClean="0"/>
              <a:t>env</a:t>
            </a:r>
            <a:r>
              <a:rPr lang="pt-BR" dirty="0" smtClean="0"/>
              <a:t> manager</a:t>
            </a:r>
          </a:p>
          <a:p>
            <a:pPr marL="0" indent="0">
              <a:buNone/>
            </a:pPr>
            <a:r>
              <a:rPr lang="pt-BR" dirty="0" smtClean="0"/>
              <a:t>- </a:t>
            </a:r>
            <a:r>
              <a:rPr lang="pt-BR" dirty="0" err="1" smtClean="0"/>
              <a:t>Package</a:t>
            </a:r>
            <a:r>
              <a:rPr lang="pt-BR" dirty="0" smtClean="0"/>
              <a:t> it </a:t>
            </a:r>
            <a:r>
              <a:rPr lang="pt-BR" dirty="0" err="1" smtClean="0"/>
              <a:t>with</a:t>
            </a:r>
            <a:r>
              <a:rPr lang="pt-BR" dirty="0" smtClean="0"/>
              <a:t> </a:t>
            </a:r>
            <a:r>
              <a:rPr lang="pt-BR" dirty="0" err="1" smtClean="0"/>
              <a:t>docker</a:t>
            </a:r>
            <a:endParaRPr lang="pt-BR" dirty="0" smtClean="0"/>
          </a:p>
          <a:p>
            <a:pPr marL="0" indent="0">
              <a:buNone/>
            </a:pPr>
            <a:r>
              <a:rPr lang="pt-BR" dirty="0" smtClean="0"/>
              <a:t>- </a:t>
            </a:r>
            <a:r>
              <a:rPr lang="pt-BR" dirty="0" err="1" smtClean="0"/>
              <a:t>Deploy</a:t>
            </a:r>
            <a:r>
              <a:rPr lang="pt-BR" dirty="0" smtClean="0"/>
              <a:t> </a:t>
            </a:r>
            <a:r>
              <a:rPr lang="pt-BR" dirty="0" err="1" smtClean="0"/>
              <a:t>to</a:t>
            </a:r>
            <a:r>
              <a:rPr lang="pt-BR" dirty="0" smtClean="0"/>
              <a:t> </a:t>
            </a:r>
            <a:r>
              <a:rPr lang="pt-BR" dirty="0" err="1" smtClean="0"/>
              <a:t>the</a:t>
            </a:r>
            <a:r>
              <a:rPr lang="pt-BR" dirty="0" smtClean="0"/>
              <a:t> </a:t>
            </a:r>
            <a:r>
              <a:rPr lang="pt-BR" dirty="0" err="1" smtClean="0"/>
              <a:t>cloud</a:t>
            </a:r>
            <a:endParaRPr lang="pt-BR" dirty="0" smtClean="0"/>
          </a:p>
          <a:p>
            <a:pPr marL="0" indent="0">
              <a:buNone/>
            </a:pPr>
            <a:endParaRPr lang="pt-BR" dirty="0"/>
          </a:p>
        </p:txBody>
      </p:sp>
    </p:spTree>
    <p:extLst>
      <p:ext uri="{BB962C8B-B14F-4D97-AF65-F5344CB8AC3E}">
        <p14:creationId xmlns:p14="http://schemas.microsoft.com/office/powerpoint/2010/main" val="1444951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Experiment</a:t>
            </a:r>
            <a:r>
              <a:rPr lang="pt-BR" dirty="0" smtClean="0"/>
              <a:t> </a:t>
            </a:r>
            <a:r>
              <a:rPr lang="pt-BR" dirty="0" err="1" smtClean="0"/>
              <a:t>Tracking</a:t>
            </a:r>
            <a:endParaRPr lang="pt-BR" dirty="0"/>
          </a:p>
        </p:txBody>
      </p:sp>
      <p:sp>
        <p:nvSpPr>
          <p:cNvPr id="3" name="Espaço Reservado para Conteúdo 2"/>
          <p:cNvSpPr>
            <a:spLocks noGrp="1"/>
          </p:cNvSpPr>
          <p:nvPr>
            <p:ph idx="1"/>
          </p:nvPr>
        </p:nvSpPr>
        <p:spPr/>
        <p:txBody>
          <a:bodyPr>
            <a:normAutofit fontScale="92500" lnSpcReduction="10000"/>
          </a:bodyPr>
          <a:lstStyle/>
          <a:p>
            <a:pPr marL="0" indent="0">
              <a:buNone/>
            </a:pPr>
            <a:r>
              <a:rPr lang="en-US" dirty="0" smtClean="0"/>
              <a:t>Experiment Tracking - Process of keeping track of all the RELEVANT INFORMATION from an ML Experiment, which </a:t>
            </a:r>
            <a:r>
              <a:rPr lang="en-US" dirty="0" err="1" smtClean="0"/>
              <a:t>incluses</a:t>
            </a:r>
            <a:r>
              <a:rPr lang="en-US" dirty="0" smtClean="0"/>
              <a:t>:</a:t>
            </a:r>
          </a:p>
          <a:p>
            <a:pPr marL="0" indent="0">
              <a:buNone/>
            </a:pPr>
            <a:endParaRPr lang="en-US" dirty="0" smtClean="0"/>
          </a:p>
          <a:p>
            <a:pPr marL="0" indent="0">
              <a:buNone/>
            </a:pPr>
            <a:r>
              <a:rPr lang="en-US" dirty="0" smtClean="0"/>
              <a:t>- Source code</a:t>
            </a:r>
          </a:p>
          <a:p>
            <a:pPr marL="0" indent="0">
              <a:buNone/>
            </a:pPr>
            <a:r>
              <a:rPr lang="en-US" dirty="0" smtClean="0"/>
              <a:t>- Environment</a:t>
            </a:r>
          </a:p>
          <a:p>
            <a:pPr marL="0" indent="0">
              <a:buNone/>
            </a:pPr>
            <a:r>
              <a:rPr lang="en-US" dirty="0" smtClean="0"/>
              <a:t>- Data</a:t>
            </a:r>
          </a:p>
          <a:p>
            <a:pPr marL="0" indent="0">
              <a:buNone/>
            </a:pPr>
            <a:r>
              <a:rPr lang="en-US" dirty="0" smtClean="0"/>
              <a:t>- Model</a:t>
            </a:r>
          </a:p>
          <a:p>
            <a:pPr marL="0" indent="0">
              <a:buNone/>
            </a:pPr>
            <a:r>
              <a:rPr lang="en-US" dirty="0" smtClean="0"/>
              <a:t>- </a:t>
            </a:r>
            <a:r>
              <a:rPr lang="en-US" dirty="0" err="1" smtClean="0"/>
              <a:t>Hyperparameters</a:t>
            </a:r>
            <a:endParaRPr lang="en-US" dirty="0" smtClean="0"/>
          </a:p>
          <a:p>
            <a:pPr marL="0" indent="0">
              <a:buNone/>
            </a:pPr>
            <a:r>
              <a:rPr lang="en-US" dirty="0" smtClean="0"/>
              <a:t>- Metrics</a:t>
            </a:r>
          </a:p>
          <a:p>
            <a:pPr marL="0" indent="0">
              <a:buNone/>
            </a:pPr>
            <a:r>
              <a:rPr lang="en-US" dirty="0" smtClean="0"/>
              <a:t>- ... </a:t>
            </a:r>
          </a:p>
          <a:p>
            <a:pPr marL="0" indent="0">
              <a:buNone/>
            </a:pPr>
            <a:endParaRPr lang="pt-BR" dirty="0"/>
          </a:p>
        </p:txBody>
      </p:sp>
    </p:spTree>
    <p:extLst>
      <p:ext uri="{BB962C8B-B14F-4D97-AF65-F5344CB8AC3E}">
        <p14:creationId xmlns:p14="http://schemas.microsoft.com/office/powerpoint/2010/main" val="33260559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Why</a:t>
            </a:r>
            <a:r>
              <a:rPr lang="pt-BR" dirty="0" smtClean="0"/>
              <a:t> use </a:t>
            </a:r>
            <a:r>
              <a:rPr lang="pt-BR" dirty="0" err="1" smtClean="0"/>
              <a:t>Experiment</a:t>
            </a:r>
            <a:r>
              <a:rPr lang="pt-BR" dirty="0" smtClean="0"/>
              <a:t> </a:t>
            </a:r>
            <a:r>
              <a:rPr lang="pt-BR" dirty="0" err="1" smtClean="0"/>
              <a:t>Tracking</a:t>
            </a:r>
            <a:r>
              <a:rPr lang="pt-BR" dirty="0" smtClean="0"/>
              <a:t>?</a:t>
            </a:r>
            <a:endParaRPr lang="pt-BR" dirty="0"/>
          </a:p>
        </p:txBody>
      </p:sp>
      <p:sp>
        <p:nvSpPr>
          <p:cNvPr id="3" name="Espaço Reservado para Conteúdo 2"/>
          <p:cNvSpPr>
            <a:spLocks noGrp="1"/>
          </p:cNvSpPr>
          <p:nvPr>
            <p:ph idx="1"/>
          </p:nvPr>
        </p:nvSpPr>
        <p:spPr/>
        <p:txBody>
          <a:bodyPr/>
          <a:lstStyle/>
          <a:p>
            <a:pPr marL="0" indent="0">
              <a:buNone/>
            </a:pPr>
            <a:r>
              <a:rPr lang="pt-BR" dirty="0" smtClean="0"/>
              <a:t>- </a:t>
            </a:r>
            <a:r>
              <a:rPr lang="pt-BR" dirty="0" err="1" smtClean="0"/>
              <a:t>Reproducibility</a:t>
            </a:r>
            <a:endParaRPr lang="pt-BR" dirty="0" smtClean="0"/>
          </a:p>
          <a:p>
            <a:pPr marL="0" indent="0">
              <a:buNone/>
            </a:pPr>
            <a:r>
              <a:rPr lang="pt-BR" dirty="0" smtClean="0"/>
              <a:t>- </a:t>
            </a:r>
            <a:r>
              <a:rPr lang="pt-BR" dirty="0" err="1" smtClean="0"/>
              <a:t>Organization</a:t>
            </a:r>
            <a:endParaRPr lang="pt-BR" dirty="0" smtClean="0"/>
          </a:p>
          <a:p>
            <a:pPr marL="0" indent="0">
              <a:buNone/>
            </a:pPr>
            <a:r>
              <a:rPr lang="pt-BR" dirty="0" smtClean="0"/>
              <a:t>- </a:t>
            </a:r>
            <a:r>
              <a:rPr lang="pt-BR" dirty="0" err="1" smtClean="0"/>
              <a:t>Optimization</a:t>
            </a:r>
            <a:endParaRPr lang="pt-BR" dirty="0"/>
          </a:p>
        </p:txBody>
      </p:sp>
    </p:spTree>
    <p:extLst>
      <p:ext uri="{BB962C8B-B14F-4D97-AF65-F5344CB8AC3E}">
        <p14:creationId xmlns:p14="http://schemas.microsoft.com/office/powerpoint/2010/main" val="24716704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MLFLOW</a:t>
            </a:r>
            <a:endParaRPr lang="pt-BR" dirty="0"/>
          </a:p>
        </p:txBody>
      </p:sp>
      <p:sp>
        <p:nvSpPr>
          <p:cNvPr id="3" name="Espaço Reservado para Conteúdo 2"/>
          <p:cNvSpPr>
            <a:spLocks noGrp="1"/>
          </p:cNvSpPr>
          <p:nvPr>
            <p:ph idx="1"/>
          </p:nvPr>
        </p:nvSpPr>
        <p:spPr/>
        <p:txBody>
          <a:bodyPr/>
          <a:lstStyle/>
          <a:p>
            <a:pPr marL="0" indent="0">
              <a:buNone/>
            </a:pPr>
            <a:r>
              <a:rPr lang="en-US" dirty="0" smtClean="0"/>
              <a:t>Open source platform for machine learning lifecycle</a:t>
            </a:r>
          </a:p>
          <a:p>
            <a:pPr marL="0" indent="0">
              <a:buNone/>
            </a:pPr>
            <a:r>
              <a:rPr lang="en-US" dirty="0" smtClean="0"/>
              <a:t>It's a python package that can be installed with pip, contains four modules:</a:t>
            </a:r>
          </a:p>
          <a:p>
            <a:pPr marL="0" indent="0">
              <a:buNone/>
            </a:pPr>
            <a:endParaRPr lang="en-US" dirty="0" smtClean="0"/>
          </a:p>
          <a:p>
            <a:pPr marL="0" indent="0">
              <a:buNone/>
            </a:pPr>
            <a:r>
              <a:rPr lang="en-US" dirty="0" smtClean="0"/>
              <a:t>- Tracking</a:t>
            </a:r>
          </a:p>
          <a:p>
            <a:pPr marL="0" indent="0">
              <a:buNone/>
            </a:pPr>
            <a:r>
              <a:rPr lang="en-US" dirty="0" smtClean="0"/>
              <a:t>- Models</a:t>
            </a:r>
          </a:p>
          <a:p>
            <a:pPr marL="0" indent="0">
              <a:buNone/>
            </a:pPr>
            <a:r>
              <a:rPr lang="en-US" dirty="0" smtClean="0"/>
              <a:t>- Model Registry</a:t>
            </a:r>
          </a:p>
          <a:p>
            <a:pPr marL="0" indent="0">
              <a:buNone/>
            </a:pPr>
            <a:r>
              <a:rPr lang="en-US" dirty="0" smtClean="0"/>
              <a:t>- Projects (Out of the scope in the course)</a:t>
            </a:r>
            <a:endParaRPr lang="pt-BR" dirty="0"/>
          </a:p>
        </p:txBody>
      </p:sp>
    </p:spTree>
    <p:extLst>
      <p:ext uri="{BB962C8B-B14F-4D97-AF65-F5344CB8AC3E}">
        <p14:creationId xmlns:p14="http://schemas.microsoft.com/office/powerpoint/2010/main" val="8043924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77500" lnSpcReduction="20000"/>
          </a:bodyPr>
          <a:lstStyle/>
          <a:p>
            <a:pPr marL="0" indent="0">
              <a:buNone/>
            </a:pPr>
            <a:r>
              <a:rPr lang="en-US" dirty="0" err="1" smtClean="0"/>
              <a:t>MLFlow</a:t>
            </a:r>
            <a:r>
              <a:rPr lang="en-US" dirty="0" smtClean="0"/>
              <a:t> tracking allows you to organize experiments into runs, keeping track of:</a:t>
            </a:r>
          </a:p>
          <a:p>
            <a:pPr marL="0" indent="0">
              <a:buNone/>
            </a:pPr>
            <a:r>
              <a:rPr lang="en-US" dirty="0" smtClean="0"/>
              <a:t>- Parameters</a:t>
            </a:r>
          </a:p>
          <a:p>
            <a:pPr marL="0" indent="0">
              <a:buNone/>
            </a:pPr>
            <a:r>
              <a:rPr lang="en-US" dirty="0" smtClean="0"/>
              <a:t>- Metrics</a:t>
            </a:r>
          </a:p>
          <a:p>
            <a:pPr marL="0" indent="0">
              <a:buNone/>
            </a:pPr>
            <a:r>
              <a:rPr lang="en-US" dirty="0" smtClean="0"/>
              <a:t>- Metadata</a:t>
            </a:r>
          </a:p>
          <a:p>
            <a:pPr marL="0" indent="0">
              <a:buNone/>
            </a:pPr>
            <a:r>
              <a:rPr lang="en-US" dirty="0" smtClean="0"/>
              <a:t>- Artifacts</a:t>
            </a:r>
          </a:p>
          <a:p>
            <a:pPr marL="0" indent="0">
              <a:buNone/>
            </a:pPr>
            <a:r>
              <a:rPr lang="en-US" dirty="0" smtClean="0"/>
              <a:t>- Models</a:t>
            </a:r>
          </a:p>
          <a:p>
            <a:pPr marL="0" indent="0">
              <a:buNone/>
            </a:pPr>
            <a:endParaRPr lang="en-US" dirty="0" smtClean="0"/>
          </a:p>
          <a:p>
            <a:pPr marL="0" indent="0">
              <a:buNone/>
            </a:pPr>
            <a:r>
              <a:rPr lang="en-US" dirty="0" smtClean="0"/>
              <a:t>Along with this, </a:t>
            </a:r>
            <a:r>
              <a:rPr lang="en-US" dirty="0" err="1" smtClean="0"/>
              <a:t>MLFlow</a:t>
            </a:r>
            <a:r>
              <a:rPr lang="en-US" dirty="0" smtClean="0"/>
              <a:t> automatically logs extra information about the run:</a:t>
            </a:r>
          </a:p>
          <a:p>
            <a:pPr marL="0" indent="0">
              <a:buNone/>
            </a:pPr>
            <a:r>
              <a:rPr lang="en-US" dirty="0" smtClean="0"/>
              <a:t>- Source code</a:t>
            </a:r>
          </a:p>
          <a:p>
            <a:pPr marL="0" indent="0">
              <a:buNone/>
            </a:pPr>
            <a:r>
              <a:rPr lang="en-US" dirty="0" smtClean="0"/>
              <a:t>- Version of the code (</a:t>
            </a:r>
            <a:r>
              <a:rPr lang="en-US" dirty="0" err="1" smtClean="0"/>
              <a:t>git</a:t>
            </a:r>
            <a:r>
              <a:rPr lang="en-US" dirty="0" smtClean="0"/>
              <a:t> commit)</a:t>
            </a:r>
          </a:p>
          <a:p>
            <a:pPr marL="0" indent="0">
              <a:buNone/>
            </a:pPr>
            <a:r>
              <a:rPr lang="en-US" dirty="0" smtClean="0"/>
              <a:t>- Start and end time</a:t>
            </a:r>
          </a:p>
          <a:p>
            <a:pPr marL="0" indent="0">
              <a:buNone/>
            </a:pPr>
            <a:r>
              <a:rPr lang="en-US" dirty="0" smtClean="0"/>
              <a:t>- Author</a:t>
            </a:r>
            <a:endParaRPr lang="pt-BR" dirty="0"/>
          </a:p>
        </p:txBody>
      </p:sp>
    </p:spTree>
    <p:extLst>
      <p:ext uri="{BB962C8B-B14F-4D97-AF65-F5344CB8AC3E}">
        <p14:creationId xmlns:p14="http://schemas.microsoft.com/office/powerpoint/2010/main" val="31317927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1. </a:t>
            </a:r>
            <a:r>
              <a:rPr lang="pt-BR" dirty="0" err="1" smtClean="0"/>
              <a:t>How</a:t>
            </a:r>
            <a:r>
              <a:rPr lang="pt-BR" dirty="0" smtClean="0"/>
              <a:t> </a:t>
            </a:r>
            <a:r>
              <a:rPr lang="pt-BR" dirty="0" err="1" smtClean="0"/>
              <a:t>to</a:t>
            </a:r>
            <a:r>
              <a:rPr lang="pt-BR" dirty="0" smtClean="0"/>
              <a:t> </a:t>
            </a:r>
            <a:r>
              <a:rPr lang="pt-BR" dirty="0" err="1" smtClean="0"/>
              <a:t>install</a:t>
            </a:r>
            <a:r>
              <a:rPr lang="pt-BR" dirty="0" smtClean="0"/>
              <a:t>?</a:t>
            </a:r>
            <a:endParaRPr lang="pt-BR" dirty="0"/>
          </a:p>
        </p:txBody>
      </p:sp>
      <p:sp>
        <p:nvSpPr>
          <p:cNvPr id="3" name="Espaço Reservado para Conteúdo 2"/>
          <p:cNvSpPr>
            <a:spLocks noGrp="1"/>
          </p:cNvSpPr>
          <p:nvPr>
            <p:ph idx="1"/>
          </p:nvPr>
        </p:nvSpPr>
        <p:spPr/>
        <p:txBody>
          <a:bodyPr/>
          <a:lstStyle/>
          <a:p>
            <a:pPr marL="0" indent="0">
              <a:buNone/>
            </a:pPr>
            <a:r>
              <a:rPr lang="en-US" dirty="0" smtClean="0"/>
              <a:t>pip install </a:t>
            </a:r>
            <a:r>
              <a:rPr lang="en-US" dirty="0" err="1" smtClean="0"/>
              <a:t>mlflow</a:t>
            </a:r>
            <a:endParaRPr lang="en-US" dirty="0" smtClean="0"/>
          </a:p>
          <a:p>
            <a:pPr marL="0" indent="0">
              <a:buNone/>
            </a:pPr>
            <a:r>
              <a:rPr lang="en-US" dirty="0" smtClean="0"/>
              <a:t>&gt;&gt; </a:t>
            </a:r>
            <a:r>
              <a:rPr lang="en-US" dirty="0" err="1" smtClean="0"/>
              <a:t>mlflow</a:t>
            </a:r>
            <a:r>
              <a:rPr lang="en-US" dirty="0" smtClean="0"/>
              <a:t> #show the </a:t>
            </a:r>
            <a:r>
              <a:rPr lang="en-US" dirty="0" err="1" smtClean="0"/>
              <a:t>possibles</a:t>
            </a:r>
            <a:r>
              <a:rPr lang="en-US" dirty="0" smtClean="0"/>
              <a:t> commands</a:t>
            </a:r>
          </a:p>
          <a:p>
            <a:pPr marL="0" indent="0">
              <a:buNone/>
            </a:pPr>
            <a:endParaRPr lang="en-US" dirty="0" smtClean="0"/>
          </a:p>
          <a:p>
            <a:pPr marL="0" indent="0">
              <a:buNone/>
            </a:pPr>
            <a:r>
              <a:rPr lang="en-US" dirty="0" err="1" smtClean="0"/>
              <a:t>Lauch</a:t>
            </a:r>
            <a:r>
              <a:rPr lang="en-US" dirty="0" smtClean="0"/>
              <a:t> </a:t>
            </a:r>
            <a:r>
              <a:rPr lang="en-US" dirty="0" err="1" smtClean="0"/>
              <a:t>MLFlow</a:t>
            </a:r>
            <a:r>
              <a:rPr lang="en-US" dirty="0" smtClean="0"/>
              <a:t> web server locally:</a:t>
            </a:r>
          </a:p>
          <a:p>
            <a:pPr marL="0" indent="0">
              <a:buNone/>
            </a:pPr>
            <a:r>
              <a:rPr lang="en-US" dirty="0" smtClean="0"/>
              <a:t>&gt;&gt; </a:t>
            </a:r>
            <a:r>
              <a:rPr lang="en-US" dirty="0" err="1" smtClean="0"/>
              <a:t>mlflow</a:t>
            </a:r>
            <a:r>
              <a:rPr lang="en-US" dirty="0" smtClean="0"/>
              <a:t> </a:t>
            </a:r>
            <a:r>
              <a:rPr lang="en-US" dirty="0" err="1" smtClean="0"/>
              <a:t>ui</a:t>
            </a:r>
            <a:endParaRPr lang="pt-BR" dirty="0"/>
          </a:p>
        </p:txBody>
      </p:sp>
    </p:spTree>
    <p:extLst>
      <p:ext uri="{BB962C8B-B14F-4D97-AF65-F5344CB8AC3E}">
        <p14:creationId xmlns:p14="http://schemas.microsoft.com/office/powerpoint/2010/main" val="8760502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2. Set </a:t>
            </a:r>
            <a:r>
              <a:rPr lang="pt-BR" dirty="0" err="1" smtClean="0"/>
              <a:t>database</a:t>
            </a:r>
            <a:r>
              <a:rPr lang="pt-BR" dirty="0" smtClean="0"/>
              <a:t> </a:t>
            </a:r>
            <a:r>
              <a:rPr lang="pt-BR" dirty="0" err="1" smtClean="0"/>
              <a:t>and</a:t>
            </a:r>
            <a:r>
              <a:rPr lang="pt-BR" dirty="0" smtClean="0"/>
              <a:t> </a:t>
            </a:r>
            <a:r>
              <a:rPr lang="pt-BR" dirty="0" err="1" smtClean="0"/>
              <a:t>model</a:t>
            </a:r>
            <a:r>
              <a:rPr lang="pt-BR" dirty="0" smtClean="0"/>
              <a:t> registry</a:t>
            </a:r>
            <a:endParaRPr lang="pt-BR" dirty="0"/>
          </a:p>
        </p:txBody>
      </p:sp>
      <p:sp>
        <p:nvSpPr>
          <p:cNvPr id="3" name="Espaço Reservado para Conteúdo 2"/>
          <p:cNvSpPr>
            <a:spLocks noGrp="1"/>
          </p:cNvSpPr>
          <p:nvPr>
            <p:ph idx="1"/>
          </p:nvPr>
        </p:nvSpPr>
        <p:spPr/>
        <p:txBody>
          <a:bodyPr/>
          <a:lstStyle/>
          <a:p>
            <a:pPr marL="0" indent="0">
              <a:buNone/>
            </a:pPr>
            <a:r>
              <a:rPr lang="en-US" dirty="0" smtClean="0"/>
              <a:t>To use model registry (Models tab) you need to run </a:t>
            </a:r>
            <a:r>
              <a:rPr lang="en-US" dirty="0" err="1" smtClean="0"/>
              <a:t>MLFlow</a:t>
            </a:r>
            <a:r>
              <a:rPr lang="en-US" dirty="0" smtClean="0"/>
              <a:t> with a backend database.</a:t>
            </a:r>
          </a:p>
          <a:p>
            <a:pPr marL="0" indent="0">
              <a:buNone/>
            </a:pPr>
            <a:endParaRPr lang="en-US" dirty="0" smtClean="0"/>
          </a:p>
          <a:p>
            <a:pPr marL="0" indent="0">
              <a:buNone/>
            </a:pPr>
            <a:r>
              <a:rPr lang="en-US" dirty="0" smtClean="0"/>
              <a:t>&gt;&gt; </a:t>
            </a:r>
            <a:r>
              <a:rPr lang="en-US" dirty="0" err="1" smtClean="0"/>
              <a:t>mlflow</a:t>
            </a:r>
            <a:r>
              <a:rPr lang="en-US" dirty="0" smtClean="0"/>
              <a:t> </a:t>
            </a:r>
            <a:r>
              <a:rPr lang="en-US" dirty="0" err="1" smtClean="0"/>
              <a:t>ui</a:t>
            </a:r>
            <a:r>
              <a:rPr lang="en-US" dirty="0" smtClean="0"/>
              <a:t> --backend-store-</a:t>
            </a:r>
            <a:r>
              <a:rPr lang="en-US" dirty="0" err="1" smtClean="0"/>
              <a:t>uri</a:t>
            </a:r>
            <a:r>
              <a:rPr lang="en-US" dirty="0" smtClean="0"/>
              <a:t> sqlite:///mlflow.db</a:t>
            </a:r>
            <a:endParaRPr lang="pt-BR" dirty="0"/>
          </a:p>
        </p:txBody>
      </p:sp>
    </p:spTree>
    <p:extLst>
      <p:ext uri="{BB962C8B-B14F-4D97-AF65-F5344CB8AC3E}">
        <p14:creationId xmlns:p14="http://schemas.microsoft.com/office/powerpoint/2010/main" val="15091462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3. How to work with </a:t>
            </a:r>
            <a:r>
              <a:rPr lang="en-US" dirty="0" err="1" smtClean="0"/>
              <a:t>mlflow</a:t>
            </a:r>
            <a:r>
              <a:rPr lang="en-US" dirty="0" smtClean="0"/>
              <a:t>?</a:t>
            </a:r>
            <a:endParaRPr lang="pt-BR" dirty="0"/>
          </a:p>
        </p:txBody>
      </p:sp>
      <p:sp>
        <p:nvSpPr>
          <p:cNvPr id="3" name="Espaço Reservado para Conteúdo 2"/>
          <p:cNvSpPr>
            <a:spLocks noGrp="1"/>
          </p:cNvSpPr>
          <p:nvPr>
            <p:ph idx="1"/>
          </p:nvPr>
        </p:nvSpPr>
        <p:spPr/>
        <p:txBody>
          <a:bodyPr>
            <a:normAutofit/>
          </a:bodyPr>
          <a:lstStyle/>
          <a:p>
            <a:pPr marL="0" indent="0">
              <a:buNone/>
            </a:pPr>
            <a:r>
              <a:rPr lang="en-US" sz="2000" dirty="0" smtClean="0"/>
              <a:t>- </a:t>
            </a:r>
            <a:r>
              <a:rPr lang="en-US" sz="2000" dirty="0" err="1" smtClean="0"/>
              <a:t>mlflow.set_tag</a:t>
            </a:r>
            <a:r>
              <a:rPr lang="en-US" sz="2000" dirty="0" smtClean="0"/>
              <a:t>() # data about the developer for example</a:t>
            </a:r>
          </a:p>
          <a:p>
            <a:pPr marL="0" indent="0">
              <a:buNone/>
            </a:pPr>
            <a:r>
              <a:rPr lang="en-US" sz="2000" dirty="0" smtClean="0"/>
              <a:t>- </a:t>
            </a:r>
            <a:r>
              <a:rPr lang="en-US" sz="2000" dirty="0" err="1" smtClean="0"/>
              <a:t>mlflow.log_param</a:t>
            </a:r>
            <a:r>
              <a:rPr lang="en-US" sz="2000" dirty="0" smtClean="0"/>
              <a:t>() # all kind of parameters or info to be logged</a:t>
            </a:r>
          </a:p>
          <a:p>
            <a:pPr marL="0" indent="0">
              <a:buNone/>
            </a:pPr>
            <a:r>
              <a:rPr lang="en-US" sz="2000" dirty="0" smtClean="0"/>
              <a:t>- </a:t>
            </a:r>
            <a:r>
              <a:rPr lang="en-US" sz="2000" dirty="0" err="1" smtClean="0"/>
              <a:t>mlflow.log_metric</a:t>
            </a:r>
            <a:r>
              <a:rPr lang="en-US" sz="2000" dirty="0" smtClean="0"/>
              <a:t>() # results/metrics</a:t>
            </a:r>
            <a:endParaRPr lang="pt-BR" sz="2000" dirty="0"/>
          </a:p>
        </p:txBody>
      </p:sp>
      <p:pic>
        <p:nvPicPr>
          <p:cNvPr id="6" name="Imagem 5"/>
          <p:cNvPicPr>
            <a:picLocks noChangeAspect="1"/>
          </p:cNvPicPr>
          <p:nvPr/>
        </p:nvPicPr>
        <p:blipFill>
          <a:blip r:embed="rId2"/>
          <a:stretch>
            <a:fillRect/>
          </a:stretch>
        </p:blipFill>
        <p:spPr>
          <a:xfrm>
            <a:off x="2436998" y="3098089"/>
            <a:ext cx="7318004" cy="3597541"/>
          </a:xfrm>
          <a:prstGeom prst="rect">
            <a:avLst/>
          </a:prstGeom>
        </p:spPr>
      </p:pic>
    </p:spTree>
    <p:extLst>
      <p:ext uri="{BB962C8B-B14F-4D97-AF65-F5344CB8AC3E}">
        <p14:creationId xmlns:p14="http://schemas.microsoft.com/office/powerpoint/2010/main" val="13006763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pPr marL="0" indent="0">
              <a:buNone/>
            </a:pPr>
            <a:r>
              <a:rPr lang="en-US" dirty="0" smtClean="0"/>
              <a:t>*The source code is not detected if used in a </a:t>
            </a:r>
            <a:r>
              <a:rPr lang="en-US" dirty="0" err="1" smtClean="0"/>
              <a:t>Jupyter</a:t>
            </a:r>
            <a:r>
              <a:rPr lang="en-US" dirty="0" smtClean="0"/>
              <a:t> Notebook, so it will not be showed in the </a:t>
            </a:r>
            <a:r>
              <a:rPr lang="en-US" dirty="0" err="1" smtClean="0"/>
              <a:t>mlflow</a:t>
            </a:r>
            <a:r>
              <a:rPr lang="en-US" dirty="0" smtClean="0"/>
              <a:t> tracking.</a:t>
            </a:r>
          </a:p>
          <a:p>
            <a:pPr marL="0" indent="0">
              <a:buNone/>
            </a:pPr>
            <a:r>
              <a:rPr lang="en-US" dirty="0" smtClean="0"/>
              <a:t>If you use a script it will appear in the source code section!</a:t>
            </a:r>
            <a:endParaRPr lang="pt-BR" dirty="0"/>
          </a:p>
        </p:txBody>
      </p:sp>
    </p:spTree>
    <p:extLst>
      <p:ext uri="{BB962C8B-B14F-4D97-AF65-F5344CB8AC3E}">
        <p14:creationId xmlns:p14="http://schemas.microsoft.com/office/powerpoint/2010/main" val="177547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EXPERIMENT TRACKING WITH MLFLOW</a:t>
            </a:r>
            <a:endParaRPr lang="pt-BR" dirty="0"/>
          </a:p>
        </p:txBody>
      </p:sp>
      <p:sp>
        <p:nvSpPr>
          <p:cNvPr id="3" name="Espaço Reservado para Conteúdo 2"/>
          <p:cNvSpPr>
            <a:spLocks noGrp="1"/>
          </p:cNvSpPr>
          <p:nvPr>
            <p:ph idx="1"/>
          </p:nvPr>
        </p:nvSpPr>
        <p:spPr/>
        <p:txBody>
          <a:bodyPr/>
          <a:lstStyle/>
          <a:p>
            <a:pPr marL="0" indent="0">
              <a:buNone/>
            </a:pPr>
            <a:r>
              <a:rPr lang="en-US" dirty="0" smtClean="0"/>
              <a:t>- Add parameter tuning to notebook</a:t>
            </a:r>
          </a:p>
          <a:p>
            <a:pPr marL="0" indent="0">
              <a:buNone/>
            </a:pPr>
            <a:r>
              <a:rPr lang="en-US" dirty="0" smtClean="0"/>
              <a:t>- Show how it looks in </a:t>
            </a:r>
            <a:r>
              <a:rPr lang="en-US" dirty="0" err="1" smtClean="0"/>
              <a:t>MLFlow</a:t>
            </a:r>
            <a:endParaRPr lang="en-US" dirty="0" smtClean="0"/>
          </a:p>
          <a:p>
            <a:pPr marL="0" indent="0">
              <a:buNone/>
            </a:pPr>
            <a:r>
              <a:rPr lang="en-US" dirty="0" smtClean="0"/>
              <a:t>- Select the best one</a:t>
            </a:r>
          </a:p>
          <a:p>
            <a:pPr marL="0" indent="0">
              <a:buNone/>
            </a:pPr>
            <a:r>
              <a:rPr lang="en-US" dirty="0" smtClean="0"/>
              <a:t>- </a:t>
            </a:r>
            <a:r>
              <a:rPr lang="en-US" dirty="0" err="1" smtClean="0"/>
              <a:t>Autolog</a:t>
            </a:r>
            <a:endParaRPr lang="pt-BR" dirty="0"/>
          </a:p>
        </p:txBody>
      </p:sp>
    </p:spTree>
    <p:extLst>
      <p:ext uri="{BB962C8B-B14F-4D97-AF65-F5344CB8AC3E}">
        <p14:creationId xmlns:p14="http://schemas.microsoft.com/office/powerpoint/2010/main" val="17590543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
            </a:r>
            <a:br>
              <a:rPr lang="pt-BR" dirty="0" smtClean="0"/>
            </a:br>
            <a:r>
              <a:rPr lang="pt-BR" dirty="0" smtClean="0"/>
              <a:t>EXPERIMENT TRACKING WITH MLFLOW</a:t>
            </a:r>
            <a:br>
              <a:rPr lang="pt-BR" dirty="0" smtClean="0"/>
            </a:br>
            <a:endParaRPr lang="pt-BR" dirty="0"/>
          </a:p>
        </p:txBody>
      </p:sp>
      <p:pic>
        <p:nvPicPr>
          <p:cNvPr id="4" name="Espaço Reservado para Conteúdo 3"/>
          <p:cNvPicPr>
            <a:picLocks noGrp="1" noChangeAspect="1"/>
          </p:cNvPicPr>
          <p:nvPr>
            <p:ph idx="1"/>
          </p:nvPr>
        </p:nvPicPr>
        <p:blipFill>
          <a:blip r:embed="rId2"/>
          <a:stretch>
            <a:fillRect/>
          </a:stretch>
        </p:blipFill>
        <p:spPr>
          <a:xfrm>
            <a:off x="838200" y="2714614"/>
            <a:ext cx="10515600" cy="2573359"/>
          </a:xfrm>
          <a:prstGeom prst="rect">
            <a:avLst/>
          </a:prstGeom>
        </p:spPr>
      </p:pic>
    </p:spTree>
    <p:extLst>
      <p:ext uri="{BB962C8B-B14F-4D97-AF65-F5344CB8AC3E}">
        <p14:creationId xmlns:p14="http://schemas.microsoft.com/office/powerpoint/2010/main" val="4281553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1. </a:t>
            </a:r>
            <a:r>
              <a:rPr lang="pt-BR" dirty="0" err="1" smtClean="0"/>
              <a:t>Train</a:t>
            </a:r>
            <a:r>
              <a:rPr lang="pt-BR" dirty="0" smtClean="0"/>
              <a:t> a </a:t>
            </a:r>
            <a:r>
              <a:rPr lang="pt-BR" dirty="0" err="1" smtClean="0"/>
              <a:t>model</a:t>
            </a:r>
            <a:r>
              <a:rPr lang="pt-BR" dirty="0" smtClean="0"/>
              <a:t> in some </a:t>
            </a:r>
            <a:r>
              <a:rPr lang="pt-BR" dirty="0" err="1" smtClean="0"/>
              <a:t>platform</a:t>
            </a:r>
            <a:endParaRPr lang="pt-BR" dirty="0"/>
          </a:p>
        </p:txBody>
      </p:sp>
      <p:sp>
        <p:nvSpPr>
          <p:cNvPr id="3" name="Espaço Reservado para Conteúdo 2"/>
          <p:cNvSpPr>
            <a:spLocks noGrp="1"/>
          </p:cNvSpPr>
          <p:nvPr>
            <p:ph idx="1"/>
          </p:nvPr>
        </p:nvSpPr>
        <p:spPr/>
        <p:txBody>
          <a:bodyPr/>
          <a:lstStyle/>
          <a:p>
            <a:r>
              <a:rPr lang="pt-BR" dirty="0" err="1" smtClean="0"/>
              <a:t>Jupyter</a:t>
            </a:r>
            <a:r>
              <a:rPr lang="pt-BR" dirty="0" smtClean="0"/>
              <a:t> notebook</a:t>
            </a:r>
          </a:p>
          <a:p>
            <a:r>
              <a:rPr lang="pt-BR" dirty="0" smtClean="0"/>
              <a:t>Script</a:t>
            </a:r>
          </a:p>
          <a:p>
            <a:r>
              <a:rPr lang="pt-BR" dirty="0" err="1" smtClean="0"/>
              <a:t>Cloud</a:t>
            </a:r>
            <a:r>
              <a:rPr lang="pt-BR" dirty="0" smtClean="0"/>
              <a:t> </a:t>
            </a:r>
            <a:r>
              <a:rPr lang="pt-BR" dirty="0" err="1" smtClean="0"/>
              <a:t>service</a:t>
            </a:r>
            <a:endParaRPr lang="pt-BR" dirty="0"/>
          </a:p>
        </p:txBody>
      </p:sp>
    </p:spTree>
    <p:extLst>
      <p:ext uri="{BB962C8B-B14F-4D97-AF65-F5344CB8AC3E}">
        <p14:creationId xmlns:p14="http://schemas.microsoft.com/office/powerpoint/2010/main" val="17456808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Autolog</a:t>
            </a:r>
            <a:endParaRPr lang="pt-BR" dirty="0"/>
          </a:p>
        </p:txBody>
      </p:sp>
      <p:sp>
        <p:nvSpPr>
          <p:cNvPr id="3" name="Espaço Reservado para Conteúdo 2"/>
          <p:cNvSpPr>
            <a:spLocks noGrp="1"/>
          </p:cNvSpPr>
          <p:nvPr>
            <p:ph idx="1"/>
          </p:nvPr>
        </p:nvSpPr>
        <p:spPr/>
        <p:txBody>
          <a:bodyPr>
            <a:normAutofit fontScale="55000" lnSpcReduction="20000"/>
          </a:bodyPr>
          <a:lstStyle/>
          <a:p>
            <a:pPr marL="0" indent="0">
              <a:buNone/>
            </a:pPr>
            <a:r>
              <a:rPr lang="pt-BR" dirty="0" smtClean="0"/>
              <a:t>Alguns frameworks permitem </a:t>
            </a:r>
            <a:r>
              <a:rPr lang="pt-BR" dirty="0" err="1" smtClean="0"/>
              <a:t>mlflow.autolog</a:t>
            </a:r>
            <a:r>
              <a:rPr lang="pt-BR" dirty="0" smtClean="0"/>
              <a:t>()</a:t>
            </a:r>
          </a:p>
          <a:p>
            <a:pPr marL="0" indent="0">
              <a:buNone/>
            </a:pPr>
            <a:endParaRPr lang="pt-BR" dirty="0" smtClean="0"/>
          </a:p>
          <a:p>
            <a:pPr marL="0" indent="0">
              <a:buNone/>
            </a:pPr>
            <a:r>
              <a:rPr lang="pt-BR" dirty="0" smtClean="0"/>
              <a:t>Por exemplo, </a:t>
            </a:r>
            <a:r>
              <a:rPr lang="pt-BR" dirty="0" err="1" smtClean="0"/>
              <a:t>xgboost</a:t>
            </a:r>
            <a:r>
              <a:rPr lang="pt-BR" dirty="0" smtClean="0"/>
              <a:t> seria: </a:t>
            </a:r>
            <a:r>
              <a:rPr lang="pt-BR" dirty="0" err="1" smtClean="0"/>
              <a:t>mlflow.xgboost.autolog</a:t>
            </a:r>
            <a:r>
              <a:rPr lang="pt-BR" dirty="0" smtClean="0"/>
              <a:t>()</a:t>
            </a:r>
          </a:p>
          <a:p>
            <a:pPr marL="0" indent="0">
              <a:buNone/>
            </a:pPr>
            <a:endParaRPr lang="pt-BR" dirty="0" smtClean="0"/>
          </a:p>
          <a:p>
            <a:pPr marL="0" indent="0">
              <a:buNone/>
            </a:pPr>
            <a:r>
              <a:rPr lang="pt-BR" dirty="0" err="1" smtClean="0"/>
              <a:t>mlflow.xgboost.autolog</a:t>
            </a:r>
            <a:r>
              <a:rPr lang="pt-BR" dirty="0" smtClean="0"/>
              <a:t>()</a:t>
            </a:r>
          </a:p>
          <a:p>
            <a:pPr marL="0" indent="0">
              <a:buNone/>
            </a:pPr>
            <a:endParaRPr lang="pt-BR" dirty="0" smtClean="0"/>
          </a:p>
          <a:p>
            <a:pPr marL="0" indent="0">
              <a:buNone/>
            </a:pPr>
            <a:r>
              <a:rPr lang="pt-BR" dirty="0" err="1" smtClean="0"/>
              <a:t>booster</a:t>
            </a:r>
            <a:r>
              <a:rPr lang="pt-BR" dirty="0" smtClean="0"/>
              <a:t> = </a:t>
            </a:r>
            <a:r>
              <a:rPr lang="pt-BR" dirty="0" err="1" smtClean="0"/>
              <a:t>xgb.train</a:t>
            </a:r>
            <a:r>
              <a:rPr lang="pt-BR" dirty="0" smtClean="0"/>
              <a:t>(...</a:t>
            </a:r>
            <a:r>
              <a:rPr lang="pt-BR" dirty="0" err="1" smtClean="0"/>
              <a:t>params</a:t>
            </a:r>
            <a:r>
              <a:rPr lang="pt-BR" dirty="0" smtClean="0"/>
              <a:t>...)</a:t>
            </a:r>
          </a:p>
          <a:p>
            <a:pPr marL="0" indent="0">
              <a:buNone/>
            </a:pPr>
            <a:endParaRPr lang="pt-BR" dirty="0" smtClean="0"/>
          </a:p>
          <a:p>
            <a:pPr marL="0" indent="0">
              <a:buNone/>
            </a:pPr>
            <a:r>
              <a:rPr lang="pt-BR" dirty="0" smtClean="0"/>
              <a:t>ou</a:t>
            </a:r>
          </a:p>
          <a:p>
            <a:pPr marL="0" indent="0">
              <a:buNone/>
            </a:pPr>
            <a:endParaRPr lang="pt-BR" dirty="0" smtClean="0"/>
          </a:p>
          <a:p>
            <a:pPr marL="0" indent="0">
              <a:buNone/>
            </a:pPr>
            <a:r>
              <a:rPr lang="pt-BR" dirty="0" err="1" smtClean="0"/>
              <a:t>mlflow</a:t>
            </a:r>
            <a:r>
              <a:rPr lang="pt-BR" dirty="0" smtClean="0"/>
              <a:t>.&lt;framework&gt;.</a:t>
            </a:r>
            <a:r>
              <a:rPr lang="pt-BR" dirty="0" err="1" smtClean="0"/>
              <a:t>autolog</a:t>
            </a:r>
            <a:r>
              <a:rPr lang="pt-BR" dirty="0" smtClean="0"/>
              <a:t>() # consultar no site!</a:t>
            </a:r>
          </a:p>
          <a:p>
            <a:pPr marL="0" indent="0">
              <a:buNone/>
            </a:pPr>
            <a:endParaRPr lang="pt-BR" dirty="0" smtClean="0"/>
          </a:p>
          <a:p>
            <a:pPr marL="0" indent="0">
              <a:buNone/>
            </a:pPr>
            <a:r>
              <a:rPr lang="pt-BR" dirty="0" err="1" smtClean="0"/>
              <a:t>framework.train</a:t>
            </a:r>
            <a:r>
              <a:rPr lang="pt-BR" dirty="0" smtClean="0"/>
              <a:t>()</a:t>
            </a:r>
          </a:p>
          <a:p>
            <a:pPr marL="0" indent="0">
              <a:buNone/>
            </a:pPr>
            <a:endParaRPr lang="pt-BR" dirty="0" smtClean="0"/>
          </a:p>
          <a:p>
            <a:pPr marL="0" indent="0">
              <a:buNone/>
            </a:pPr>
            <a:r>
              <a:rPr lang="pt-BR" dirty="0" smtClean="0"/>
              <a:t>...</a:t>
            </a:r>
          </a:p>
          <a:p>
            <a:pPr marL="0" indent="0">
              <a:buNone/>
            </a:pPr>
            <a:endParaRPr lang="pt-BR" dirty="0"/>
          </a:p>
        </p:txBody>
      </p:sp>
    </p:spTree>
    <p:extLst>
      <p:ext uri="{BB962C8B-B14F-4D97-AF65-F5344CB8AC3E}">
        <p14:creationId xmlns:p14="http://schemas.microsoft.com/office/powerpoint/2010/main" val="20594901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Autolog</a:t>
            </a:r>
            <a:endParaRPr lang="pt-BR" dirty="0"/>
          </a:p>
        </p:txBody>
      </p:sp>
      <p:sp>
        <p:nvSpPr>
          <p:cNvPr id="3" name="Espaço Reservado para Conteúdo 2"/>
          <p:cNvSpPr>
            <a:spLocks noGrp="1"/>
          </p:cNvSpPr>
          <p:nvPr>
            <p:ph idx="1"/>
          </p:nvPr>
        </p:nvSpPr>
        <p:spPr/>
        <p:txBody>
          <a:bodyPr>
            <a:normAutofit fontScale="47500" lnSpcReduction="20000"/>
          </a:bodyPr>
          <a:lstStyle/>
          <a:p>
            <a:pPr marL="0" indent="0">
              <a:buNone/>
            </a:pPr>
            <a:r>
              <a:rPr lang="pt-BR" dirty="0" smtClean="0"/>
              <a:t># </a:t>
            </a:r>
            <a:r>
              <a:rPr lang="pt-BR" dirty="0" err="1" smtClean="0"/>
              <a:t>enable</a:t>
            </a:r>
            <a:r>
              <a:rPr lang="pt-BR" dirty="0" smtClean="0"/>
              <a:t> </a:t>
            </a:r>
            <a:r>
              <a:rPr lang="pt-BR" dirty="0" err="1" smtClean="0"/>
              <a:t>autologging</a:t>
            </a:r>
            <a:endParaRPr lang="pt-BR" dirty="0" smtClean="0"/>
          </a:p>
          <a:p>
            <a:pPr marL="0" indent="0">
              <a:buNone/>
            </a:pPr>
            <a:r>
              <a:rPr lang="pt-BR" dirty="0" err="1" smtClean="0"/>
              <a:t>mlflow.sklearn.autolog</a:t>
            </a:r>
            <a:r>
              <a:rPr lang="pt-BR" dirty="0" smtClean="0"/>
              <a:t>()</a:t>
            </a:r>
          </a:p>
          <a:p>
            <a:pPr marL="0" indent="0">
              <a:buNone/>
            </a:pPr>
            <a:endParaRPr lang="pt-BR" dirty="0" smtClean="0"/>
          </a:p>
          <a:p>
            <a:pPr marL="0" indent="0">
              <a:buNone/>
            </a:pPr>
            <a:r>
              <a:rPr lang="pt-BR" dirty="0" smtClean="0"/>
              <a:t># prepare training data</a:t>
            </a:r>
          </a:p>
          <a:p>
            <a:pPr marL="0" indent="0">
              <a:buNone/>
            </a:pPr>
            <a:r>
              <a:rPr lang="pt-BR" dirty="0" smtClean="0"/>
              <a:t>X = </a:t>
            </a:r>
            <a:r>
              <a:rPr lang="pt-BR" dirty="0" err="1" smtClean="0"/>
              <a:t>np.array</a:t>
            </a:r>
            <a:r>
              <a:rPr lang="pt-BR" dirty="0" smtClean="0"/>
              <a:t>([[1, 1], [1, 2], [2, 2], [2, 3]])</a:t>
            </a:r>
          </a:p>
          <a:p>
            <a:pPr marL="0" indent="0">
              <a:buNone/>
            </a:pPr>
            <a:r>
              <a:rPr lang="pt-BR" dirty="0" smtClean="0"/>
              <a:t>y = np.dot(X, </a:t>
            </a:r>
            <a:r>
              <a:rPr lang="pt-BR" dirty="0" err="1" smtClean="0"/>
              <a:t>np.array</a:t>
            </a:r>
            <a:r>
              <a:rPr lang="pt-BR" dirty="0" smtClean="0"/>
              <a:t>([1, 2])) + 3</a:t>
            </a:r>
          </a:p>
          <a:p>
            <a:pPr marL="0" indent="0">
              <a:buNone/>
            </a:pPr>
            <a:endParaRPr lang="pt-BR" dirty="0" smtClean="0"/>
          </a:p>
          <a:p>
            <a:pPr marL="0" indent="0">
              <a:buNone/>
            </a:pPr>
            <a:r>
              <a:rPr lang="pt-BR" dirty="0" smtClean="0"/>
              <a:t># prepare </a:t>
            </a:r>
            <a:r>
              <a:rPr lang="pt-BR" dirty="0" err="1" smtClean="0"/>
              <a:t>evaluation</a:t>
            </a:r>
            <a:r>
              <a:rPr lang="pt-BR" dirty="0" smtClean="0"/>
              <a:t> data</a:t>
            </a:r>
          </a:p>
          <a:p>
            <a:pPr marL="0" indent="0">
              <a:buNone/>
            </a:pPr>
            <a:r>
              <a:rPr lang="pt-BR" dirty="0" err="1" smtClean="0"/>
              <a:t>X_eval</a:t>
            </a:r>
            <a:r>
              <a:rPr lang="pt-BR" dirty="0" smtClean="0"/>
              <a:t> = </a:t>
            </a:r>
            <a:r>
              <a:rPr lang="pt-BR" dirty="0" err="1" smtClean="0"/>
              <a:t>np.array</a:t>
            </a:r>
            <a:r>
              <a:rPr lang="pt-BR" dirty="0" smtClean="0"/>
              <a:t>([[3, 3], [3, 4]])</a:t>
            </a:r>
          </a:p>
          <a:p>
            <a:pPr marL="0" indent="0">
              <a:buNone/>
            </a:pPr>
            <a:r>
              <a:rPr lang="pt-BR" dirty="0" err="1" smtClean="0"/>
              <a:t>y_eval</a:t>
            </a:r>
            <a:r>
              <a:rPr lang="pt-BR" dirty="0" smtClean="0"/>
              <a:t> = np.dot(</a:t>
            </a:r>
            <a:r>
              <a:rPr lang="pt-BR" dirty="0" err="1" smtClean="0"/>
              <a:t>X_eval</a:t>
            </a:r>
            <a:r>
              <a:rPr lang="pt-BR" dirty="0" smtClean="0"/>
              <a:t>, </a:t>
            </a:r>
            <a:r>
              <a:rPr lang="pt-BR" dirty="0" err="1" smtClean="0"/>
              <a:t>np.array</a:t>
            </a:r>
            <a:r>
              <a:rPr lang="pt-BR" dirty="0" smtClean="0"/>
              <a:t>([1,2])) + 3</a:t>
            </a:r>
          </a:p>
          <a:p>
            <a:pPr marL="0" indent="0">
              <a:buNone/>
            </a:pPr>
            <a:endParaRPr lang="pt-BR" dirty="0" smtClean="0"/>
          </a:p>
          <a:p>
            <a:pPr marL="0" indent="0">
              <a:buNone/>
            </a:pPr>
            <a:r>
              <a:rPr lang="pt-BR" dirty="0" smtClean="0"/>
              <a:t># </a:t>
            </a:r>
            <a:r>
              <a:rPr lang="pt-BR" dirty="0" err="1" smtClean="0"/>
              <a:t>train</a:t>
            </a:r>
            <a:r>
              <a:rPr lang="pt-BR" dirty="0" smtClean="0"/>
              <a:t> a </a:t>
            </a:r>
            <a:r>
              <a:rPr lang="pt-BR" dirty="0" err="1" smtClean="0"/>
              <a:t>model</a:t>
            </a:r>
            <a:endParaRPr lang="pt-BR" dirty="0" smtClean="0"/>
          </a:p>
          <a:p>
            <a:pPr marL="0" indent="0">
              <a:buNone/>
            </a:pPr>
            <a:r>
              <a:rPr lang="pt-BR" dirty="0" err="1" smtClean="0"/>
              <a:t>model</a:t>
            </a:r>
            <a:r>
              <a:rPr lang="pt-BR" dirty="0" smtClean="0"/>
              <a:t> = </a:t>
            </a:r>
            <a:r>
              <a:rPr lang="pt-BR" dirty="0" err="1" smtClean="0"/>
              <a:t>LinearRegression</a:t>
            </a:r>
            <a:r>
              <a:rPr lang="pt-BR" dirty="0" smtClean="0"/>
              <a:t>()</a:t>
            </a:r>
          </a:p>
          <a:p>
            <a:pPr marL="0" indent="0">
              <a:buNone/>
            </a:pPr>
            <a:r>
              <a:rPr lang="pt-BR" dirty="0" err="1" smtClean="0"/>
              <a:t>with</a:t>
            </a:r>
            <a:r>
              <a:rPr lang="pt-BR" dirty="0" smtClean="0"/>
              <a:t> </a:t>
            </a:r>
            <a:r>
              <a:rPr lang="pt-BR" dirty="0" err="1" smtClean="0"/>
              <a:t>mlflow.start_run</a:t>
            </a:r>
            <a:r>
              <a:rPr lang="pt-BR" dirty="0" smtClean="0"/>
              <a:t>() as </a:t>
            </a:r>
            <a:r>
              <a:rPr lang="pt-BR" dirty="0" err="1" smtClean="0"/>
              <a:t>run</a:t>
            </a:r>
            <a:r>
              <a:rPr lang="pt-BR" dirty="0" smtClean="0"/>
              <a:t>:</a:t>
            </a:r>
          </a:p>
          <a:p>
            <a:pPr marL="0" indent="0">
              <a:buNone/>
            </a:pPr>
            <a:r>
              <a:rPr lang="pt-BR" dirty="0" smtClean="0"/>
              <a:t>    </a:t>
            </a:r>
            <a:r>
              <a:rPr lang="pt-BR" dirty="0" err="1" smtClean="0"/>
              <a:t>model.fit</a:t>
            </a:r>
            <a:r>
              <a:rPr lang="pt-BR" dirty="0" smtClean="0"/>
              <a:t>(X, y)</a:t>
            </a:r>
          </a:p>
          <a:p>
            <a:pPr marL="0" indent="0">
              <a:buNone/>
            </a:pPr>
            <a:r>
              <a:rPr lang="pt-BR" dirty="0" smtClean="0"/>
              <a:t>    </a:t>
            </a:r>
            <a:r>
              <a:rPr lang="pt-BR" dirty="0" err="1" smtClean="0"/>
              <a:t>metrics</a:t>
            </a:r>
            <a:r>
              <a:rPr lang="pt-BR" dirty="0" smtClean="0"/>
              <a:t> = </a:t>
            </a:r>
            <a:r>
              <a:rPr lang="pt-BR" dirty="0" err="1" smtClean="0"/>
              <a:t>mlflow.sklearn.eval_and_log_metrics</a:t>
            </a:r>
            <a:r>
              <a:rPr lang="pt-BR" dirty="0" smtClean="0"/>
              <a:t>(</a:t>
            </a:r>
            <a:r>
              <a:rPr lang="pt-BR" dirty="0" err="1" smtClean="0"/>
              <a:t>model</a:t>
            </a:r>
            <a:r>
              <a:rPr lang="pt-BR" dirty="0" smtClean="0"/>
              <a:t>, </a:t>
            </a:r>
            <a:r>
              <a:rPr lang="pt-BR" dirty="0" err="1" smtClean="0"/>
              <a:t>X_eval</a:t>
            </a:r>
            <a:r>
              <a:rPr lang="pt-BR" dirty="0" smtClean="0"/>
              <a:t>, </a:t>
            </a:r>
            <a:r>
              <a:rPr lang="pt-BR" dirty="0" err="1" smtClean="0"/>
              <a:t>y_eval</a:t>
            </a:r>
            <a:r>
              <a:rPr lang="pt-BR" dirty="0" smtClean="0"/>
              <a:t>, </a:t>
            </a:r>
            <a:r>
              <a:rPr lang="pt-BR" dirty="0" err="1" smtClean="0"/>
              <a:t>prefix</a:t>
            </a:r>
            <a:r>
              <a:rPr lang="pt-BR" dirty="0" smtClean="0"/>
              <a:t>="</a:t>
            </a:r>
            <a:r>
              <a:rPr lang="pt-BR" dirty="0" err="1" smtClean="0"/>
              <a:t>val</a:t>
            </a:r>
            <a:r>
              <a:rPr lang="pt-BR" dirty="0" smtClean="0"/>
              <a:t>_")</a:t>
            </a:r>
            <a:endParaRPr lang="pt-BR" dirty="0"/>
          </a:p>
        </p:txBody>
      </p:sp>
    </p:spTree>
    <p:extLst>
      <p:ext uri="{BB962C8B-B14F-4D97-AF65-F5344CB8AC3E}">
        <p14:creationId xmlns:p14="http://schemas.microsoft.com/office/powerpoint/2010/main" val="31125776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MODEL MANAGEMENT </a:t>
            </a:r>
            <a:r>
              <a:rPr lang="pt-BR" dirty="0" err="1" smtClean="0"/>
              <a:t>with</a:t>
            </a:r>
            <a:r>
              <a:rPr lang="pt-BR" dirty="0" smtClean="0"/>
              <a:t> MLFLOW</a:t>
            </a:r>
            <a:endParaRPr lang="pt-BR" dirty="0"/>
          </a:p>
        </p:txBody>
      </p:sp>
      <p:sp>
        <p:nvSpPr>
          <p:cNvPr id="3" name="Espaço Reservado para Conteúdo 2"/>
          <p:cNvSpPr>
            <a:spLocks noGrp="1"/>
          </p:cNvSpPr>
          <p:nvPr>
            <p:ph idx="1"/>
          </p:nvPr>
        </p:nvSpPr>
        <p:spPr/>
        <p:txBody>
          <a:bodyPr>
            <a:normAutofit fontScale="62500" lnSpcReduction="20000"/>
          </a:bodyPr>
          <a:lstStyle/>
          <a:p>
            <a:pPr marL="0" indent="0">
              <a:buNone/>
            </a:pPr>
            <a:r>
              <a:rPr lang="en-US" dirty="0" err="1" smtClean="0"/>
              <a:t>mlflow.log_artifact</a:t>
            </a:r>
            <a:r>
              <a:rPr lang="en-US" dirty="0" smtClean="0"/>
              <a:t>(</a:t>
            </a:r>
            <a:r>
              <a:rPr lang="en-US" dirty="0" err="1" smtClean="0"/>
              <a:t>local_path</a:t>
            </a:r>
            <a:r>
              <a:rPr lang="en-US" dirty="0" smtClean="0"/>
              <a:t> = "models/</a:t>
            </a:r>
            <a:r>
              <a:rPr lang="en-US" dirty="0" err="1" smtClean="0"/>
              <a:t>ling_reg.bin</a:t>
            </a:r>
            <a:r>
              <a:rPr lang="en-US" dirty="0" smtClean="0"/>
              <a:t>", </a:t>
            </a:r>
            <a:r>
              <a:rPr lang="en-US" dirty="0" err="1" smtClean="0"/>
              <a:t>artifact_path</a:t>
            </a:r>
            <a:r>
              <a:rPr lang="en-US" dirty="0" smtClean="0"/>
              <a:t> = "</a:t>
            </a:r>
            <a:r>
              <a:rPr lang="en-US" dirty="0" err="1" smtClean="0"/>
              <a:t>models_pickle</a:t>
            </a:r>
            <a:r>
              <a:rPr lang="en-US" dirty="0" smtClean="0"/>
              <a:t>/")</a:t>
            </a:r>
          </a:p>
          <a:p>
            <a:pPr marL="0" indent="0">
              <a:buNone/>
            </a:pPr>
            <a:r>
              <a:rPr lang="en-US" dirty="0" smtClean="0"/>
              <a:t>--</a:t>
            </a:r>
            <a:r>
              <a:rPr lang="en-US" dirty="0" err="1" smtClean="0"/>
              <a:t>local_path</a:t>
            </a:r>
            <a:r>
              <a:rPr lang="en-US" dirty="0" smtClean="0"/>
              <a:t>: </a:t>
            </a:r>
            <a:r>
              <a:rPr lang="en-US" dirty="0" err="1" smtClean="0"/>
              <a:t>onde</a:t>
            </a:r>
            <a:r>
              <a:rPr lang="en-US" dirty="0" smtClean="0"/>
              <a:t> </a:t>
            </a:r>
            <a:r>
              <a:rPr lang="en-US" dirty="0" err="1" smtClean="0"/>
              <a:t>está</a:t>
            </a:r>
            <a:r>
              <a:rPr lang="en-US" dirty="0" smtClean="0"/>
              <a:t> salvo o </a:t>
            </a:r>
            <a:r>
              <a:rPr lang="en-US" dirty="0" err="1" smtClean="0"/>
              <a:t>modelo</a:t>
            </a:r>
            <a:r>
              <a:rPr lang="en-US" dirty="0" smtClean="0"/>
              <a:t> </a:t>
            </a:r>
          </a:p>
          <a:p>
            <a:pPr marL="0" indent="0">
              <a:buNone/>
            </a:pPr>
            <a:r>
              <a:rPr lang="en-US" dirty="0" smtClean="0"/>
              <a:t>-- </a:t>
            </a:r>
            <a:r>
              <a:rPr lang="en-US" dirty="0" err="1" smtClean="0"/>
              <a:t>artifact_path</a:t>
            </a:r>
            <a:r>
              <a:rPr lang="en-US" dirty="0" smtClean="0"/>
              <a:t>: </a:t>
            </a:r>
            <a:r>
              <a:rPr lang="en-US" dirty="0" err="1" smtClean="0"/>
              <a:t>onde</a:t>
            </a:r>
            <a:r>
              <a:rPr lang="en-US" dirty="0" smtClean="0"/>
              <a:t> </a:t>
            </a:r>
            <a:r>
              <a:rPr lang="en-US" dirty="0" err="1" smtClean="0"/>
              <a:t>ficará</a:t>
            </a:r>
            <a:r>
              <a:rPr lang="en-US" dirty="0" smtClean="0"/>
              <a:t> salvo no </a:t>
            </a:r>
            <a:r>
              <a:rPr lang="en-US" dirty="0" err="1" smtClean="0"/>
              <a:t>mlflow</a:t>
            </a:r>
            <a:endParaRPr lang="en-US" dirty="0" smtClean="0"/>
          </a:p>
          <a:p>
            <a:pPr marL="0" indent="0">
              <a:buNone/>
            </a:pPr>
            <a:endParaRPr lang="en-US" dirty="0" smtClean="0"/>
          </a:p>
          <a:p>
            <a:pPr marL="0" indent="0">
              <a:buNone/>
            </a:pPr>
            <a:r>
              <a:rPr lang="en-US" dirty="0" smtClean="0"/>
              <a:t>OU</a:t>
            </a:r>
          </a:p>
          <a:p>
            <a:pPr marL="0" indent="0">
              <a:buNone/>
            </a:pPr>
            <a:r>
              <a:rPr lang="en-US" dirty="0" err="1" smtClean="0"/>
              <a:t>mlflow.log_artifact</a:t>
            </a:r>
            <a:r>
              <a:rPr lang="en-US" dirty="0" smtClean="0"/>
              <a:t>(&lt;</a:t>
            </a:r>
            <a:r>
              <a:rPr lang="en-US" dirty="0" err="1" smtClean="0"/>
              <a:t>arquivo_do_modelo</a:t>
            </a:r>
            <a:r>
              <a:rPr lang="en-US" dirty="0" smtClean="0"/>
              <a:t>&gt;, </a:t>
            </a:r>
            <a:r>
              <a:rPr lang="en-US" dirty="0" err="1" smtClean="0"/>
              <a:t>artifact_path</a:t>
            </a:r>
            <a:r>
              <a:rPr lang="en-US" dirty="0" smtClean="0"/>
              <a:t>="</a:t>
            </a:r>
            <a:r>
              <a:rPr lang="en-US" dirty="0" err="1" smtClean="0"/>
              <a:t>models_pickle</a:t>
            </a:r>
            <a:r>
              <a:rPr lang="en-US" dirty="0" smtClean="0"/>
              <a:t>/")</a:t>
            </a:r>
          </a:p>
          <a:p>
            <a:pPr marL="0" indent="0">
              <a:buNone/>
            </a:pPr>
            <a:endParaRPr lang="en-US" dirty="0" smtClean="0"/>
          </a:p>
          <a:p>
            <a:pPr marL="0" indent="0">
              <a:buNone/>
            </a:pPr>
            <a:r>
              <a:rPr lang="en-US" dirty="0" smtClean="0"/>
              <a:t>OU</a:t>
            </a:r>
          </a:p>
          <a:p>
            <a:pPr marL="0" indent="0">
              <a:buNone/>
            </a:pPr>
            <a:r>
              <a:rPr lang="en-US" dirty="0" err="1" smtClean="0"/>
              <a:t>mlflow</a:t>
            </a:r>
            <a:r>
              <a:rPr lang="en-US" dirty="0" smtClean="0"/>
              <a:t>.&lt;framework&gt;.</a:t>
            </a:r>
            <a:r>
              <a:rPr lang="en-US" dirty="0" err="1" smtClean="0"/>
              <a:t>log_model</a:t>
            </a:r>
            <a:r>
              <a:rPr lang="en-US" dirty="0" smtClean="0"/>
              <a:t>(model, </a:t>
            </a:r>
            <a:r>
              <a:rPr lang="en-US" dirty="0" err="1" smtClean="0"/>
              <a:t>artifact_path</a:t>
            </a:r>
            <a:r>
              <a:rPr lang="en-US" dirty="0" smtClean="0"/>
              <a:t> = "models/")</a:t>
            </a:r>
          </a:p>
          <a:p>
            <a:pPr marL="0" indent="0">
              <a:buNone/>
            </a:pPr>
            <a:endParaRPr lang="en-US" dirty="0"/>
          </a:p>
          <a:p>
            <a:pPr marL="0" indent="0">
              <a:buNone/>
            </a:pPr>
            <a:r>
              <a:rPr lang="en-US" dirty="0" smtClean="0"/>
              <a:t>OU</a:t>
            </a:r>
          </a:p>
          <a:p>
            <a:pPr marL="0" indent="0">
              <a:buNone/>
            </a:pPr>
            <a:r>
              <a:rPr lang="pt-BR" dirty="0" smtClean="0"/>
              <a:t>The </a:t>
            </a:r>
            <a:r>
              <a:rPr lang="pt-BR" dirty="0" err="1" smtClean="0"/>
              <a:t>autolog</a:t>
            </a:r>
            <a:r>
              <a:rPr lang="pt-BR" dirty="0" smtClean="0"/>
              <a:t>, logs </a:t>
            </a:r>
            <a:r>
              <a:rPr lang="pt-BR" dirty="0" err="1" smtClean="0"/>
              <a:t>the</a:t>
            </a:r>
            <a:r>
              <a:rPr lang="pt-BR" dirty="0" smtClean="0"/>
              <a:t> </a:t>
            </a:r>
            <a:r>
              <a:rPr lang="pt-BR" dirty="0" err="1" smtClean="0"/>
              <a:t>model</a:t>
            </a:r>
            <a:r>
              <a:rPr lang="pt-BR" dirty="0" smtClean="0"/>
              <a:t> </a:t>
            </a:r>
            <a:r>
              <a:rPr lang="pt-BR" dirty="0" err="1" smtClean="0"/>
              <a:t>automatically</a:t>
            </a:r>
            <a:r>
              <a:rPr lang="pt-BR" dirty="0" smtClean="0"/>
              <a:t>.</a:t>
            </a:r>
          </a:p>
          <a:p>
            <a:pPr marL="0" indent="0">
              <a:buNone/>
            </a:pPr>
            <a:r>
              <a:rPr lang="pt-BR" dirty="0" err="1" smtClean="0"/>
              <a:t>mlflow.xgboost.autolog</a:t>
            </a:r>
            <a:r>
              <a:rPr lang="pt-BR" dirty="0" smtClean="0"/>
              <a:t>(</a:t>
            </a:r>
            <a:r>
              <a:rPr lang="pt-BR" dirty="0" err="1" smtClean="0"/>
              <a:t>disable</a:t>
            </a:r>
            <a:r>
              <a:rPr lang="pt-BR" dirty="0" smtClean="0"/>
              <a:t>=</a:t>
            </a:r>
            <a:r>
              <a:rPr lang="pt-BR" dirty="0" err="1" smtClean="0"/>
              <a:t>True</a:t>
            </a:r>
            <a:r>
              <a:rPr lang="pt-BR" dirty="0" smtClean="0"/>
              <a:t>) para desativar.</a:t>
            </a:r>
            <a:endParaRPr lang="pt-BR" dirty="0"/>
          </a:p>
        </p:txBody>
      </p:sp>
    </p:spTree>
    <p:extLst>
      <p:ext uri="{BB962C8B-B14F-4D97-AF65-F5344CB8AC3E}">
        <p14:creationId xmlns:p14="http://schemas.microsoft.com/office/powerpoint/2010/main" val="26554243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92500" lnSpcReduction="20000"/>
          </a:bodyPr>
          <a:lstStyle/>
          <a:p>
            <a:pPr marL="0" indent="0">
              <a:buNone/>
            </a:pPr>
            <a:endParaRPr lang="pt-BR" dirty="0" smtClean="0"/>
          </a:p>
          <a:p>
            <a:pPr marL="0" indent="0">
              <a:buNone/>
            </a:pPr>
            <a:r>
              <a:rPr lang="pt-BR" dirty="0" err="1" smtClean="0"/>
              <a:t>mlflow.log_params</a:t>
            </a:r>
            <a:r>
              <a:rPr lang="pt-BR" dirty="0" smtClean="0"/>
              <a:t>() aceita um </a:t>
            </a:r>
            <a:r>
              <a:rPr lang="pt-BR" dirty="0" err="1" smtClean="0"/>
              <a:t>dicionario</a:t>
            </a:r>
            <a:endParaRPr lang="pt-BR" dirty="0" smtClean="0"/>
          </a:p>
          <a:p>
            <a:pPr marL="0" indent="0">
              <a:buNone/>
            </a:pPr>
            <a:endParaRPr lang="pt-BR" dirty="0" smtClean="0"/>
          </a:p>
          <a:p>
            <a:pPr marL="0" indent="0">
              <a:buNone/>
            </a:pPr>
            <a:r>
              <a:rPr lang="pt-BR" dirty="0" err="1" smtClean="0"/>
              <a:t>Ex</a:t>
            </a:r>
            <a:r>
              <a:rPr lang="pt-BR" dirty="0" smtClean="0"/>
              <a:t>:</a:t>
            </a:r>
          </a:p>
          <a:p>
            <a:pPr marL="0" indent="0">
              <a:buNone/>
            </a:pPr>
            <a:endParaRPr lang="pt-BR" dirty="0" smtClean="0"/>
          </a:p>
          <a:p>
            <a:pPr marL="0" indent="0">
              <a:buNone/>
            </a:pPr>
            <a:r>
              <a:rPr lang="pt-BR" dirty="0" err="1" smtClean="0"/>
              <a:t>params</a:t>
            </a:r>
            <a:r>
              <a:rPr lang="pt-BR" dirty="0" smtClean="0"/>
              <a:t>={</a:t>
            </a:r>
          </a:p>
          <a:p>
            <a:pPr marL="0" indent="0">
              <a:buNone/>
            </a:pPr>
            <a:r>
              <a:rPr lang="pt-BR" dirty="0" smtClean="0"/>
              <a:t>	"param1":param1,</a:t>
            </a:r>
          </a:p>
          <a:p>
            <a:pPr marL="0" indent="0">
              <a:buNone/>
            </a:pPr>
            <a:r>
              <a:rPr lang="pt-BR" dirty="0" smtClean="0"/>
              <a:t>	"param2":param2,</a:t>
            </a:r>
          </a:p>
          <a:p>
            <a:pPr marL="0" indent="0">
              <a:buNone/>
            </a:pPr>
            <a:r>
              <a:rPr lang="pt-BR" dirty="0" smtClean="0"/>
              <a:t>	...</a:t>
            </a:r>
          </a:p>
          <a:p>
            <a:pPr marL="0" indent="0">
              <a:buNone/>
            </a:pPr>
            <a:r>
              <a:rPr lang="pt-BR" dirty="0" smtClean="0"/>
              <a:t>}</a:t>
            </a:r>
          </a:p>
          <a:p>
            <a:pPr marL="0" indent="0">
              <a:buNone/>
            </a:pPr>
            <a:endParaRPr lang="pt-BR" dirty="0"/>
          </a:p>
        </p:txBody>
      </p:sp>
    </p:spTree>
    <p:extLst>
      <p:ext uri="{BB962C8B-B14F-4D97-AF65-F5344CB8AC3E}">
        <p14:creationId xmlns:p14="http://schemas.microsoft.com/office/powerpoint/2010/main" val="30024603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Saving</a:t>
            </a:r>
            <a:r>
              <a:rPr lang="pt-BR" dirty="0" smtClean="0"/>
              <a:t> </a:t>
            </a:r>
            <a:r>
              <a:rPr lang="pt-BR" dirty="0" err="1" smtClean="0"/>
              <a:t>model</a:t>
            </a:r>
            <a:r>
              <a:rPr lang="pt-BR" dirty="0" smtClean="0"/>
              <a:t> </a:t>
            </a:r>
            <a:r>
              <a:rPr lang="pt-BR" dirty="0" err="1" smtClean="0"/>
              <a:t>and</a:t>
            </a:r>
            <a:r>
              <a:rPr lang="pt-BR" dirty="0" smtClean="0"/>
              <a:t> </a:t>
            </a:r>
            <a:r>
              <a:rPr lang="pt-BR" dirty="0" err="1" smtClean="0"/>
              <a:t>preprocessor</a:t>
            </a:r>
            <a:endParaRPr lang="pt-BR" dirty="0"/>
          </a:p>
        </p:txBody>
      </p:sp>
      <p:sp>
        <p:nvSpPr>
          <p:cNvPr id="3" name="Espaço Reservado para Conteúdo 2"/>
          <p:cNvSpPr>
            <a:spLocks noGrp="1"/>
          </p:cNvSpPr>
          <p:nvPr>
            <p:ph idx="1"/>
          </p:nvPr>
        </p:nvSpPr>
        <p:spPr/>
        <p:txBody>
          <a:bodyPr>
            <a:normAutofit fontScale="62500" lnSpcReduction="20000"/>
          </a:bodyPr>
          <a:lstStyle/>
          <a:p>
            <a:pPr marL="0" indent="0">
              <a:buNone/>
            </a:pPr>
            <a:r>
              <a:rPr lang="pt-BR" dirty="0" err="1" smtClean="0"/>
              <a:t>with</a:t>
            </a:r>
            <a:r>
              <a:rPr lang="pt-BR" dirty="0" smtClean="0"/>
              <a:t> open("</a:t>
            </a:r>
            <a:r>
              <a:rPr lang="pt-BR" dirty="0" err="1" smtClean="0"/>
              <a:t>models</a:t>
            </a:r>
            <a:r>
              <a:rPr lang="pt-BR" dirty="0" smtClean="0"/>
              <a:t>/preprocessor.b","</a:t>
            </a:r>
            <a:r>
              <a:rPr lang="pt-BR" dirty="0" err="1" smtClean="0"/>
              <a:t>wb</a:t>
            </a:r>
            <a:r>
              <a:rPr lang="pt-BR" dirty="0" smtClean="0"/>
              <a:t>") as </a:t>
            </a:r>
            <a:r>
              <a:rPr lang="pt-BR" dirty="0" err="1" smtClean="0"/>
              <a:t>f_out</a:t>
            </a:r>
            <a:r>
              <a:rPr lang="pt-BR" dirty="0" smtClean="0"/>
              <a:t>:</a:t>
            </a:r>
          </a:p>
          <a:p>
            <a:pPr marL="0" indent="0">
              <a:buNone/>
            </a:pPr>
            <a:r>
              <a:rPr lang="pt-BR" dirty="0" smtClean="0"/>
              <a:t>	</a:t>
            </a:r>
            <a:r>
              <a:rPr lang="pt-BR" dirty="0" err="1" smtClean="0"/>
              <a:t>pickle.dump</a:t>
            </a:r>
            <a:r>
              <a:rPr lang="pt-BR" dirty="0" smtClean="0"/>
              <a:t>(</a:t>
            </a:r>
            <a:r>
              <a:rPr lang="pt-BR" dirty="0" err="1" smtClean="0"/>
              <a:t>dv</a:t>
            </a:r>
            <a:r>
              <a:rPr lang="pt-BR" dirty="0" smtClean="0"/>
              <a:t>, </a:t>
            </a:r>
            <a:r>
              <a:rPr lang="pt-BR" dirty="0" err="1" smtClean="0"/>
              <a:t>f_out</a:t>
            </a:r>
            <a:r>
              <a:rPr lang="pt-BR" dirty="0" smtClean="0"/>
              <a:t>)</a:t>
            </a:r>
          </a:p>
          <a:p>
            <a:pPr marL="0" indent="0">
              <a:buNone/>
            </a:pPr>
            <a:r>
              <a:rPr lang="pt-BR" dirty="0" smtClean="0"/>
              <a:t> </a:t>
            </a:r>
          </a:p>
          <a:p>
            <a:pPr marL="0" indent="0">
              <a:buNone/>
            </a:pPr>
            <a:r>
              <a:rPr lang="pt-BR" dirty="0" err="1" smtClean="0"/>
              <a:t>mlflow.log_model</a:t>
            </a:r>
            <a:r>
              <a:rPr lang="pt-BR" dirty="0" smtClean="0"/>
              <a:t>("</a:t>
            </a:r>
            <a:r>
              <a:rPr lang="pt-BR" dirty="0" err="1" smtClean="0"/>
              <a:t>models</a:t>
            </a:r>
            <a:r>
              <a:rPr lang="pt-BR" dirty="0" smtClean="0"/>
              <a:t>/</a:t>
            </a:r>
            <a:r>
              <a:rPr lang="pt-BR" dirty="0" err="1" smtClean="0"/>
              <a:t>preprocessor.b</a:t>
            </a:r>
            <a:r>
              <a:rPr lang="pt-BR" dirty="0" smtClean="0"/>
              <a:t>", </a:t>
            </a:r>
            <a:r>
              <a:rPr lang="pt-BR" dirty="0" err="1" smtClean="0"/>
              <a:t>artifact_path</a:t>
            </a:r>
            <a:r>
              <a:rPr lang="pt-BR" dirty="0" smtClean="0"/>
              <a:t>="</a:t>
            </a:r>
            <a:r>
              <a:rPr lang="pt-BR" dirty="0" err="1" smtClean="0"/>
              <a:t>preprocessor</a:t>
            </a:r>
            <a:r>
              <a:rPr lang="pt-BR" dirty="0" smtClean="0"/>
              <a:t>")</a:t>
            </a:r>
          </a:p>
          <a:p>
            <a:pPr marL="0" indent="0">
              <a:buNone/>
            </a:pPr>
            <a:r>
              <a:rPr lang="pt-BR" dirty="0" err="1" smtClean="0"/>
              <a:t>mlflow.log_model</a:t>
            </a:r>
            <a:r>
              <a:rPr lang="pt-BR" dirty="0" smtClean="0"/>
              <a:t>(</a:t>
            </a:r>
            <a:r>
              <a:rPr lang="pt-BR" dirty="0" err="1" smtClean="0"/>
              <a:t>model</a:t>
            </a:r>
            <a:r>
              <a:rPr lang="pt-BR" dirty="0" smtClean="0"/>
              <a:t>, </a:t>
            </a:r>
            <a:r>
              <a:rPr lang="pt-BR" dirty="0" err="1" smtClean="0"/>
              <a:t>artifact_path</a:t>
            </a:r>
            <a:r>
              <a:rPr lang="pt-BR" dirty="0" smtClean="0"/>
              <a:t>="</a:t>
            </a:r>
            <a:r>
              <a:rPr lang="pt-BR" dirty="0" err="1" smtClean="0"/>
              <a:t>models_mlflow</a:t>
            </a:r>
            <a:r>
              <a:rPr lang="pt-BR" dirty="0" smtClean="0"/>
              <a:t>")</a:t>
            </a:r>
          </a:p>
          <a:p>
            <a:pPr marL="0" indent="0">
              <a:buNone/>
            </a:pPr>
            <a:endParaRPr lang="pt-BR" dirty="0" smtClean="0"/>
          </a:p>
          <a:p>
            <a:pPr marL="0" indent="0">
              <a:buNone/>
            </a:pPr>
            <a:r>
              <a:rPr lang="pt-BR" dirty="0" smtClean="0"/>
              <a:t>===</a:t>
            </a:r>
          </a:p>
          <a:p>
            <a:pPr marL="0" indent="0">
              <a:buNone/>
            </a:pPr>
            <a:endParaRPr lang="pt-BR" dirty="0" smtClean="0"/>
          </a:p>
          <a:p>
            <a:pPr marL="0" indent="0">
              <a:buNone/>
            </a:pPr>
            <a:r>
              <a:rPr lang="pt-BR" dirty="0" err="1" smtClean="0"/>
              <a:t>Predict</a:t>
            </a:r>
            <a:r>
              <a:rPr lang="pt-BR" dirty="0" smtClean="0"/>
              <a:t> </a:t>
            </a:r>
            <a:r>
              <a:rPr lang="pt-BR" dirty="0" err="1" smtClean="0"/>
              <a:t>using</a:t>
            </a:r>
            <a:r>
              <a:rPr lang="pt-BR" dirty="0" smtClean="0"/>
              <a:t> MLFLOW </a:t>
            </a:r>
            <a:r>
              <a:rPr lang="pt-BR" dirty="0" err="1" smtClean="0"/>
              <a:t>importing</a:t>
            </a:r>
            <a:r>
              <a:rPr lang="pt-BR" dirty="0" smtClean="0"/>
              <a:t> </a:t>
            </a:r>
            <a:r>
              <a:rPr lang="pt-BR" dirty="0" err="1" smtClean="0"/>
              <a:t>model</a:t>
            </a:r>
            <a:r>
              <a:rPr lang="pt-BR" dirty="0" smtClean="0"/>
              <a:t> as PYFUNC:</a:t>
            </a:r>
          </a:p>
          <a:p>
            <a:pPr marL="0" indent="0">
              <a:buNone/>
            </a:pPr>
            <a:endParaRPr lang="pt-BR" dirty="0" smtClean="0"/>
          </a:p>
          <a:p>
            <a:pPr marL="0" indent="0">
              <a:buNone/>
            </a:pPr>
            <a:r>
              <a:rPr lang="pt-BR" dirty="0" err="1" smtClean="0"/>
              <a:t>import</a:t>
            </a:r>
            <a:r>
              <a:rPr lang="pt-BR" dirty="0" smtClean="0"/>
              <a:t> </a:t>
            </a:r>
            <a:r>
              <a:rPr lang="pt-BR" dirty="0" err="1" smtClean="0"/>
              <a:t>mlflow</a:t>
            </a:r>
            <a:endParaRPr lang="pt-BR" dirty="0" smtClean="0"/>
          </a:p>
          <a:p>
            <a:pPr marL="0" indent="0">
              <a:buNone/>
            </a:pPr>
            <a:r>
              <a:rPr lang="pt-BR" dirty="0" err="1" smtClean="0"/>
              <a:t>logged_model</a:t>
            </a:r>
            <a:r>
              <a:rPr lang="pt-BR" dirty="0" smtClean="0"/>
              <a:t> = "runs/:&lt;</a:t>
            </a:r>
            <a:r>
              <a:rPr lang="pt-BR" dirty="0" err="1" smtClean="0"/>
              <a:t>see</a:t>
            </a:r>
            <a:r>
              <a:rPr lang="pt-BR" dirty="0" smtClean="0"/>
              <a:t> </a:t>
            </a:r>
            <a:r>
              <a:rPr lang="pt-BR" dirty="0" err="1" smtClean="0"/>
              <a:t>code</a:t>
            </a:r>
            <a:r>
              <a:rPr lang="pt-BR" dirty="0" smtClean="0"/>
              <a:t> in </a:t>
            </a:r>
            <a:r>
              <a:rPr lang="pt-BR" dirty="0" err="1" smtClean="0"/>
              <a:t>mlflow</a:t>
            </a:r>
            <a:r>
              <a:rPr lang="pt-BR" dirty="0" smtClean="0"/>
              <a:t>&gt;"</a:t>
            </a:r>
          </a:p>
          <a:p>
            <a:pPr marL="0" indent="0">
              <a:buNone/>
            </a:pPr>
            <a:r>
              <a:rPr lang="pt-BR" dirty="0" err="1" smtClean="0"/>
              <a:t>loaded_model</a:t>
            </a:r>
            <a:r>
              <a:rPr lang="pt-BR" dirty="0" smtClean="0"/>
              <a:t> = </a:t>
            </a:r>
            <a:r>
              <a:rPr lang="pt-BR" dirty="0" err="1" smtClean="0"/>
              <a:t>mlflow.pyfunc.load_model</a:t>
            </a:r>
            <a:r>
              <a:rPr lang="pt-BR" dirty="0" smtClean="0"/>
              <a:t>(</a:t>
            </a:r>
            <a:r>
              <a:rPr lang="pt-BR" dirty="0" err="1" smtClean="0"/>
              <a:t>logged_model</a:t>
            </a:r>
            <a:r>
              <a:rPr lang="pt-BR" dirty="0" smtClean="0"/>
              <a:t>)</a:t>
            </a:r>
            <a:endParaRPr lang="pt-BR" dirty="0"/>
          </a:p>
        </p:txBody>
      </p:sp>
    </p:spTree>
    <p:extLst>
      <p:ext uri="{BB962C8B-B14F-4D97-AF65-F5344CB8AC3E}">
        <p14:creationId xmlns:p14="http://schemas.microsoft.com/office/powerpoint/2010/main" val="22113711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pPr marL="0" indent="0">
              <a:buNone/>
            </a:pPr>
            <a:r>
              <a:rPr lang="en-US" dirty="0" err="1" smtClean="0"/>
              <a:t>mlflow.log_artifact</a:t>
            </a:r>
            <a:r>
              <a:rPr lang="en-US" dirty="0" smtClean="0"/>
              <a:t>() only work with PATHS</a:t>
            </a:r>
          </a:p>
          <a:p>
            <a:pPr marL="0" indent="0">
              <a:buNone/>
            </a:pPr>
            <a:r>
              <a:rPr lang="en-US" dirty="0" err="1" smtClean="0"/>
              <a:t>mlflow</a:t>
            </a:r>
            <a:r>
              <a:rPr lang="en-US" dirty="0" smtClean="0"/>
              <a:t>.&lt;framework&gt;.</a:t>
            </a:r>
            <a:r>
              <a:rPr lang="en-US" dirty="0" err="1" smtClean="0"/>
              <a:t>log_model</a:t>
            </a:r>
            <a:r>
              <a:rPr lang="en-US" dirty="0" smtClean="0"/>
              <a:t>() work with models</a:t>
            </a:r>
            <a:endParaRPr lang="pt-BR" dirty="0"/>
          </a:p>
        </p:txBody>
      </p:sp>
    </p:spTree>
    <p:extLst>
      <p:ext uri="{BB962C8B-B14F-4D97-AF65-F5344CB8AC3E}">
        <p14:creationId xmlns:p14="http://schemas.microsoft.com/office/powerpoint/2010/main" val="34250701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Model</a:t>
            </a:r>
            <a:r>
              <a:rPr lang="pt-BR" dirty="0" smtClean="0"/>
              <a:t> Registry</a:t>
            </a:r>
            <a:endParaRPr lang="pt-BR" dirty="0"/>
          </a:p>
        </p:txBody>
      </p:sp>
      <p:sp>
        <p:nvSpPr>
          <p:cNvPr id="3" name="Espaço Reservado para Conteúdo 2"/>
          <p:cNvSpPr>
            <a:spLocks noGrp="1"/>
          </p:cNvSpPr>
          <p:nvPr>
            <p:ph idx="1"/>
          </p:nvPr>
        </p:nvSpPr>
        <p:spPr/>
        <p:txBody>
          <a:bodyPr>
            <a:normAutofit fontScale="40000" lnSpcReduction="20000"/>
          </a:bodyPr>
          <a:lstStyle/>
          <a:p>
            <a:pPr marL="0" indent="0">
              <a:buNone/>
            </a:pPr>
            <a:r>
              <a:rPr lang="en-US" dirty="0" smtClean="0"/>
              <a:t>"Register Model" in my models folders after enter in the </a:t>
            </a:r>
            <a:r>
              <a:rPr lang="en-US" dirty="0" err="1" smtClean="0"/>
              <a:t>mlflow</a:t>
            </a:r>
            <a:r>
              <a:rPr lang="en-US" dirty="0" smtClean="0"/>
              <a:t> experiment.</a:t>
            </a:r>
          </a:p>
          <a:p>
            <a:pPr marL="0" indent="0">
              <a:buNone/>
            </a:pPr>
            <a:endParaRPr lang="en-US" dirty="0" smtClean="0"/>
          </a:p>
          <a:p>
            <a:pPr marL="0" indent="0">
              <a:buNone/>
            </a:pPr>
            <a:r>
              <a:rPr lang="en-US" dirty="0" smtClean="0"/>
              <a:t>Register Model</a:t>
            </a:r>
          </a:p>
          <a:p>
            <a:pPr marL="0" indent="0">
              <a:buNone/>
            </a:pPr>
            <a:r>
              <a:rPr lang="en-US" dirty="0" smtClean="0"/>
              <a:t>- Create Model</a:t>
            </a:r>
          </a:p>
          <a:p>
            <a:pPr marL="0" indent="0">
              <a:buNone/>
            </a:pPr>
            <a:r>
              <a:rPr lang="en-US" dirty="0" smtClean="0"/>
              <a:t>- Model Name: choose some name, example: </a:t>
            </a:r>
            <a:r>
              <a:rPr lang="en-US" dirty="0" err="1" smtClean="0"/>
              <a:t>nyc</a:t>
            </a:r>
            <a:r>
              <a:rPr lang="en-US" dirty="0" smtClean="0"/>
              <a:t>-taxi-</a:t>
            </a:r>
            <a:r>
              <a:rPr lang="en-US" dirty="0" err="1" smtClean="0"/>
              <a:t>regressor</a:t>
            </a:r>
            <a:endParaRPr lang="en-US" dirty="0" smtClean="0"/>
          </a:p>
          <a:p>
            <a:pPr marL="0" indent="0">
              <a:buNone/>
            </a:pPr>
            <a:endParaRPr lang="en-US" dirty="0" smtClean="0"/>
          </a:p>
          <a:p>
            <a:pPr marL="0" indent="0">
              <a:buNone/>
            </a:pPr>
            <a:r>
              <a:rPr lang="en-US" dirty="0" smtClean="0"/>
              <a:t>We can register another model in the same name, which will be a v2</a:t>
            </a:r>
          </a:p>
          <a:p>
            <a:pPr marL="0" indent="0">
              <a:buNone/>
            </a:pPr>
            <a:endParaRPr lang="en-US" dirty="0" smtClean="0"/>
          </a:p>
          <a:p>
            <a:pPr marL="0" indent="0">
              <a:buNone/>
            </a:pPr>
            <a:r>
              <a:rPr lang="en-US" dirty="0" smtClean="0"/>
              <a:t>===</a:t>
            </a:r>
          </a:p>
          <a:p>
            <a:pPr marL="0" indent="0">
              <a:buNone/>
            </a:pPr>
            <a:endParaRPr lang="en-US" dirty="0" smtClean="0"/>
          </a:p>
          <a:p>
            <a:pPr marL="0" indent="0">
              <a:buNone/>
            </a:pPr>
            <a:r>
              <a:rPr lang="en-US" dirty="0" smtClean="0"/>
              <a:t>In the Models tab we can see all the registered version models and apply DESCRIPTION or explanation </a:t>
            </a:r>
            <a:r>
              <a:rPr lang="en-US" dirty="0" err="1" smtClean="0"/>
              <a:t>ou</a:t>
            </a:r>
            <a:r>
              <a:rPr lang="en-US" dirty="0" smtClean="0"/>
              <a:t> tags, etc.</a:t>
            </a:r>
          </a:p>
          <a:p>
            <a:pPr marL="0" indent="0">
              <a:buNone/>
            </a:pPr>
            <a:endParaRPr lang="en-US" dirty="0" smtClean="0"/>
          </a:p>
          <a:p>
            <a:pPr marL="0" indent="0">
              <a:buNone/>
            </a:pPr>
            <a:r>
              <a:rPr lang="en-US" dirty="0" smtClean="0"/>
              <a:t>===</a:t>
            </a:r>
          </a:p>
          <a:p>
            <a:pPr marL="0" indent="0">
              <a:buNone/>
            </a:pPr>
            <a:endParaRPr lang="en-US" dirty="0" smtClean="0"/>
          </a:p>
          <a:p>
            <a:pPr marL="0" indent="0">
              <a:buNone/>
            </a:pPr>
            <a:r>
              <a:rPr lang="en-US" dirty="0" smtClean="0"/>
              <a:t>We can move the models to staging, </a:t>
            </a:r>
            <a:r>
              <a:rPr lang="en-US" dirty="0" err="1" smtClean="0"/>
              <a:t>dev</a:t>
            </a:r>
            <a:r>
              <a:rPr lang="en-US" dirty="0" smtClean="0"/>
              <a:t>, production.</a:t>
            </a:r>
          </a:p>
          <a:p>
            <a:pPr marL="0" indent="0">
              <a:buNone/>
            </a:pPr>
            <a:endParaRPr lang="en-US" dirty="0" smtClean="0"/>
          </a:p>
          <a:p>
            <a:pPr marL="0" indent="0">
              <a:buNone/>
            </a:pPr>
            <a:r>
              <a:rPr lang="en-US" dirty="0" smtClean="0"/>
              <a:t>- staging -&gt; we will compare the two</a:t>
            </a:r>
            <a:endParaRPr lang="pt-BR" dirty="0"/>
          </a:p>
        </p:txBody>
      </p:sp>
    </p:spTree>
    <p:extLst>
      <p:ext uri="{BB962C8B-B14F-4D97-AF65-F5344CB8AC3E}">
        <p14:creationId xmlns:p14="http://schemas.microsoft.com/office/powerpoint/2010/main" val="28417382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Using MLFLOW Python API to see the experiments and results (same we did with the UI)</a:t>
            </a:r>
            <a:endParaRPr lang="pt-BR" dirty="0"/>
          </a:p>
        </p:txBody>
      </p:sp>
      <p:pic>
        <p:nvPicPr>
          <p:cNvPr id="4" name="Espaço Reservado para Conteúdo 3"/>
          <p:cNvPicPr>
            <a:picLocks noGrp="1" noChangeAspect="1"/>
          </p:cNvPicPr>
          <p:nvPr>
            <p:ph idx="1"/>
          </p:nvPr>
        </p:nvPicPr>
        <p:blipFill>
          <a:blip r:embed="rId2"/>
          <a:stretch>
            <a:fillRect/>
          </a:stretch>
        </p:blipFill>
        <p:spPr>
          <a:xfrm>
            <a:off x="2652121" y="1825625"/>
            <a:ext cx="6887758" cy="4351338"/>
          </a:xfrm>
          <a:prstGeom prst="rect">
            <a:avLst/>
          </a:prstGeom>
        </p:spPr>
      </p:pic>
    </p:spTree>
    <p:extLst>
      <p:ext uri="{BB962C8B-B14F-4D97-AF65-F5344CB8AC3E}">
        <p14:creationId xmlns:p14="http://schemas.microsoft.com/office/powerpoint/2010/main" val="9686946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77500" lnSpcReduction="20000"/>
          </a:bodyPr>
          <a:lstStyle/>
          <a:p>
            <a:pPr marL="0" indent="0">
              <a:buNone/>
            </a:pPr>
            <a:r>
              <a:rPr lang="pt-BR" dirty="0" smtClean="0"/>
              <a:t>runs = </a:t>
            </a:r>
            <a:r>
              <a:rPr lang="pt-BR" dirty="0" err="1" smtClean="0"/>
              <a:t>client.search_runs</a:t>
            </a:r>
            <a:r>
              <a:rPr lang="pt-BR" dirty="0" smtClean="0"/>
              <a:t>(</a:t>
            </a:r>
          </a:p>
          <a:p>
            <a:pPr marL="0" indent="0">
              <a:buNone/>
            </a:pPr>
            <a:r>
              <a:rPr lang="pt-BR" dirty="0" smtClean="0"/>
              <a:t>	</a:t>
            </a:r>
            <a:r>
              <a:rPr lang="pt-BR" dirty="0" err="1" smtClean="0"/>
              <a:t>experiment_ids</a:t>
            </a:r>
            <a:r>
              <a:rPr lang="pt-BR" dirty="0" smtClean="0"/>
              <a:t>='1', </a:t>
            </a:r>
          </a:p>
          <a:p>
            <a:pPr marL="0" indent="0">
              <a:buNone/>
            </a:pPr>
            <a:r>
              <a:rPr lang="pt-BR" dirty="0" smtClean="0"/>
              <a:t>	</a:t>
            </a:r>
            <a:r>
              <a:rPr lang="pt-BR" dirty="0" err="1" smtClean="0"/>
              <a:t>filter_string</a:t>
            </a:r>
            <a:r>
              <a:rPr lang="pt-BR" dirty="0" smtClean="0"/>
              <a:t>="</a:t>
            </a:r>
            <a:r>
              <a:rPr lang="pt-BR" dirty="0" err="1" smtClean="0"/>
              <a:t>metrics.rmse</a:t>
            </a:r>
            <a:r>
              <a:rPr lang="pt-BR" dirty="0" smtClean="0"/>
              <a:t> &lt; 6.8", </a:t>
            </a:r>
          </a:p>
          <a:p>
            <a:pPr marL="0" indent="0">
              <a:buNone/>
            </a:pPr>
            <a:r>
              <a:rPr lang="pt-BR" dirty="0" smtClean="0"/>
              <a:t>	</a:t>
            </a:r>
            <a:r>
              <a:rPr lang="pt-BR" dirty="0" err="1" smtClean="0"/>
              <a:t>run_view_type</a:t>
            </a:r>
            <a:r>
              <a:rPr lang="pt-BR" dirty="0" smtClean="0"/>
              <a:t>=</a:t>
            </a:r>
            <a:r>
              <a:rPr lang="pt-BR" dirty="0" err="1" smtClean="0"/>
              <a:t>ViewType.ACTIVE_ONLY</a:t>
            </a:r>
            <a:r>
              <a:rPr lang="pt-BR" dirty="0" smtClean="0"/>
              <a:t>,</a:t>
            </a:r>
          </a:p>
          <a:p>
            <a:pPr marL="0" indent="0">
              <a:buNone/>
            </a:pPr>
            <a:r>
              <a:rPr lang="pt-BR" dirty="0" smtClean="0"/>
              <a:t>	</a:t>
            </a:r>
            <a:r>
              <a:rPr lang="pt-BR" dirty="0" err="1" smtClean="0"/>
              <a:t>max_results</a:t>
            </a:r>
            <a:r>
              <a:rPr lang="pt-BR" dirty="0" smtClean="0"/>
              <a:t>=5,</a:t>
            </a:r>
          </a:p>
          <a:p>
            <a:pPr marL="0" indent="0">
              <a:buNone/>
            </a:pPr>
            <a:r>
              <a:rPr lang="pt-BR" dirty="0" smtClean="0"/>
              <a:t>	</a:t>
            </a:r>
            <a:r>
              <a:rPr lang="pt-BR" dirty="0" err="1" smtClean="0"/>
              <a:t>order_by</a:t>
            </a:r>
            <a:r>
              <a:rPr lang="pt-BR" dirty="0" smtClean="0"/>
              <a:t>=["</a:t>
            </a:r>
            <a:r>
              <a:rPr lang="pt-BR" dirty="0" err="1" smtClean="0"/>
              <a:t>metrics.rmse</a:t>
            </a:r>
            <a:r>
              <a:rPr lang="pt-BR" dirty="0" smtClean="0"/>
              <a:t> ASC"]</a:t>
            </a:r>
          </a:p>
          <a:p>
            <a:pPr marL="0" indent="0">
              <a:buNone/>
            </a:pPr>
            <a:r>
              <a:rPr lang="pt-BR" dirty="0" smtClean="0"/>
              <a:t>)</a:t>
            </a:r>
          </a:p>
          <a:p>
            <a:pPr marL="0" indent="0">
              <a:buNone/>
            </a:pPr>
            <a:endParaRPr lang="pt-BR" dirty="0" smtClean="0"/>
          </a:p>
          <a:p>
            <a:pPr marL="0" indent="0">
              <a:buNone/>
            </a:pPr>
            <a:r>
              <a:rPr lang="pt-BR" dirty="0" smtClean="0"/>
              <a:t>for </a:t>
            </a:r>
            <a:r>
              <a:rPr lang="pt-BR" dirty="0" err="1" smtClean="0"/>
              <a:t>run</a:t>
            </a:r>
            <a:r>
              <a:rPr lang="pt-BR" dirty="0" smtClean="0"/>
              <a:t> in runs:</a:t>
            </a:r>
          </a:p>
          <a:p>
            <a:pPr marL="0" indent="0">
              <a:buNone/>
            </a:pPr>
            <a:r>
              <a:rPr lang="pt-BR" dirty="0" smtClean="0"/>
              <a:t>	</a:t>
            </a:r>
            <a:r>
              <a:rPr lang="pt-BR" dirty="0" err="1" smtClean="0"/>
              <a:t>print</a:t>
            </a:r>
            <a:r>
              <a:rPr lang="pt-BR" dirty="0" smtClean="0"/>
              <a:t>("</a:t>
            </a:r>
            <a:r>
              <a:rPr lang="pt-BR" dirty="0" err="1" smtClean="0"/>
              <a:t>run</a:t>
            </a:r>
            <a:r>
              <a:rPr lang="pt-BR" dirty="0" smtClean="0"/>
              <a:t> id: {</a:t>
            </a:r>
            <a:r>
              <a:rPr lang="pt-BR" dirty="0" err="1" smtClean="0"/>
              <a:t>run.info.run_id</a:t>
            </a:r>
            <a:r>
              <a:rPr lang="pt-BR" dirty="0" smtClean="0"/>
              <a:t>}, </a:t>
            </a:r>
            <a:r>
              <a:rPr lang="pt-BR" dirty="0" err="1" smtClean="0"/>
              <a:t>rmse</a:t>
            </a:r>
            <a:r>
              <a:rPr lang="pt-BR" dirty="0" smtClean="0"/>
              <a:t>: {</a:t>
            </a:r>
            <a:r>
              <a:rPr lang="pt-BR" dirty="0" err="1" smtClean="0"/>
              <a:t>run.data.metrics</a:t>
            </a:r>
            <a:r>
              <a:rPr lang="pt-BR" dirty="0" smtClean="0"/>
              <a:t>['</a:t>
            </a:r>
            <a:r>
              <a:rPr lang="pt-BR" dirty="0" err="1" smtClean="0"/>
              <a:t>rmse</a:t>
            </a:r>
            <a:r>
              <a:rPr lang="pt-BR" dirty="0" smtClean="0"/>
              <a:t>']:.4f}")</a:t>
            </a:r>
          </a:p>
          <a:p>
            <a:pPr marL="0" indent="0">
              <a:buNone/>
            </a:pPr>
            <a:endParaRPr lang="pt-BR" dirty="0" smtClean="0"/>
          </a:p>
          <a:p>
            <a:pPr marL="0" indent="0">
              <a:buNone/>
            </a:pPr>
            <a:r>
              <a:rPr lang="pt-BR" dirty="0" smtClean="0"/>
              <a:t># Will show </a:t>
            </a:r>
            <a:r>
              <a:rPr lang="pt-BR" dirty="0" err="1" smtClean="0"/>
              <a:t>the</a:t>
            </a:r>
            <a:r>
              <a:rPr lang="pt-BR" dirty="0" smtClean="0"/>
              <a:t> </a:t>
            </a:r>
            <a:r>
              <a:rPr lang="pt-BR" dirty="0" err="1" smtClean="0"/>
              <a:t>best</a:t>
            </a:r>
            <a:r>
              <a:rPr lang="pt-BR" dirty="0" smtClean="0"/>
              <a:t> </a:t>
            </a:r>
            <a:r>
              <a:rPr lang="pt-BR" dirty="0" err="1" smtClean="0"/>
              <a:t>results</a:t>
            </a:r>
            <a:r>
              <a:rPr lang="pt-BR" dirty="0" smtClean="0"/>
              <a:t> </a:t>
            </a:r>
            <a:r>
              <a:rPr lang="pt-BR" dirty="0" err="1" smtClean="0"/>
              <a:t>from</a:t>
            </a:r>
            <a:r>
              <a:rPr lang="pt-BR" dirty="0" smtClean="0"/>
              <a:t> </a:t>
            </a:r>
            <a:r>
              <a:rPr lang="pt-BR" dirty="0" err="1" smtClean="0"/>
              <a:t>rmse</a:t>
            </a:r>
            <a:r>
              <a:rPr lang="pt-BR" dirty="0" smtClean="0"/>
              <a:t> </a:t>
            </a:r>
            <a:r>
              <a:rPr lang="pt-BR" dirty="0" err="1" smtClean="0"/>
              <a:t>which</a:t>
            </a:r>
            <a:r>
              <a:rPr lang="pt-BR" dirty="0" smtClean="0"/>
              <a:t> </a:t>
            </a:r>
            <a:r>
              <a:rPr lang="pt-BR" dirty="0" err="1" smtClean="0"/>
              <a:t>is</a:t>
            </a:r>
            <a:r>
              <a:rPr lang="pt-BR" dirty="0" smtClean="0"/>
              <a:t> </a:t>
            </a:r>
            <a:r>
              <a:rPr lang="pt-BR" dirty="0" err="1" smtClean="0"/>
              <a:t>lower</a:t>
            </a:r>
            <a:r>
              <a:rPr lang="pt-BR" dirty="0" smtClean="0"/>
              <a:t> </a:t>
            </a:r>
            <a:r>
              <a:rPr lang="pt-BR" dirty="0" err="1" smtClean="0"/>
              <a:t>than</a:t>
            </a:r>
            <a:r>
              <a:rPr lang="pt-BR" dirty="0" smtClean="0"/>
              <a:t> 6.8</a:t>
            </a:r>
            <a:endParaRPr lang="pt-BR" dirty="0"/>
          </a:p>
        </p:txBody>
      </p:sp>
    </p:spTree>
    <p:extLst>
      <p:ext uri="{BB962C8B-B14F-4D97-AF65-F5344CB8AC3E}">
        <p14:creationId xmlns:p14="http://schemas.microsoft.com/office/powerpoint/2010/main" val="8182941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Register</a:t>
            </a:r>
            <a:r>
              <a:rPr lang="pt-BR" dirty="0" smtClean="0"/>
              <a:t>/</a:t>
            </a:r>
            <a:r>
              <a:rPr lang="pt-BR" dirty="0" err="1" smtClean="0"/>
              <a:t>promoting</a:t>
            </a:r>
            <a:r>
              <a:rPr lang="pt-BR" dirty="0" smtClean="0"/>
              <a:t> </a:t>
            </a:r>
            <a:r>
              <a:rPr lang="pt-BR" dirty="0" err="1" smtClean="0"/>
              <a:t>the</a:t>
            </a:r>
            <a:r>
              <a:rPr lang="pt-BR" dirty="0" smtClean="0"/>
              <a:t> </a:t>
            </a:r>
            <a:r>
              <a:rPr lang="pt-BR" dirty="0" err="1" smtClean="0"/>
              <a:t>model</a:t>
            </a:r>
            <a:endParaRPr lang="pt-BR" dirty="0"/>
          </a:p>
        </p:txBody>
      </p:sp>
      <p:sp>
        <p:nvSpPr>
          <p:cNvPr id="3" name="Espaço Reservado para Conteúdo 2"/>
          <p:cNvSpPr>
            <a:spLocks noGrp="1"/>
          </p:cNvSpPr>
          <p:nvPr>
            <p:ph idx="1"/>
          </p:nvPr>
        </p:nvSpPr>
        <p:spPr/>
        <p:txBody>
          <a:bodyPr>
            <a:normAutofit fontScale="92500" lnSpcReduction="10000"/>
          </a:bodyPr>
          <a:lstStyle/>
          <a:p>
            <a:pPr marL="0" indent="0">
              <a:buNone/>
            </a:pPr>
            <a:r>
              <a:rPr lang="pt-BR" dirty="0" err="1" smtClean="0"/>
              <a:t>import</a:t>
            </a:r>
            <a:r>
              <a:rPr lang="pt-BR" dirty="0" smtClean="0"/>
              <a:t> </a:t>
            </a:r>
            <a:r>
              <a:rPr lang="pt-BR" dirty="0" err="1" smtClean="0"/>
              <a:t>mlflow</a:t>
            </a:r>
            <a:endParaRPr lang="pt-BR" dirty="0" smtClean="0"/>
          </a:p>
          <a:p>
            <a:pPr marL="0" indent="0">
              <a:buNone/>
            </a:pPr>
            <a:endParaRPr lang="pt-BR" dirty="0" smtClean="0"/>
          </a:p>
          <a:p>
            <a:pPr marL="0" indent="0">
              <a:buNone/>
            </a:pPr>
            <a:r>
              <a:rPr lang="pt-BR" dirty="0" err="1" smtClean="0"/>
              <a:t>mlflow.set_tracking_uri</a:t>
            </a:r>
            <a:r>
              <a:rPr lang="pt-BR" dirty="0" smtClean="0"/>
              <a:t>(MLFLOW_TRACKING_URI)</a:t>
            </a:r>
          </a:p>
          <a:p>
            <a:pPr marL="0" indent="0">
              <a:buNone/>
            </a:pPr>
            <a:endParaRPr lang="pt-BR" dirty="0" smtClean="0"/>
          </a:p>
          <a:p>
            <a:pPr marL="0" indent="0">
              <a:buNone/>
            </a:pPr>
            <a:r>
              <a:rPr lang="pt-BR" dirty="0" err="1" smtClean="0"/>
              <a:t>run_id</a:t>
            </a:r>
            <a:r>
              <a:rPr lang="pt-BR" dirty="0" smtClean="0"/>
              <a:t> = &lt;</a:t>
            </a:r>
            <a:r>
              <a:rPr lang="pt-BR" dirty="0" err="1" smtClean="0"/>
              <a:t>run_id</a:t>
            </a:r>
            <a:r>
              <a:rPr lang="pt-BR" dirty="0" smtClean="0"/>
              <a:t>&gt;</a:t>
            </a:r>
          </a:p>
          <a:p>
            <a:pPr marL="0" indent="0">
              <a:buNone/>
            </a:pPr>
            <a:r>
              <a:rPr lang="pt-BR" dirty="0" err="1" smtClean="0"/>
              <a:t>model_uri</a:t>
            </a:r>
            <a:r>
              <a:rPr lang="pt-BR" dirty="0" smtClean="0"/>
              <a:t> = </a:t>
            </a:r>
            <a:r>
              <a:rPr lang="pt-BR" dirty="0" err="1" smtClean="0"/>
              <a:t>f"runs</a:t>
            </a:r>
            <a:r>
              <a:rPr lang="pt-BR" dirty="0" smtClean="0"/>
              <a:t>:/{</a:t>
            </a:r>
            <a:r>
              <a:rPr lang="pt-BR" dirty="0" err="1" smtClean="0"/>
              <a:t>run_id</a:t>
            </a:r>
            <a:r>
              <a:rPr lang="pt-BR" dirty="0" smtClean="0"/>
              <a:t>}/</a:t>
            </a:r>
            <a:r>
              <a:rPr lang="pt-BR" dirty="0" err="1" smtClean="0"/>
              <a:t>model</a:t>
            </a:r>
            <a:r>
              <a:rPr lang="pt-BR" dirty="0" smtClean="0"/>
              <a:t>"</a:t>
            </a:r>
          </a:p>
          <a:p>
            <a:pPr marL="0" indent="0">
              <a:buNone/>
            </a:pPr>
            <a:r>
              <a:rPr lang="pt-BR" dirty="0" err="1" smtClean="0"/>
              <a:t>mlflow.register_model</a:t>
            </a:r>
            <a:r>
              <a:rPr lang="pt-BR" dirty="0" smtClean="0"/>
              <a:t>(</a:t>
            </a:r>
            <a:r>
              <a:rPr lang="pt-BR" dirty="0" err="1" smtClean="0"/>
              <a:t>model_uri</a:t>
            </a:r>
            <a:r>
              <a:rPr lang="pt-BR" dirty="0" smtClean="0"/>
              <a:t>=</a:t>
            </a:r>
            <a:r>
              <a:rPr lang="pt-BR" dirty="0" err="1" smtClean="0"/>
              <a:t>model_uri</a:t>
            </a:r>
            <a:r>
              <a:rPr lang="pt-BR" dirty="0" smtClean="0"/>
              <a:t>, </a:t>
            </a:r>
            <a:r>
              <a:rPr lang="pt-BR" dirty="0" err="1" smtClean="0"/>
              <a:t>name</a:t>
            </a:r>
            <a:r>
              <a:rPr lang="pt-BR" dirty="0" smtClean="0"/>
              <a:t>="</a:t>
            </a:r>
            <a:r>
              <a:rPr lang="pt-BR" dirty="0" err="1" smtClean="0"/>
              <a:t>nyc</a:t>
            </a:r>
            <a:r>
              <a:rPr lang="pt-BR" dirty="0" smtClean="0"/>
              <a:t>-taxi-</a:t>
            </a:r>
            <a:r>
              <a:rPr lang="pt-BR" dirty="0" err="1" smtClean="0"/>
              <a:t>regressor</a:t>
            </a:r>
            <a:r>
              <a:rPr lang="pt-BR" dirty="0" smtClean="0"/>
              <a:t>")</a:t>
            </a:r>
          </a:p>
          <a:p>
            <a:pPr marL="0" indent="0">
              <a:buNone/>
            </a:pPr>
            <a:endParaRPr lang="pt-BR" dirty="0" smtClean="0"/>
          </a:p>
          <a:p>
            <a:pPr marL="0" indent="0">
              <a:buNone/>
            </a:pPr>
            <a:r>
              <a:rPr lang="pt-BR" dirty="0" smtClean="0"/>
              <a:t># WE DID THE SAME WE DID BEFORE WITH THE MLFLOW API INSTEAD OF THE MLFLOW UI!!!!</a:t>
            </a:r>
            <a:endParaRPr lang="pt-BR" dirty="0"/>
          </a:p>
        </p:txBody>
      </p:sp>
    </p:spTree>
    <p:extLst>
      <p:ext uri="{BB962C8B-B14F-4D97-AF65-F5344CB8AC3E}">
        <p14:creationId xmlns:p14="http://schemas.microsoft.com/office/powerpoint/2010/main" val="1979335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2. </a:t>
            </a:r>
            <a:r>
              <a:rPr lang="pt-BR" dirty="0" err="1" smtClean="0"/>
              <a:t>Save</a:t>
            </a:r>
            <a:r>
              <a:rPr lang="pt-BR" dirty="0" smtClean="0"/>
              <a:t> </a:t>
            </a:r>
            <a:r>
              <a:rPr lang="pt-BR" dirty="0" err="1" smtClean="0"/>
              <a:t>the</a:t>
            </a:r>
            <a:r>
              <a:rPr lang="pt-BR" dirty="0" smtClean="0"/>
              <a:t> </a:t>
            </a:r>
            <a:r>
              <a:rPr lang="pt-BR" dirty="0" err="1" smtClean="0"/>
              <a:t>model</a:t>
            </a:r>
            <a:endParaRPr lang="pt-BR" dirty="0"/>
          </a:p>
        </p:txBody>
      </p:sp>
      <p:sp>
        <p:nvSpPr>
          <p:cNvPr id="3" name="Espaço Reservado para Conteúdo 2"/>
          <p:cNvSpPr>
            <a:spLocks noGrp="1"/>
          </p:cNvSpPr>
          <p:nvPr>
            <p:ph idx="1"/>
          </p:nvPr>
        </p:nvSpPr>
        <p:spPr/>
        <p:txBody>
          <a:bodyPr/>
          <a:lstStyle/>
          <a:p>
            <a:r>
              <a:rPr lang="pt-BR" dirty="0" err="1" smtClean="0"/>
              <a:t>Model.bin</a:t>
            </a:r>
            <a:endParaRPr lang="pt-BR" dirty="0" smtClean="0"/>
          </a:p>
          <a:p>
            <a:r>
              <a:rPr lang="pt-BR" dirty="0" err="1" smtClean="0"/>
              <a:t>Model.pkl</a:t>
            </a:r>
            <a:endParaRPr lang="pt-BR" dirty="0" smtClean="0"/>
          </a:p>
          <a:p>
            <a:r>
              <a:rPr lang="pt-BR" dirty="0" smtClean="0"/>
              <a:t>Model.h5</a:t>
            </a:r>
          </a:p>
          <a:p>
            <a:pPr marL="0" indent="0">
              <a:buNone/>
            </a:pPr>
            <a:endParaRPr lang="pt-BR" dirty="0"/>
          </a:p>
        </p:txBody>
      </p:sp>
      <p:sp>
        <p:nvSpPr>
          <p:cNvPr id="4" name="Retângulo 3"/>
          <p:cNvSpPr/>
          <p:nvPr/>
        </p:nvSpPr>
        <p:spPr>
          <a:xfrm>
            <a:off x="838200" y="4001294"/>
            <a:ext cx="6096000" cy="1477328"/>
          </a:xfrm>
          <a:prstGeom prst="rect">
            <a:avLst/>
          </a:prstGeom>
        </p:spPr>
        <p:txBody>
          <a:bodyPr>
            <a:spAutoFit/>
          </a:bodyPr>
          <a:lstStyle/>
          <a:p>
            <a:r>
              <a:rPr lang="pt-BR" b="1" dirty="0" smtClean="0">
                <a:solidFill>
                  <a:srgbClr val="FF0000"/>
                </a:solidFill>
              </a:rPr>
              <a:t>SAVE</a:t>
            </a:r>
            <a:endParaRPr lang="pt-BR" b="1" dirty="0" smtClean="0">
              <a:solidFill>
                <a:srgbClr val="FF0000"/>
              </a:solidFill>
            </a:endParaRPr>
          </a:p>
          <a:p>
            <a:r>
              <a:rPr lang="pt-BR" dirty="0" err="1" smtClean="0"/>
              <a:t>import</a:t>
            </a:r>
            <a:r>
              <a:rPr lang="pt-BR" dirty="0" smtClean="0"/>
              <a:t> </a:t>
            </a:r>
            <a:r>
              <a:rPr lang="pt-BR" dirty="0" err="1" smtClean="0"/>
              <a:t>pickle</a:t>
            </a:r>
            <a:endParaRPr lang="pt-BR" dirty="0" smtClean="0"/>
          </a:p>
          <a:p>
            <a:r>
              <a:rPr lang="pt-BR" dirty="0" err="1" smtClean="0"/>
              <a:t>model</a:t>
            </a:r>
            <a:r>
              <a:rPr lang="pt-BR" dirty="0" smtClean="0"/>
              <a:t> = ...</a:t>
            </a:r>
          </a:p>
          <a:p>
            <a:r>
              <a:rPr lang="pt-BR" dirty="0" err="1" smtClean="0"/>
              <a:t>with</a:t>
            </a:r>
            <a:r>
              <a:rPr lang="pt-BR" dirty="0" smtClean="0"/>
              <a:t> open (‘</a:t>
            </a:r>
            <a:r>
              <a:rPr lang="pt-BR" dirty="0" err="1" smtClean="0"/>
              <a:t>filename.extension</a:t>
            </a:r>
            <a:r>
              <a:rPr lang="pt-BR" dirty="0" smtClean="0"/>
              <a:t>’, ‘</a:t>
            </a:r>
            <a:r>
              <a:rPr lang="pt-BR" dirty="0" err="1" smtClean="0"/>
              <a:t>wb</a:t>
            </a:r>
            <a:r>
              <a:rPr lang="pt-BR" dirty="0" smtClean="0"/>
              <a:t>) as </a:t>
            </a:r>
            <a:r>
              <a:rPr lang="pt-BR" dirty="0" err="1" smtClean="0"/>
              <a:t>f_out</a:t>
            </a:r>
            <a:r>
              <a:rPr lang="pt-BR" dirty="0" smtClean="0"/>
              <a:t>:</a:t>
            </a:r>
          </a:p>
          <a:p>
            <a:r>
              <a:rPr lang="pt-BR" dirty="0" smtClean="0"/>
              <a:t>	</a:t>
            </a:r>
            <a:r>
              <a:rPr lang="pt-BR" dirty="0" err="1" smtClean="0"/>
              <a:t>pickle.dump</a:t>
            </a:r>
            <a:r>
              <a:rPr lang="pt-BR" dirty="0" smtClean="0"/>
              <a:t>(</a:t>
            </a:r>
            <a:r>
              <a:rPr lang="pt-BR" dirty="0" err="1" smtClean="0"/>
              <a:t>model</a:t>
            </a:r>
            <a:r>
              <a:rPr lang="pt-BR" dirty="0" smtClean="0"/>
              <a:t>, </a:t>
            </a:r>
            <a:r>
              <a:rPr lang="pt-BR" dirty="0" err="1" smtClean="0"/>
              <a:t>f_out</a:t>
            </a:r>
            <a:r>
              <a:rPr lang="pt-BR" dirty="0" smtClean="0"/>
              <a:t>)</a:t>
            </a:r>
            <a:endParaRPr lang="pt-BR" dirty="0"/>
          </a:p>
        </p:txBody>
      </p:sp>
      <p:sp>
        <p:nvSpPr>
          <p:cNvPr id="5" name="Retângulo 4"/>
          <p:cNvSpPr/>
          <p:nvPr/>
        </p:nvSpPr>
        <p:spPr>
          <a:xfrm>
            <a:off x="5972503" y="4136231"/>
            <a:ext cx="6096000" cy="1200329"/>
          </a:xfrm>
          <a:prstGeom prst="rect">
            <a:avLst/>
          </a:prstGeom>
        </p:spPr>
        <p:txBody>
          <a:bodyPr>
            <a:spAutoFit/>
          </a:bodyPr>
          <a:lstStyle/>
          <a:p>
            <a:r>
              <a:rPr lang="pt-BR" b="1" dirty="0" smtClean="0">
                <a:solidFill>
                  <a:srgbClr val="FF0000"/>
                </a:solidFill>
              </a:rPr>
              <a:t>LOAD</a:t>
            </a:r>
          </a:p>
          <a:p>
            <a:r>
              <a:rPr lang="pt-BR" dirty="0" err="1" smtClean="0"/>
              <a:t>import</a:t>
            </a:r>
            <a:r>
              <a:rPr lang="pt-BR" dirty="0" smtClean="0"/>
              <a:t> </a:t>
            </a:r>
            <a:r>
              <a:rPr lang="pt-BR" dirty="0" err="1" smtClean="0"/>
              <a:t>pickle</a:t>
            </a:r>
            <a:endParaRPr lang="pt-BR" dirty="0"/>
          </a:p>
          <a:p>
            <a:r>
              <a:rPr lang="pt-BR" dirty="0" err="1" smtClean="0"/>
              <a:t>with</a:t>
            </a:r>
            <a:r>
              <a:rPr lang="pt-BR" dirty="0" smtClean="0"/>
              <a:t> open (‘</a:t>
            </a:r>
            <a:r>
              <a:rPr lang="pt-BR" dirty="0" err="1" smtClean="0"/>
              <a:t>filename.extension</a:t>
            </a:r>
            <a:r>
              <a:rPr lang="pt-BR" dirty="0" smtClean="0"/>
              <a:t>’, ‘</a:t>
            </a:r>
            <a:r>
              <a:rPr lang="pt-BR" dirty="0" err="1" smtClean="0"/>
              <a:t>rb</a:t>
            </a:r>
            <a:r>
              <a:rPr lang="pt-BR" dirty="0" smtClean="0"/>
              <a:t>) as </a:t>
            </a:r>
            <a:r>
              <a:rPr lang="pt-BR" dirty="0" err="1" smtClean="0"/>
              <a:t>f_in</a:t>
            </a:r>
            <a:r>
              <a:rPr lang="pt-BR" dirty="0" smtClean="0"/>
              <a:t>:</a:t>
            </a:r>
          </a:p>
          <a:p>
            <a:r>
              <a:rPr lang="pt-BR" dirty="0" smtClean="0"/>
              <a:t>	</a:t>
            </a:r>
            <a:r>
              <a:rPr lang="pt-BR" dirty="0" err="1" smtClean="0"/>
              <a:t>model</a:t>
            </a:r>
            <a:r>
              <a:rPr lang="pt-BR" dirty="0" smtClean="0"/>
              <a:t> = </a:t>
            </a:r>
            <a:r>
              <a:rPr lang="pt-BR" dirty="0" err="1" smtClean="0"/>
              <a:t>pickle.load</a:t>
            </a:r>
            <a:r>
              <a:rPr lang="pt-BR" dirty="0" smtClean="0"/>
              <a:t>(</a:t>
            </a:r>
            <a:r>
              <a:rPr lang="pt-BR" dirty="0" err="1" smtClean="0"/>
              <a:t>f_in</a:t>
            </a:r>
            <a:r>
              <a:rPr lang="pt-BR" dirty="0" smtClean="0"/>
              <a:t>)</a:t>
            </a:r>
            <a:endParaRPr lang="pt-BR" dirty="0"/>
          </a:p>
        </p:txBody>
      </p:sp>
    </p:spTree>
    <p:extLst>
      <p:ext uri="{BB962C8B-B14F-4D97-AF65-F5344CB8AC3E}">
        <p14:creationId xmlns:p14="http://schemas.microsoft.com/office/powerpoint/2010/main" val="23982850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Transforming the state of model</a:t>
            </a:r>
            <a:endParaRPr lang="pt-BR" dirty="0"/>
          </a:p>
        </p:txBody>
      </p:sp>
      <p:pic>
        <p:nvPicPr>
          <p:cNvPr id="4" name="Espaço Reservado para Conteúdo 3"/>
          <p:cNvPicPr>
            <a:picLocks noGrp="1" noChangeAspect="1"/>
          </p:cNvPicPr>
          <p:nvPr>
            <p:ph idx="1"/>
          </p:nvPr>
        </p:nvPicPr>
        <p:blipFill>
          <a:blip r:embed="rId2"/>
          <a:stretch>
            <a:fillRect/>
          </a:stretch>
        </p:blipFill>
        <p:spPr>
          <a:xfrm>
            <a:off x="3229886" y="1825625"/>
            <a:ext cx="5732228" cy="4351338"/>
          </a:xfrm>
          <a:prstGeom prst="rect">
            <a:avLst/>
          </a:prstGeom>
        </p:spPr>
      </p:pic>
    </p:spTree>
    <p:extLst>
      <p:ext uri="{BB962C8B-B14F-4D97-AF65-F5344CB8AC3E}">
        <p14:creationId xmlns:p14="http://schemas.microsoft.com/office/powerpoint/2010/main" val="21606237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4" name="Espaço Reservado para Conteúdo 3"/>
          <p:cNvPicPr>
            <a:picLocks noGrp="1" noChangeAspect="1"/>
          </p:cNvPicPr>
          <p:nvPr>
            <p:ph idx="1"/>
          </p:nvPr>
        </p:nvPicPr>
        <p:blipFill>
          <a:blip r:embed="rId2"/>
          <a:stretch>
            <a:fillRect/>
          </a:stretch>
        </p:blipFill>
        <p:spPr>
          <a:xfrm>
            <a:off x="2662209" y="1825625"/>
            <a:ext cx="6867581" cy="4351338"/>
          </a:xfrm>
          <a:prstGeom prst="rect">
            <a:avLst/>
          </a:prstGeom>
        </p:spPr>
      </p:pic>
    </p:spTree>
    <p:extLst>
      <p:ext uri="{BB962C8B-B14F-4D97-AF65-F5344CB8AC3E}">
        <p14:creationId xmlns:p14="http://schemas.microsoft.com/office/powerpoint/2010/main" val="4621840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Example</a:t>
            </a:r>
            <a:endParaRPr lang="pt-BR" dirty="0"/>
          </a:p>
        </p:txBody>
      </p:sp>
      <p:sp>
        <p:nvSpPr>
          <p:cNvPr id="3" name="Espaço Reservado para Conteúdo 2"/>
          <p:cNvSpPr>
            <a:spLocks noGrp="1"/>
          </p:cNvSpPr>
          <p:nvPr>
            <p:ph idx="1"/>
          </p:nvPr>
        </p:nvSpPr>
        <p:spPr/>
        <p:txBody>
          <a:bodyPr/>
          <a:lstStyle/>
          <a:p>
            <a:r>
              <a:rPr lang="pt-BR" dirty="0" smtClean="0"/>
              <a:t>https://github.com/pkams/MLOps-Zoomcamp/blob/main/Week%202%20-%20MLFlow/Notebook%20with%20all%20the%20steps%20to%20train%2C%20tuning%2C%20tracking%20and%20register%20model%20using%20MLFLOW.ipynb</a:t>
            </a:r>
            <a:endParaRPr lang="pt-BR" dirty="0"/>
          </a:p>
        </p:txBody>
      </p:sp>
    </p:spTree>
    <p:extLst>
      <p:ext uri="{BB962C8B-B14F-4D97-AF65-F5344CB8AC3E}">
        <p14:creationId xmlns:p14="http://schemas.microsoft.com/office/powerpoint/2010/main" val="25432147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Prefect</a:t>
            </a:r>
            <a:endParaRPr lang="pt-BR" dirty="0"/>
          </a:p>
        </p:txBody>
      </p:sp>
      <p:sp>
        <p:nvSpPr>
          <p:cNvPr id="3" name="Espaço Reservado para Conteúdo 2"/>
          <p:cNvSpPr>
            <a:spLocks noGrp="1"/>
          </p:cNvSpPr>
          <p:nvPr>
            <p:ph idx="1"/>
          </p:nvPr>
        </p:nvSpPr>
        <p:spPr/>
        <p:txBody>
          <a:bodyPr/>
          <a:lstStyle/>
          <a:p>
            <a:pPr marL="0" indent="0">
              <a:buNone/>
            </a:pPr>
            <a:r>
              <a:rPr lang="en-US" dirty="0" smtClean="0"/>
              <a:t>- What is Negative Engineering?</a:t>
            </a:r>
          </a:p>
          <a:p>
            <a:pPr marL="0" indent="0">
              <a:buNone/>
            </a:pPr>
            <a:r>
              <a:rPr lang="en-US" dirty="0" smtClean="0"/>
              <a:t>- What is Workflow Orchestration?</a:t>
            </a:r>
            <a:endParaRPr lang="pt-BR" dirty="0"/>
          </a:p>
        </p:txBody>
      </p:sp>
    </p:spTree>
    <p:extLst>
      <p:ext uri="{BB962C8B-B14F-4D97-AF65-F5344CB8AC3E}">
        <p14:creationId xmlns:p14="http://schemas.microsoft.com/office/powerpoint/2010/main" val="20449234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Set of tools that we can schedule and manage pipeline</a:t>
            </a:r>
            <a:endParaRPr lang="pt-BR" dirty="0"/>
          </a:p>
        </p:txBody>
      </p:sp>
      <p:sp>
        <p:nvSpPr>
          <p:cNvPr id="3" name="Espaço Reservado para Conteúdo 2"/>
          <p:cNvSpPr>
            <a:spLocks noGrp="1"/>
          </p:cNvSpPr>
          <p:nvPr>
            <p:ph idx="1"/>
          </p:nvPr>
        </p:nvSpPr>
        <p:spPr/>
        <p:txBody>
          <a:bodyPr/>
          <a:lstStyle/>
          <a:p>
            <a:pPr marL="0" indent="0">
              <a:buNone/>
            </a:pPr>
            <a:r>
              <a:rPr lang="pt-BR" dirty="0" err="1" smtClean="0"/>
              <a:t>Example</a:t>
            </a:r>
            <a:r>
              <a:rPr lang="pt-BR" dirty="0" smtClean="0"/>
              <a:t> </a:t>
            </a:r>
            <a:r>
              <a:rPr lang="pt-BR" dirty="0" err="1" smtClean="0"/>
              <a:t>of</a:t>
            </a:r>
            <a:r>
              <a:rPr lang="pt-BR" dirty="0" smtClean="0"/>
              <a:t> ML Pipeline:</a:t>
            </a:r>
          </a:p>
          <a:p>
            <a:pPr marL="0" indent="0">
              <a:buNone/>
            </a:pPr>
            <a:r>
              <a:rPr lang="pt-BR" dirty="0" smtClean="0"/>
              <a:t>- </a:t>
            </a:r>
            <a:r>
              <a:rPr lang="pt-BR" dirty="0" err="1" smtClean="0"/>
              <a:t>PostgresSQL</a:t>
            </a:r>
            <a:r>
              <a:rPr lang="pt-BR" dirty="0" smtClean="0"/>
              <a:t> -&gt; parquet -&gt; REST API -&gt; Pandas -&gt; </a:t>
            </a:r>
            <a:r>
              <a:rPr lang="pt-BR" dirty="0" err="1" smtClean="0"/>
              <a:t>MLFlow</a:t>
            </a:r>
            <a:r>
              <a:rPr lang="pt-BR" dirty="0" smtClean="0"/>
              <a:t> / </a:t>
            </a:r>
            <a:r>
              <a:rPr lang="pt-BR" dirty="0" err="1" smtClean="0"/>
              <a:t>ScikitLearn</a:t>
            </a:r>
            <a:r>
              <a:rPr lang="pt-BR" dirty="0" smtClean="0"/>
              <a:t> -&gt; </a:t>
            </a:r>
            <a:r>
              <a:rPr lang="pt-BR" dirty="0" err="1" smtClean="0"/>
              <a:t>Flask</a:t>
            </a:r>
            <a:endParaRPr lang="pt-BR" dirty="0" smtClean="0"/>
          </a:p>
          <a:p>
            <a:pPr marL="0" indent="0">
              <a:buNone/>
            </a:pPr>
            <a:endParaRPr lang="pt-BR" dirty="0" smtClean="0"/>
          </a:p>
          <a:p>
            <a:pPr marL="0" indent="0">
              <a:buNone/>
            </a:pPr>
            <a:r>
              <a:rPr lang="pt-BR" dirty="0" err="1" smtClean="0"/>
              <a:t>Example</a:t>
            </a:r>
            <a:r>
              <a:rPr lang="pt-BR" dirty="0" smtClean="0"/>
              <a:t> </a:t>
            </a:r>
            <a:r>
              <a:rPr lang="pt-BR" dirty="0" err="1" smtClean="0"/>
              <a:t>of</a:t>
            </a:r>
            <a:r>
              <a:rPr lang="pt-BR" dirty="0" smtClean="0"/>
              <a:t> </a:t>
            </a:r>
            <a:r>
              <a:rPr lang="pt-BR" dirty="0" err="1" smtClean="0"/>
              <a:t>DataViz</a:t>
            </a:r>
            <a:r>
              <a:rPr lang="pt-BR" dirty="0" smtClean="0"/>
              <a:t> Pipeline:</a:t>
            </a:r>
          </a:p>
          <a:p>
            <a:pPr marL="0" indent="0">
              <a:buNone/>
            </a:pPr>
            <a:r>
              <a:rPr lang="pt-BR" dirty="0" smtClean="0"/>
              <a:t>- </a:t>
            </a:r>
            <a:r>
              <a:rPr lang="pt-BR" dirty="0" err="1" smtClean="0"/>
              <a:t>PostgresSQL</a:t>
            </a:r>
            <a:r>
              <a:rPr lang="pt-BR" dirty="0" smtClean="0"/>
              <a:t> -&gt; parquet -&gt; pandas -&gt; </a:t>
            </a:r>
            <a:r>
              <a:rPr lang="pt-BR" dirty="0" err="1" smtClean="0"/>
              <a:t>another</a:t>
            </a:r>
            <a:r>
              <a:rPr lang="pt-BR" dirty="0" smtClean="0"/>
              <a:t> </a:t>
            </a:r>
            <a:r>
              <a:rPr lang="pt-BR" dirty="0" err="1" smtClean="0"/>
              <a:t>PostgresSQL</a:t>
            </a:r>
            <a:r>
              <a:rPr lang="pt-BR" dirty="0" smtClean="0"/>
              <a:t> -&gt; Tableau</a:t>
            </a:r>
            <a:endParaRPr lang="pt-BR" dirty="0"/>
          </a:p>
        </p:txBody>
      </p:sp>
    </p:spTree>
    <p:extLst>
      <p:ext uri="{BB962C8B-B14F-4D97-AF65-F5344CB8AC3E}">
        <p14:creationId xmlns:p14="http://schemas.microsoft.com/office/powerpoint/2010/main" val="32534557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Negative Engineering</a:t>
            </a:r>
            <a:endParaRPr lang="pt-BR" dirty="0"/>
          </a:p>
        </p:txBody>
      </p:sp>
      <p:sp>
        <p:nvSpPr>
          <p:cNvPr id="3" name="Espaço Reservado para Conteúdo 2"/>
          <p:cNvSpPr>
            <a:spLocks noGrp="1"/>
          </p:cNvSpPr>
          <p:nvPr>
            <p:ph idx="1"/>
          </p:nvPr>
        </p:nvSpPr>
        <p:spPr/>
        <p:txBody>
          <a:bodyPr/>
          <a:lstStyle/>
          <a:p>
            <a:pPr marL="0" indent="0">
              <a:buNone/>
            </a:pPr>
            <a:r>
              <a:rPr lang="en-US" dirty="0" smtClean="0"/>
              <a:t>90% of engineering time spent</a:t>
            </a:r>
          </a:p>
          <a:p>
            <a:pPr marL="0" indent="0">
              <a:buNone/>
            </a:pPr>
            <a:r>
              <a:rPr lang="en-US" dirty="0" smtClean="0"/>
              <a:t>- Retries when APIs go down</a:t>
            </a:r>
          </a:p>
          <a:p>
            <a:pPr marL="0" indent="0">
              <a:buNone/>
            </a:pPr>
            <a:r>
              <a:rPr lang="en-US" dirty="0" smtClean="0"/>
              <a:t>- Malformed data</a:t>
            </a:r>
          </a:p>
          <a:p>
            <a:pPr marL="0" indent="0">
              <a:buNone/>
            </a:pPr>
            <a:r>
              <a:rPr lang="en-US" dirty="0" smtClean="0"/>
              <a:t>- Notifications</a:t>
            </a:r>
          </a:p>
          <a:p>
            <a:pPr marL="0" indent="0">
              <a:buNone/>
            </a:pPr>
            <a:r>
              <a:rPr lang="en-US" dirty="0" smtClean="0"/>
              <a:t>- </a:t>
            </a:r>
            <a:r>
              <a:rPr lang="en-US" dirty="0" err="1" smtClean="0"/>
              <a:t>Observability</a:t>
            </a:r>
            <a:r>
              <a:rPr lang="en-US" dirty="0" smtClean="0"/>
              <a:t> into Failure</a:t>
            </a:r>
          </a:p>
          <a:p>
            <a:pPr marL="0" indent="0">
              <a:buNone/>
            </a:pPr>
            <a:r>
              <a:rPr lang="en-US" dirty="0" smtClean="0"/>
              <a:t>- Conditional Failure Logic</a:t>
            </a:r>
          </a:p>
          <a:p>
            <a:pPr marL="0" indent="0">
              <a:buNone/>
            </a:pPr>
            <a:r>
              <a:rPr lang="en-US" dirty="0" smtClean="0"/>
              <a:t>- Timeouts</a:t>
            </a:r>
            <a:endParaRPr lang="pt-BR" dirty="0"/>
          </a:p>
        </p:txBody>
      </p:sp>
    </p:spTree>
    <p:extLst>
      <p:ext uri="{BB962C8B-B14F-4D97-AF65-F5344CB8AC3E}">
        <p14:creationId xmlns:p14="http://schemas.microsoft.com/office/powerpoint/2010/main" val="9119485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2. </a:t>
            </a:r>
            <a:r>
              <a:rPr lang="pt-BR" dirty="0" err="1" smtClean="0"/>
              <a:t>Introducing</a:t>
            </a:r>
            <a:r>
              <a:rPr lang="pt-BR" dirty="0" smtClean="0"/>
              <a:t> </a:t>
            </a:r>
            <a:r>
              <a:rPr lang="pt-BR" dirty="0" err="1" smtClean="0"/>
              <a:t>Prefect</a:t>
            </a:r>
            <a:endParaRPr lang="pt-BR" dirty="0"/>
          </a:p>
        </p:txBody>
      </p:sp>
      <p:sp>
        <p:nvSpPr>
          <p:cNvPr id="3" name="Espaço Reservado para Conteúdo 2"/>
          <p:cNvSpPr>
            <a:spLocks noGrp="1"/>
          </p:cNvSpPr>
          <p:nvPr>
            <p:ph idx="1"/>
          </p:nvPr>
        </p:nvSpPr>
        <p:spPr/>
        <p:txBody>
          <a:bodyPr>
            <a:normAutofit fontScale="85000" lnSpcReduction="20000"/>
          </a:bodyPr>
          <a:lstStyle/>
          <a:p>
            <a:pPr marL="0" indent="0">
              <a:buNone/>
            </a:pPr>
            <a:r>
              <a:rPr lang="pt-BR" dirty="0" err="1" smtClean="0"/>
              <a:t>Eliminating</a:t>
            </a:r>
            <a:r>
              <a:rPr lang="pt-BR" dirty="0" smtClean="0"/>
              <a:t> Negative </a:t>
            </a:r>
            <a:r>
              <a:rPr lang="pt-BR" dirty="0" err="1" smtClean="0"/>
              <a:t>Engineering</a:t>
            </a:r>
            <a:endParaRPr lang="pt-BR" dirty="0" smtClean="0"/>
          </a:p>
          <a:p>
            <a:pPr marL="0" indent="0">
              <a:buNone/>
            </a:pPr>
            <a:r>
              <a:rPr lang="pt-BR" dirty="0" smtClean="0"/>
              <a:t>- </a:t>
            </a:r>
            <a:r>
              <a:rPr lang="pt-BR" dirty="0" err="1" smtClean="0"/>
              <a:t>Opensource</a:t>
            </a:r>
            <a:r>
              <a:rPr lang="pt-BR" dirty="0" smtClean="0"/>
              <a:t> workflow </a:t>
            </a:r>
            <a:r>
              <a:rPr lang="pt-BR" dirty="0" err="1" smtClean="0"/>
              <a:t>orchestration</a:t>
            </a:r>
            <a:endParaRPr lang="pt-BR" dirty="0" smtClean="0"/>
          </a:p>
          <a:p>
            <a:pPr marL="0" indent="0">
              <a:buNone/>
            </a:pPr>
            <a:r>
              <a:rPr lang="pt-BR" dirty="0" smtClean="0"/>
              <a:t>- Python-</a:t>
            </a:r>
            <a:r>
              <a:rPr lang="pt-BR" dirty="0" err="1" smtClean="0"/>
              <a:t>based</a:t>
            </a:r>
            <a:endParaRPr lang="pt-BR" dirty="0" smtClean="0"/>
          </a:p>
          <a:p>
            <a:pPr marL="0" indent="0">
              <a:buNone/>
            </a:pPr>
            <a:r>
              <a:rPr lang="pt-BR" dirty="0" smtClean="0"/>
              <a:t>- </a:t>
            </a:r>
            <a:r>
              <a:rPr lang="pt-BR" dirty="0" err="1" smtClean="0"/>
              <a:t>Modern</a:t>
            </a:r>
            <a:r>
              <a:rPr lang="pt-BR" dirty="0" smtClean="0"/>
              <a:t> data </a:t>
            </a:r>
            <a:r>
              <a:rPr lang="pt-BR" dirty="0" err="1" smtClean="0"/>
              <a:t>stack</a:t>
            </a:r>
            <a:endParaRPr lang="pt-BR" dirty="0" smtClean="0"/>
          </a:p>
          <a:p>
            <a:pPr marL="0" indent="0">
              <a:buNone/>
            </a:pPr>
            <a:r>
              <a:rPr lang="pt-BR" dirty="0" smtClean="0"/>
              <a:t>- </a:t>
            </a:r>
            <a:r>
              <a:rPr lang="pt-BR" dirty="0" err="1" smtClean="0"/>
              <a:t>Native</a:t>
            </a:r>
            <a:r>
              <a:rPr lang="pt-BR" dirty="0" smtClean="0"/>
              <a:t> </a:t>
            </a:r>
            <a:r>
              <a:rPr lang="pt-BR" dirty="0" err="1" smtClean="0"/>
              <a:t>Dask</a:t>
            </a:r>
            <a:r>
              <a:rPr lang="pt-BR" dirty="0" smtClean="0"/>
              <a:t> </a:t>
            </a:r>
            <a:r>
              <a:rPr lang="pt-BR" dirty="0" err="1" smtClean="0"/>
              <a:t>Integration</a:t>
            </a:r>
            <a:endParaRPr lang="pt-BR" dirty="0" smtClean="0"/>
          </a:p>
          <a:p>
            <a:pPr marL="0" indent="0">
              <a:buNone/>
            </a:pPr>
            <a:r>
              <a:rPr lang="pt-BR" dirty="0" smtClean="0"/>
              <a:t>- </a:t>
            </a:r>
            <a:r>
              <a:rPr lang="pt-BR" dirty="0" err="1" smtClean="0"/>
              <a:t>Very</a:t>
            </a:r>
            <a:r>
              <a:rPr lang="pt-BR" dirty="0" smtClean="0"/>
              <a:t> </a:t>
            </a:r>
            <a:r>
              <a:rPr lang="pt-BR" dirty="0" err="1" smtClean="0"/>
              <a:t>active</a:t>
            </a:r>
            <a:r>
              <a:rPr lang="pt-BR" dirty="0" smtClean="0"/>
              <a:t> </a:t>
            </a:r>
            <a:r>
              <a:rPr lang="pt-BR" dirty="0" err="1" smtClean="0"/>
              <a:t>community</a:t>
            </a:r>
            <a:endParaRPr lang="pt-BR" dirty="0" smtClean="0"/>
          </a:p>
          <a:p>
            <a:pPr marL="0" indent="0">
              <a:buNone/>
            </a:pPr>
            <a:r>
              <a:rPr lang="pt-BR" dirty="0" smtClean="0"/>
              <a:t>- </a:t>
            </a:r>
            <a:r>
              <a:rPr lang="pt-BR" dirty="0" err="1" smtClean="0"/>
              <a:t>Prefect</a:t>
            </a:r>
            <a:r>
              <a:rPr lang="pt-BR" dirty="0" smtClean="0"/>
              <a:t> </a:t>
            </a:r>
            <a:r>
              <a:rPr lang="pt-BR" dirty="0" err="1" smtClean="0"/>
              <a:t>Cloud</a:t>
            </a:r>
            <a:r>
              <a:rPr lang="pt-BR" dirty="0" smtClean="0"/>
              <a:t>/</a:t>
            </a:r>
            <a:r>
              <a:rPr lang="pt-BR" dirty="0" err="1" smtClean="0"/>
              <a:t>Prefect</a:t>
            </a:r>
            <a:r>
              <a:rPr lang="pt-BR" dirty="0" smtClean="0"/>
              <a:t> Server</a:t>
            </a:r>
          </a:p>
          <a:p>
            <a:pPr marL="0" indent="0">
              <a:buNone/>
            </a:pPr>
            <a:r>
              <a:rPr lang="pt-BR" dirty="0" smtClean="0"/>
              <a:t>- </a:t>
            </a:r>
            <a:r>
              <a:rPr lang="pt-BR" dirty="0" err="1" smtClean="0"/>
              <a:t>Prefect</a:t>
            </a:r>
            <a:r>
              <a:rPr lang="pt-BR" dirty="0" smtClean="0"/>
              <a:t> Orion (</a:t>
            </a:r>
            <a:r>
              <a:rPr lang="pt-BR" dirty="0" err="1" smtClean="0"/>
              <a:t>Prefect</a:t>
            </a:r>
            <a:r>
              <a:rPr lang="pt-BR" dirty="0" smtClean="0"/>
              <a:t> 2.0)</a:t>
            </a:r>
          </a:p>
          <a:p>
            <a:pPr marL="0" indent="0">
              <a:buNone/>
            </a:pPr>
            <a:endParaRPr lang="pt-BR" dirty="0" smtClean="0"/>
          </a:p>
          <a:p>
            <a:pPr marL="0" indent="0">
              <a:buNone/>
            </a:pPr>
            <a:r>
              <a:rPr lang="pt-BR" dirty="0" err="1" smtClean="0"/>
              <a:t>Prefect</a:t>
            </a:r>
            <a:r>
              <a:rPr lang="pt-BR" dirty="0" smtClean="0"/>
              <a:t> Core (1.0)</a:t>
            </a:r>
          </a:p>
          <a:p>
            <a:pPr marL="0" indent="0">
              <a:buNone/>
            </a:pPr>
            <a:r>
              <a:rPr lang="pt-BR" dirty="0" err="1" smtClean="0"/>
              <a:t>Prefect</a:t>
            </a:r>
            <a:r>
              <a:rPr lang="pt-BR" dirty="0" smtClean="0"/>
              <a:t> Orion (2.0)</a:t>
            </a:r>
            <a:endParaRPr lang="pt-BR" dirty="0"/>
          </a:p>
        </p:txBody>
      </p:sp>
    </p:spTree>
    <p:extLst>
      <p:ext uri="{BB962C8B-B14F-4D97-AF65-F5344CB8AC3E}">
        <p14:creationId xmlns:p14="http://schemas.microsoft.com/office/powerpoint/2010/main" val="28952413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Embracing</a:t>
            </a:r>
            <a:r>
              <a:rPr lang="pt-BR" dirty="0" smtClean="0"/>
              <a:t> </a:t>
            </a:r>
            <a:r>
              <a:rPr lang="pt-BR" dirty="0" err="1" smtClean="0"/>
              <a:t>dynamic</a:t>
            </a:r>
            <a:r>
              <a:rPr lang="pt-BR" dirty="0" smtClean="0"/>
              <a:t> DAG-</a:t>
            </a:r>
            <a:r>
              <a:rPr lang="pt-BR" dirty="0" err="1" smtClean="0"/>
              <a:t>free</a:t>
            </a:r>
            <a:r>
              <a:rPr lang="pt-BR" dirty="0" smtClean="0"/>
              <a:t> workflows</a:t>
            </a:r>
            <a:endParaRPr lang="pt-BR" dirty="0"/>
          </a:p>
        </p:txBody>
      </p:sp>
      <p:sp>
        <p:nvSpPr>
          <p:cNvPr id="3" name="Espaço Reservado para Conteúdo 2"/>
          <p:cNvSpPr>
            <a:spLocks noGrp="1"/>
          </p:cNvSpPr>
          <p:nvPr>
            <p:ph idx="1"/>
          </p:nvPr>
        </p:nvSpPr>
        <p:spPr/>
        <p:txBody>
          <a:bodyPr>
            <a:normAutofit fontScale="40000" lnSpcReduction="20000"/>
          </a:bodyPr>
          <a:lstStyle/>
          <a:p>
            <a:pPr marL="0" indent="0">
              <a:buNone/>
            </a:pPr>
            <a:r>
              <a:rPr lang="en-US" dirty="0" smtClean="0"/>
              <a:t>Embracing dynamic DAG-free workflows</a:t>
            </a:r>
          </a:p>
          <a:p>
            <a:pPr marL="0" indent="0">
              <a:buNone/>
            </a:pPr>
            <a:r>
              <a:rPr lang="en-US" dirty="0" smtClean="0"/>
              <a:t>Transparent and Observable orchestration rules</a:t>
            </a:r>
          </a:p>
          <a:p>
            <a:pPr marL="0" indent="0">
              <a:buNone/>
            </a:pPr>
            <a:endParaRPr lang="en-US" dirty="0" smtClean="0"/>
          </a:p>
          <a:p>
            <a:pPr marL="0" indent="0">
              <a:buNone/>
            </a:pPr>
            <a:r>
              <a:rPr lang="en-US" dirty="0" smtClean="0"/>
              <a:t>from prefect import flow, task</a:t>
            </a:r>
          </a:p>
          <a:p>
            <a:pPr marL="0" indent="0">
              <a:buNone/>
            </a:pPr>
            <a:endParaRPr lang="en-US" dirty="0" smtClean="0"/>
          </a:p>
          <a:p>
            <a:pPr marL="0" indent="0">
              <a:buNone/>
            </a:pPr>
            <a:r>
              <a:rPr lang="en-US" dirty="0" smtClean="0"/>
              <a:t>@task(retries=3)</a:t>
            </a:r>
          </a:p>
          <a:p>
            <a:pPr marL="0" indent="0">
              <a:buNone/>
            </a:pPr>
            <a:r>
              <a:rPr lang="en-US" dirty="0" err="1" smtClean="0"/>
              <a:t>def</a:t>
            </a:r>
            <a:r>
              <a:rPr lang="en-US" dirty="0" smtClean="0"/>
              <a:t> </a:t>
            </a:r>
            <a:r>
              <a:rPr lang="en-US" dirty="0" err="1" smtClean="0"/>
              <a:t>get_something</a:t>
            </a:r>
            <a:r>
              <a:rPr lang="en-US" dirty="0" smtClean="0"/>
              <a:t>(input):</a:t>
            </a:r>
          </a:p>
          <a:p>
            <a:pPr marL="0" indent="0">
              <a:buNone/>
            </a:pPr>
            <a:r>
              <a:rPr lang="en-US" dirty="0" smtClean="0"/>
              <a:t>	&lt;</a:t>
            </a:r>
            <a:r>
              <a:rPr lang="en-US" dirty="0" err="1" smtClean="0"/>
              <a:t>do_something</a:t>
            </a:r>
            <a:r>
              <a:rPr lang="en-US" dirty="0" smtClean="0"/>
              <a:t>&gt;</a:t>
            </a:r>
          </a:p>
          <a:p>
            <a:pPr marL="0" indent="0">
              <a:buNone/>
            </a:pPr>
            <a:endParaRPr lang="en-US" dirty="0" smtClean="0"/>
          </a:p>
          <a:p>
            <a:pPr marL="0" indent="0">
              <a:buNone/>
            </a:pPr>
            <a:r>
              <a:rPr lang="en-US" dirty="0" smtClean="0"/>
              <a:t>@flow(name='My Flow')</a:t>
            </a:r>
          </a:p>
          <a:p>
            <a:pPr marL="0" indent="0">
              <a:buNone/>
            </a:pPr>
            <a:r>
              <a:rPr lang="en-US" dirty="0" err="1" smtClean="0"/>
              <a:t>def</a:t>
            </a:r>
            <a:r>
              <a:rPr lang="en-US" dirty="0" smtClean="0"/>
              <a:t> </a:t>
            </a:r>
            <a:r>
              <a:rPr lang="en-US" dirty="0" err="1" smtClean="0"/>
              <a:t>my_flow_function</a:t>
            </a:r>
            <a:r>
              <a:rPr lang="en-US" dirty="0" smtClean="0"/>
              <a:t>(inputs):</a:t>
            </a:r>
          </a:p>
          <a:p>
            <a:pPr marL="0" indent="0">
              <a:buNone/>
            </a:pPr>
            <a:r>
              <a:rPr lang="en-US" dirty="0" smtClean="0"/>
              <a:t>	for input in inputs:</a:t>
            </a:r>
          </a:p>
          <a:p>
            <a:pPr marL="0" indent="0">
              <a:buNone/>
            </a:pPr>
            <a:r>
              <a:rPr lang="en-US" dirty="0" smtClean="0"/>
              <a:t>		</a:t>
            </a:r>
            <a:r>
              <a:rPr lang="en-US" dirty="0" err="1" smtClean="0"/>
              <a:t>get_something</a:t>
            </a:r>
            <a:r>
              <a:rPr lang="en-US" dirty="0" smtClean="0"/>
              <a:t>(input)</a:t>
            </a:r>
          </a:p>
          <a:p>
            <a:pPr marL="0" indent="0">
              <a:buNone/>
            </a:pPr>
            <a:r>
              <a:rPr lang="en-US" dirty="0" smtClean="0"/>
              <a:t>	</a:t>
            </a:r>
          </a:p>
          <a:p>
            <a:pPr marL="0" indent="0">
              <a:buNone/>
            </a:pPr>
            <a:endParaRPr lang="en-US" dirty="0" smtClean="0"/>
          </a:p>
          <a:p>
            <a:pPr marL="0" indent="0">
              <a:buNone/>
            </a:pPr>
            <a:r>
              <a:rPr lang="en-US" dirty="0" smtClean="0"/>
              <a:t># run the flow!</a:t>
            </a:r>
          </a:p>
          <a:p>
            <a:pPr marL="0" indent="0">
              <a:buNone/>
            </a:pPr>
            <a:r>
              <a:rPr lang="en-US" dirty="0" err="1" smtClean="0"/>
              <a:t>my_flow_function</a:t>
            </a:r>
            <a:r>
              <a:rPr lang="en-US" dirty="0" smtClean="0"/>
              <a:t>([input1, input2])</a:t>
            </a:r>
            <a:endParaRPr lang="pt-BR" dirty="0"/>
          </a:p>
        </p:txBody>
      </p:sp>
    </p:spTree>
    <p:extLst>
      <p:ext uri="{BB962C8B-B14F-4D97-AF65-F5344CB8AC3E}">
        <p14:creationId xmlns:p14="http://schemas.microsoft.com/office/powerpoint/2010/main" val="38557886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3. </a:t>
            </a:r>
            <a:r>
              <a:rPr lang="pt-BR" dirty="0" err="1" smtClean="0"/>
              <a:t>Install</a:t>
            </a:r>
            <a:r>
              <a:rPr lang="pt-BR" dirty="0" smtClean="0"/>
              <a:t> </a:t>
            </a:r>
            <a:r>
              <a:rPr lang="pt-BR" dirty="0" err="1" smtClean="0"/>
              <a:t>and</a:t>
            </a:r>
            <a:r>
              <a:rPr lang="pt-BR" dirty="0" smtClean="0"/>
              <a:t> </a:t>
            </a:r>
            <a:r>
              <a:rPr lang="pt-BR" dirty="0" err="1" smtClean="0"/>
              <a:t>run</a:t>
            </a:r>
            <a:r>
              <a:rPr lang="pt-BR" dirty="0" smtClean="0"/>
              <a:t> server</a:t>
            </a:r>
            <a:endParaRPr lang="pt-BR" dirty="0"/>
          </a:p>
        </p:txBody>
      </p:sp>
      <p:sp>
        <p:nvSpPr>
          <p:cNvPr id="3" name="Espaço Reservado para Conteúdo 2"/>
          <p:cNvSpPr>
            <a:spLocks noGrp="1"/>
          </p:cNvSpPr>
          <p:nvPr>
            <p:ph idx="1"/>
          </p:nvPr>
        </p:nvSpPr>
        <p:spPr/>
        <p:txBody>
          <a:bodyPr>
            <a:normAutofit/>
          </a:bodyPr>
          <a:lstStyle/>
          <a:p>
            <a:pPr marL="0" indent="0">
              <a:buNone/>
            </a:pPr>
            <a:r>
              <a:rPr lang="en-US" dirty="0" smtClean="0"/>
              <a:t>pip install prefect==2.0b5 (stable version we are using in the course)</a:t>
            </a:r>
          </a:p>
          <a:p>
            <a:pPr marL="0" indent="0">
              <a:buNone/>
            </a:pPr>
            <a:endParaRPr lang="en-US" dirty="0" smtClean="0"/>
          </a:p>
          <a:p>
            <a:pPr marL="0" indent="0">
              <a:buNone/>
            </a:pPr>
            <a:r>
              <a:rPr lang="en-US" dirty="0" smtClean="0"/>
              <a:t>prefect </a:t>
            </a:r>
            <a:r>
              <a:rPr lang="en-US" dirty="0" err="1" smtClean="0"/>
              <a:t>orion</a:t>
            </a:r>
            <a:r>
              <a:rPr lang="en-US" dirty="0" smtClean="0"/>
              <a:t> start (#start UI server)</a:t>
            </a:r>
          </a:p>
          <a:p>
            <a:pPr marL="0" indent="0">
              <a:buNone/>
            </a:pPr>
            <a:endParaRPr lang="en-US" dirty="0"/>
          </a:p>
          <a:p>
            <a:pPr marL="0" indent="0">
              <a:buNone/>
            </a:pPr>
            <a:endParaRPr lang="en-US" dirty="0" smtClean="0"/>
          </a:p>
          <a:p>
            <a:pPr marL="0" indent="0">
              <a:buNone/>
            </a:pPr>
            <a:r>
              <a:rPr lang="en-US" dirty="0" smtClean="0">
                <a:solidFill>
                  <a:schemeClr val="accent3"/>
                </a:solidFill>
              </a:rPr>
              <a:t>extra commands:</a:t>
            </a:r>
          </a:p>
          <a:p>
            <a:pPr marL="0" indent="0">
              <a:buNone/>
            </a:pPr>
            <a:r>
              <a:rPr lang="en-US" dirty="0" smtClean="0">
                <a:solidFill>
                  <a:schemeClr val="accent3"/>
                </a:solidFill>
              </a:rPr>
              <a:t>prefect </a:t>
            </a:r>
            <a:r>
              <a:rPr lang="en-US" dirty="0" err="1" smtClean="0">
                <a:solidFill>
                  <a:schemeClr val="accent3"/>
                </a:solidFill>
              </a:rPr>
              <a:t>config</a:t>
            </a:r>
            <a:r>
              <a:rPr lang="en-US" dirty="0" smtClean="0">
                <a:solidFill>
                  <a:schemeClr val="accent3"/>
                </a:solidFill>
              </a:rPr>
              <a:t> view</a:t>
            </a:r>
          </a:p>
          <a:p>
            <a:pPr marL="0" indent="0">
              <a:buNone/>
            </a:pPr>
            <a:r>
              <a:rPr lang="en-US" dirty="0" smtClean="0">
                <a:solidFill>
                  <a:schemeClr val="accent3"/>
                </a:solidFill>
              </a:rPr>
              <a:t>prefect </a:t>
            </a:r>
            <a:r>
              <a:rPr lang="en-US" dirty="0" err="1" smtClean="0">
                <a:solidFill>
                  <a:schemeClr val="accent3"/>
                </a:solidFill>
              </a:rPr>
              <a:t>config</a:t>
            </a:r>
            <a:r>
              <a:rPr lang="en-US" dirty="0" smtClean="0">
                <a:solidFill>
                  <a:schemeClr val="accent3"/>
                </a:solidFill>
              </a:rPr>
              <a:t> unset PREFECT_ORION_UI_API_URL</a:t>
            </a:r>
            <a:endParaRPr lang="pt-BR" dirty="0">
              <a:solidFill>
                <a:schemeClr val="accent3"/>
              </a:solidFill>
            </a:endParaRPr>
          </a:p>
        </p:txBody>
      </p:sp>
    </p:spTree>
    <p:extLst>
      <p:ext uri="{BB962C8B-B14F-4D97-AF65-F5344CB8AC3E}">
        <p14:creationId xmlns:p14="http://schemas.microsoft.com/office/powerpoint/2010/main" val="29368138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Task</a:t>
            </a:r>
            <a:r>
              <a:rPr lang="pt-BR" dirty="0" smtClean="0"/>
              <a:t> </a:t>
            </a:r>
            <a:r>
              <a:rPr lang="pt-BR" dirty="0" err="1" smtClean="0"/>
              <a:t>Runner</a:t>
            </a:r>
            <a:endParaRPr lang="pt-BR" dirty="0"/>
          </a:p>
        </p:txBody>
      </p:sp>
      <p:sp>
        <p:nvSpPr>
          <p:cNvPr id="3" name="Espaço Reservado para Conteúdo 2"/>
          <p:cNvSpPr>
            <a:spLocks noGrp="1"/>
          </p:cNvSpPr>
          <p:nvPr>
            <p:ph idx="1"/>
          </p:nvPr>
        </p:nvSpPr>
        <p:spPr/>
        <p:txBody>
          <a:bodyPr/>
          <a:lstStyle/>
          <a:p>
            <a:pPr marL="0" indent="0">
              <a:buNone/>
            </a:pPr>
            <a:r>
              <a:rPr lang="en-US" dirty="0" smtClean="0"/>
              <a:t>@flow(</a:t>
            </a:r>
            <a:r>
              <a:rPr lang="en-US" dirty="0" err="1" smtClean="0"/>
              <a:t>flow_runner</a:t>
            </a:r>
            <a:r>
              <a:rPr lang="en-US" dirty="0" smtClean="0"/>
              <a:t>=</a:t>
            </a:r>
            <a:r>
              <a:rPr lang="en-US" dirty="0" err="1" smtClean="0"/>
              <a:t>ConcurrentTaskRunner</a:t>
            </a:r>
            <a:r>
              <a:rPr lang="en-US" dirty="0" smtClean="0"/>
              <a:t>()) -&gt; the default setting, prefect will try to optimize the flow, making the independent functions running as concurrent functions.</a:t>
            </a:r>
          </a:p>
          <a:p>
            <a:pPr marL="0" indent="0">
              <a:buNone/>
            </a:pPr>
            <a:endParaRPr lang="en-US" dirty="0" smtClean="0"/>
          </a:p>
          <a:p>
            <a:pPr marL="0" indent="0">
              <a:buNone/>
            </a:pPr>
            <a:r>
              <a:rPr lang="en-US" dirty="0" smtClean="0"/>
              <a:t>import </a:t>
            </a:r>
            <a:r>
              <a:rPr lang="en-US" dirty="0" err="1" smtClean="0"/>
              <a:t>prefect.taks_runners</a:t>
            </a:r>
            <a:r>
              <a:rPr lang="en-US" dirty="0" smtClean="0"/>
              <a:t> import </a:t>
            </a:r>
            <a:r>
              <a:rPr lang="en-US" dirty="0" err="1" smtClean="0"/>
              <a:t>SequentialTaskRunner</a:t>
            </a:r>
            <a:endParaRPr lang="en-US" dirty="0" smtClean="0"/>
          </a:p>
          <a:p>
            <a:pPr marL="0" indent="0">
              <a:buNone/>
            </a:pPr>
            <a:endParaRPr lang="en-US" dirty="0" smtClean="0"/>
          </a:p>
          <a:p>
            <a:pPr marL="0" indent="0">
              <a:buNone/>
            </a:pPr>
            <a:r>
              <a:rPr lang="en-US" dirty="0" smtClean="0"/>
              <a:t>@flow(</a:t>
            </a:r>
            <a:r>
              <a:rPr lang="en-US" dirty="0" err="1" smtClean="0"/>
              <a:t>flow_runner</a:t>
            </a:r>
            <a:r>
              <a:rPr lang="en-US" dirty="0" smtClean="0"/>
              <a:t>=</a:t>
            </a:r>
            <a:r>
              <a:rPr lang="en-US" dirty="0" err="1" smtClean="0"/>
              <a:t>SequentialTaskRunner</a:t>
            </a:r>
            <a:r>
              <a:rPr lang="en-US" dirty="0" smtClean="0"/>
              <a:t>()) -&gt; Make </a:t>
            </a:r>
            <a:r>
              <a:rPr lang="en-US" dirty="0" err="1" smtClean="0"/>
              <a:t>sequencial</a:t>
            </a:r>
            <a:r>
              <a:rPr lang="en-US" dirty="0" smtClean="0"/>
              <a:t> </a:t>
            </a:r>
            <a:endParaRPr lang="pt-BR" dirty="0"/>
          </a:p>
        </p:txBody>
      </p:sp>
    </p:spTree>
    <p:extLst>
      <p:ext uri="{BB962C8B-B14F-4D97-AF65-F5344CB8AC3E}">
        <p14:creationId xmlns:p14="http://schemas.microsoft.com/office/powerpoint/2010/main" val="3360534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We</a:t>
            </a:r>
            <a:r>
              <a:rPr lang="pt-BR" dirty="0" smtClean="0"/>
              <a:t> </a:t>
            </a:r>
            <a:r>
              <a:rPr lang="pt-BR" dirty="0" err="1" smtClean="0"/>
              <a:t>can</a:t>
            </a:r>
            <a:r>
              <a:rPr lang="pt-BR" dirty="0" smtClean="0"/>
              <a:t> use </a:t>
            </a:r>
            <a:r>
              <a:rPr lang="pt-BR" dirty="0" err="1" smtClean="0"/>
              <a:t>that</a:t>
            </a:r>
            <a:r>
              <a:rPr lang="pt-BR" dirty="0" smtClean="0"/>
              <a:t> in </a:t>
            </a:r>
            <a:r>
              <a:rPr lang="pt-BR" dirty="0" err="1" smtClean="0"/>
              <a:t>multiples</a:t>
            </a:r>
            <a:r>
              <a:rPr lang="pt-BR" dirty="0" smtClean="0"/>
              <a:t> </a:t>
            </a:r>
            <a:r>
              <a:rPr lang="pt-BR" dirty="0" err="1" smtClean="0"/>
              <a:t>models</a:t>
            </a:r>
            <a:r>
              <a:rPr lang="pt-BR" dirty="0" smtClean="0"/>
              <a:t> too:</a:t>
            </a:r>
            <a:endParaRPr lang="pt-BR" dirty="0"/>
          </a:p>
        </p:txBody>
      </p:sp>
      <p:sp>
        <p:nvSpPr>
          <p:cNvPr id="3" name="Espaço Reservado para Conteúdo 2"/>
          <p:cNvSpPr>
            <a:spLocks noGrp="1"/>
          </p:cNvSpPr>
          <p:nvPr>
            <p:ph idx="1"/>
          </p:nvPr>
        </p:nvSpPr>
        <p:spPr/>
        <p:txBody>
          <a:bodyPr>
            <a:normAutofit fontScale="92500" lnSpcReduction="20000"/>
          </a:bodyPr>
          <a:lstStyle/>
          <a:p>
            <a:pPr marL="0" indent="0">
              <a:buNone/>
            </a:pPr>
            <a:r>
              <a:rPr lang="en-US" dirty="0" smtClean="0"/>
              <a:t>dv = </a:t>
            </a:r>
            <a:r>
              <a:rPr lang="en-US" dirty="0" err="1" smtClean="0"/>
              <a:t>DictVectorizer</a:t>
            </a:r>
            <a:r>
              <a:rPr lang="en-US" dirty="0" smtClean="0"/>
              <a:t>().fit(…)</a:t>
            </a:r>
          </a:p>
          <a:p>
            <a:pPr marL="0" indent="0">
              <a:buNone/>
            </a:pPr>
            <a:r>
              <a:rPr lang="en-US" dirty="0"/>
              <a:t>m</a:t>
            </a:r>
            <a:r>
              <a:rPr lang="en-US" dirty="0" smtClean="0"/>
              <a:t>odel = </a:t>
            </a:r>
            <a:r>
              <a:rPr lang="en-US" dirty="0" err="1" smtClean="0"/>
              <a:t>model.fit</a:t>
            </a:r>
            <a:r>
              <a:rPr lang="en-US" dirty="0" smtClean="0"/>
              <a:t>(…)</a:t>
            </a:r>
          </a:p>
          <a:p>
            <a:pPr marL="0" indent="0">
              <a:buNone/>
            </a:pPr>
            <a:endParaRPr lang="en-US" dirty="0" smtClean="0"/>
          </a:p>
          <a:p>
            <a:pPr marL="0" indent="0">
              <a:buNone/>
            </a:pPr>
            <a:r>
              <a:rPr lang="en-US" dirty="0" smtClean="0"/>
              <a:t>Save:</a:t>
            </a:r>
          </a:p>
          <a:p>
            <a:pPr marL="0" indent="0">
              <a:buNone/>
            </a:pPr>
            <a:r>
              <a:rPr lang="en-US" dirty="0" smtClean="0"/>
              <a:t>with open(</a:t>
            </a:r>
            <a:r>
              <a:rPr lang="en-US" dirty="0" err="1" smtClean="0"/>
              <a:t>output_file</a:t>
            </a:r>
            <a:r>
              <a:rPr lang="en-US" dirty="0" smtClean="0"/>
              <a:t>, '</a:t>
            </a:r>
            <a:r>
              <a:rPr lang="en-US" dirty="0" err="1" smtClean="0"/>
              <a:t>wb</a:t>
            </a:r>
            <a:r>
              <a:rPr lang="en-US" dirty="0" smtClean="0"/>
              <a:t>') as </a:t>
            </a:r>
            <a:r>
              <a:rPr lang="en-US" dirty="0" err="1" smtClean="0"/>
              <a:t>f_out</a:t>
            </a:r>
            <a:r>
              <a:rPr lang="en-US" dirty="0" smtClean="0"/>
              <a:t>:</a:t>
            </a:r>
          </a:p>
          <a:p>
            <a:pPr marL="0" indent="0">
              <a:buNone/>
            </a:pPr>
            <a:r>
              <a:rPr lang="en-US" dirty="0" smtClean="0"/>
              <a:t>	</a:t>
            </a:r>
            <a:r>
              <a:rPr lang="en-US" dirty="0" err="1" smtClean="0"/>
              <a:t>pickle.dump</a:t>
            </a:r>
            <a:r>
              <a:rPr lang="en-US" dirty="0" smtClean="0"/>
              <a:t>((dv, model), </a:t>
            </a:r>
            <a:r>
              <a:rPr lang="en-US" dirty="0" err="1" smtClean="0"/>
              <a:t>f_out</a:t>
            </a:r>
            <a:r>
              <a:rPr lang="en-US" dirty="0" smtClean="0"/>
              <a:t>)</a:t>
            </a:r>
          </a:p>
          <a:p>
            <a:endParaRPr lang="en-US" dirty="0" smtClean="0"/>
          </a:p>
          <a:p>
            <a:pPr marL="0" indent="0">
              <a:buNone/>
            </a:pPr>
            <a:r>
              <a:rPr lang="en-US" dirty="0" smtClean="0"/>
              <a:t>Load:</a:t>
            </a:r>
          </a:p>
          <a:p>
            <a:pPr marL="0" indent="0">
              <a:buNone/>
            </a:pPr>
            <a:r>
              <a:rPr lang="en-US" dirty="0" smtClean="0"/>
              <a:t>with open(</a:t>
            </a:r>
            <a:r>
              <a:rPr lang="en-US" dirty="0" err="1" smtClean="0"/>
              <a:t>model_file</a:t>
            </a:r>
            <a:r>
              <a:rPr lang="en-US" dirty="0" smtClean="0"/>
              <a:t>, '</a:t>
            </a:r>
            <a:r>
              <a:rPr lang="en-US" dirty="0" err="1" smtClean="0"/>
              <a:t>rb</a:t>
            </a:r>
            <a:r>
              <a:rPr lang="en-US" dirty="0" smtClean="0"/>
              <a:t>') as </a:t>
            </a:r>
            <a:r>
              <a:rPr lang="en-US" dirty="0" err="1" smtClean="0"/>
              <a:t>f_in</a:t>
            </a:r>
            <a:r>
              <a:rPr lang="en-US" dirty="0" smtClean="0"/>
              <a:t>:</a:t>
            </a:r>
          </a:p>
          <a:p>
            <a:pPr marL="0" indent="0">
              <a:buNone/>
            </a:pPr>
            <a:r>
              <a:rPr lang="en-US" dirty="0" smtClean="0"/>
              <a:t>	dv, model = </a:t>
            </a:r>
            <a:r>
              <a:rPr lang="en-US" dirty="0" err="1" smtClean="0"/>
              <a:t>pickle.load</a:t>
            </a:r>
            <a:r>
              <a:rPr lang="en-US" dirty="0" smtClean="0"/>
              <a:t>(</a:t>
            </a:r>
            <a:r>
              <a:rPr lang="en-US" dirty="0" err="1" smtClean="0"/>
              <a:t>f_in</a:t>
            </a:r>
            <a:r>
              <a:rPr lang="en-US" dirty="0" smtClean="0"/>
              <a:t>)</a:t>
            </a:r>
            <a:endParaRPr lang="pt-BR" dirty="0"/>
          </a:p>
        </p:txBody>
      </p:sp>
    </p:spTree>
    <p:extLst>
      <p:ext uri="{BB962C8B-B14F-4D97-AF65-F5344CB8AC3E}">
        <p14:creationId xmlns:p14="http://schemas.microsoft.com/office/powerpoint/2010/main" val="37258063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4. Deploy Prefect Orion Server</a:t>
            </a:r>
            <a:endParaRPr lang="pt-BR" dirty="0"/>
          </a:p>
        </p:txBody>
      </p:sp>
      <p:sp>
        <p:nvSpPr>
          <p:cNvPr id="3" name="Espaço Reservado para Conteúdo 2"/>
          <p:cNvSpPr>
            <a:spLocks noGrp="1"/>
          </p:cNvSpPr>
          <p:nvPr>
            <p:ph idx="1"/>
          </p:nvPr>
        </p:nvSpPr>
        <p:spPr/>
        <p:txBody>
          <a:bodyPr/>
          <a:lstStyle/>
          <a:p>
            <a:pPr marL="0" indent="0">
              <a:buNone/>
            </a:pPr>
            <a:r>
              <a:rPr lang="en-US" dirty="0" smtClean="0"/>
              <a:t>- Open port on AWS VM</a:t>
            </a:r>
          </a:p>
          <a:p>
            <a:pPr marL="0" indent="0">
              <a:buNone/>
            </a:pPr>
            <a:r>
              <a:rPr lang="en-US" dirty="0" smtClean="0"/>
              <a:t>- Install Prefect on VM</a:t>
            </a:r>
          </a:p>
          <a:p>
            <a:pPr marL="0" indent="0">
              <a:buNone/>
            </a:pPr>
            <a:r>
              <a:rPr lang="en-US" dirty="0" smtClean="0"/>
              <a:t>- Configure Prefect to server as remote host</a:t>
            </a:r>
          </a:p>
          <a:p>
            <a:pPr marL="0" indent="0">
              <a:buNone/>
            </a:pPr>
            <a:r>
              <a:rPr lang="en-US" dirty="0" smtClean="0"/>
              <a:t>- Start Prefect Orion</a:t>
            </a:r>
          </a:p>
          <a:p>
            <a:pPr marL="0" indent="0">
              <a:buNone/>
            </a:pPr>
            <a:r>
              <a:rPr lang="en-US" dirty="0" smtClean="0"/>
              <a:t>- View it from local Browser</a:t>
            </a:r>
            <a:endParaRPr lang="pt-BR" dirty="0"/>
          </a:p>
        </p:txBody>
      </p:sp>
    </p:spTree>
    <p:extLst>
      <p:ext uri="{BB962C8B-B14F-4D97-AF65-F5344CB8AC3E}">
        <p14:creationId xmlns:p14="http://schemas.microsoft.com/office/powerpoint/2010/main" val="17159501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EC2 </a:t>
            </a:r>
            <a:r>
              <a:rPr lang="pt-BR" dirty="0" err="1" smtClean="0"/>
              <a:t>and</a:t>
            </a:r>
            <a:r>
              <a:rPr lang="pt-BR" dirty="0" smtClean="0"/>
              <a:t> </a:t>
            </a:r>
            <a:r>
              <a:rPr lang="pt-BR" dirty="0" err="1" smtClean="0"/>
              <a:t>Inbound</a:t>
            </a:r>
            <a:r>
              <a:rPr lang="pt-BR" dirty="0" smtClean="0"/>
              <a:t> </a:t>
            </a:r>
            <a:r>
              <a:rPr lang="pt-BR" dirty="0" err="1" smtClean="0"/>
              <a:t>Rules</a:t>
            </a:r>
            <a:r>
              <a:rPr lang="pt-BR" dirty="0" smtClean="0"/>
              <a:t> </a:t>
            </a:r>
            <a:r>
              <a:rPr lang="pt-BR" dirty="0" err="1" smtClean="0"/>
              <a:t>configuration</a:t>
            </a:r>
            <a:endParaRPr lang="pt-BR" dirty="0"/>
          </a:p>
        </p:txBody>
      </p:sp>
      <p:sp>
        <p:nvSpPr>
          <p:cNvPr id="3" name="Espaço Reservado para Conteúdo 2"/>
          <p:cNvSpPr>
            <a:spLocks noGrp="1"/>
          </p:cNvSpPr>
          <p:nvPr>
            <p:ph idx="1"/>
          </p:nvPr>
        </p:nvSpPr>
        <p:spPr/>
        <p:txBody>
          <a:bodyPr/>
          <a:lstStyle/>
          <a:p>
            <a:pPr marL="0" indent="0">
              <a:buNone/>
            </a:pPr>
            <a:r>
              <a:rPr lang="pt-BR" dirty="0" smtClean="0"/>
              <a:t># </a:t>
            </a:r>
            <a:r>
              <a:rPr lang="pt-BR" dirty="0" err="1" smtClean="0"/>
              <a:t>Create</a:t>
            </a:r>
            <a:r>
              <a:rPr lang="pt-BR" dirty="0" smtClean="0"/>
              <a:t> EC2 </a:t>
            </a:r>
            <a:r>
              <a:rPr lang="pt-BR" dirty="0" err="1" smtClean="0"/>
              <a:t>instance</a:t>
            </a:r>
            <a:endParaRPr lang="pt-BR" dirty="0" smtClean="0"/>
          </a:p>
          <a:p>
            <a:pPr marL="0" indent="0">
              <a:buNone/>
            </a:pPr>
            <a:r>
              <a:rPr lang="pt-BR" dirty="0" smtClean="0"/>
              <a:t># </a:t>
            </a:r>
            <a:r>
              <a:rPr lang="pt-BR" dirty="0" err="1" smtClean="0"/>
              <a:t>Add</a:t>
            </a:r>
            <a:r>
              <a:rPr lang="pt-BR" dirty="0" smtClean="0"/>
              <a:t> </a:t>
            </a:r>
            <a:r>
              <a:rPr lang="pt-BR" dirty="0" err="1" smtClean="0"/>
              <a:t>security</a:t>
            </a:r>
            <a:r>
              <a:rPr lang="pt-BR" dirty="0" smtClean="0"/>
              <a:t> </a:t>
            </a:r>
            <a:r>
              <a:rPr lang="pt-BR" dirty="0" err="1" smtClean="0"/>
              <a:t>group</a:t>
            </a:r>
            <a:r>
              <a:rPr lang="pt-BR" dirty="0" smtClean="0"/>
              <a:t> </a:t>
            </a:r>
            <a:r>
              <a:rPr lang="pt-BR" dirty="0" err="1" smtClean="0"/>
              <a:t>rules</a:t>
            </a:r>
            <a:r>
              <a:rPr lang="pt-BR" dirty="0" smtClean="0"/>
              <a:t> </a:t>
            </a:r>
          </a:p>
          <a:p>
            <a:pPr marL="0" indent="0">
              <a:buNone/>
            </a:pPr>
            <a:r>
              <a:rPr lang="pt-BR" dirty="0" smtClean="0"/>
              <a:t>HTTP &gt;&gt; </a:t>
            </a:r>
            <a:r>
              <a:rPr lang="pt-BR" dirty="0" err="1" smtClean="0"/>
              <a:t>Anywhere</a:t>
            </a:r>
            <a:endParaRPr lang="pt-BR" dirty="0" smtClean="0"/>
          </a:p>
          <a:p>
            <a:pPr marL="0" indent="0">
              <a:buNone/>
            </a:pPr>
            <a:r>
              <a:rPr lang="pt-BR" dirty="0" err="1" smtClean="0"/>
              <a:t>Custom</a:t>
            </a:r>
            <a:r>
              <a:rPr lang="pt-BR" dirty="0" smtClean="0"/>
              <a:t> TCP &gt;&gt; 4200 &gt;&gt; </a:t>
            </a:r>
            <a:r>
              <a:rPr lang="pt-BR" dirty="0" err="1" smtClean="0"/>
              <a:t>Anywhere</a:t>
            </a:r>
            <a:endParaRPr lang="pt-BR" dirty="0" smtClean="0"/>
          </a:p>
          <a:p>
            <a:pPr marL="0" indent="0">
              <a:buNone/>
            </a:pPr>
            <a:r>
              <a:rPr lang="pt-BR" dirty="0" err="1" smtClean="0"/>
              <a:t>Custom</a:t>
            </a:r>
            <a:r>
              <a:rPr lang="pt-BR" dirty="0" smtClean="0"/>
              <a:t> UDP &gt;&gt; 4200 &gt;&gt; </a:t>
            </a:r>
            <a:r>
              <a:rPr lang="pt-BR" dirty="0" err="1" smtClean="0"/>
              <a:t>Anywhere</a:t>
            </a:r>
            <a:endParaRPr lang="pt-BR" dirty="0" smtClean="0"/>
          </a:p>
          <a:p>
            <a:pPr marL="0" indent="0">
              <a:buNone/>
            </a:pPr>
            <a:r>
              <a:rPr lang="pt-BR" dirty="0" smtClean="0"/>
              <a:t>HTTPS... (não sei se precisa)</a:t>
            </a:r>
            <a:endParaRPr lang="pt-BR" dirty="0"/>
          </a:p>
        </p:txBody>
      </p:sp>
    </p:spTree>
    <p:extLst>
      <p:ext uri="{BB962C8B-B14F-4D97-AF65-F5344CB8AC3E}">
        <p14:creationId xmlns:p14="http://schemas.microsoft.com/office/powerpoint/2010/main" val="1772037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s</a:t>
            </a:r>
            <a:r>
              <a:rPr lang="pt-BR" dirty="0" err="1" smtClean="0"/>
              <a:t>sh</a:t>
            </a:r>
            <a:r>
              <a:rPr lang="pt-BR" dirty="0" smtClean="0"/>
              <a:t> </a:t>
            </a:r>
            <a:r>
              <a:rPr lang="pt-BR" dirty="0" err="1" smtClean="0"/>
              <a:t>into</a:t>
            </a:r>
            <a:r>
              <a:rPr lang="pt-BR" dirty="0" smtClean="0"/>
              <a:t> </a:t>
            </a:r>
            <a:r>
              <a:rPr lang="pt-BR" dirty="0" err="1" smtClean="0"/>
              <a:t>the</a:t>
            </a:r>
            <a:r>
              <a:rPr lang="pt-BR" dirty="0" smtClean="0"/>
              <a:t> </a:t>
            </a:r>
            <a:r>
              <a:rPr lang="pt-BR" dirty="0" err="1" smtClean="0"/>
              <a:t>machine</a:t>
            </a:r>
            <a:endParaRPr lang="pt-BR" dirty="0"/>
          </a:p>
        </p:txBody>
      </p:sp>
      <p:sp>
        <p:nvSpPr>
          <p:cNvPr id="3" name="Espaço Reservado para Conteúdo 2"/>
          <p:cNvSpPr>
            <a:spLocks noGrp="1"/>
          </p:cNvSpPr>
          <p:nvPr>
            <p:ph idx="1"/>
          </p:nvPr>
        </p:nvSpPr>
        <p:spPr/>
        <p:txBody>
          <a:bodyPr>
            <a:normAutofit fontScale="40000" lnSpcReduction="20000"/>
          </a:bodyPr>
          <a:lstStyle/>
          <a:p>
            <a:pPr marL="0" indent="0">
              <a:buNone/>
            </a:pPr>
            <a:r>
              <a:rPr lang="en-US" dirty="0" smtClean="0"/>
              <a:t># </a:t>
            </a:r>
            <a:r>
              <a:rPr lang="en-US" dirty="0" err="1" smtClean="0"/>
              <a:t>ssh</a:t>
            </a:r>
            <a:r>
              <a:rPr lang="en-US" dirty="0" smtClean="0"/>
              <a:t> to public id (use the key)</a:t>
            </a:r>
          </a:p>
          <a:p>
            <a:pPr marL="0" indent="0">
              <a:buNone/>
            </a:pPr>
            <a:r>
              <a:rPr lang="en-US" dirty="0" smtClean="0"/>
              <a:t># </a:t>
            </a:r>
            <a:r>
              <a:rPr lang="en-US" dirty="0" err="1" smtClean="0"/>
              <a:t>ssh</a:t>
            </a:r>
            <a:r>
              <a:rPr lang="en-US" dirty="0" smtClean="0"/>
              <a:t> -</a:t>
            </a:r>
            <a:r>
              <a:rPr lang="en-US" dirty="0" err="1" smtClean="0"/>
              <a:t>i</a:t>
            </a:r>
            <a:r>
              <a:rPr lang="en-US" dirty="0" smtClean="0"/>
              <a:t> ~/Work/</a:t>
            </a:r>
            <a:r>
              <a:rPr lang="en-US" dirty="0" err="1" smtClean="0"/>
              <a:t>prefect.pem</a:t>
            </a:r>
            <a:r>
              <a:rPr lang="en-US" dirty="0" smtClean="0"/>
              <a:t> &lt;name&gt;@&lt;</a:t>
            </a:r>
            <a:r>
              <a:rPr lang="en-US" dirty="0" err="1" smtClean="0"/>
              <a:t>ip</a:t>
            </a:r>
            <a:r>
              <a:rPr lang="en-US" dirty="0" smtClean="0"/>
              <a:t>&gt;</a:t>
            </a:r>
            <a:endParaRPr lang="pt-BR" dirty="0"/>
          </a:p>
          <a:p>
            <a:pPr marL="0" indent="0">
              <a:buNone/>
            </a:pPr>
            <a:r>
              <a:rPr lang="en-US" dirty="0" smtClean="0"/>
              <a:t># install </a:t>
            </a:r>
            <a:r>
              <a:rPr lang="en-US" dirty="0" err="1" smtClean="0"/>
              <a:t>conda</a:t>
            </a:r>
            <a:endParaRPr lang="en-US" dirty="0" smtClean="0"/>
          </a:p>
          <a:p>
            <a:pPr marL="0" indent="0">
              <a:buNone/>
            </a:pPr>
            <a:r>
              <a:rPr lang="en-US" dirty="0" smtClean="0"/>
              <a:t># pip install prefect</a:t>
            </a:r>
          </a:p>
          <a:p>
            <a:pPr marL="0" indent="0">
              <a:buNone/>
            </a:pPr>
            <a:endParaRPr lang="en-US" dirty="0" smtClean="0"/>
          </a:p>
          <a:p>
            <a:pPr marL="0" indent="0">
              <a:buNone/>
            </a:pPr>
            <a:r>
              <a:rPr lang="en-US" dirty="0" smtClean="0"/>
              <a:t># Configure the prefect server (follow instructions)</a:t>
            </a:r>
          </a:p>
          <a:p>
            <a:pPr marL="0" indent="0">
              <a:buNone/>
            </a:pPr>
            <a:r>
              <a:rPr lang="en-US" dirty="0" smtClean="0"/>
              <a:t>https://discourse.prefect.io/t/hosting-an-orion-instance-on-a-cloud-vm/967</a:t>
            </a:r>
          </a:p>
          <a:p>
            <a:pPr marL="0" indent="0">
              <a:buNone/>
            </a:pPr>
            <a:r>
              <a:rPr lang="en-US" dirty="0" smtClean="0"/>
              <a:t># external </a:t>
            </a:r>
            <a:r>
              <a:rPr lang="en-US" dirty="0" err="1" smtClean="0"/>
              <a:t>ip</a:t>
            </a:r>
            <a:r>
              <a:rPr lang="en-US" dirty="0" smtClean="0"/>
              <a:t> is the </a:t>
            </a:r>
            <a:r>
              <a:rPr lang="en-US" dirty="0" err="1" smtClean="0"/>
              <a:t>ip</a:t>
            </a:r>
            <a:r>
              <a:rPr lang="en-US" dirty="0" smtClean="0"/>
              <a:t> of the VM</a:t>
            </a:r>
          </a:p>
          <a:p>
            <a:pPr marL="0" indent="0">
              <a:buNone/>
            </a:pPr>
            <a:r>
              <a:rPr lang="en-US" dirty="0" smtClean="0"/>
              <a:t># prefect </a:t>
            </a:r>
            <a:r>
              <a:rPr lang="en-US" dirty="0" err="1" smtClean="0"/>
              <a:t>config</a:t>
            </a:r>
            <a:r>
              <a:rPr lang="en-US" dirty="0" smtClean="0"/>
              <a:t> view to verify if is </a:t>
            </a:r>
            <a:r>
              <a:rPr lang="en-US" dirty="0" err="1" smtClean="0"/>
              <a:t>setted</a:t>
            </a:r>
            <a:endParaRPr lang="en-US" dirty="0" smtClean="0"/>
          </a:p>
          <a:p>
            <a:pPr marL="0" indent="0">
              <a:buNone/>
            </a:pPr>
            <a:r>
              <a:rPr lang="en-US" dirty="0" smtClean="0"/>
              <a:t># if needed to change prefect </a:t>
            </a:r>
            <a:r>
              <a:rPr lang="en-US" dirty="0" err="1" smtClean="0"/>
              <a:t>config</a:t>
            </a:r>
            <a:r>
              <a:rPr lang="en-US" dirty="0" smtClean="0"/>
              <a:t> unset</a:t>
            </a:r>
          </a:p>
          <a:p>
            <a:pPr marL="0" indent="0">
              <a:buNone/>
            </a:pPr>
            <a:endParaRPr lang="en-US" dirty="0" smtClean="0"/>
          </a:p>
          <a:p>
            <a:pPr marL="0" indent="0">
              <a:buNone/>
            </a:pPr>
            <a:r>
              <a:rPr lang="en-US" dirty="0" smtClean="0"/>
              <a:t># prefect </a:t>
            </a:r>
            <a:r>
              <a:rPr lang="en-US" dirty="0" err="1" smtClean="0"/>
              <a:t>orion</a:t>
            </a:r>
            <a:r>
              <a:rPr lang="en-US" dirty="0" smtClean="0"/>
              <a:t> start -- host 0.0.0.0</a:t>
            </a:r>
          </a:p>
          <a:p>
            <a:pPr marL="0" indent="0">
              <a:buNone/>
            </a:pPr>
            <a:endParaRPr lang="en-US" dirty="0" smtClean="0"/>
          </a:p>
          <a:p>
            <a:pPr marL="0" indent="0">
              <a:buNone/>
            </a:pPr>
            <a:r>
              <a:rPr lang="en-US" dirty="0" smtClean="0"/>
              <a:t># &lt;</a:t>
            </a:r>
            <a:r>
              <a:rPr lang="en-US" dirty="0" err="1" smtClean="0"/>
              <a:t>ip</a:t>
            </a:r>
            <a:r>
              <a:rPr lang="en-US" dirty="0" smtClean="0"/>
              <a:t>&gt;:4200 no </a:t>
            </a:r>
            <a:r>
              <a:rPr lang="en-US" dirty="0" err="1" smtClean="0"/>
              <a:t>navegador</a:t>
            </a:r>
            <a:r>
              <a:rPr lang="en-US" dirty="0" smtClean="0"/>
              <a:t>!</a:t>
            </a:r>
          </a:p>
          <a:p>
            <a:pPr marL="0" indent="0">
              <a:buNone/>
            </a:pPr>
            <a:endParaRPr lang="en-US" dirty="0" smtClean="0"/>
          </a:p>
          <a:p>
            <a:pPr marL="0" indent="0">
              <a:buNone/>
            </a:pPr>
            <a:r>
              <a:rPr lang="en-US" dirty="0" smtClean="0"/>
              <a:t># Set the endpoint in the local machine</a:t>
            </a:r>
          </a:p>
          <a:p>
            <a:pPr marL="0" indent="0">
              <a:buNone/>
            </a:pPr>
            <a:r>
              <a:rPr lang="en-US" dirty="0" err="1" smtClean="0"/>
              <a:t>Exemplo</a:t>
            </a:r>
            <a:r>
              <a:rPr lang="en-US" dirty="0" smtClean="0"/>
              <a:t>: prefect </a:t>
            </a:r>
            <a:r>
              <a:rPr lang="en-US" dirty="0" err="1" smtClean="0"/>
              <a:t>config</a:t>
            </a:r>
            <a:r>
              <a:rPr lang="en-US" dirty="0" smtClean="0"/>
              <a:t> set PREFECT_API_URL='http://3.1.7.74.178:4200/</a:t>
            </a:r>
            <a:r>
              <a:rPr lang="en-US" dirty="0" err="1" smtClean="0"/>
              <a:t>api</a:t>
            </a:r>
            <a:r>
              <a:rPr lang="en-US" dirty="0" smtClean="0"/>
              <a:t>"</a:t>
            </a:r>
            <a:endParaRPr lang="pt-BR" dirty="0"/>
          </a:p>
        </p:txBody>
      </p:sp>
    </p:spTree>
    <p:extLst>
      <p:ext uri="{BB962C8B-B14F-4D97-AF65-F5344CB8AC3E}">
        <p14:creationId xmlns:p14="http://schemas.microsoft.com/office/powerpoint/2010/main" val="33873109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Prefect</a:t>
            </a:r>
            <a:r>
              <a:rPr lang="pt-BR" dirty="0" smtClean="0"/>
              <a:t> </a:t>
            </a:r>
            <a:r>
              <a:rPr lang="pt-BR" dirty="0" err="1" smtClean="0"/>
              <a:t>Cloud</a:t>
            </a:r>
            <a:endParaRPr lang="pt-BR" dirty="0"/>
          </a:p>
        </p:txBody>
      </p:sp>
      <p:sp>
        <p:nvSpPr>
          <p:cNvPr id="3" name="Espaço Reservado para Conteúdo 2"/>
          <p:cNvSpPr>
            <a:spLocks noGrp="1"/>
          </p:cNvSpPr>
          <p:nvPr>
            <p:ph idx="1"/>
          </p:nvPr>
        </p:nvSpPr>
        <p:spPr/>
        <p:txBody>
          <a:bodyPr/>
          <a:lstStyle/>
          <a:p>
            <a:pPr marL="0" indent="0">
              <a:buNone/>
            </a:pPr>
            <a:r>
              <a:rPr lang="en-US" dirty="0" smtClean="0"/>
              <a:t>We can use prefect cloud as alternative.</a:t>
            </a:r>
            <a:endParaRPr lang="pt-BR" dirty="0"/>
          </a:p>
        </p:txBody>
      </p:sp>
    </p:spTree>
    <p:extLst>
      <p:ext uri="{BB962C8B-B14F-4D97-AF65-F5344CB8AC3E}">
        <p14:creationId xmlns:p14="http://schemas.microsoft.com/office/powerpoint/2010/main" val="22397115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5. Deployment </a:t>
            </a:r>
            <a:r>
              <a:rPr lang="pt-BR" dirty="0" err="1" smtClean="0"/>
              <a:t>of</a:t>
            </a:r>
            <a:r>
              <a:rPr lang="pt-BR" dirty="0" smtClean="0"/>
              <a:t> </a:t>
            </a:r>
            <a:r>
              <a:rPr lang="pt-BR" dirty="0" err="1" smtClean="0"/>
              <a:t>Prefect</a:t>
            </a:r>
            <a:r>
              <a:rPr lang="pt-BR" dirty="0" smtClean="0"/>
              <a:t> </a:t>
            </a:r>
            <a:r>
              <a:rPr lang="pt-BR" dirty="0" err="1" smtClean="0"/>
              <a:t>Flow</a:t>
            </a:r>
            <a:endParaRPr lang="pt-BR" dirty="0"/>
          </a:p>
        </p:txBody>
      </p:sp>
      <p:sp>
        <p:nvSpPr>
          <p:cNvPr id="3" name="Espaço Reservado para Conteúdo 2"/>
          <p:cNvSpPr>
            <a:spLocks noGrp="1"/>
          </p:cNvSpPr>
          <p:nvPr>
            <p:ph idx="1"/>
          </p:nvPr>
        </p:nvSpPr>
        <p:spPr/>
        <p:txBody>
          <a:bodyPr/>
          <a:lstStyle/>
          <a:p>
            <a:pPr marL="0" indent="0">
              <a:buNone/>
            </a:pPr>
            <a:r>
              <a:rPr lang="en-US" dirty="0" smtClean="0"/>
              <a:t>&gt;&gt; prefect storage </a:t>
            </a:r>
            <a:r>
              <a:rPr lang="en-US" dirty="0" err="1" smtClean="0"/>
              <a:t>ls</a:t>
            </a:r>
            <a:endParaRPr lang="en-US" dirty="0" smtClean="0"/>
          </a:p>
          <a:p>
            <a:pPr marL="0" indent="0">
              <a:buNone/>
            </a:pPr>
            <a:r>
              <a:rPr lang="en-US" dirty="0" smtClean="0"/>
              <a:t>&gt;&gt; prefect storage create</a:t>
            </a:r>
          </a:p>
          <a:p>
            <a:pPr marL="0" indent="0">
              <a:buNone/>
            </a:pPr>
            <a:r>
              <a:rPr lang="en-US" dirty="0" smtClean="0"/>
              <a:t>&gt;&gt; 3 (local storage)</a:t>
            </a:r>
          </a:p>
          <a:p>
            <a:pPr marL="0" indent="0">
              <a:buNone/>
            </a:pPr>
            <a:r>
              <a:rPr lang="en-US" dirty="0" smtClean="0"/>
              <a:t>&gt;&gt; path: /Users/</a:t>
            </a:r>
            <a:r>
              <a:rPr lang="en-US" dirty="0" err="1" smtClean="0"/>
              <a:t>myname</a:t>
            </a:r>
            <a:r>
              <a:rPr lang="en-US" dirty="0" smtClean="0"/>
              <a:t>/.prefect</a:t>
            </a:r>
          </a:p>
          <a:p>
            <a:pPr marL="0" indent="0">
              <a:buNone/>
            </a:pPr>
            <a:endParaRPr lang="en-US" dirty="0" smtClean="0"/>
          </a:p>
          <a:p>
            <a:pPr marL="0" indent="0">
              <a:buNone/>
            </a:pPr>
            <a:r>
              <a:rPr lang="en-US" dirty="0" smtClean="0"/>
              <a:t>in the code we will write deployment </a:t>
            </a:r>
            <a:endParaRPr lang="pt-BR" dirty="0"/>
          </a:p>
        </p:txBody>
      </p:sp>
    </p:spTree>
    <p:extLst>
      <p:ext uri="{BB962C8B-B14F-4D97-AF65-F5344CB8AC3E}">
        <p14:creationId xmlns:p14="http://schemas.microsoft.com/office/powerpoint/2010/main" val="30207306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55000" lnSpcReduction="20000"/>
          </a:bodyPr>
          <a:lstStyle/>
          <a:p>
            <a:pPr marL="0" indent="0">
              <a:buNone/>
            </a:pPr>
            <a:r>
              <a:rPr lang="pt-BR" dirty="0" err="1" smtClean="0"/>
              <a:t>from</a:t>
            </a:r>
            <a:r>
              <a:rPr lang="pt-BR" dirty="0" smtClean="0"/>
              <a:t> </a:t>
            </a:r>
            <a:r>
              <a:rPr lang="pt-BR" dirty="0" err="1" smtClean="0"/>
              <a:t>prefect.deployments</a:t>
            </a:r>
            <a:r>
              <a:rPr lang="pt-BR" dirty="0" smtClean="0"/>
              <a:t> </a:t>
            </a:r>
            <a:r>
              <a:rPr lang="pt-BR" dirty="0" err="1" smtClean="0"/>
              <a:t>import</a:t>
            </a:r>
            <a:r>
              <a:rPr lang="pt-BR" dirty="0" smtClean="0"/>
              <a:t> </a:t>
            </a:r>
            <a:r>
              <a:rPr lang="pt-BR" dirty="0" err="1" smtClean="0"/>
              <a:t>DeploymentSpec</a:t>
            </a:r>
            <a:endParaRPr lang="pt-BR" dirty="0" smtClean="0"/>
          </a:p>
          <a:p>
            <a:pPr marL="0" indent="0">
              <a:buNone/>
            </a:pPr>
            <a:r>
              <a:rPr lang="pt-BR" dirty="0" err="1" smtClean="0"/>
              <a:t>from</a:t>
            </a:r>
            <a:r>
              <a:rPr lang="pt-BR" dirty="0" smtClean="0"/>
              <a:t> </a:t>
            </a:r>
            <a:r>
              <a:rPr lang="pt-BR" dirty="0" err="1" smtClean="0"/>
              <a:t>prefect.orion.schemas.schedules</a:t>
            </a:r>
            <a:r>
              <a:rPr lang="pt-BR" dirty="0" smtClean="0"/>
              <a:t> </a:t>
            </a:r>
            <a:r>
              <a:rPr lang="pt-BR" dirty="0" err="1" smtClean="0"/>
              <a:t>import</a:t>
            </a:r>
            <a:r>
              <a:rPr lang="pt-BR" dirty="0" smtClean="0"/>
              <a:t> </a:t>
            </a:r>
            <a:r>
              <a:rPr lang="pt-BR" dirty="0" err="1" smtClean="0"/>
              <a:t>IntervalSchedule</a:t>
            </a:r>
            <a:endParaRPr lang="pt-BR" dirty="0" smtClean="0"/>
          </a:p>
          <a:p>
            <a:pPr marL="0" indent="0">
              <a:buNone/>
            </a:pPr>
            <a:r>
              <a:rPr lang="pt-BR" dirty="0" err="1" smtClean="0"/>
              <a:t>from</a:t>
            </a:r>
            <a:r>
              <a:rPr lang="pt-BR" dirty="0" smtClean="0"/>
              <a:t> </a:t>
            </a:r>
            <a:r>
              <a:rPr lang="pt-BR" dirty="0" err="1" smtClean="0"/>
              <a:t>prefect.flow_runner</a:t>
            </a:r>
            <a:r>
              <a:rPr lang="pt-BR" dirty="0" smtClean="0"/>
              <a:t> </a:t>
            </a:r>
            <a:r>
              <a:rPr lang="pt-BR" dirty="0" err="1" smtClean="0"/>
              <a:t>import</a:t>
            </a:r>
            <a:r>
              <a:rPr lang="pt-BR" dirty="0" smtClean="0"/>
              <a:t> </a:t>
            </a:r>
            <a:r>
              <a:rPr lang="pt-BR" dirty="0" err="1" smtClean="0"/>
              <a:t>SubprocessFlowRunner</a:t>
            </a:r>
            <a:endParaRPr lang="pt-BR" dirty="0" smtClean="0"/>
          </a:p>
          <a:p>
            <a:pPr marL="0" indent="0">
              <a:buNone/>
            </a:pPr>
            <a:r>
              <a:rPr lang="pt-BR" dirty="0" err="1" smtClean="0"/>
              <a:t>from</a:t>
            </a:r>
            <a:r>
              <a:rPr lang="pt-BR" dirty="0" smtClean="0"/>
              <a:t> </a:t>
            </a:r>
            <a:r>
              <a:rPr lang="pt-BR" dirty="0" err="1" smtClean="0"/>
              <a:t>datetime</a:t>
            </a:r>
            <a:r>
              <a:rPr lang="pt-BR" dirty="0" smtClean="0"/>
              <a:t> </a:t>
            </a:r>
            <a:r>
              <a:rPr lang="pt-BR" dirty="0" err="1" smtClean="0"/>
              <a:t>import</a:t>
            </a:r>
            <a:r>
              <a:rPr lang="pt-BR" dirty="0" smtClean="0"/>
              <a:t> </a:t>
            </a:r>
            <a:r>
              <a:rPr lang="pt-BR" dirty="0" err="1" smtClean="0"/>
              <a:t>timedelta</a:t>
            </a:r>
            <a:endParaRPr lang="pt-BR" dirty="0" smtClean="0"/>
          </a:p>
          <a:p>
            <a:pPr marL="0" indent="0">
              <a:buNone/>
            </a:pPr>
            <a:endParaRPr lang="pt-BR" dirty="0" smtClean="0"/>
          </a:p>
          <a:p>
            <a:pPr marL="0" indent="0">
              <a:buNone/>
            </a:pPr>
            <a:r>
              <a:rPr lang="pt-BR" dirty="0" err="1" smtClean="0"/>
              <a:t>DeploymentSpec</a:t>
            </a:r>
            <a:r>
              <a:rPr lang="pt-BR" dirty="0" smtClean="0"/>
              <a:t>(</a:t>
            </a:r>
          </a:p>
          <a:p>
            <a:pPr marL="0" indent="0">
              <a:buNone/>
            </a:pPr>
            <a:r>
              <a:rPr lang="pt-BR" dirty="0" smtClean="0"/>
              <a:t>	</a:t>
            </a:r>
            <a:r>
              <a:rPr lang="pt-BR" dirty="0" err="1" smtClean="0"/>
              <a:t>flow</a:t>
            </a:r>
            <a:r>
              <a:rPr lang="pt-BR" dirty="0" smtClean="0"/>
              <a:t>=</a:t>
            </a:r>
            <a:r>
              <a:rPr lang="pt-BR" dirty="0" err="1" smtClean="0"/>
              <a:t>main</a:t>
            </a:r>
            <a:r>
              <a:rPr lang="pt-BR" dirty="0" smtClean="0"/>
              <a:t>,</a:t>
            </a:r>
          </a:p>
          <a:p>
            <a:pPr marL="0" indent="0">
              <a:buNone/>
            </a:pPr>
            <a:r>
              <a:rPr lang="pt-BR" dirty="0" smtClean="0"/>
              <a:t>	</a:t>
            </a:r>
            <a:r>
              <a:rPr lang="pt-BR" dirty="0" err="1" smtClean="0"/>
              <a:t>name</a:t>
            </a:r>
            <a:r>
              <a:rPr lang="pt-BR" dirty="0" smtClean="0"/>
              <a:t>='</a:t>
            </a:r>
            <a:r>
              <a:rPr lang="pt-BR" dirty="0" err="1" smtClean="0"/>
              <a:t>model</a:t>
            </a:r>
            <a:r>
              <a:rPr lang="pt-BR" dirty="0" smtClean="0"/>
              <a:t>-training',</a:t>
            </a:r>
          </a:p>
          <a:p>
            <a:pPr marL="0" indent="0">
              <a:buNone/>
            </a:pPr>
            <a:r>
              <a:rPr lang="pt-BR" dirty="0" smtClean="0"/>
              <a:t>	schedule=</a:t>
            </a:r>
            <a:r>
              <a:rPr lang="pt-BR" dirty="0" err="1" smtClean="0"/>
              <a:t>IntervalSchedule</a:t>
            </a:r>
            <a:r>
              <a:rPr lang="pt-BR" dirty="0" smtClean="0"/>
              <a:t>(</a:t>
            </a:r>
            <a:r>
              <a:rPr lang="pt-BR" dirty="0" err="1" smtClean="0"/>
              <a:t>interval</a:t>
            </a:r>
            <a:r>
              <a:rPr lang="pt-BR" dirty="0" smtClean="0"/>
              <a:t>=</a:t>
            </a:r>
            <a:r>
              <a:rPr lang="pt-BR" dirty="0" err="1" smtClean="0"/>
              <a:t>timedelta</a:t>
            </a:r>
            <a:r>
              <a:rPr lang="pt-BR" dirty="0" smtClean="0"/>
              <a:t>(minutes=5)),</a:t>
            </a:r>
          </a:p>
          <a:p>
            <a:pPr marL="0" indent="0">
              <a:buNone/>
            </a:pPr>
            <a:r>
              <a:rPr lang="pt-BR" dirty="0" smtClean="0"/>
              <a:t>	</a:t>
            </a:r>
            <a:r>
              <a:rPr lang="pt-BR" dirty="0" err="1" smtClean="0"/>
              <a:t>flow_runner</a:t>
            </a:r>
            <a:r>
              <a:rPr lang="pt-BR" dirty="0" smtClean="0"/>
              <a:t>=</a:t>
            </a:r>
            <a:r>
              <a:rPr lang="pt-BR" dirty="0" err="1" smtClean="0"/>
              <a:t>SubprocessFlowRunner</a:t>
            </a:r>
            <a:r>
              <a:rPr lang="pt-BR" dirty="0" smtClean="0"/>
              <a:t>(),</a:t>
            </a:r>
          </a:p>
          <a:p>
            <a:pPr marL="0" indent="0">
              <a:buNone/>
            </a:pPr>
            <a:r>
              <a:rPr lang="pt-BR" dirty="0" smtClean="0"/>
              <a:t>	</a:t>
            </a:r>
            <a:r>
              <a:rPr lang="pt-BR" dirty="0" err="1" smtClean="0"/>
              <a:t>tags</a:t>
            </a:r>
            <a:r>
              <a:rPr lang="pt-BR" dirty="0" smtClean="0"/>
              <a:t>=['ml']</a:t>
            </a:r>
          </a:p>
          <a:p>
            <a:pPr marL="0" indent="0">
              <a:buNone/>
            </a:pPr>
            <a:r>
              <a:rPr lang="pt-BR" dirty="0" smtClean="0"/>
              <a:t>)</a:t>
            </a:r>
          </a:p>
          <a:p>
            <a:pPr marL="0" indent="0">
              <a:buNone/>
            </a:pPr>
            <a:endParaRPr lang="pt-BR" dirty="0" smtClean="0"/>
          </a:p>
          <a:p>
            <a:pPr marL="0" indent="0">
              <a:buNone/>
            </a:pPr>
            <a:r>
              <a:rPr lang="pt-BR" dirty="0" smtClean="0"/>
              <a:t>&gt;&gt; </a:t>
            </a:r>
            <a:r>
              <a:rPr lang="pt-BR" dirty="0" err="1" smtClean="0"/>
              <a:t>prefect</a:t>
            </a:r>
            <a:r>
              <a:rPr lang="pt-BR" dirty="0" smtClean="0"/>
              <a:t> </a:t>
            </a:r>
            <a:r>
              <a:rPr lang="pt-BR" dirty="0" err="1" smtClean="0"/>
              <a:t>deployment</a:t>
            </a:r>
            <a:r>
              <a:rPr lang="pt-BR" dirty="0" smtClean="0"/>
              <a:t> </a:t>
            </a:r>
            <a:r>
              <a:rPr lang="pt-BR" dirty="0" err="1" smtClean="0"/>
              <a:t>create</a:t>
            </a:r>
            <a:r>
              <a:rPr lang="pt-BR" dirty="0" smtClean="0"/>
              <a:t> prefect_deploy.py</a:t>
            </a:r>
          </a:p>
          <a:p>
            <a:pPr marL="0" indent="0">
              <a:buNone/>
            </a:pPr>
            <a:endParaRPr lang="pt-BR" dirty="0"/>
          </a:p>
        </p:txBody>
      </p:sp>
    </p:spTree>
    <p:extLst>
      <p:ext uri="{BB962C8B-B14F-4D97-AF65-F5344CB8AC3E}">
        <p14:creationId xmlns:p14="http://schemas.microsoft.com/office/powerpoint/2010/main" val="36812997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normAutofit lnSpcReduction="10000"/>
          </a:bodyPr>
          <a:lstStyle/>
          <a:p>
            <a:pPr marL="0" indent="0">
              <a:buNone/>
            </a:pPr>
            <a:r>
              <a:rPr lang="en-US" dirty="0" smtClean="0"/>
              <a:t>Go to the prefect </a:t>
            </a:r>
            <a:r>
              <a:rPr lang="en-US" dirty="0" err="1" smtClean="0"/>
              <a:t>orion</a:t>
            </a:r>
            <a:r>
              <a:rPr lang="en-US" dirty="0" smtClean="0"/>
              <a:t> (VM) and find WORK QUEUES</a:t>
            </a:r>
          </a:p>
          <a:p>
            <a:pPr marL="0" indent="0">
              <a:buNone/>
            </a:pPr>
            <a:endParaRPr lang="en-US" dirty="0" smtClean="0"/>
          </a:p>
          <a:p>
            <a:pPr marL="0" indent="0">
              <a:buNone/>
            </a:pPr>
            <a:r>
              <a:rPr lang="en-US" dirty="0" smtClean="0"/>
              <a:t>Create work queue &gt;&gt; name: global &gt;&gt; create (it will return a ID)</a:t>
            </a:r>
          </a:p>
          <a:p>
            <a:pPr marL="0" indent="0">
              <a:buNone/>
            </a:pPr>
            <a:endParaRPr lang="en-US" dirty="0" smtClean="0"/>
          </a:p>
          <a:p>
            <a:pPr marL="0" indent="0">
              <a:buNone/>
            </a:pPr>
            <a:r>
              <a:rPr lang="en-US" dirty="0" smtClean="0"/>
              <a:t>in local &gt;&gt; prefect work-queue preview &lt;id&gt;</a:t>
            </a:r>
          </a:p>
          <a:p>
            <a:pPr marL="0" indent="0">
              <a:buNone/>
            </a:pPr>
            <a:endParaRPr lang="en-US" dirty="0" smtClean="0"/>
          </a:p>
          <a:p>
            <a:pPr marL="0" indent="0">
              <a:buNone/>
            </a:pPr>
            <a:r>
              <a:rPr lang="en-US" dirty="0" smtClean="0"/>
              <a:t># will show all the scheduled works</a:t>
            </a:r>
          </a:p>
          <a:p>
            <a:pPr marL="0" indent="0">
              <a:buNone/>
            </a:pPr>
            <a:endParaRPr lang="en-US" dirty="0" smtClean="0"/>
          </a:p>
          <a:p>
            <a:pPr marL="0" indent="0">
              <a:buNone/>
            </a:pPr>
            <a:r>
              <a:rPr lang="en-US" dirty="0" smtClean="0"/>
              <a:t>&gt;&gt; prefect agent start &lt;id of a work&gt; # will start manually the work</a:t>
            </a:r>
          </a:p>
          <a:p>
            <a:pPr marL="0" indent="0">
              <a:buNone/>
            </a:pPr>
            <a:endParaRPr lang="en-US" dirty="0" smtClean="0"/>
          </a:p>
          <a:p>
            <a:pPr marL="0" indent="0">
              <a:buNone/>
            </a:pPr>
            <a:endParaRPr lang="pt-BR" dirty="0"/>
          </a:p>
        </p:txBody>
      </p:sp>
    </p:spTree>
    <p:extLst>
      <p:ext uri="{BB962C8B-B14F-4D97-AF65-F5344CB8AC3E}">
        <p14:creationId xmlns:p14="http://schemas.microsoft.com/office/powerpoint/2010/main" val="10927248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smtClean="0"/>
              <a:t>Tutoriais:</a:t>
            </a:r>
          </a:p>
          <a:p>
            <a:endParaRPr lang="pt-BR" dirty="0"/>
          </a:p>
          <a:p>
            <a:pPr marL="0" indent="0">
              <a:buNone/>
            </a:pPr>
            <a:r>
              <a:rPr lang="pt-BR" dirty="0" smtClean="0"/>
              <a:t>https://towardsdatascience.com/orchestrate-a-data-science-project-in-python-with-prefect-e69c61a49074</a:t>
            </a:r>
          </a:p>
          <a:p>
            <a:endParaRPr lang="pt-BR" dirty="0" smtClean="0"/>
          </a:p>
          <a:p>
            <a:pPr marL="0" indent="0">
              <a:buNone/>
            </a:pPr>
            <a:r>
              <a:rPr lang="pt-BR" dirty="0" err="1" smtClean="0"/>
              <a:t>Github</a:t>
            </a:r>
            <a:r>
              <a:rPr lang="pt-BR" dirty="0" smtClean="0"/>
              <a:t>: https://github.com/khuyentran1401/Data-science/tree/master/data_science_tools/prefect_example</a:t>
            </a:r>
            <a:endParaRPr lang="pt-BR" dirty="0"/>
          </a:p>
        </p:txBody>
      </p:sp>
    </p:spTree>
    <p:extLst>
      <p:ext uri="{BB962C8B-B14F-4D97-AF65-F5344CB8AC3E}">
        <p14:creationId xmlns:p14="http://schemas.microsoft.com/office/powerpoint/2010/main" val="28044928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1. </a:t>
            </a:r>
            <a:r>
              <a:rPr lang="pt-BR" dirty="0" err="1" smtClean="0"/>
              <a:t>Functions</a:t>
            </a:r>
            <a:endParaRPr lang="pt-BR" dirty="0"/>
          </a:p>
        </p:txBody>
      </p:sp>
      <p:pic>
        <p:nvPicPr>
          <p:cNvPr id="4" name="Espaço Reservado para Conteúdo 3"/>
          <p:cNvPicPr>
            <a:picLocks noGrp="1" noChangeAspect="1"/>
          </p:cNvPicPr>
          <p:nvPr>
            <p:ph idx="1"/>
          </p:nvPr>
        </p:nvPicPr>
        <p:blipFill>
          <a:blip r:embed="rId2"/>
          <a:stretch>
            <a:fillRect/>
          </a:stretch>
        </p:blipFill>
        <p:spPr>
          <a:xfrm>
            <a:off x="3686028" y="1825625"/>
            <a:ext cx="4819943" cy="4351338"/>
          </a:xfrm>
          <a:prstGeom prst="rect">
            <a:avLst/>
          </a:prstGeom>
        </p:spPr>
      </p:pic>
    </p:spTree>
    <p:extLst>
      <p:ext uri="{BB962C8B-B14F-4D97-AF65-F5344CB8AC3E}">
        <p14:creationId xmlns:p14="http://schemas.microsoft.com/office/powerpoint/2010/main" val="22181041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2. </a:t>
            </a:r>
            <a:r>
              <a:rPr lang="pt-BR" dirty="0" err="1" smtClean="0"/>
              <a:t>Functions</a:t>
            </a:r>
            <a:r>
              <a:rPr lang="pt-BR" dirty="0" smtClean="0"/>
              <a:t> – </a:t>
            </a:r>
            <a:r>
              <a:rPr lang="pt-BR" dirty="0" err="1" smtClean="0"/>
              <a:t>Tasks</a:t>
            </a:r>
            <a:r>
              <a:rPr lang="pt-BR" dirty="0" smtClean="0"/>
              <a:t> </a:t>
            </a:r>
            <a:r>
              <a:rPr lang="pt-BR" dirty="0" err="1" smtClean="0"/>
              <a:t>and</a:t>
            </a:r>
            <a:r>
              <a:rPr lang="pt-BR" dirty="0" smtClean="0"/>
              <a:t> </a:t>
            </a:r>
            <a:r>
              <a:rPr lang="pt-BR" dirty="0" err="1" smtClean="0"/>
              <a:t>Flow</a:t>
            </a:r>
            <a:endParaRPr lang="pt-BR" dirty="0"/>
          </a:p>
        </p:txBody>
      </p:sp>
      <p:pic>
        <p:nvPicPr>
          <p:cNvPr id="4" name="Espaço Reservado para Conteúdo 3"/>
          <p:cNvPicPr>
            <a:picLocks noGrp="1" noChangeAspect="1"/>
          </p:cNvPicPr>
          <p:nvPr>
            <p:ph idx="1"/>
          </p:nvPr>
        </p:nvPicPr>
        <p:blipFill>
          <a:blip r:embed="rId2"/>
          <a:stretch>
            <a:fillRect/>
          </a:stretch>
        </p:blipFill>
        <p:spPr>
          <a:xfrm>
            <a:off x="3443783" y="1825625"/>
            <a:ext cx="5304434" cy="4351338"/>
          </a:xfrm>
          <a:prstGeom prst="rect">
            <a:avLst/>
          </a:prstGeom>
        </p:spPr>
      </p:pic>
    </p:spTree>
    <p:extLst>
      <p:ext uri="{BB962C8B-B14F-4D97-AF65-F5344CB8AC3E}">
        <p14:creationId xmlns:p14="http://schemas.microsoft.com/office/powerpoint/2010/main" val="223605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3. </a:t>
            </a:r>
            <a:r>
              <a:rPr lang="pt-BR" dirty="0" err="1" smtClean="0"/>
              <a:t>Create</a:t>
            </a:r>
            <a:r>
              <a:rPr lang="pt-BR" dirty="0" smtClean="0"/>
              <a:t> a </a:t>
            </a:r>
            <a:r>
              <a:rPr lang="pt-BR" dirty="0" err="1" smtClean="0"/>
              <a:t>platform</a:t>
            </a:r>
            <a:r>
              <a:rPr lang="pt-BR" dirty="0" smtClean="0"/>
              <a:t> </a:t>
            </a:r>
            <a:r>
              <a:rPr lang="pt-BR" dirty="0" err="1" smtClean="0"/>
              <a:t>to</a:t>
            </a:r>
            <a:r>
              <a:rPr lang="pt-BR" dirty="0" smtClean="0"/>
              <a:t> </a:t>
            </a:r>
            <a:r>
              <a:rPr lang="pt-BR" dirty="0" err="1" smtClean="0"/>
              <a:t>encapsulate</a:t>
            </a:r>
            <a:r>
              <a:rPr lang="pt-BR" dirty="0" smtClean="0"/>
              <a:t> </a:t>
            </a:r>
            <a:r>
              <a:rPr lang="pt-BR" dirty="0" err="1" smtClean="0"/>
              <a:t>or</a:t>
            </a:r>
            <a:r>
              <a:rPr lang="pt-BR" dirty="0" smtClean="0"/>
              <a:t> Interact </a:t>
            </a:r>
            <a:r>
              <a:rPr lang="pt-BR" dirty="0" err="1" smtClean="0"/>
              <a:t>with</a:t>
            </a:r>
            <a:r>
              <a:rPr lang="pt-BR" dirty="0" smtClean="0"/>
              <a:t> </a:t>
            </a:r>
            <a:r>
              <a:rPr lang="pt-BR" dirty="0" err="1" smtClean="0"/>
              <a:t>model</a:t>
            </a:r>
            <a:endParaRPr lang="pt-BR" dirty="0"/>
          </a:p>
        </p:txBody>
      </p:sp>
      <p:sp>
        <p:nvSpPr>
          <p:cNvPr id="3" name="Espaço Reservado para Conteúdo 2"/>
          <p:cNvSpPr>
            <a:spLocks noGrp="1"/>
          </p:cNvSpPr>
          <p:nvPr>
            <p:ph idx="1"/>
          </p:nvPr>
        </p:nvSpPr>
        <p:spPr/>
        <p:txBody>
          <a:bodyPr/>
          <a:lstStyle/>
          <a:p>
            <a:r>
              <a:rPr lang="pt-BR" dirty="0" err="1" smtClean="0"/>
              <a:t>Flask</a:t>
            </a:r>
            <a:r>
              <a:rPr lang="pt-BR" dirty="0" smtClean="0"/>
              <a:t> web </a:t>
            </a:r>
            <a:r>
              <a:rPr lang="pt-BR" dirty="0" err="1" smtClean="0"/>
              <a:t>app</a:t>
            </a:r>
            <a:endParaRPr lang="pt-BR" dirty="0" smtClean="0"/>
          </a:p>
          <a:p>
            <a:endParaRPr lang="pt-BR" dirty="0"/>
          </a:p>
          <a:p>
            <a:endParaRPr lang="pt-BR" dirty="0"/>
          </a:p>
        </p:txBody>
      </p:sp>
      <p:pic>
        <p:nvPicPr>
          <p:cNvPr id="1026" name="Picture 2" descr="How to Run a Flask Appl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681397"/>
            <a:ext cx="4762500" cy="2962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642788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pPr marL="0" indent="0">
              <a:buNone/>
            </a:pPr>
            <a:r>
              <a:rPr lang="en-US" dirty="0" smtClean="0"/>
              <a:t>We can use pip install "prefect[</a:t>
            </a:r>
            <a:r>
              <a:rPr lang="en-US" dirty="0" err="1" smtClean="0"/>
              <a:t>viz</a:t>
            </a:r>
            <a:r>
              <a:rPr lang="en-US" dirty="0" smtClean="0"/>
              <a:t>]" -&gt; </a:t>
            </a:r>
            <a:r>
              <a:rPr lang="en-US" dirty="0" err="1" smtClean="0"/>
              <a:t>flow.visualize</a:t>
            </a:r>
            <a:r>
              <a:rPr lang="en-US" dirty="0" smtClean="0"/>
              <a:t>() to visualize the graph of the functions</a:t>
            </a:r>
            <a:endParaRPr lang="pt-BR" dirty="0"/>
          </a:p>
        </p:txBody>
      </p:sp>
    </p:spTree>
    <p:extLst>
      <p:ext uri="{BB962C8B-B14F-4D97-AF65-F5344CB8AC3E}">
        <p14:creationId xmlns:p14="http://schemas.microsoft.com/office/powerpoint/2010/main" val="34522148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3. </a:t>
            </a:r>
            <a:r>
              <a:rPr lang="pt-BR" dirty="0" err="1" smtClean="0"/>
              <a:t>Add</a:t>
            </a:r>
            <a:r>
              <a:rPr lang="pt-BR" dirty="0" smtClean="0"/>
              <a:t> </a:t>
            </a:r>
            <a:r>
              <a:rPr lang="pt-BR" dirty="0" err="1" smtClean="0"/>
              <a:t>Parameters</a:t>
            </a:r>
            <a:endParaRPr lang="pt-BR" dirty="0"/>
          </a:p>
        </p:txBody>
      </p:sp>
      <p:sp>
        <p:nvSpPr>
          <p:cNvPr id="3" name="Espaço Reservado para Conteúdo 2"/>
          <p:cNvSpPr>
            <a:spLocks noGrp="1"/>
          </p:cNvSpPr>
          <p:nvPr>
            <p:ph idx="1"/>
          </p:nvPr>
        </p:nvSpPr>
        <p:spPr/>
        <p:txBody>
          <a:bodyPr>
            <a:noAutofit/>
          </a:bodyPr>
          <a:lstStyle/>
          <a:p>
            <a:pPr marL="0" indent="0">
              <a:buNone/>
            </a:pPr>
            <a:r>
              <a:rPr lang="en-US" sz="1400" dirty="0" smtClean="0"/>
              <a:t>If you find yourself frequently experimenting with different values of one variable, it’s ideal to turn that variable into a Parameter.</a:t>
            </a:r>
          </a:p>
          <a:p>
            <a:pPr marL="0" indent="0">
              <a:buNone/>
            </a:pPr>
            <a:r>
              <a:rPr lang="en-US" sz="1400" dirty="0" err="1" smtClean="0"/>
              <a:t>test_data_ratio</a:t>
            </a:r>
            <a:r>
              <a:rPr lang="en-US" sz="1400" dirty="0" smtClean="0"/>
              <a:t> = 0.2</a:t>
            </a:r>
          </a:p>
          <a:p>
            <a:pPr marL="0" indent="0">
              <a:buNone/>
            </a:pPr>
            <a:r>
              <a:rPr lang="en-US" sz="1400" dirty="0" err="1" smtClean="0"/>
              <a:t>train_test_dict</a:t>
            </a:r>
            <a:r>
              <a:rPr lang="en-US" sz="1400" dirty="0" smtClean="0"/>
              <a:t> = </a:t>
            </a:r>
            <a:r>
              <a:rPr lang="en-US" sz="1400" dirty="0" err="1" smtClean="0"/>
              <a:t>split_data</a:t>
            </a:r>
            <a:r>
              <a:rPr lang="en-US" sz="1400" dirty="0" smtClean="0"/>
              <a:t>(data=</a:t>
            </a:r>
            <a:r>
              <a:rPr lang="en-US" sz="1400" dirty="0" err="1" smtClean="0"/>
              <a:t>categorical_columns</a:t>
            </a:r>
            <a:r>
              <a:rPr lang="en-US" sz="1400" dirty="0" smtClean="0"/>
              <a:t>, </a:t>
            </a:r>
          </a:p>
          <a:p>
            <a:pPr marL="0" indent="0">
              <a:buNone/>
            </a:pPr>
            <a:r>
              <a:rPr lang="en-US" sz="1400" dirty="0" smtClean="0"/>
              <a:t>                            </a:t>
            </a:r>
            <a:r>
              <a:rPr lang="en-US" sz="1400" dirty="0" err="1" smtClean="0"/>
              <a:t>test_data_ratio</a:t>
            </a:r>
            <a:r>
              <a:rPr lang="en-US" sz="1400" dirty="0" smtClean="0"/>
              <a:t>=</a:t>
            </a:r>
            <a:r>
              <a:rPr lang="en-US" sz="1400" dirty="0" err="1" smtClean="0"/>
              <a:t>test_data_ratio</a:t>
            </a:r>
            <a:r>
              <a:rPr lang="en-US" sz="1400" dirty="0" smtClean="0"/>
              <a:t>, </a:t>
            </a:r>
          </a:p>
          <a:p>
            <a:pPr marL="0" indent="0">
              <a:buNone/>
            </a:pPr>
            <a:r>
              <a:rPr lang="en-US" sz="1400" dirty="0" smtClean="0"/>
              <a:t>                            classes=classes)</a:t>
            </a:r>
          </a:p>
          <a:p>
            <a:pPr marL="0" indent="0">
              <a:buNone/>
            </a:pPr>
            <a:endParaRPr lang="en-US" sz="1400" dirty="0" smtClean="0"/>
          </a:p>
          <a:p>
            <a:pPr marL="0" indent="0">
              <a:buNone/>
            </a:pPr>
            <a:r>
              <a:rPr lang="en-US" sz="1400" dirty="0" smtClean="0"/>
              <a:t>You can consider a Parameter as a Task , except that it can receive user inputs whenever a flow is run. To turn a variable into a parameter, simply use </a:t>
            </a:r>
            <a:r>
              <a:rPr lang="en-US" sz="1400" dirty="0" err="1" smtClean="0"/>
              <a:t>task.Parameter</a:t>
            </a:r>
            <a:r>
              <a:rPr lang="en-US" sz="1400" dirty="0" smtClean="0"/>
              <a:t> .</a:t>
            </a:r>
          </a:p>
          <a:p>
            <a:pPr marL="0" indent="0">
              <a:buNone/>
            </a:pPr>
            <a:endParaRPr lang="en-US" sz="1400" dirty="0" smtClean="0"/>
          </a:p>
          <a:p>
            <a:pPr marL="0" indent="0">
              <a:buNone/>
            </a:pPr>
            <a:r>
              <a:rPr lang="en-US" sz="1400" b="1" dirty="0" smtClean="0">
                <a:solidFill>
                  <a:schemeClr val="tx2"/>
                </a:solidFill>
              </a:rPr>
              <a:t>from prefect import task, Flow, Parameter </a:t>
            </a:r>
          </a:p>
          <a:p>
            <a:pPr marL="0" indent="0">
              <a:buNone/>
            </a:pPr>
            <a:endParaRPr lang="en-US" sz="1400" b="1" dirty="0" smtClean="0">
              <a:solidFill>
                <a:schemeClr val="tx2"/>
              </a:solidFill>
            </a:endParaRPr>
          </a:p>
          <a:p>
            <a:pPr marL="0" indent="0">
              <a:buNone/>
            </a:pPr>
            <a:r>
              <a:rPr lang="en-US" sz="1400" b="1" dirty="0" err="1" smtClean="0">
                <a:solidFill>
                  <a:schemeClr val="tx2"/>
                </a:solidFill>
              </a:rPr>
              <a:t>test_data_ratio</a:t>
            </a:r>
            <a:r>
              <a:rPr lang="en-US" sz="1400" b="1" dirty="0" smtClean="0">
                <a:solidFill>
                  <a:schemeClr val="tx2"/>
                </a:solidFill>
              </a:rPr>
              <a:t> = Parameter("</a:t>
            </a:r>
            <a:r>
              <a:rPr lang="en-US" sz="1400" b="1" dirty="0" err="1" smtClean="0">
                <a:solidFill>
                  <a:schemeClr val="tx2"/>
                </a:solidFill>
              </a:rPr>
              <a:t>test_data_ratio</a:t>
            </a:r>
            <a:r>
              <a:rPr lang="en-US" sz="1400" b="1" dirty="0" smtClean="0">
                <a:solidFill>
                  <a:schemeClr val="tx2"/>
                </a:solidFill>
              </a:rPr>
              <a:t>", default=0.2)</a:t>
            </a:r>
          </a:p>
          <a:p>
            <a:pPr marL="0" indent="0">
              <a:buNone/>
            </a:pPr>
            <a:endParaRPr lang="en-US" sz="1400" b="1" dirty="0" smtClean="0">
              <a:solidFill>
                <a:schemeClr val="tx2"/>
              </a:solidFill>
            </a:endParaRPr>
          </a:p>
          <a:p>
            <a:pPr marL="0" indent="0">
              <a:buNone/>
            </a:pPr>
            <a:r>
              <a:rPr lang="en-US" sz="1400" b="1" dirty="0" err="1" smtClean="0">
                <a:solidFill>
                  <a:schemeClr val="tx2"/>
                </a:solidFill>
              </a:rPr>
              <a:t>train_test_dict</a:t>
            </a:r>
            <a:r>
              <a:rPr lang="en-US" sz="1400" b="1" dirty="0" smtClean="0">
                <a:solidFill>
                  <a:schemeClr val="tx2"/>
                </a:solidFill>
              </a:rPr>
              <a:t> = </a:t>
            </a:r>
            <a:r>
              <a:rPr lang="en-US" sz="1400" b="1" dirty="0" err="1" smtClean="0">
                <a:solidFill>
                  <a:schemeClr val="tx2"/>
                </a:solidFill>
              </a:rPr>
              <a:t>split_data</a:t>
            </a:r>
            <a:r>
              <a:rPr lang="en-US" sz="1400" b="1" dirty="0" smtClean="0">
                <a:solidFill>
                  <a:schemeClr val="tx2"/>
                </a:solidFill>
              </a:rPr>
              <a:t>(data=</a:t>
            </a:r>
            <a:r>
              <a:rPr lang="en-US" sz="1400" b="1" dirty="0" err="1" smtClean="0">
                <a:solidFill>
                  <a:schemeClr val="tx2"/>
                </a:solidFill>
              </a:rPr>
              <a:t>categorical_columns</a:t>
            </a:r>
            <a:r>
              <a:rPr lang="en-US" sz="1400" b="1" dirty="0" smtClean="0">
                <a:solidFill>
                  <a:schemeClr val="tx2"/>
                </a:solidFill>
              </a:rPr>
              <a:t>, </a:t>
            </a:r>
          </a:p>
          <a:p>
            <a:pPr marL="0" indent="0">
              <a:buNone/>
            </a:pPr>
            <a:r>
              <a:rPr lang="en-US" sz="1400" b="1" dirty="0" smtClean="0">
                <a:solidFill>
                  <a:schemeClr val="tx2"/>
                </a:solidFill>
              </a:rPr>
              <a:t>                            </a:t>
            </a:r>
            <a:r>
              <a:rPr lang="en-US" sz="1400" b="1" dirty="0" err="1" smtClean="0">
                <a:solidFill>
                  <a:schemeClr val="tx2"/>
                </a:solidFill>
              </a:rPr>
              <a:t>test_data_ratio</a:t>
            </a:r>
            <a:r>
              <a:rPr lang="en-US" sz="1400" b="1" dirty="0" smtClean="0">
                <a:solidFill>
                  <a:schemeClr val="tx2"/>
                </a:solidFill>
              </a:rPr>
              <a:t>=</a:t>
            </a:r>
            <a:r>
              <a:rPr lang="en-US" sz="1400" b="1" dirty="0" err="1" smtClean="0">
                <a:solidFill>
                  <a:schemeClr val="tx2"/>
                </a:solidFill>
              </a:rPr>
              <a:t>test_data_ratio</a:t>
            </a:r>
            <a:r>
              <a:rPr lang="en-US" sz="1400" b="1" dirty="0" smtClean="0">
                <a:solidFill>
                  <a:schemeClr val="tx2"/>
                </a:solidFill>
              </a:rPr>
              <a:t>, </a:t>
            </a:r>
          </a:p>
          <a:p>
            <a:pPr marL="0" indent="0">
              <a:buNone/>
            </a:pPr>
            <a:r>
              <a:rPr lang="en-US" sz="1400" b="1" dirty="0" smtClean="0">
                <a:solidFill>
                  <a:schemeClr val="tx2"/>
                </a:solidFill>
              </a:rPr>
              <a:t>                            classes=classes)</a:t>
            </a:r>
            <a:endParaRPr lang="pt-BR" sz="1400" b="1" dirty="0">
              <a:solidFill>
                <a:schemeClr val="tx2"/>
              </a:solidFill>
            </a:endParaRPr>
          </a:p>
        </p:txBody>
      </p:sp>
    </p:spTree>
    <p:extLst>
      <p:ext uri="{BB962C8B-B14F-4D97-AF65-F5344CB8AC3E}">
        <p14:creationId xmlns:p14="http://schemas.microsoft.com/office/powerpoint/2010/main" val="40275085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62500" lnSpcReduction="20000"/>
          </a:bodyPr>
          <a:lstStyle/>
          <a:p>
            <a:pPr marL="0" indent="0">
              <a:buNone/>
            </a:pPr>
            <a:r>
              <a:rPr lang="pt-BR" dirty="0" err="1" smtClean="0"/>
              <a:t>You</a:t>
            </a:r>
            <a:r>
              <a:rPr lang="pt-BR" dirty="0" smtClean="0"/>
              <a:t> </a:t>
            </a:r>
            <a:r>
              <a:rPr lang="pt-BR" dirty="0" err="1" smtClean="0"/>
              <a:t>can</a:t>
            </a:r>
            <a:r>
              <a:rPr lang="pt-BR" dirty="0" smtClean="0"/>
              <a:t> </a:t>
            </a:r>
            <a:r>
              <a:rPr lang="pt-BR" dirty="0" err="1" smtClean="0"/>
              <a:t>overwrite</a:t>
            </a:r>
            <a:r>
              <a:rPr lang="pt-BR" dirty="0" smtClean="0"/>
              <a:t> </a:t>
            </a:r>
            <a:r>
              <a:rPr lang="pt-BR" dirty="0" err="1" smtClean="0"/>
              <a:t>the</a:t>
            </a:r>
            <a:r>
              <a:rPr lang="pt-BR" dirty="0" smtClean="0"/>
              <a:t> default </a:t>
            </a:r>
            <a:r>
              <a:rPr lang="pt-BR" dirty="0" err="1" smtClean="0"/>
              <a:t>parameter</a:t>
            </a:r>
            <a:r>
              <a:rPr lang="pt-BR" dirty="0" smtClean="0"/>
              <a:t> for </a:t>
            </a:r>
            <a:r>
              <a:rPr lang="pt-BR" dirty="0" err="1" smtClean="0"/>
              <a:t>each</a:t>
            </a:r>
            <a:r>
              <a:rPr lang="pt-BR" dirty="0" smtClean="0"/>
              <a:t> </a:t>
            </a:r>
            <a:r>
              <a:rPr lang="pt-BR" dirty="0" err="1" smtClean="0"/>
              <a:t>run</a:t>
            </a:r>
            <a:r>
              <a:rPr lang="pt-BR" dirty="0" smtClean="0"/>
              <a:t> </a:t>
            </a:r>
            <a:r>
              <a:rPr lang="pt-BR" dirty="0" err="1" smtClean="0"/>
              <a:t>by</a:t>
            </a:r>
            <a:r>
              <a:rPr lang="pt-BR" dirty="0" smtClean="0"/>
              <a:t>:</a:t>
            </a:r>
          </a:p>
          <a:p>
            <a:pPr marL="0" indent="0">
              <a:buNone/>
            </a:pPr>
            <a:endParaRPr lang="pt-BR" dirty="0" smtClean="0"/>
          </a:p>
          <a:p>
            <a:pPr marL="0" indent="0">
              <a:buNone/>
            </a:pPr>
            <a:r>
              <a:rPr lang="pt-BR" b="1" dirty="0" smtClean="0"/>
              <a:t>- </a:t>
            </a:r>
            <a:r>
              <a:rPr lang="pt-BR" b="1" dirty="0" err="1" smtClean="0"/>
              <a:t>adding</a:t>
            </a:r>
            <a:r>
              <a:rPr lang="pt-BR" b="1" dirty="0" smtClean="0"/>
              <a:t> </a:t>
            </a:r>
            <a:r>
              <a:rPr lang="pt-BR" b="1" dirty="0" err="1" smtClean="0"/>
              <a:t>the</a:t>
            </a:r>
            <a:r>
              <a:rPr lang="pt-BR" b="1" dirty="0" smtClean="0"/>
              <a:t> </a:t>
            </a:r>
            <a:r>
              <a:rPr lang="pt-BR" b="1" dirty="0" err="1" smtClean="0"/>
              <a:t>argument</a:t>
            </a:r>
            <a:r>
              <a:rPr lang="pt-BR" b="1" dirty="0" smtClean="0"/>
              <a:t> </a:t>
            </a:r>
            <a:r>
              <a:rPr lang="pt-BR" b="1" dirty="0" err="1" smtClean="0"/>
              <a:t>parameters</a:t>
            </a:r>
            <a:r>
              <a:rPr lang="pt-BR" b="1" dirty="0" smtClean="0"/>
              <a:t> </a:t>
            </a:r>
            <a:r>
              <a:rPr lang="pt-BR" b="1" dirty="0" err="1" smtClean="0"/>
              <a:t>to</a:t>
            </a:r>
            <a:r>
              <a:rPr lang="pt-BR" b="1" dirty="0" smtClean="0"/>
              <a:t> </a:t>
            </a:r>
            <a:r>
              <a:rPr lang="pt-BR" b="1" dirty="0" err="1" smtClean="0"/>
              <a:t>flow.run</a:t>
            </a:r>
            <a:r>
              <a:rPr lang="pt-BR" b="1" dirty="0" smtClean="0"/>
              <a:t>()</a:t>
            </a:r>
          </a:p>
          <a:p>
            <a:pPr marL="0" indent="0">
              <a:buNone/>
            </a:pPr>
            <a:r>
              <a:rPr lang="pt-BR" dirty="0" err="1" smtClean="0"/>
              <a:t>flow.run</a:t>
            </a:r>
            <a:r>
              <a:rPr lang="pt-BR" dirty="0" smtClean="0"/>
              <a:t>(</a:t>
            </a:r>
            <a:r>
              <a:rPr lang="pt-BR" dirty="0" err="1" smtClean="0"/>
              <a:t>parameters</a:t>
            </a:r>
            <a:r>
              <a:rPr lang="pt-BR" dirty="0" smtClean="0"/>
              <a:t>={'</a:t>
            </a:r>
            <a:r>
              <a:rPr lang="pt-BR" dirty="0" err="1" smtClean="0"/>
              <a:t>test_data_ratio</a:t>
            </a:r>
            <a:r>
              <a:rPr lang="pt-BR" dirty="0" smtClean="0"/>
              <a:t>': 0.3})</a:t>
            </a:r>
          </a:p>
          <a:p>
            <a:pPr marL="0" indent="0">
              <a:buNone/>
            </a:pPr>
            <a:endParaRPr lang="pt-BR" dirty="0" smtClean="0"/>
          </a:p>
          <a:p>
            <a:pPr marL="0" indent="0">
              <a:buNone/>
            </a:pPr>
            <a:r>
              <a:rPr lang="pt-BR" b="1" dirty="0" smtClean="0"/>
              <a:t>- </a:t>
            </a:r>
            <a:r>
              <a:rPr lang="pt-BR" b="1" dirty="0" err="1" smtClean="0"/>
              <a:t>or</a:t>
            </a:r>
            <a:r>
              <a:rPr lang="pt-BR" b="1" dirty="0" smtClean="0"/>
              <a:t> </a:t>
            </a:r>
            <a:r>
              <a:rPr lang="pt-BR" b="1" dirty="0" err="1" smtClean="0"/>
              <a:t>using</a:t>
            </a:r>
            <a:r>
              <a:rPr lang="pt-BR" b="1" dirty="0" smtClean="0"/>
              <a:t> </a:t>
            </a:r>
            <a:r>
              <a:rPr lang="pt-BR" b="1" dirty="0" err="1" smtClean="0"/>
              <a:t>Prefect</a:t>
            </a:r>
            <a:r>
              <a:rPr lang="pt-BR" b="1" dirty="0" smtClean="0"/>
              <a:t> CLI:</a:t>
            </a:r>
          </a:p>
          <a:p>
            <a:pPr marL="0" indent="0">
              <a:buNone/>
            </a:pPr>
            <a:r>
              <a:rPr lang="pt-BR" dirty="0" smtClean="0"/>
              <a:t>$ </a:t>
            </a:r>
            <a:r>
              <a:rPr lang="pt-BR" dirty="0" err="1" smtClean="0"/>
              <a:t>prefect</a:t>
            </a:r>
            <a:r>
              <a:rPr lang="pt-BR" dirty="0" smtClean="0"/>
              <a:t> </a:t>
            </a:r>
            <a:r>
              <a:rPr lang="pt-BR" dirty="0" err="1" smtClean="0"/>
              <a:t>run</a:t>
            </a:r>
            <a:r>
              <a:rPr lang="pt-BR" dirty="0" smtClean="0"/>
              <a:t> -p data_engineering.py --param </a:t>
            </a:r>
            <a:r>
              <a:rPr lang="pt-BR" dirty="0" err="1" smtClean="0"/>
              <a:t>test_data_ratio</a:t>
            </a:r>
            <a:r>
              <a:rPr lang="pt-BR" dirty="0" smtClean="0"/>
              <a:t>=0.2 </a:t>
            </a:r>
          </a:p>
          <a:p>
            <a:pPr marL="0" indent="0">
              <a:buNone/>
            </a:pPr>
            <a:endParaRPr lang="pt-BR" dirty="0" smtClean="0"/>
          </a:p>
          <a:p>
            <a:pPr marL="0" indent="0">
              <a:buNone/>
            </a:pPr>
            <a:r>
              <a:rPr lang="pt-BR" b="1" dirty="0" smtClean="0"/>
              <a:t>- </a:t>
            </a:r>
            <a:r>
              <a:rPr lang="pt-BR" b="1" dirty="0" err="1" smtClean="0"/>
              <a:t>or</a:t>
            </a:r>
            <a:r>
              <a:rPr lang="pt-BR" b="1" dirty="0" smtClean="0"/>
              <a:t> </a:t>
            </a:r>
            <a:r>
              <a:rPr lang="pt-BR" b="1" dirty="0" err="1" smtClean="0"/>
              <a:t>using</a:t>
            </a:r>
            <a:r>
              <a:rPr lang="pt-BR" b="1" dirty="0" smtClean="0"/>
              <a:t> a JSON file:</a:t>
            </a:r>
          </a:p>
          <a:p>
            <a:pPr marL="0" indent="0">
              <a:buNone/>
            </a:pPr>
            <a:r>
              <a:rPr lang="pt-BR" dirty="0" smtClean="0"/>
              <a:t>$ </a:t>
            </a:r>
            <a:r>
              <a:rPr lang="pt-BR" dirty="0" err="1" smtClean="0"/>
              <a:t>prefect</a:t>
            </a:r>
            <a:r>
              <a:rPr lang="pt-BR" dirty="0" smtClean="0"/>
              <a:t> </a:t>
            </a:r>
            <a:r>
              <a:rPr lang="pt-BR" dirty="0" err="1" smtClean="0"/>
              <a:t>run</a:t>
            </a:r>
            <a:r>
              <a:rPr lang="pt-BR" dirty="0" smtClean="0"/>
              <a:t> -p data_engineering.py --param-file='</a:t>
            </a:r>
            <a:r>
              <a:rPr lang="pt-BR" dirty="0" err="1" smtClean="0"/>
              <a:t>params.json</a:t>
            </a:r>
            <a:r>
              <a:rPr lang="pt-BR" dirty="0" smtClean="0"/>
              <a:t>'</a:t>
            </a:r>
          </a:p>
          <a:p>
            <a:pPr marL="0" indent="0">
              <a:buNone/>
            </a:pPr>
            <a:r>
              <a:rPr lang="pt-BR" dirty="0" smtClean="0"/>
              <a:t>JSON: {"</a:t>
            </a:r>
            <a:r>
              <a:rPr lang="pt-BR" dirty="0" err="1" smtClean="0"/>
              <a:t>test_data_ratio</a:t>
            </a:r>
            <a:r>
              <a:rPr lang="pt-BR" dirty="0" smtClean="0"/>
              <a:t>": 0.3}</a:t>
            </a:r>
          </a:p>
          <a:p>
            <a:pPr marL="0" indent="0">
              <a:buNone/>
            </a:pPr>
            <a:endParaRPr lang="pt-BR" dirty="0" smtClean="0"/>
          </a:p>
          <a:p>
            <a:pPr marL="0" indent="0">
              <a:buNone/>
            </a:pPr>
            <a:r>
              <a:rPr lang="pt-BR" b="1" dirty="0" smtClean="0"/>
              <a:t>- </a:t>
            </a:r>
            <a:r>
              <a:rPr lang="pt-BR" b="1" dirty="0" err="1" smtClean="0"/>
              <a:t>You</a:t>
            </a:r>
            <a:r>
              <a:rPr lang="pt-BR" b="1" dirty="0" smtClean="0"/>
              <a:t> </a:t>
            </a:r>
            <a:r>
              <a:rPr lang="pt-BR" b="1" dirty="0" err="1" smtClean="0"/>
              <a:t>can</a:t>
            </a:r>
            <a:r>
              <a:rPr lang="pt-BR" b="1" dirty="0" smtClean="0"/>
              <a:t> </a:t>
            </a:r>
            <a:r>
              <a:rPr lang="pt-BR" b="1" dirty="0" err="1" smtClean="0"/>
              <a:t>also</a:t>
            </a:r>
            <a:r>
              <a:rPr lang="pt-BR" b="1" dirty="0" smtClean="0"/>
              <a:t> </a:t>
            </a:r>
            <a:r>
              <a:rPr lang="pt-BR" b="1" dirty="0" err="1" smtClean="0"/>
              <a:t>change</a:t>
            </a:r>
            <a:r>
              <a:rPr lang="pt-BR" b="1" dirty="0" smtClean="0"/>
              <a:t> </a:t>
            </a:r>
            <a:r>
              <a:rPr lang="pt-BR" b="1" dirty="0" err="1" smtClean="0"/>
              <a:t>parameters</a:t>
            </a:r>
            <a:r>
              <a:rPr lang="pt-BR" b="1" dirty="0" smtClean="0"/>
              <a:t> for </a:t>
            </a:r>
            <a:r>
              <a:rPr lang="pt-BR" b="1" dirty="0" err="1" smtClean="0"/>
              <a:t>each</a:t>
            </a:r>
            <a:r>
              <a:rPr lang="pt-BR" b="1" dirty="0" smtClean="0"/>
              <a:t> </a:t>
            </a:r>
            <a:r>
              <a:rPr lang="pt-BR" b="1" dirty="0" err="1" smtClean="0"/>
              <a:t>run</a:t>
            </a:r>
            <a:r>
              <a:rPr lang="pt-BR" b="1" dirty="0" smtClean="0"/>
              <a:t> </a:t>
            </a:r>
            <a:r>
              <a:rPr lang="pt-BR" b="1" dirty="0" err="1" smtClean="0"/>
              <a:t>using</a:t>
            </a:r>
            <a:r>
              <a:rPr lang="pt-BR" b="1" dirty="0" smtClean="0"/>
              <a:t> </a:t>
            </a:r>
            <a:r>
              <a:rPr lang="pt-BR" b="1" dirty="0" err="1" smtClean="0"/>
              <a:t>Prefect</a:t>
            </a:r>
            <a:r>
              <a:rPr lang="pt-BR" b="1" dirty="0" smtClean="0"/>
              <a:t> </a:t>
            </a:r>
            <a:r>
              <a:rPr lang="pt-BR" b="1" dirty="0" err="1" smtClean="0"/>
              <a:t>Cloud</a:t>
            </a:r>
            <a:endParaRPr lang="pt-BR" b="1" dirty="0"/>
          </a:p>
        </p:txBody>
      </p:sp>
    </p:spTree>
    <p:extLst>
      <p:ext uri="{BB962C8B-B14F-4D97-AF65-F5344CB8AC3E}">
        <p14:creationId xmlns:p14="http://schemas.microsoft.com/office/powerpoint/2010/main" val="33403380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Monitor Workflow</a:t>
            </a:r>
            <a:endParaRPr lang="pt-BR" dirty="0"/>
          </a:p>
        </p:txBody>
      </p:sp>
      <p:sp>
        <p:nvSpPr>
          <p:cNvPr id="3" name="Espaço Reservado para Conteúdo 2"/>
          <p:cNvSpPr>
            <a:spLocks noGrp="1"/>
          </p:cNvSpPr>
          <p:nvPr>
            <p:ph idx="1"/>
          </p:nvPr>
        </p:nvSpPr>
        <p:spPr/>
        <p:txBody>
          <a:bodyPr>
            <a:normAutofit fontScale="55000" lnSpcReduction="20000"/>
          </a:bodyPr>
          <a:lstStyle/>
          <a:p>
            <a:pPr marL="0" indent="0">
              <a:buNone/>
            </a:pPr>
            <a:r>
              <a:rPr lang="en-US" dirty="0" smtClean="0"/>
              <a:t>Prefect Cloud: https://docs.prefect.io/orchestration/getting-started/set-up.html#server-or-cloud</a:t>
            </a:r>
          </a:p>
          <a:p>
            <a:pPr marL="0" indent="0">
              <a:buNone/>
            </a:pPr>
            <a:r>
              <a:rPr lang="en-US" dirty="0" smtClean="0"/>
              <a:t>After all of the dependencies are installed and set up, start with creating a project on Prefect by running:</a:t>
            </a:r>
          </a:p>
          <a:p>
            <a:pPr marL="0" indent="0">
              <a:buNone/>
            </a:pPr>
            <a:r>
              <a:rPr lang="en-US" b="1" dirty="0" smtClean="0"/>
              <a:t>$ prefect create project "Iris Project"</a:t>
            </a:r>
          </a:p>
          <a:p>
            <a:pPr marL="0" indent="0">
              <a:buNone/>
            </a:pPr>
            <a:endParaRPr lang="en-US" dirty="0" smtClean="0"/>
          </a:p>
          <a:p>
            <a:pPr marL="0" indent="0">
              <a:buNone/>
            </a:pPr>
            <a:r>
              <a:rPr lang="en-US" dirty="0" smtClean="0"/>
              <a:t>Next, start a local agent to deploy our flows locally on a single machine:</a:t>
            </a:r>
          </a:p>
          <a:p>
            <a:pPr marL="0" indent="0">
              <a:buNone/>
            </a:pPr>
            <a:r>
              <a:rPr lang="en-US" b="1" dirty="0" smtClean="0"/>
              <a:t>$ prefect agent local start</a:t>
            </a:r>
          </a:p>
          <a:p>
            <a:pPr marL="0" indent="0">
              <a:buNone/>
            </a:pPr>
            <a:endParaRPr lang="en-US" dirty="0" smtClean="0"/>
          </a:p>
          <a:p>
            <a:pPr marL="0" indent="0">
              <a:buNone/>
            </a:pPr>
            <a:r>
              <a:rPr lang="en-US" dirty="0" smtClean="0"/>
              <a:t>Then add at the end of your file:</a:t>
            </a:r>
          </a:p>
          <a:p>
            <a:pPr marL="0" indent="0">
              <a:buNone/>
            </a:pPr>
            <a:r>
              <a:rPr lang="en-US" b="1" dirty="0" err="1" smtClean="0"/>
              <a:t>flow.register</a:t>
            </a:r>
            <a:r>
              <a:rPr lang="en-US" b="1" dirty="0" smtClean="0"/>
              <a:t>(</a:t>
            </a:r>
            <a:r>
              <a:rPr lang="en-US" b="1" dirty="0" err="1" smtClean="0"/>
              <a:t>project_name</a:t>
            </a:r>
            <a:r>
              <a:rPr lang="en-US" b="1" dirty="0" smtClean="0"/>
              <a:t>="Iris Project")</a:t>
            </a:r>
          </a:p>
          <a:p>
            <a:pPr marL="0" indent="0">
              <a:buNone/>
            </a:pPr>
            <a:endParaRPr lang="en-US" dirty="0" smtClean="0"/>
          </a:p>
          <a:p>
            <a:pPr marL="0" indent="0">
              <a:buNone/>
            </a:pPr>
            <a:r>
              <a:rPr lang="en-US" dirty="0" smtClean="0"/>
              <a:t>After running the file, you should see something similar to the below:</a:t>
            </a:r>
          </a:p>
          <a:p>
            <a:pPr marL="0" indent="0">
              <a:buNone/>
            </a:pPr>
            <a:r>
              <a:rPr lang="en-US" dirty="0" smtClean="0"/>
              <a:t>Flow URL: https://cloud.prefect.io/khuyentran1476-gmail-com-s-account/flow/dba26bea-8827-4db4-9988-3289f6cb662f</a:t>
            </a:r>
          </a:p>
          <a:p>
            <a:pPr marL="0" indent="0">
              <a:buNone/>
            </a:pPr>
            <a:r>
              <a:rPr lang="en-US" dirty="0" smtClean="0"/>
              <a:t> └── ID: 2944dc36-cdac-4079-8497-be4ec5594785</a:t>
            </a:r>
          </a:p>
          <a:p>
            <a:pPr marL="0" indent="0">
              <a:buNone/>
            </a:pPr>
            <a:r>
              <a:rPr lang="en-US" dirty="0" smtClean="0"/>
              <a:t> └── Project: Iris Project</a:t>
            </a:r>
          </a:p>
          <a:p>
            <a:pPr marL="0" indent="0">
              <a:buNone/>
            </a:pPr>
            <a:r>
              <a:rPr lang="en-US" dirty="0" smtClean="0"/>
              <a:t> └── Labels: ['khuyen-Precision-7740']</a:t>
            </a:r>
            <a:endParaRPr lang="pt-BR" dirty="0"/>
          </a:p>
        </p:txBody>
      </p:sp>
    </p:spTree>
    <p:extLst>
      <p:ext uri="{BB962C8B-B14F-4D97-AF65-F5344CB8AC3E}">
        <p14:creationId xmlns:p14="http://schemas.microsoft.com/office/powerpoint/2010/main" val="312896217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77500" lnSpcReduction="20000"/>
          </a:bodyPr>
          <a:lstStyle/>
          <a:p>
            <a:pPr marL="0" indent="0">
              <a:buNone/>
            </a:pPr>
            <a:r>
              <a:rPr lang="en-US" dirty="0" smtClean="0"/>
              <a:t>Run the Workflow with Default Parameters</a:t>
            </a:r>
          </a:p>
          <a:p>
            <a:pPr marL="0" indent="0">
              <a:buNone/>
            </a:pPr>
            <a:r>
              <a:rPr lang="en-US" dirty="0" smtClean="0"/>
              <a:t>Note that the workflow is registered to Prefect Cloud, but it is not executed yet. To execute the workflow with the default parameters, click Quick Run in the top right corner.</a:t>
            </a:r>
          </a:p>
          <a:p>
            <a:pPr marL="0" indent="0">
              <a:buNone/>
            </a:pPr>
            <a:endParaRPr lang="en-US" dirty="0" smtClean="0"/>
          </a:p>
          <a:p>
            <a:pPr marL="0" indent="0">
              <a:buNone/>
            </a:pPr>
            <a:r>
              <a:rPr lang="en-US" dirty="0" smtClean="0"/>
              <a:t>Run the Workflow with Custom Parameters</a:t>
            </a:r>
          </a:p>
          <a:p>
            <a:pPr marL="0" indent="0">
              <a:buNone/>
            </a:pPr>
            <a:r>
              <a:rPr lang="en-US" dirty="0" smtClean="0"/>
              <a:t>To run the workflow with custom parameters, click the Run tab, then change the parameters under Inputs.</a:t>
            </a:r>
          </a:p>
          <a:p>
            <a:pPr marL="0" indent="0">
              <a:buNone/>
            </a:pPr>
            <a:r>
              <a:rPr lang="en-US" dirty="0" smtClean="0"/>
              <a:t>When you are satisfied with the parameters, simply click the Run button to start the run.</a:t>
            </a:r>
          </a:p>
          <a:p>
            <a:pPr marL="0" indent="0">
              <a:buNone/>
            </a:pPr>
            <a:endParaRPr lang="en-US" dirty="0" smtClean="0"/>
          </a:p>
          <a:p>
            <a:pPr marL="0" indent="0">
              <a:buNone/>
            </a:pPr>
            <a:r>
              <a:rPr lang="en-US" dirty="0" smtClean="0"/>
              <a:t>View the Graph of the Workflow</a:t>
            </a:r>
          </a:p>
          <a:p>
            <a:pPr marL="0" indent="0">
              <a:buNone/>
            </a:pPr>
            <a:r>
              <a:rPr lang="en-US" dirty="0" smtClean="0"/>
              <a:t>Clicking Schematic will give you the graph of the entire workflow.</a:t>
            </a:r>
          </a:p>
          <a:p>
            <a:pPr marL="0" indent="0">
              <a:buNone/>
            </a:pPr>
            <a:endParaRPr lang="pt-BR" dirty="0"/>
          </a:p>
        </p:txBody>
      </p:sp>
    </p:spTree>
    <p:extLst>
      <p:ext uri="{BB962C8B-B14F-4D97-AF65-F5344CB8AC3E}">
        <p14:creationId xmlns:p14="http://schemas.microsoft.com/office/powerpoint/2010/main" val="4439393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85000" lnSpcReduction="20000"/>
          </a:bodyPr>
          <a:lstStyle/>
          <a:p>
            <a:pPr marL="0" indent="0">
              <a:buNone/>
            </a:pPr>
            <a:r>
              <a:rPr lang="en-US" dirty="0" smtClean="0"/>
              <a:t>Other Features</a:t>
            </a:r>
          </a:p>
          <a:p>
            <a:pPr marL="0" indent="0">
              <a:buNone/>
            </a:pPr>
            <a:r>
              <a:rPr lang="en-US" dirty="0" smtClean="0"/>
              <a:t>Besides some basic features mentioned above, Prefect also provides some other cool features that will significantly increase the efficiency of your workflow.</a:t>
            </a:r>
          </a:p>
          <a:p>
            <a:pPr marL="0" indent="0">
              <a:buNone/>
            </a:pPr>
            <a:endParaRPr lang="en-US" dirty="0" smtClean="0"/>
          </a:p>
          <a:p>
            <a:pPr marL="0" indent="0">
              <a:buNone/>
            </a:pPr>
            <a:r>
              <a:rPr lang="en-US" dirty="0" smtClean="0"/>
              <a:t>Input Caching</a:t>
            </a:r>
          </a:p>
          <a:p>
            <a:pPr marL="0" indent="0">
              <a:buNone/>
            </a:pPr>
            <a:r>
              <a:rPr lang="en-US" dirty="0" smtClean="0"/>
              <a:t>Remember the problem we mentioned at the beginning of the article? Normally, if the function </a:t>
            </a:r>
            <a:r>
              <a:rPr lang="en-US" dirty="0" err="1" smtClean="0"/>
              <a:t>get_classes</a:t>
            </a:r>
            <a:r>
              <a:rPr lang="en-US" dirty="0" smtClean="0"/>
              <a:t> fails, the data created by the function </a:t>
            </a:r>
            <a:r>
              <a:rPr lang="en-US" dirty="0" err="1" smtClean="0"/>
              <a:t>encode_categorical_columns</a:t>
            </a:r>
            <a:r>
              <a:rPr lang="en-US" dirty="0" smtClean="0"/>
              <a:t> will be discarded and the entire workflow needs to start from the beginning.</a:t>
            </a:r>
          </a:p>
          <a:p>
            <a:pPr marL="0" indent="0">
              <a:buNone/>
            </a:pPr>
            <a:endParaRPr lang="en-US" dirty="0" smtClean="0"/>
          </a:p>
          <a:p>
            <a:pPr marL="0" indent="0">
              <a:buNone/>
            </a:pPr>
            <a:r>
              <a:rPr lang="en-US" dirty="0" smtClean="0"/>
              <a:t>However, with Prefect, the output of </a:t>
            </a:r>
            <a:r>
              <a:rPr lang="en-US" dirty="0" err="1" smtClean="0"/>
              <a:t>encode_categorical_columns</a:t>
            </a:r>
            <a:r>
              <a:rPr lang="en-US" dirty="0" smtClean="0"/>
              <a:t> is stored. Next time when the workflow is rerun, the output of </a:t>
            </a:r>
            <a:r>
              <a:rPr lang="en-US" dirty="0" err="1" smtClean="0"/>
              <a:t>encode_categorical_columns</a:t>
            </a:r>
            <a:r>
              <a:rPr lang="en-US" dirty="0" smtClean="0"/>
              <a:t> will be used by the next task without rerunning the task </a:t>
            </a:r>
            <a:r>
              <a:rPr lang="en-US" dirty="0" err="1" smtClean="0"/>
              <a:t>encode_categorical_columns</a:t>
            </a:r>
            <a:r>
              <a:rPr lang="en-US" dirty="0" smtClean="0"/>
              <a:t> .</a:t>
            </a:r>
            <a:endParaRPr lang="pt-BR" dirty="0"/>
          </a:p>
        </p:txBody>
      </p:sp>
    </p:spTree>
    <p:extLst>
      <p:ext uri="{BB962C8B-B14F-4D97-AF65-F5344CB8AC3E}">
        <p14:creationId xmlns:p14="http://schemas.microsoft.com/office/powerpoint/2010/main" val="33405333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Persist</a:t>
            </a:r>
            <a:r>
              <a:rPr lang="pt-BR" dirty="0" smtClean="0"/>
              <a:t> Output</a:t>
            </a:r>
            <a:endParaRPr lang="pt-BR" dirty="0"/>
          </a:p>
        </p:txBody>
      </p:sp>
      <p:sp>
        <p:nvSpPr>
          <p:cNvPr id="3" name="Espaço Reservado para Conteúdo 2"/>
          <p:cNvSpPr>
            <a:spLocks noGrp="1"/>
          </p:cNvSpPr>
          <p:nvPr>
            <p:ph idx="1"/>
          </p:nvPr>
        </p:nvSpPr>
        <p:spPr/>
        <p:txBody>
          <a:bodyPr>
            <a:normAutofit fontScale="40000" lnSpcReduction="20000"/>
          </a:bodyPr>
          <a:lstStyle/>
          <a:p>
            <a:pPr marL="0" indent="0">
              <a:buNone/>
            </a:pPr>
            <a:r>
              <a:rPr lang="en-US" dirty="0" smtClean="0"/>
              <a:t>Sometimes, you might want to export your task’s data to an external location. This can be done by inserting to the task function the code to save the data.</a:t>
            </a:r>
          </a:p>
          <a:p>
            <a:pPr marL="0" indent="0">
              <a:buNone/>
            </a:pPr>
            <a:endParaRPr lang="en-US" dirty="0" smtClean="0"/>
          </a:p>
          <a:p>
            <a:pPr marL="0" indent="0">
              <a:buNone/>
            </a:pPr>
            <a:r>
              <a:rPr lang="en-US" dirty="0" err="1" smtClean="0"/>
              <a:t>def</a:t>
            </a:r>
            <a:r>
              <a:rPr lang="en-US" dirty="0" smtClean="0"/>
              <a:t> </a:t>
            </a:r>
            <a:r>
              <a:rPr lang="en-US" dirty="0" err="1" smtClean="0"/>
              <a:t>split_data</a:t>
            </a:r>
            <a:r>
              <a:rPr lang="en-US" dirty="0" smtClean="0"/>
              <a:t>(data: </a:t>
            </a:r>
            <a:r>
              <a:rPr lang="en-US" dirty="0" err="1" smtClean="0"/>
              <a:t>pd.DataFrame</a:t>
            </a:r>
            <a:r>
              <a:rPr lang="en-US" dirty="0" smtClean="0"/>
              <a:t>, </a:t>
            </a:r>
            <a:r>
              <a:rPr lang="en-US" dirty="0" err="1" smtClean="0"/>
              <a:t>test_data_ratio</a:t>
            </a:r>
            <a:r>
              <a:rPr lang="en-US" dirty="0" smtClean="0"/>
              <a:t>: float, classes: list) -&gt; </a:t>
            </a:r>
            <a:r>
              <a:rPr lang="en-US" dirty="0" err="1" smtClean="0"/>
              <a:t>Dict</a:t>
            </a:r>
            <a:r>
              <a:rPr lang="en-US" dirty="0" smtClean="0"/>
              <a:t>[</a:t>
            </a:r>
            <a:r>
              <a:rPr lang="en-US" dirty="0" err="1" smtClean="0"/>
              <a:t>str</a:t>
            </a:r>
            <a:r>
              <a:rPr lang="en-US" dirty="0" smtClean="0"/>
              <a:t>, Any]:</a:t>
            </a:r>
          </a:p>
          <a:p>
            <a:pPr marL="0" indent="0">
              <a:buNone/>
            </a:pPr>
            <a:r>
              <a:rPr lang="en-US" dirty="0" smtClean="0"/>
              <a:t>  </a:t>
            </a:r>
          </a:p>
          <a:p>
            <a:pPr marL="0" indent="0">
              <a:buNone/>
            </a:pPr>
            <a:r>
              <a:rPr lang="en-US" dirty="0" smtClean="0"/>
              <a:t>  </a:t>
            </a:r>
            <a:r>
              <a:rPr lang="en-US" dirty="0" err="1" smtClean="0"/>
              <a:t>X_train</a:t>
            </a:r>
            <a:r>
              <a:rPr lang="en-US" dirty="0" smtClean="0"/>
              <a:t>, </a:t>
            </a:r>
            <a:r>
              <a:rPr lang="en-US" dirty="0" err="1" smtClean="0"/>
              <a:t>X_test</a:t>
            </a:r>
            <a:r>
              <a:rPr lang="en-US" dirty="0" smtClean="0"/>
              <a:t>, </a:t>
            </a:r>
            <a:r>
              <a:rPr lang="en-US" dirty="0" err="1" smtClean="0"/>
              <a:t>y_train</a:t>
            </a:r>
            <a:r>
              <a:rPr lang="en-US" dirty="0" smtClean="0"/>
              <a:t>, </a:t>
            </a:r>
            <a:r>
              <a:rPr lang="en-US" dirty="0" err="1" smtClean="0"/>
              <a:t>y_test</a:t>
            </a:r>
            <a:r>
              <a:rPr lang="en-US" dirty="0" smtClean="0"/>
              <a:t> = ...</a:t>
            </a:r>
          </a:p>
          <a:p>
            <a:pPr marL="0" indent="0">
              <a:buNone/>
            </a:pPr>
            <a:r>
              <a:rPr lang="en-US" dirty="0" smtClean="0"/>
              <a:t>  </a:t>
            </a:r>
          </a:p>
          <a:p>
            <a:pPr marL="0" indent="0">
              <a:buNone/>
            </a:pPr>
            <a:r>
              <a:rPr lang="en-US" dirty="0" smtClean="0"/>
              <a:t>  import pickle</a:t>
            </a:r>
          </a:p>
          <a:p>
            <a:pPr marL="0" indent="0">
              <a:buNone/>
            </a:pPr>
            <a:r>
              <a:rPr lang="en-US" dirty="0" smtClean="0"/>
              <a:t>  </a:t>
            </a:r>
            <a:r>
              <a:rPr lang="en-US" dirty="0" err="1" smtClean="0"/>
              <a:t>pickle.save</a:t>
            </a:r>
            <a:r>
              <a:rPr lang="en-US" dirty="0" smtClean="0"/>
              <a:t>(...)</a:t>
            </a:r>
          </a:p>
          <a:p>
            <a:pPr marL="0" indent="0">
              <a:buNone/>
            </a:pPr>
            <a:endParaRPr lang="en-US" dirty="0" smtClean="0"/>
          </a:p>
          <a:p>
            <a:pPr marL="0" indent="0">
              <a:buNone/>
            </a:pPr>
            <a:r>
              <a:rPr lang="en-US" dirty="0" smtClean="0"/>
              <a:t>However, doing that will make it difficult to test the function.</a:t>
            </a:r>
          </a:p>
          <a:p>
            <a:pPr marL="0" indent="0">
              <a:buNone/>
            </a:pPr>
            <a:r>
              <a:rPr lang="en-US" dirty="0" smtClean="0"/>
              <a:t>Prefect makes it easy to save the output of a task for each run by:</a:t>
            </a:r>
          </a:p>
          <a:p>
            <a:pPr marL="0" indent="0">
              <a:buNone/>
            </a:pPr>
            <a:endParaRPr lang="en-US" dirty="0" smtClean="0"/>
          </a:p>
          <a:p>
            <a:pPr marL="0" indent="0">
              <a:buNone/>
            </a:pPr>
            <a:r>
              <a:rPr lang="en-US" dirty="0" smtClean="0"/>
              <a:t>- setting the checkpoint to True</a:t>
            </a:r>
          </a:p>
          <a:p>
            <a:pPr marL="0" indent="0">
              <a:buNone/>
            </a:pPr>
            <a:r>
              <a:rPr lang="en-US" dirty="0" smtClean="0"/>
              <a:t>$ export PREFECT__FLOWS__CHECKPOINTING=true</a:t>
            </a:r>
          </a:p>
          <a:p>
            <a:pPr marL="0" indent="0">
              <a:buNone/>
            </a:pPr>
            <a:endParaRPr lang="en-US" dirty="0" smtClean="0"/>
          </a:p>
          <a:p>
            <a:pPr marL="0" indent="0">
              <a:buNone/>
            </a:pPr>
            <a:r>
              <a:rPr lang="en-US" dirty="0" smtClean="0"/>
              <a:t>- and adding result = </a:t>
            </a:r>
            <a:r>
              <a:rPr lang="en-US" dirty="0" err="1" smtClean="0"/>
              <a:t>LocalResult</a:t>
            </a:r>
            <a:r>
              <a:rPr lang="en-US" dirty="0" smtClean="0"/>
              <a:t>(</a:t>
            </a:r>
            <a:r>
              <a:rPr lang="en-US" dirty="0" err="1" smtClean="0"/>
              <a:t>dir</a:t>
            </a:r>
            <a:r>
              <a:rPr lang="en-US" dirty="0" smtClean="0"/>
              <a:t>=...)) to the decorator @task .</a:t>
            </a:r>
            <a:endParaRPr lang="pt-BR" dirty="0"/>
          </a:p>
        </p:txBody>
      </p:sp>
    </p:spTree>
    <p:extLst>
      <p:ext uri="{BB962C8B-B14F-4D97-AF65-F5344CB8AC3E}">
        <p14:creationId xmlns:p14="http://schemas.microsoft.com/office/powerpoint/2010/main" val="372559061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Persist</a:t>
            </a:r>
            <a:r>
              <a:rPr lang="pt-BR" dirty="0" smtClean="0"/>
              <a:t> Output</a:t>
            </a:r>
            <a:endParaRPr lang="pt-BR" dirty="0"/>
          </a:p>
        </p:txBody>
      </p:sp>
      <p:sp>
        <p:nvSpPr>
          <p:cNvPr id="3" name="Espaço Reservado para Conteúdo 2"/>
          <p:cNvSpPr>
            <a:spLocks noGrp="1"/>
          </p:cNvSpPr>
          <p:nvPr>
            <p:ph idx="1"/>
          </p:nvPr>
        </p:nvSpPr>
        <p:spPr/>
        <p:txBody>
          <a:bodyPr>
            <a:normAutofit fontScale="55000" lnSpcReduction="20000"/>
          </a:bodyPr>
          <a:lstStyle/>
          <a:p>
            <a:pPr marL="0" indent="0">
              <a:buNone/>
            </a:pPr>
            <a:r>
              <a:rPr lang="en-US" dirty="0" smtClean="0"/>
              <a:t>@task(result = </a:t>
            </a:r>
            <a:r>
              <a:rPr lang="en-US" dirty="0" err="1" smtClean="0"/>
              <a:t>LocalResult</a:t>
            </a:r>
            <a:r>
              <a:rPr lang="en-US" dirty="0" smtClean="0"/>
              <a:t>(</a:t>
            </a:r>
            <a:r>
              <a:rPr lang="en-US" dirty="0" err="1" smtClean="0"/>
              <a:t>dir</a:t>
            </a:r>
            <a:r>
              <a:rPr lang="en-US" dirty="0" smtClean="0"/>
              <a:t>='data/processed'))</a:t>
            </a:r>
          </a:p>
          <a:p>
            <a:pPr marL="0" indent="0">
              <a:buNone/>
            </a:pPr>
            <a:r>
              <a:rPr lang="en-US" dirty="0" err="1" smtClean="0"/>
              <a:t>def</a:t>
            </a:r>
            <a:r>
              <a:rPr lang="en-US" dirty="0" smtClean="0"/>
              <a:t> </a:t>
            </a:r>
            <a:r>
              <a:rPr lang="en-US" dirty="0" err="1" smtClean="0"/>
              <a:t>split_data</a:t>
            </a:r>
            <a:r>
              <a:rPr lang="en-US" dirty="0" smtClean="0"/>
              <a:t>(data: </a:t>
            </a:r>
            <a:r>
              <a:rPr lang="en-US" dirty="0" err="1" smtClean="0"/>
              <a:t>pd.DataFrame</a:t>
            </a:r>
            <a:r>
              <a:rPr lang="en-US" dirty="0" smtClean="0"/>
              <a:t>, </a:t>
            </a:r>
            <a:r>
              <a:rPr lang="en-US" dirty="0" err="1" smtClean="0"/>
              <a:t>test_data_ratio</a:t>
            </a:r>
            <a:r>
              <a:rPr lang="en-US" dirty="0" smtClean="0"/>
              <a:t>: float, classes: list) -&gt; </a:t>
            </a:r>
            <a:r>
              <a:rPr lang="en-US" dirty="0" err="1" smtClean="0"/>
              <a:t>Dict</a:t>
            </a:r>
            <a:r>
              <a:rPr lang="en-US" dirty="0" smtClean="0"/>
              <a:t>[</a:t>
            </a:r>
            <a:r>
              <a:rPr lang="en-US" dirty="0" err="1" smtClean="0"/>
              <a:t>str</a:t>
            </a:r>
            <a:r>
              <a:rPr lang="en-US" dirty="0" smtClean="0"/>
              <a:t>, Any]:</a:t>
            </a:r>
          </a:p>
          <a:p>
            <a:pPr marL="0" indent="0">
              <a:buNone/>
            </a:pPr>
            <a:r>
              <a:rPr lang="en-US" dirty="0" smtClean="0"/>
              <a:t>    """Task for splitting the classical Iris data set into training and test</a:t>
            </a:r>
          </a:p>
          <a:p>
            <a:pPr marL="0" indent="0">
              <a:buNone/>
            </a:pPr>
            <a:r>
              <a:rPr lang="en-US" dirty="0" smtClean="0"/>
              <a:t>    sets, each split into features and labels.</a:t>
            </a:r>
          </a:p>
          <a:p>
            <a:pPr marL="0" indent="0">
              <a:buNone/>
            </a:pPr>
            <a:r>
              <a:rPr lang="en-US" dirty="0" smtClean="0"/>
              <a:t>    """</a:t>
            </a:r>
          </a:p>
          <a:p>
            <a:pPr marL="0" indent="0">
              <a:buNone/>
            </a:pPr>
            <a:r>
              <a:rPr lang="en-US" dirty="0" smtClean="0"/>
              <a:t>    </a:t>
            </a:r>
            <a:r>
              <a:rPr lang="en-US" dirty="0" err="1" smtClean="0"/>
              <a:t>X_train</a:t>
            </a:r>
            <a:r>
              <a:rPr lang="en-US" dirty="0" smtClean="0"/>
              <a:t>, </a:t>
            </a:r>
            <a:r>
              <a:rPr lang="en-US" dirty="0" err="1" smtClean="0"/>
              <a:t>X_test</a:t>
            </a:r>
            <a:r>
              <a:rPr lang="en-US" dirty="0" smtClean="0"/>
              <a:t>, </a:t>
            </a:r>
            <a:r>
              <a:rPr lang="en-US" dirty="0" err="1" smtClean="0"/>
              <a:t>y_train</a:t>
            </a:r>
            <a:r>
              <a:rPr lang="en-US" dirty="0" smtClean="0"/>
              <a:t>, </a:t>
            </a:r>
            <a:r>
              <a:rPr lang="en-US" dirty="0" err="1" smtClean="0"/>
              <a:t>y_test</a:t>
            </a:r>
            <a:r>
              <a:rPr lang="en-US" dirty="0" smtClean="0"/>
              <a:t> = ...</a:t>
            </a:r>
          </a:p>
          <a:p>
            <a:pPr marL="0" indent="0">
              <a:buNone/>
            </a:pPr>
            <a:r>
              <a:rPr lang="en-US" dirty="0" smtClean="0"/>
              <a:t>    </a:t>
            </a:r>
          </a:p>
          <a:p>
            <a:pPr marL="0" indent="0">
              <a:buNone/>
            </a:pPr>
            <a:r>
              <a:rPr lang="en-US" dirty="0" smtClean="0"/>
              <a:t>    return </a:t>
            </a:r>
            <a:r>
              <a:rPr lang="en-US" dirty="0" err="1" smtClean="0"/>
              <a:t>dict</a:t>
            </a:r>
            <a:r>
              <a:rPr lang="en-US" dirty="0" smtClean="0"/>
              <a:t>(</a:t>
            </a:r>
          </a:p>
          <a:p>
            <a:pPr marL="0" indent="0">
              <a:buNone/>
            </a:pPr>
            <a:r>
              <a:rPr lang="en-US" dirty="0" smtClean="0"/>
              <a:t>        </a:t>
            </a:r>
            <a:r>
              <a:rPr lang="en-US" dirty="0" err="1" smtClean="0"/>
              <a:t>train_x</a:t>
            </a:r>
            <a:r>
              <a:rPr lang="en-US" dirty="0" smtClean="0"/>
              <a:t>=</a:t>
            </a:r>
            <a:r>
              <a:rPr lang="en-US" dirty="0" err="1" smtClean="0"/>
              <a:t>X_train</a:t>
            </a:r>
            <a:r>
              <a:rPr lang="en-US" dirty="0" smtClean="0"/>
              <a:t>,</a:t>
            </a:r>
          </a:p>
          <a:p>
            <a:pPr marL="0" indent="0">
              <a:buNone/>
            </a:pPr>
            <a:r>
              <a:rPr lang="en-US" dirty="0" smtClean="0"/>
              <a:t>        </a:t>
            </a:r>
            <a:r>
              <a:rPr lang="en-US" dirty="0" err="1" smtClean="0"/>
              <a:t>train_y</a:t>
            </a:r>
            <a:r>
              <a:rPr lang="en-US" dirty="0" smtClean="0"/>
              <a:t>=</a:t>
            </a:r>
            <a:r>
              <a:rPr lang="en-US" dirty="0" err="1" smtClean="0"/>
              <a:t>y_train</a:t>
            </a:r>
            <a:r>
              <a:rPr lang="en-US" dirty="0" smtClean="0"/>
              <a:t>,</a:t>
            </a:r>
          </a:p>
          <a:p>
            <a:pPr marL="0" indent="0">
              <a:buNone/>
            </a:pPr>
            <a:r>
              <a:rPr lang="en-US" dirty="0" smtClean="0"/>
              <a:t>        </a:t>
            </a:r>
            <a:r>
              <a:rPr lang="en-US" dirty="0" err="1" smtClean="0"/>
              <a:t>test_x</a:t>
            </a:r>
            <a:r>
              <a:rPr lang="en-US" dirty="0" smtClean="0"/>
              <a:t>=</a:t>
            </a:r>
            <a:r>
              <a:rPr lang="en-US" dirty="0" err="1" smtClean="0"/>
              <a:t>X_test</a:t>
            </a:r>
            <a:r>
              <a:rPr lang="en-US" dirty="0" smtClean="0"/>
              <a:t>,</a:t>
            </a:r>
          </a:p>
          <a:p>
            <a:pPr marL="0" indent="0">
              <a:buNone/>
            </a:pPr>
            <a:r>
              <a:rPr lang="en-US" dirty="0" smtClean="0"/>
              <a:t>        </a:t>
            </a:r>
            <a:r>
              <a:rPr lang="en-US" dirty="0" err="1" smtClean="0"/>
              <a:t>test_y</a:t>
            </a:r>
            <a:r>
              <a:rPr lang="en-US" dirty="0" smtClean="0"/>
              <a:t>=</a:t>
            </a:r>
            <a:r>
              <a:rPr lang="en-US" dirty="0" err="1" smtClean="0"/>
              <a:t>y_test</a:t>
            </a:r>
            <a:r>
              <a:rPr lang="en-US" dirty="0" smtClean="0"/>
              <a:t>,</a:t>
            </a:r>
          </a:p>
          <a:p>
            <a:pPr marL="0" indent="0">
              <a:buNone/>
            </a:pPr>
            <a:endParaRPr lang="en-US" dirty="0" smtClean="0"/>
          </a:p>
          <a:p>
            <a:pPr marL="0" indent="0">
              <a:buNone/>
            </a:pPr>
            <a:r>
              <a:rPr lang="en-US" dirty="0" smtClean="0"/>
              <a:t>Now the output of the task </a:t>
            </a:r>
            <a:r>
              <a:rPr lang="en-US" dirty="0" err="1" smtClean="0"/>
              <a:t>split_data</a:t>
            </a:r>
            <a:r>
              <a:rPr lang="en-US" dirty="0" smtClean="0"/>
              <a:t> will be saved to the directory data/processed ! The name will look something similar to this:</a:t>
            </a:r>
          </a:p>
          <a:p>
            <a:pPr marL="0" indent="0">
              <a:buNone/>
            </a:pPr>
            <a:r>
              <a:rPr lang="en-US" dirty="0" smtClean="0"/>
              <a:t>prefect-result-2021-11-06t15-37-29-605869-00-00</a:t>
            </a:r>
            <a:endParaRPr lang="pt-BR" dirty="0"/>
          </a:p>
        </p:txBody>
      </p:sp>
    </p:spTree>
    <p:extLst>
      <p:ext uri="{BB962C8B-B14F-4D97-AF65-F5344CB8AC3E}">
        <p14:creationId xmlns:p14="http://schemas.microsoft.com/office/powerpoint/2010/main" val="315524626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Persist</a:t>
            </a:r>
            <a:r>
              <a:rPr lang="pt-BR" dirty="0" smtClean="0"/>
              <a:t> Output</a:t>
            </a:r>
            <a:endParaRPr lang="pt-BR" dirty="0"/>
          </a:p>
        </p:txBody>
      </p:sp>
      <p:sp>
        <p:nvSpPr>
          <p:cNvPr id="3" name="Espaço Reservado para Conteúdo 2"/>
          <p:cNvSpPr>
            <a:spLocks noGrp="1"/>
          </p:cNvSpPr>
          <p:nvPr>
            <p:ph idx="1"/>
          </p:nvPr>
        </p:nvSpPr>
        <p:spPr/>
        <p:txBody>
          <a:bodyPr>
            <a:normAutofit fontScale="55000" lnSpcReduction="20000"/>
          </a:bodyPr>
          <a:lstStyle/>
          <a:p>
            <a:pPr marL="0" indent="0">
              <a:buNone/>
            </a:pPr>
            <a:r>
              <a:rPr lang="en-US" dirty="0" smtClean="0"/>
              <a:t>- If you want to customize the name of your file, you can add the argument target to @task :</a:t>
            </a:r>
          </a:p>
          <a:p>
            <a:pPr marL="0" indent="0">
              <a:buNone/>
            </a:pPr>
            <a:endParaRPr lang="en-US" dirty="0" smtClean="0"/>
          </a:p>
          <a:p>
            <a:pPr marL="0" indent="0">
              <a:buNone/>
            </a:pPr>
            <a:r>
              <a:rPr lang="en-US" dirty="0" smtClean="0"/>
              <a:t>from </a:t>
            </a:r>
            <a:r>
              <a:rPr lang="en-US" dirty="0" err="1" smtClean="0"/>
              <a:t>prefect.engine.results</a:t>
            </a:r>
            <a:r>
              <a:rPr lang="en-US" dirty="0" smtClean="0"/>
              <a:t> import </a:t>
            </a:r>
            <a:r>
              <a:rPr lang="en-US" dirty="0" err="1" smtClean="0"/>
              <a:t>LocalResult</a:t>
            </a:r>
            <a:endParaRPr lang="en-US" dirty="0" smtClean="0"/>
          </a:p>
          <a:p>
            <a:pPr marL="0" indent="0">
              <a:buNone/>
            </a:pPr>
            <a:endParaRPr lang="en-US" dirty="0" smtClean="0"/>
          </a:p>
          <a:p>
            <a:pPr marL="0" indent="0">
              <a:buNone/>
            </a:pPr>
            <a:r>
              <a:rPr lang="en-US" dirty="0" smtClean="0"/>
              <a:t>@task(target="{date:%</a:t>
            </a:r>
            <a:r>
              <a:rPr lang="en-US" dirty="0" err="1" smtClean="0"/>
              <a:t>a_%b_%d_%Y_%H</a:t>
            </a:r>
            <a:r>
              <a:rPr lang="en-US" dirty="0" smtClean="0"/>
              <a:t>:%M:%S}/{</a:t>
            </a:r>
            <a:r>
              <a:rPr lang="en-US" dirty="0" err="1" smtClean="0"/>
              <a:t>task_name</a:t>
            </a:r>
            <a:r>
              <a:rPr lang="en-US" dirty="0" smtClean="0"/>
              <a:t>}_output", </a:t>
            </a:r>
          </a:p>
          <a:p>
            <a:pPr marL="0" indent="0">
              <a:buNone/>
            </a:pPr>
            <a:r>
              <a:rPr lang="en-US" dirty="0" smtClean="0"/>
              <a:t>      result = </a:t>
            </a:r>
            <a:r>
              <a:rPr lang="en-US" dirty="0" err="1" smtClean="0"/>
              <a:t>LocalResult</a:t>
            </a:r>
            <a:r>
              <a:rPr lang="en-US" dirty="0" smtClean="0"/>
              <a:t>(</a:t>
            </a:r>
            <a:r>
              <a:rPr lang="en-US" dirty="0" err="1" smtClean="0"/>
              <a:t>dir</a:t>
            </a:r>
            <a:r>
              <a:rPr lang="en-US" dirty="0" smtClean="0"/>
              <a:t>='data/processed'))</a:t>
            </a:r>
          </a:p>
          <a:p>
            <a:pPr marL="0" indent="0">
              <a:buNone/>
            </a:pPr>
            <a:r>
              <a:rPr lang="en-US" dirty="0" err="1" smtClean="0"/>
              <a:t>def</a:t>
            </a:r>
            <a:r>
              <a:rPr lang="en-US" dirty="0" smtClean="0"/>
              <a:t> </a:t>
            </a:r>
            <a:r>
              <a:rPr lang="en-US" dirty="0" err="1" smtClean="0"/>
              <a:t>split_data</a:t>
            </a:r>
            <a:r>
              <a:rPr lang="en-US" dirty="0" smtClean="0"/>
              <a:t>(data: </a:t>
            </a:r>
            <a:r>
              <a:rPr lang="en-US" dirty="0" err="1" smtClean="0"/>
              <a:t>pd.DataFrame</a:t>
            </a:r>
            <a:r>
              <a:rPr lang="en-US" dirty="0" smtClean="0"/>
              <a:t>, </a:t>
            </a:r>
            <a:r>
              <a:rPr lang="en-US" dirty="0" err="1" smtClean="0"/>
              <a:t>test_data_ratio</a:t>
            </a:r>
            <a:r>
              <a:rPr lang="en-US" dirty="0" smtClean="0"/>
              <a:t>: float, classes: list) -&gt; </a:t>
            </a:r>
            <a:r>
              <a:rPr lang="en-US" dirty="0" err="1" smtClean="0"/>
              <a:t>Dict</a:t>
            </a:r>
            <a:r>
              <a:rPr lang="en-US" dirty="0" smtClean="0"/>
              <a:t>[</a:t>
            </a:r>
            <a:r>
              <a:rPr lang="en-US" dirty="0" err="1" smtClean="0"/>
              <a:t>str</a:t>
            </a:r>
            <a:r>
              <a:rPr lang="en-US" dirty="0" smtClean="0"/>
              <a:t>, Any]:</a:t>
            </a:r>
          </a:p>
          <a:p>
            <a:pPr marL="0" indent="0">
              <a:buNone/>
            </a:pPr>
            <a:r>
              <a:rPr lang="en-US" dirty="0" smtClean="0"/>
              <a:t>    """Task for splitting the classical Iris data set into training and test</a:t>
            </a:r>
          </a:p>
          <a:p>
            <a:pPr marL="0" indent="0">
              <a:buNone/>
            </a:pPr>
            <a:r>
              <a:rPr lang="en-US" dirty="0" smtClean="0"/>
              <a:t>    sets, each split into features and labels.</a:t>
            </a:r>
          </a:p>
          <a:p>
            <a:pPr marL="0" indent="0">
              <a:buNone/>
            </a:pPr>
            <a:r>
              <a:rPr lang="en-US" dirty="0" smtClean="0"/>
              <a:t>    """</a:t>
            </a:r>
          </a:p>
          <a:p>
            <a:pPr marL="0" indent="0">
              <a:buNone/>
            </a:pPr>
            <a:r>
              <a:rPr lang="en-US" dirty="0" smtClean="0"/>
              <a:t>    ...</a:t>
            </a:r>
          </a:p>
          <a:p>
            <a:pPr marL="0" indent="0">
              <a:buNone/>
            </a:pPr>
            <a:endParaRPr lang="en-US" dirty="0" smtClean="0"/>
          </a:p>
          <a:p>
            <a:pPr marL="0" indent="0">
              <a:buNone/>
            </a:pPr>
            <a:r>
              <a:rPr lang="en-US" dirty="0" smtClean="0"/>
              <a:t>Prefect also provides other Result classes such as </a:t>
            </a:r>
            <a:r>
              <a:rPr lang="en-US" dirty="0" err="1" smtClean="0"/>
              <a:t>GCSResult</a:t>
            </a:r>
            <a:r>
              <a:rPr lang="en-US" dirty="0" smtClean="0"/>
              <a:t> and S3Result . You can check out API docs for results here.</a:t>
            </a:r>
          </a:p>
          <a:p>
            <a:pPr marL="0" indent="0">
              <a:buNone/>
            </a:pPr>
            <a:r>
              <a:rPr lang="en-US" dirty="0" smtClean="0"/>
              <a:t>https://docs.prefect.io/api/latest/engine/results.html</a:t>
            </a:r>
            <a:endParaRPr lang="pt-BR" dirty="0"/>
          </a:p>
        </p:txBody>
      </p:sp>
    </p:spTree>
    <p:extLst>
      <p:ext uri="{BB962C8B-B14F-4D97-AF65-F5344CB8AC3E}">
        <p14:creationId xmlns:p14="http://schemas.microsoft.com/office/powerpoint/2010/main" val="32500252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Use Output of Another Flow for the Current Flow</a:t>
            </a:r>
            <a:endParaRPr lang="pt-BR" dirty="0"/>
          </a:p>
        </p:txBody>
      </p:sp>
      <p:sp>
        <p:nvSpPr>
          <p:cNvPr id="3" name="Espaço Reservado para Conteúdo 2"/>
          <p:cNvSpPr>
            <a:spLocks noGrp="1"/>
          </p:cNvSpPr>
          <p:nvPr>
            <p:ph idx="1"/>
          </p:nvPr>
        </p:nvSpPr>
        <p:spPr/>
        <p:txBody>
          <a:bodyPr>
            <a:normAutofit lnSpcReduction="10000"/>
          </a:bodyPr>
          <a:lstStyle/>
          <a:p>
            <a:pPr marL="0" indent="0">
              <a:buNone/>
            </a:pPr>
            <a:r>
              <a:rPr lang="en-US" dirty="0" smtClean="0"/>
              <a:t>If you are working with multiple flows, for example, </a:t>
            </a:r>
            <a:r>
              <a:rPr lang="en-US" b="1" dirty="0" smtClean="0">
                <a:solidFill>
                  <a:schemeClr val="tx2"/>
                </a:solidFill>
              </a:rPr>
              <a:t>data-engineer flow </a:t>
            </a:r>
            <a:r>
              <a:rPr lang="en-US" dirty="0" smtClean="0"/>
              <a:t>and </a:t>
            </a:r>
            <a:r>
              <a:rPr lang="en-US" b="1" dirty="0" smtClean="0">
                <a:solidFill>
                  <a:schemeClr val="tx2"/>
                </a:solidFill>
              </a:rPr>
              <a:t>data-science flow</a:t>
            </a:r>
            <a:r>
              <a:rPr lang="en-US" dirty="0" smtClean="0"/>
              <a:t>, you might want to use the output of the data-engineer flow for the data-science flow.</a:t>
            </a:r>
          </a:p>
          <a:p>
            <a:pPr marL="0" indent="0">
              <a:buNone/>
            </a:pPr>
            <a:endParaRPr lang="en-US" dirty="0" smtClean="0"/>
          </a:p>
          <a:p>
            <a:pPr marL="0" indent="0">
              <a:buNone/>
            </a:pPr>
            <a:r>
              <a:rPr lang="en-US" dirty="0" smtClean="0"/>
              <a:t>After saving the output of your data-engineer flow as a file, you can read that file using the read method:</a:t>
            </a:r>
          </a:p>
          <a:p>
            <a:pPr marL="0" indent="0">
              <a:buNone/>
            </a:pPr>
            <a:endParaRPr lang="en-US" dirty="0" smtClean="0"/>
          </a:p>
          <a:p>
            <a:pPr marL="0" indent="0">
              <a:buNone/>
            </a:pPr>
            <a:r>
              <a:rPr lang="en-US" dirty="0" smtClean="0"/>
              <a:t>from </a:t>
            </a:r>
            <a:r>
              <a:rPr lang="en-US" dirty="0" err="1" smtClean="0"/>
              <a:t>prefect.engine.results</a:t>
            </a:r>
            <a:r>
              <a:rPr lang="en-US" dirty="0" smtClean="0"/>
              <a:t> import </a:t>
            </a:r>
            <a:r>
              <a:rPr lang="en-US" dirty="0" err="1" smtClean="0"/>
              <a:t>LocalResult</a:t>
            </a:r>
            <a:endParaRPr lang="en-US" dirty="0" smtClean="0"/>
          </a:p>
          <a:p>
            <a:pPr marL="0" indent="0">
              <a:buNone/>
            </a:pPr>
            <a:endParaRPr lang="en-US" dirty="0" smtClean="0"/>
          </a:p>
          <a:p>
            <a:pPr marL="0" indent="0">
              <a:buNone/>
            </a:pPr>
            <a:r>
              <a:rPr lang="en-US" dirty="0" err="1" smtClean="0"/>
              <a:t>train_test_dict</a:t>
            </a:r>
            <a:r>
              <a:rPr lang="en-US" dirty="0" smtClean="0"/>
              <a:t> = </a:t>
            </a:r>
            <a:r>
              <a:rPr lang="en-US" dirty="0" err="1" smtClean="0"/>
              <a:t>LocalResult</a:t>
            </a:r>
            <a:r>
              <a:rPr lang="en-US" dirty="0" smtClean="0"/>
              <a:t>(</a:t>
            </a:r>
            <a:r>
              <a:rPr lang="en-US" dirty="0" err="1" smtClean="0"/>
              <a:t>dir</a:t>
            </a:r>
            <a:r>
              <a:rPr lang="en-US" dirty="0" smtClean="0"/>
              <a:t>=...).read(location=...).value</a:t>
            </a:r>
            <a:endParaRPr lang="pt-BR" dirty="0"/>
          </a:p>
        </p:txBody>
      </p:sp>
    </p:spTree>
    <p:extLst>
      <p:ext uri="{BB962C8B-B14F-4D97-AF65-F5344CB8AC3E}">
        <p14:creationId xmlns:p14="http://schemas.microsoft.com/office/powerpoint/2010/main" val="1877382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uilding a Machine Learning Web Application Using Flask | by Gerry  Christian Ongko | Towards Data Scienc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5604" y="595030"/>
            <a:ext cx="8677882"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Retângulo 3"/>
          <p:cNvSpPr/>
          <p:nvPr/>
        </p:nvSpPr>
        <p:spPr>
          <a:xfrm>
            <a:off x="3056545" y="5601207"/>
            <a:ext cx="6096000" cy="646331"/>
          </a:xfrm>
          <a:prstGeom prst="rect">
            <a:avLst/>
          </a:prstGeom>
        </p:spPr>
        <p:txBody>
          <a:bodyPr>
            <a:spAutoFit/>
          </a:bodyPr>
          <a:lstStyle/>
          <a:p>
            <a:r>
              <a:rPr lang="pt-BR" dirty="0" smtClean="0"/>
              <a:t>https://towardsdatascience.com/building-a-machine-learning-web-application-using-flask-29fa9ea11dac</a:t>
            </a:r>
            <a:endParaRPr lang="pt-BR" dirty="0"/>
          </a:p>
        </p:txBody>
      </p:sp>
    </p:spTree>
    <p:extLst>
      <p:ext uri="{BB962C8B-B14F-4D97-AF65-F5344CB8AC3E}">
        <p14:creationId xmlns:p14="http://schemas.microsoft.com/office/powerpoint/2010/main" val="78485848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Connect </a:t>
            </a:r>
            <a:r>
              <a:rPr lang="pt-BR" dirty="0" err="1" smtClean="0"/>
              <a:t>Dependent</a:t>
            </a:r>
            <a:r>
              <a:rPr lang="pt-BR" dirty="0" smtClean="0"/>
              <a:t> </a:t>
            </a:r>
            <a:r>
              <a:rPr lang="pt-BR" dirty="0" err="1" smtClean="0"/>
              <a:t>Flows</a:t>
            </a:r>
            <a:endParaRPr lang="pt-BR" dirty="0"/>
          </a:p>
        </p:txBody>
      </p:sp>
      <p:sp>
        <p:nvSpPr>
          <p:cNvPr id="3" name="Espaço Reservado para Conteúdo 2"/>
          <p:cNvSpPr>
            <a:spLocks noGrp="1"/>
          </p:cNvSpPr>
          <p:nvPr>
            <p:ph idx="1"/>
          </p:nvPr>
        </p:nvSpPr>
        <p:spPr/>
        <p:txBody>
          <a:bodyPr>
            <a:normAutofit fontScale="92500"/>
          </a:bodyPr>
          <a:lstStyle/>
          <a:p>
            <a:pPr marL="0" indent="0">
              <a:buNone/>
            </a:pPr>
            <a:r>
              <a:rPr lang="en-US" dirty="0" smtClean="0"/>
              <a:t>Imagine this scenario: You created two flows that depend on each other. The flow data-engineer needs to be executed before the flow data-science</a:t>
            </a:r>
          </a:p>
          <a:p>
            <a:pPr marL="0" indent="0">
              <a:buNone/>
            </a:pPr>
            <a:endParaRPr lang="en-US" dirty="0" smtClean="0"/>
          </a:p>
          <a:p>
            <a:pPr marL="0" indent="0">
              <a:buNone/>
            </a:pPr>
            <a:r>
              <a:rPr lang="en-US" dirty="0" smtClean="0"/>
              <a:t>Somebody who looked at your workflow didn’t understand the relationship between these two flows. As a result, they executed the flow data-science and the flow data-engineer at the same time and encountered an error!</a:t>
            </a:r>
          </a:p>
          <a:p>
            <a:pPr marL="0" indent="0">
              <a:buNone/>
            </a:pPr>
            <a:endParaRPr lang="en-US" dirty="0" smtClean="0"/>
          </a:p>
          <a:p>
            <a:pPr marL="0" indent="0">
              <a:buNone/>
            </a:pPr>
            <a:r>
              <a:rPr lang="en-US" dirty="0" smtClean="0"/>
              <a:t>Start with grabbing two different flows using </a:t>
            </a:r>
            <a:r>
              <a:rPr lang="en-US" dirty="0" err="1" smtClean="0"/>
              <a:t>StartFlowRun</a:t>
            </a:r>
            <a:r>
              <a:rPr lang="en-US" dirty="0" smtClean="0"/>
              <a:t> . Add wait=True to the argument so that the downstream flow is executed only after the upstream flow finishes executing:</a:t>
            </a:r>
            <a:endParaRPr lang="pt-BR" dirty="0"/>
          </a:p>
        </p:txBody>
      </p:sp>
    </p:spTree>
    <p:extLst>
      <p:ext uri="{BB962C8B-B14F-4D97-AF65-F5344CB8AC3E}">
        <p14:creationId xmlns:p14="http://schemas.microsoft.com/office/powerpoint/2010/main" val="19907689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Connect </a:t>
            </a:r>
            <a:r>
              <a:rPr lang="pt-BR" dirty="0" err="1" smtClean="0"/>
              <a:t>Dependent</a:t>
            </a:r>
            <a:r>
              <a:rPr lang="pt-BR" dirty="0" smtClean="0"/>
              <a:t> </a:t>
            </a:r>
            <a:r>
              <a:rPr lang="pt-BR" dirty="0" err="1" smtClean="0"/>
              <a:t>Flows</a:t>
            </a:r>
            <a:endParaRPr lang="pt-BR" dirty="0"/>
          </a:p>
        </p:txBody>
      </p:sp>
      <p:sp>
        <p:nvSpPr>
          <p:cNvPr id="3" name="Espaço Reservado para Conteúdo 2"/>
          <p:cNvSpPr>
            <a:spLocks noGrp="1"/>
          </p:cNvSpPr>
          <p:nvPr>
            <p:ph idx="1"/>
          </p:nvPr>
        </p:nvSpPr>
        <p:spPr/>
        <p:txBody>
          <a:bodyPr>
            <a:normAutofit fontScale="40000" lnSpcReduction="20000"/>
          </a:bodyPr>
          <a:lstStyle/>
          <a:p>
            <a:pPr marL="0" indent="0">
              <a:buNone/>
            </a:pPr>
            <a:r>
              <a:rPr lang="en-US" dirty="0" smtClean="0"/>
              <a:t>from prefect import Flow </a:t>
            </a:r>
          </a:p>
          <a:p>
            <a:pPr marL="0" indent="0">
              <a:buNone/>
            </a:pPr>
            <a:r>
              <a:rPr lang="en-US" dirty="0" smtClean="0"/>
              <a:t>from </a:t>
            </a:r>
            <a:r>
              <a:rPr lang="en-US" dirty="0" err="1" smtClean="0"/>
              <a:t>prefect.tasks.prefect</a:t>
            </a:r>
            <a:r>
              <a:rPr lang="en-US" dirty="0" smtClean="0"/>
              <a:t> import </a:t>
            </a:r>
            <a:r>
              <a:rPr lang="en-US" dirty="0" err="1" smtClean="0"/>
              <a:t>StartFlowRun</a:t>
            </a:r>
            <a:endParaRPr lang="en-US" dirty="0" smtClean="0"/>
          </a:p>
          <a:p>
            <a:pPr marL="0" indent="0">
              <a:buNone/>
            </a:pPr>
            <a:endParaRPr lang="en-US" dirty="0" smtClean="0"/>
          </a:p>
          <a:p>
            <a:pPr marL="0" indent="0">
              <a:buNone/>
            </a:pPr>
            <a:r>
              <a:rPr lang="en-US" dirty="0" err="1" smtClean="0"/>
              <a:t>data_engineering_flow</a:t>
            </a:r>
            <a:r>
              <a:rPr lang="en-US" dirty="0" smtClean="0"/>
              <a:t> = </a:t>
            </a:r>
            <a:r>
              <a:rPr lang="en-US" dirty="0" err="1" smtClean="0"/>
              <a:t>StartFlowRun</a:t>
            </a:r>
            <a:r>
              <a:rPr lang="en-US" dirty="0" smtClean="0"/>
              <a:t>(</a:t>
            </a:r>
            <a:r>
              <a:rPr lang="en-US" dirty="0" err="1" smtClean="0"/>
              <a:t>flow_name</a:t>
            </a:r>
            <a:r>
              <a:rPr lang="en-US" dirty="0" smtClean="0"/>
              <a:t>="data-engineer", </a:t>
            </a:r>
          </a:p>
          <a:p>
            <a:pPr marL="0" indent="0">
              <a:buNone/>
            </a:pPr>
            <a:r>
              <a:rPr lang="en-US" dirty="0" smtClean="0"/>
              <a:t>                                    </a:t>
            </a:r>
            <a:r>
              <a:rPr lang="en-US" dirty="0" err="1" smtClean="0"/>
              <a:t>project_name</a:t>
            </a:r>
            <a:r>
              <a:rPr lang="en-US" dirty="0" smtClean="0"/>
              <a:t>='Iris Project',</a:t>
            </a:r>
          </a:p>
          <a:p>
            <a:pPr marL="0" indent="0">
              <a:buNone/>
            </a:pPr>
            <a:r>
              <a:rPr lang="en-US" dirty="0" smtClean="0"/>
              <a:t>                                    wait=True)</a:t>
            </a:r>
          </a:p>
          <a:p>
            <a:pPr marL="0" indent="0">
              <a:buNone/>
            </a:pPr>
            <a:r>
              <a:rPr lang="en-US" dirty="0" smtClean="0"/>
              <a:t>                                    </a:t>
            </a:r>
          </a:p>
          <a:p>
            <a:pPr marL="0" indent="0">
              <a:buNone/>
            </a:pPr>
            <a:r>
              <a:rPr lang="en-US" dirty="0" err="1" smtClean="0"/>
              <a:t>data_science_flow</a:t>
            </a:r>
            <a:r>
              <a:rPr lang="en-US" dirty="0" smtClean="0"/>
              <a:t> = </a:t>
            </a:r>
            <a:r>
              <a:rPr lang="en-US" dirty="0" err="1" smtClean="0"/>
              <a:t>StartFlowRun</a:t>
            </a:r>
            <a:r>
              <a:rPr lang="en-US" dirty="0" smtClean="0"/>
              <a:t>(</a:t>
            </a:r>
            <a:r>
              <a:rPr lang="en-US" dirty="0" err="1" smtClean="0"/>
              <a:t>flow_name</a:t>
            </a:r>
            <a:r>
              <a:rPr lang="en-US" dirty="0" smtClean="0"/>
              <a:t>="data-science", </a:t>
            </a:r>
          </a:p>
          <a:p>
            <a:pPr marL="0" indent="0">
              <a:buNone/>
            </a:pPr>
            <a:r>
              <a:rPr lang="en-US" dirty="0" smtClean="0"/>
              <a:t>                                </a:t>
            </a:r>
            <a:r>
              <a:rPr lang="en-US" dirty="0" err="1" smtClean="0"/>
              <a:t>project_name</a:t>
            </a:r>
            <a:r>
              <a:rPr lang="en-US" dirty="0" smtClean="0"/>
              <a:t>='Iris Project',</a:t>
            </a:r>
          </a:p>
          <a:p>
            <a:pPr marL="0" indent="0">
              <a:buNone/>
            </a:pPr>
            <a:r>
              <a:rPr lang="en-US" dirty="0" smtClean="0"/>
              <a:t>                                wait=True)</a:t>
            </a:r>
          </a:p>
          <a:p>
            <a:pPr marL="0" indent="0">
              <a:buNone/>
            </a:pPr>
            <a:endParaRPr lang="en-US" dirty="0" smtClean="0"/>
          </a:p>
          <a:p>
            <a:pPr marL="0" indent="0">
              <a:buNone/>
            </a:pPr>
            <a:r>
              <a:rPr lang="en-US" dirty="0" smtClean="0"/>
              <a:t>Next, calling </a:t>
            </a:r>
            <a:r>
              <a:rPr lang="en-US" dirty="0" err="1" smtClean="0"/>
              <a:t>data_science_flow</a:t>
            </a:r>
            <a:r>
              <a:rPr lang="en-US" dirty="0" smtClean="0"/>
              <a:t> under the with Flow(...) context manager. Use </a:t>
            </a:r>
            <a:r>
              <a:rPr lang="en-US" dirty="0" err="1" smtClean="0"/>
              <a:t>upstream_tasks</a:t>
            </a:r>
            <a:r>
              <a:rPr lang="en-US" dirty="0" smtClean="0"/>
              <a:t> to specify the tasks/flows that will be executed before the data-science flow is executed.</a:t>
            </a:r>
          </a:p>
          <a:p>
            <a:pPr marL="0" indent="0">
              <a:buNone/>
            </a:pPr>
            <a:endParaRPr lang="en-US" dirty="0" smtClean="0"/>
          </a:p>
          <a:p>
            <a:pPr marL="0" indent="0">
              <a:buNone/>
            </a:pPr>
            <a:r>
              <a:rPr lang="en-US" dirty="0" smtClean="0"/>
              <a:t>with Flow("main-flow") as flow:</a:t>
            </a:r>
          </a:p>
          <a:p>
            <a:pPr marL="0" indent="0">
              <a:buNone/>
            </a:pPr>
            <a:r>
              <a:rPr lang="en-US" dirty="0" smtClean="0"/>
              <a:t>    result = </a:t>
            </a:r>
            <a:r>
              <a:rPr lang="en-US" dirty="0" err="1" smtClean="0"/>
              <a:t>data_science_flow</a:t>
            </a:r>
            <a:r>
              <a:rPr lang="en-US" dirty="0" smtClean="0"/>
              <a:t>(</a:t>
            </a:r>
            <a:r>
              <a:rPr lang="en-US" dirty="0" err="1" smtClean="0"/>
              <a:t>upstream_tasks</a:t>
            </a:r>
            <a:r>
              <a:rPr lang="en-US" dirty="0" smtClean="0"/>
              <a:t>=[</a:t>
            </a:r>
            <a:r>
              <a:rPr lang="en-US" dirty="0" err="1" smtClean="0"/>
              <a:t>data_engineering_flow</a:t>
            </a:r>
            <a:r>
              <a:rPr lang="en-US" dirty="0" smtClean="0"/>
              <a:t>])</a:t>
            </a:r>
          </a:p>
          <a:p>
            <a:pPr marL="0" indent="0">
              <a:buNone/>
            </a:pPr>
            <a:r>
              <a:rPr lang="en-US" dirty="0" smtClean="0"/>
              <a:t>    </a:t>
            </a:r>
          </a:p>
          <a:p>
            <a:pPr marL="0" indent="0">
              <a:buNone/>
            </a:pPr>
            <a:r>
              <a:rPr lang="en-US" dirty="0" err="1" smtClean="0"/>
              <a:t>flow.run</a:t>
            </a:r>
            <a:r>
              <a:rPr lang="en-US" dirty="0" smtClean="0"/>
              <a:t>()</a:t>
            </a:r>
            <a:endParaRPr lang="pt-BR" dirty="0"/>
          </a:p>
        </p:txBody>
      </p:sp>
    </p:spTree>
    <p:extLst>
      <p:ext uri="{BB962C8B-B14F-4D97-AF65-F5344CB8AC3E}">
        <p14:creationId xmlns:p14="http://schemas.microsoft.com/office/powerpoint/2010/main" val="118721921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Schedule </a:t>
            </a:r>
            <a:r>
              <a:rPr lang="pt-BR" dirty="0" err="1" smtClean="0"/>
              <a:t>Your</a:t>
            </a:r>
            <a:r>
              <a:rPr lang="pt-BR" dirty="0" smtClean="0"/>
              <a:t> </a:t>
            </a:r>
            <a:r>
              <a:rPr lang="pt-BR" dirty="0" err="1" smtClean="0"/>
              <a:t>Flow</a:t>
            </a:r>
            <a:endParaRPr lang="pt-BR" dirty="0"/>
          </a:p>
        </p:txBody>
      </p:sp>
      <p:sp>
        <p:nvSpPr>
          <p:cNvPr id="3" name="Espaço Reservado para Conteúdo 2"/>
          <p:cNvSpPr>
            <a:spLocks noGrp="1"/>
          </p:cNvSpPr>
          <p:nvPr>
            <p:ph idx="1"/>
          </p:nvPr>
        </p:nvSpPr>
        <p:spPr/>
        <p:txBody>
          <a:bodyPr>
            <a:normAutofit fontScale="40000" lnSpcReduction="20000"/>
          </a:bodyPr>
          <a:lstStyle/>
          <a:p>
            <a:pPr marL="0" indent="0">
              <a:buNone/>
            </a:pPr>
            <a:r>
              <a:rPr lang="en-US" dirty="0" smtClean="0"/>
              <a:t>Prefect also makes it seamless to execute a flow at a certain time or at a certain interval.</a:t>
            </a:r>
          </a:p>
          <a:p>
            <a:pPr marL="0" indent="0">
              <a:buNone/>
            </a:pPr>
            <a:r>
              <a:rPr lang="en-US" dirty="0" smtClean="0"/>
              <a:t>For example, to run a flow every 1 minute, you can initiate the class </a:t>
            </a:r>
            <a:r>
              <a:rPr lang="en-US" dirty="0" err="1" smtClean="0"/>
              <a:t>IntervalSchedule</a:t>
            </a:r>
            <a:r>
              <a:rPr lang="en-US" dirty="0" smtClean="0"/>
              <a:t> and add schedule to the with Flow(...) context manager:</a:t>
            </a:r>
          </a:p>
          <a:p>
            <a:pPr marL="0" indent="0">
              <a:buNone/>
            </a:pPr>
            <a:endParaRPr lang="en-US" dirty="0" smtClean="0"/>
          </a:p>
          <a:p>
            <a:pPr marL="0" indent="0">
              <a:buNone/>
            </a:pPr>
            <a:r>
              <a:rPr lang="en-US" dirty="0" smtClean="0"/>
              <a:t>from </a:t>
            </a:r>
            <a:r>
              <a:rPr lang="en-US" dirty="0" err="1" smtClean="0"/>
              <a:t>prefect.schedules</a:t>
            </a:r>
            <a:r>
              <a:rPr lang="en-US" dirty="0" smtClean="0"/>
              <a:t> import </a:t>
            </a:r>
            <a:r>
              <a:rPr lang="en-US" dirty="0" err="1" smtClean="0"/>
              <a:t>IntervalSchedule</a:t>
            </a:r>
            <a:endParaRPr lang="en-US" dirty="0" smtClean="0"/>
          </a:p>
          <a:p>
            <a:pPr marL="0" indent="0">
              <a:buNone/>
            </a:pPr>
            <a:endParaRPr lang="en-US" dirty="0" smtClean="0"/>
          </a:p>
          <a:p>
            <a:pPr marL="0" indent="0">
              <a:buNone/>
            </a:pPr>
            <a:r>
              <a:rPr lang="en-US" dirty="0" smtClean="0"/>
              <a:t>schedule = </a:t>
            </a:r>
            <a:r>
              <a:rPr lang="en-US" dirty="0" err="1" smtClean="0"/>
              <a:t>IntervalSchedule</a:t>
            </a:r>
            <a:r>
              <a:rPr lang="en-US" dirty="0" smtClean="0"/>
              <a:t>(</a:t>
            </a:r>
          </a:p>
          <a:p>
            <a:pPr marL="0" indent="0">
              <a:buNone/>
            </a:pPr>
            <a:r>
              <a:rPr lang="en-US" dirty="0" smtClean="0"/>
              <a:t>    </a:t>
            </a:r>
            <a:r>
              <a:rPr lang="en-US" dirty="0" err="1" smtClean="0"/>
              <a:t>start_date</a:t>
            </a:r>
            <a:r>
              <a:rPr lang="en-US" dirty="0" smtClean="0"/>
              <a:t>=</a:t>
            </a:r>
            <a:r>
              <a:rPr lang="en-US" dirty="0" err="1" smtClean="0"/>
              <a:t>datetime.utcnow</a:t>
            </a:r>
            <a:r>
              <a:rPr lang="en-US" dirty="0" smtClean="0"/>
              <a:t>() + </a:t>
            </a:r>
            <a:r>
              <a:rPr lang="en-US" dirty="0" err="1" smtClean="0"/>
              <a:t>timedelta</a:t>
            </a:r>
            <a:r>
              <a:rPr lang="en-US" dirty="0" smtClean="0"/>
              <a:t>(seconds=1),</a:t>
            </a:r>
          </a:p>
          <a:p>
            <a:pPr marL="0" indent="0">
              <a:buNone/>
            </a:pPr>
            <a:r>
              <a:rPr lang="en-US" dirty="0" smtClean="0"/>
              <a:t>    interval=</a:t>
            </a:r>
            <a:r>
              <a:rPr lang="en-US" dirty="0" err="1" smtClean="0"/>
              <a:t>timedelta</a:t>
            </a:r>
            <a:r>
              <a:rPr lang="en-US" dirty="0" smtClean="0"/>
              <a:t>(minutes=1),</a:t>
            </a:r>
          </a:p>
          <a:p>
            <a:pPr marL="0" indent="0">
              <a:buNone/>
            </a:pPr>
            <a:r>
              <a:rPr lang="en-US" dirty="0" smtClean="0"/>
              <a:t>)</a:t>
            </a:r>
          </a:p>
          <a:p>
            <a:pPr marL="0" indent="0">
              <a:buNone/>
            </a:pPr>
            <a:r>
              <a:rPr lang="en-US" dirty="0" err="1" smtClean="0"/>
              <a:t>data_engineering_flow</a:t>
            </a:r>
            <a:r>
              <a:rPr lang="en-US" dirty="0" smtClean="0"/>
              <a:t> = ...</a:t>
            </a:r>
          </a:p>
          <a:p>
            <a:pPr marL="0" indent="0">
              <a:buNone/>
            </a:pPr>
            <a:r>
              <a:rPr lang="en-US" dirty="0" err="1" smtClean="0"/>
              <a:t>data_science_flow</a:t>
            </a:r>
            <a:r>
              <a:rPr lang="en-US" dirty="0" smtClean="0"/>
              <a:t> = ...</a:t>
            </a:r>
          </a:p>
          <a:p>
            <a:pPr marL="0" indent="0">
              <a:buNone/>
            </a:pPr>
            <a:endParaRPr lang="en-US" dirty="0" smtClean="0"/>
          </a:p>
          <a:p>
            <a:pPr marL="0" indent="0">
              <a:buNone/>
            </a:pPr>
            <a:r>
              <a:rPr lang="en-US" dirty="0" smtClean="0"/>
              <a:t>with Flow("main-flow", schedule=schedule) as flow:</a:t>
            </a:r>
          </a:p>
          <a:p>
            <a:pPr marL="0" indent="0">
              <a:buNone/>
            </a:pPr>
            <a:r>
              <a:rPr lang="en-US" dirty="0" smtClean="0"/>
              <a:t>    </a:t>
            </a:r>
            <a:r>
              <a:rPr lang="en-US" dirty="0" err="1" smtClean="0"/>
              <a:t>data_science</a:t>
            </a:r>
            <a:r>
              <a:rPr lang="en-US" dirty="0" smtClean="0"/>
              <a:t> = </a:t>
            </a:r>
            <a:r>
              <a:rPr lang="en-US" dirty="0" err="1" smtClean="0"/>
              <a:t>data_science_flow</a:t>
            </a:r>
            <a:r>
              <a:rPr lang="en-US" dirty="0" smtClean="0"/>
              <a:t>(</a:t>
            </a:r>
            <a:r>
              <a:rPr lang="en-US" dirty="0" err="1" smtClean="0"/>
              <a:t>upstream_tasks</a:t>
            </a:r>
            <a:r>
              <a:rPr lang="en-US" dirty="0" smtClean="0"/>
              <a:t>=[</a:t>
            </a:r>
            <a:r>
              <a:rPr lang="en-US" dirty="0" err="1" smtClean="0"/>
              <a:t>data_engineering_flow</a:t>
            </a:r>
            <a:r>
              <a:rPr lang="en-US" dirty="0" smtClean="0"/>
              <a:t>])</a:t>
            </a:r>
          </a:p>
          <a:p>
            <a:pPr marL="0" indent="0">
              <a:buNone/>
            </a:pPr>
            <a:endParaRPr lang="en-US" dirty="0" smtClean="0"/>
          </a:p>
          <a:p>
            <a:pPr marL="0" indent="0">
              <a:buNone/>
            </a:pPr>
            <a:r>
              <a:rPr lang="en-US" dirty="0" smtClean="0"/>
              <a:t>Now your flow will be rerun every 1 minute!</a:t>
            </a:r>
          </a:p>
          <a:p>
            <a:pPr marL="0" indent="0">
              <a:buNone/>
            </a:pPr>
            <a:r>
              <a:rPr lang="en-US" dirty="0" smtClean="0"/>
              <a:t>https://docs.prefect.io/core/concepts/schedules.html#overview</a:t>
            </a:r>
            <a:endParaRPr lang="pt-BR" dirty="0"/>
          </a:p>
        </p:txBody>
      </p:sp>
    </p:spTree>
    <p:extLst>
      <p:ext uri="{BB962C8B-B14F-4D97-AF65-F5344CB8AC3E}">
        <p14:creationId xmlns:p14="http://schemas.microsoft.com/office/powerpoint/2010/main" val="88851995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Logging</a:t>
            </a:r>
            <a:endParaRPr lang="pt-BR" dirty="0"/>
          </a:p>
        </p:txBody>
      </p:sp>
      <p:sp>
        <p:nvSpPr>
          <p:cNvPr id="3" name="Espaço Reservado para Conteúdo 2"/>
          <p:cNvSpPr>
            <a:spLocks noGrp="1"/>
          </p:cNvSpPr>
          <p:nvPr>
            <p:ph idx="1"/>
          </p:nvPr>
        </p:nvSpPr>
        <p:spPr/>
        <p:txBody>
          <a:bodyPr>
            <a:normAutofit fontScale="92500" lnSpcReduction="10000"/>
          </a:bodyPr>
          <a:lstStyle/>
          <a:p>
            <a:pPr marL="0" indent="0">
              <a:buNone/>
            </a:pPr>
            <a:r>
              <a:rPr lang="en-US" dirty="0" smtClean="0"/>
              <a:t>You can log the print statements within a task by simply adding </a:t>
            </a:r>
            <a:r>
              <a:rPr lang="en-US" dirty="0" err="1" smtClean="0"/>
              <a:t>log_stdout</a:t>
            </a:r>
            <a:r>
              <a:rPr lang="en-US" dirty="0" smtClean="0"/>
              <a:t>=True to @task :</a:t>
            </a:r>
          </a:p>
          <a:p>
            <a:pPr marL="0" indent="0">
              <a:buNone/>
            </a:pPr>
            <a:endParaRPr lang="en-US" dirty="0" smtClean="0"/>
          </a:p>
          <a:p>
            <a:pPr marL="0" indent="0">
              <a:buNone/>
            </a:pPr>
            <a:r>
              <a:rPr lang="en-US" dirty="0" smtClean="0"/>
              <a:t>@task(</a:t>
            </a:r>
            <a:r>
              <a:rPr lang="en-US" dirty="0" err="1" smtClean="0"/>
              <a:t>log_stdout</a:t>
            </a:r>
            <a:r>
              <a:rPr lang="en-US" dirty="0" smtClean="0"/>
              <a:t>=True)</a:t>
            </a:r>
          </a:p>
          <a:p>
            <a:pPr marL="0" indent="0">
              <a:buNone/>
            </a:pPr>
            <a:r>
              <a:rPr lang="en-US" dirty="0" err="1" smtClean="0"/>
              <a:t>def</a:t>
            </a:r>
            <a:r>
              <a:rPr lang="en-US" dirty="0" smtClean="0"/>
              <a:t> </a:t>
            </a:r>
            <a:r>
              <a:rPr lang="en-US" dirty="0" err="1" smtClean="0"/>
              <a:t>report_accuracy</a:t>
            </a:r>
            <a:r>
              <a:rPr lang="en-US" dirty="0" smtClean="0"/>
              <a:t>(predictions: </a:t>
            </a:r>
            <a:r>
              <a:rPr lang="en-US" dirty="0" err="1" smtClean="0"/>
              <a:t>np.ndarray</a:t>
            </a:r>
            <a:r>
              <a:rPr lang="en-US" dirty="0" smtClean="0"/>
              <a:t>, </a:t>
            </a:r>
            <a:r>
              <a:rPr lang="en-US" dirty="0" err="1" smtClean="0"/>
              <a:t>test_y</a:t>
            </a:r>
            <a:r>
              <a:rPr lang="en-US" dirty="0" smtClean="0"/>
              <a:t>: </a:t>
            </a:r>
            <a:r>
              <a:rPr lang="en-US" dirty="0" err="1" smtClean="0"/>
              <a:t>pd.DataFrame</a:t>
            </a:r>
            <a:r>
              <a:rPr lang="en-US" dirty="0" smtClean="0"/>
              <a:t>) -&gt; None:</a:t>
            </a:r>
          </a:p>
          <a:p>
            <a:pPr marL="0" indent="0">
              <a:buNone/>
            </a:pPr>
            <a:endParaRPr lang="en-US" dirty="0" smtClean="0"/>
          </a:p>
          <a:p>
            <a:pPr marL="0" indent="0">
              <a:buNone/>
            </a:pPr>
            <a:r>
              <a:rPr lang="en-US" dirty="0" smtClean="0"/>
              <a:t>  target = ... </a:t>
            </a:r>
          </a:p>
          <a:p>
            <a:pPr marL="0" indent="0">
              <a:buNone/>
            </a:pPr>
            <a:r>
              <a:rPr lang="en-US" dirty="0" smtClean="0"/>
              <a:t>  accuracy = ...</a:t>
            </a:r>
          </a:p>
          <a:p>
            <a:pPr marL="0" indent="0">
              <a:buNone/>
            </a:pPr>
            <a:r>
              <a:rPr lang="en-US" dirty="0" smtClean="0"/>
              <a:t>    </a:t>
            </a:r>
          </a:p>
          <a:p>
            <a:pPr marL="0" indent="0">
              <a:buNone/>
            </a:pPr>
            <a:r>
              <a:rPr lang="en-US" dirty="0" smtClean="0"/>
              <a:t>  print(</a:t>
            </a:r>
            <a:r>
              <a:rPr lang="en-US" dirty="0" err="1" smtClean="0"/>
              <a:t>f"Model</a:t>
            </a:r>
            <a:r>
              <a:rPr lang="en-US" smtClean="0"/>
              <a:t> accuracy on test set: {round(accuracy * 100, 2)}")</a:t>
            </a:r>
            <a:endParaRPr lang="pt-BR"/>
          </a:p>
        </p:txBody>
      </p:sp>
    </p:spTree>
    <p:extLst>
      <p:ext uri="{BB962C8B-B14F-4D97-AF65-F5344CB8AC3E}">
        <p14:creationId xmlns:p14="http://schemas.microsoft.com/office/powerpoint/2010/main" val="2756508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Writing a simple ping/pong app</a:t>
            </a:r>
            <a:endParaRPr lang="pt-BR" dirty="0"/>
          </a:p>
        </p:txBody>
      </p:sp>
      <p:sp>
        <p:nvSpPr>
          <p:cNvPr id="3" name="Espaço Reservado para Conteúdo 2"/>
          <p:cNvSpPr>
            <a:spLocks noGrp="1"/>
          </p:cNvSpPr>
          <p:nvPr>
            <p:ph idx="1"/>
          </p:nvPr>
        </p:nvSpPr>
        <p:spPr/>
        <p:txBody>
          <a:bodyPr>
            <a:normAutofit fontScale="77500" lnSpcReduction="20000"/>
          </a:bodyPr>
          <a:lstStyle/>
          <a:p>
            <a:pPr marL="0" indent="0">
              <a:buNone/>
            </a:pPr>
            <a:r>
              <a:rPr lang="pt-BR" b="1" dirty="0" err="1" smtClean="0"/>
              <a:t>pip</a:t>
            </a:r>
            <a:r>
              <a:rPr lang="pt-BR" b="1" dirty="0" smtClean="0"/>
              <a:t> </a:t>
            </a:r>
            <a:r>
              <a:rPr lang="pt-BR" b="1" dirty="0" err="1" smtClean="0"/>
              <a:t>install</a:t>
            </a:r>
            <a:r>
              <a:rPr lang="pt-BR" b="1" dirty="0" smtClean="0"/>
              <a:t> </a:t>
            </a:r>
            <a:r>
              <a:rPr lang="pt-BR" b="1" dirty="0" err="1" smtClean="0"/>
              <a:t>flask</a:t>
            </a:r>
            <a:endParaRPr lang="pt-BR" b="1" dirty="0" smtClean="0"/>
          </a:p>
          <a:p>
            <a:pPr marL="0" indent="0">
              <a:buNone/>
            </a:pPr>
            <a:endParaRPr lang="pt-BR" dirty="0" smtClean="0"/>
          </a:p>
          <a:p>
            <a:pPr marL="0" indent="0">
              <a:buNone/>
            </a:pPr>
            <a:r>
              <a:rPr lang="pt-BR" dirty="0" err="1" smtClean="0">
                <a:solidFill>
                  <a:schemeClr val="tx2"/>
                </a:solidFill>
              </a:rPr>
              <a:t>from</a:t>
            </a:r>
            <a:r>
              <a:rPr lang="pt-BR" dirty="0" smtClean="0">
                <a:solidFill>
                  <a:schemeClr val="tx2"/>
                </a:solidFill>
              </a:rPr>
              <a:t> </a:t>
            </a:r>
            <a:r>
              <a:rPr lang="pt-BR" dirty="0" err="1" smtClean="0">
                <a:solidFill>
                  <a:schemeClr val="tx2"/>
                </a:solidFill>
              </a:rPr>
              <a:t>flask</a:t>
            </a:r>
            <a:r>
              <a:rPr lang="pt-BR" dirty="0" smtClean="0">
                <a:solidFill>
                  <a:schemeClr val="tx2"/>
                </a:solidFill>
              </a:rPr>
              <a:t> </a:t>
            </a:r>
            <a:r>
              <a:rPr lang="pt-BR" dirty="0" err="1" smtClean="0">
                <a:solidFill>
                  <a:schemeClr val="tx2"/>
                </a:solidFill>
              </a:rPr>
              <a:t>import</a:t>
            </a:r>
            <a:r>
              <a:rPr lang="pt-BR" dirty="0" smtClean="0">
                <a:solidFill>
                  <a:schemeClr val="tx2"/>
                </a:solidFill>
              </a:rPr>
              <a:t> </a:t>
            </a:r>
            <a:r>
              <a:rPr lang="pt-BR" dirty="0" err="1" smtClean="0">
                <a:solidFill>
                  <a:schemeClr val="tx2"/>
                </a:solidFill>
              </a:rPr>
              <a:t>Flask</a:t>
            </a:r>
            <a:endParaRPr lang="pt-BR" dirty="0" smtClean="0">
              <a:solidFill>
                <a:schemeClr val="tx2"/>
              </a:solidFill>
            </a:endParaRPr>
          </a:p>
          <a:p>
            <a:pPr marL="0" indent="0">
              <a:buNone/>
            </a:pPr>
            <a:endParaRPr lang="pt-BR" dirty="0" smtClean="0">
              <a:solidFill>
                <a:schemeClr val="tx2"/>
              </a:solidFill>
            </a:endParaRPr>
          </a:p>
          <a:p>
            <a:pPr marL="0" indent="0">
              <a:buNone/>
            </a:pPr>
            <a:r>
              <a:rPr lang="pt-BR" dirty="0" err="1" smtClean="0">
                <a:solidFill>
                  <a:schemeClr val="tx2"/>
                </a:solidFill>
              </a:rPr>
              <a:t>app</a:t>
            </a:r>
            <a:r>
              <a:rPr lang="pt-BR" dirty="0" smtClean="0">
                <a:solidFill>
                  <a:schemeClr val="tx2"/>
                </a:solidFill>
              </a:rPr>
              <a:t> = </a:t>
            </a:r>
            <a:r>
              <a:rPr lang="pt-BR" dirty="0" err="1" smtClean="0">
                <a:solidFill>
                  <a:schemeClr val="tx2"/>
                </a:solidFill>
              </a:rPr>
              <a:t>Flask</a:t>
            </a:r>
            <a:r>
              <a:rPr lang="pt-BR" dirty="0" smtClean="0">
                <a:solidFill>
                  <a:schemeClr val="tx2"/>
                </a:solidFill>
              </a:rPr>
              <a:t>('</a:t>
            </a:r>
            <a:r>
              <a:rPr lang="pt-BR" dirty="0" err="1" smtClean="0">
                <a:solidFill>
                  <a:schemeClr val="tx2"/>
                </a:solidFill>
              </a:rPr>
              <a:t>ping</a:t>
            </a:r>
            <a:r>
              <a:rPr lang="pt-BR" dirty="0" smtClean="0">
                <a:solidFill>
                  <a:schemeClr val="tx2"/>
                </a:solidFill>
              </a:rPr>
              <a:t>')</a:t>
            </a:r>
          </a:p>
          <a:p>
            <a:pPr marL="0" indent="0">
              <a:buNone/>
            </a:pPr>
            <a:endParaRPr lang="pt-BR" dirty="0" smtClean="0">
              <a:solidFill>
                <a:schemeClr val="tx2"/>
              </a:solidFill>
            </a:endParaRPr>
          </a:p>
          <a:p>
            <a:pPr marL="0" indent="0">
              <a:buNone/>
            </a:pPr>
            <a:r>
              <a:rPr lang="pt-BR" dirty="0" smtClean="0">
                <a:solidFill>
                  <a:schemeClr val="tx2"/>
                </a:solidFill>
              </a:rPr>
              <a:t>@</a:t>
            </a:r>
            <a:r>
              <a:rPr lang="pt-BR" dirty="0" err="1" smtClean="0">
                <a:solidFill>
                  <a:schemeClr val="tx2"/>
                </a:solidFill>
              </a:rPr>
              <a:t>app.route</a:t>
            </a:r>
            <a:r>
              <a:rPr lang="pt-BR" dirty="0" smtClean="0">
                <a:solidFill>
                  <a:schemeClr val="tx2"/>
                </a:solidFill>
              </a:rPr>
              <a:t>('/</a:t>
            </a:r>
            <a:r>
              <a:rPr lang="pt-BR" dirty="0" err="1" smtClean="0">
                <a:solidFill>
                  <a:schemeClr val="tx2"/>
                </a:solidFill>
              </a:rPr>
              <a:t>ping</a:t>
            </a:r>
            <a:r>
              <a:rPr lang="pt-BR" dirty="0" smtClean="0">
                <a:solidFill>
                  <a:schemeClr val="tx2"/>
                </a:solidFill>
              </a:rPr>
              <a:t>', </a:t>
            </a:r>
            <a:r>
              <a:rPr lang="pt-BR" dirty="0" err="1" smtClean="0">
                <a:solidFill>
                  <a:schemeClr val="tx2"/>
                </a:solidFill>
              </a:rPr>
              <a:t>methods</a:t>
            </a:r>
            <a:r>
              <a:rPr lang="pt-BR" dirty="0" smtClean="0">
                <a:solidFill>
                  <a:schemeClr val="tx2"/>
                </a:solidFill>
              </a:rPr>
              <a:t>=['GET'])</a:t>
            </a:r>
          </a:p>
          <a:p>
            <a:pPr marL="0" indent="0">
              <a:buNone/>
            </a:pPr>
            <a:r>
              <a:rPr lang="pt-BR" dirty="0" err="1" smtClean="0">
                <a:solidFill>
                  <a:schemeClr val="tx2"/>
                </a:solidFill>
              </a:rPr>
              <a:t>def</a:t>
            </a:r>
            <a:r>
              <a:rPr lang="pt-BR" dirty="0" smtClean="0">
                <a:solidFill>
                  <a:schemeClr val="tx2"/>
                </a:solidFill>
              </a:rPr>
              <a:t> </a:t>
            </a:r>
            <a:r>
              <a:rPr lang="pt-BR" dirty="0" err="1" smtClean="0">
                <a:solidFill>
                  <a:schemeClr val="tx2"/>
                </a:solidFill>
              </a:rPr>
              <a:t>ping</a:t>
            </a:r>
            <a:r>
              <a:rPr lang="pt-BR" dirty="0" smtClean="0">
                <a:solidFill>
                  <a:schemeClr val="tx2"/>
                </a:solidFill>
              </a:rPr>
              <a:t>():</a:t>
            </a:r>
          </a:p>
          <a:p>
            <a:pPr marL="0" indent="0">
              <a:buNone/>
            </a:pPr>
            <a:r>
              <a:rPr lang="pt-BR" dirty="0" smtClean="0">
                <a:solidFill>
                  <a:schemeClr val="tx2"/>
                </a:solidFill>
              </a:rPr>
              <a:t>	</a:t>
            </a:r>
            <a:r>
              <a:rPr lang="pt-BR" dirty="0" err="1" smtClean="0">
                <a:solidFill>
                  <a:schemeClr val="tx2"/>
                </a:solidFill>
              </a:rPr>
              <a:t>return</a:t>
            </a:r>
            <a:r>
              <a:rPr lang="pt-BR" dirty="0" smtClean="0">
                <a:solidFill>
                  <a:schemeClr val="tx2"/>
                </a:solidFill>
              </a:rPr>
              <a:t> 'PONG'</a:t>
            </a:r>
          </a:p>
          <a:p>
            <a:pPr marL="0" indent="0">
              <a:buNone/>
            </a:pPr>
            <a:endParaRPr lang="pt-BR" dirty="0" smtClean="0">
              <a:solidFill>
                <a:schemeClr val="tx2"/>
              </a:solidFill>
            </a:endParaRPr>
          </a:p>
          <a:p>
            <a:pPr marL="0" indent="0">
              <a:buNone/>
            </a:pPr>
            <a:r>
              <a:rPr lang="pt-BR" dirty="0" err="1" smtClean="0">
                <a:solidFill>
                  <a:schemeClr val="tx2"/>
                </a:solidFill>
              </a:rPr>
              <a:t>if</a:t>
            </a:r>
            <a:r>
              <a:rPr lang="pt-BR" dirty="0" smtClean="0">
                <a:solidFill>
                  <a:schemeClr val="tx2"/>
                </a:solidFill>
              </a:rPr>
              <a:t> __</a:t>
            </a:r>
            <a:r>
              <a:rPr lang="pt-BR" dirty="0" err="1" smtClean="0">
                <a:solidFill>
                  <a:schemeClr val="tx2"/>
                </a:solidFill>
              </a:rPr>
              <a:t>name</a:t>
            </a:r>
            <a:r>
              <a:rPr lang="pt-BR" dirty="0" smtClean="0">
                <a:solidFill>
                  <a:schemeClr val="tx2"/>
                </a:solidFill>
              </a:rPr>
              <a:t>__ == "__</a:t>
            </a:r>
            <a:r>
              <a:rPr lang="pt-BR" dirty="0" err="1" smtClean="0">
                <a:solidFill>
                  <a:schemeClr val="tx2"/>
                </a:solidFill>
              </a:rPr>
              <a:t>main</a:t>
            </a:r>
            <a:r>
              <a:rPr lang="pt-BR" dirty="0" smtClean="0">
                <a:solidFill>
                  <a:schemeClr val="tx2"/>
                </a:solidFill>
              </a:rPr>
              <a:t>__":</a:t>
            </a:r>
          </a:p>
          <a:p>
            <a:pPr marL="0" indent="0">
              <a:buNone/>
            </a:pPr>
            <a:r>
              <a:rPr lang="pt-BR" dirty="0" smtClean="0">
                <a:solidFill>
                  <a:schemeClr val="tx2"/>
                </a:solidFill>
              </a:rPr>
              <a:t>	</a:t>
            </a:r>
            <a:r>
              <a:rPr lang="pt-BR" dirty="0" err="1" smtClean="0">
                <a:solidFill>
                  <a:schemeClr val="tx2"/>
                </a:solidFill>
              </a:rPr>
              <a:t>app.run</a:t>
            </a:r>
            <a:r>
              <a:rPr lang="pt-BR" dirty="0" smtClean="0">
                <a:solidFill>
                  <a:schemeClr val="tx2"/>
                </a:solidFill>
              </a:rPr>
              <a:t>(debug=</a:t>
            </a:r>
            <a:r>
              <a:rPr lang="pt-BR" dirty="0" err="1" smtClean="0">
                <a:solidFill>
                  <a:schemeClr val="tx2"/>
                </a:solidFill>
              </a:rPr>
              <a:t>True</a:t>
            </a:r>
            <a:r>
              <a:rPr lang="pt-BR" dirty="0" smtClean="0">
                <a:solidFill>
                  <a:schemeClr val="tx2"/>
                </a:solidFill>
              </a:rPr>
              <a:t>, host='0.0.0.0', </a:t>
            </a:r>
            <a:r>
              <a:rPr lang="pt-BR" dirty="0" err="1" smtClean="0">
                <a:solidFill>
                  <a:schemeClr val="tx2"/>
                </a:solidFill>
              </a:rPr>
              <a:t>port</a:t>
            </a:r>
            <a:r>
              <a:rPr lang="pt-BR" dirty="0" smtClean="0">
                <a:solidFill>
                  <a:schemeClr val="tx2"/>
                </a:solidFill>
              </a:rPr>
              <a:t>=9696)</a:t>
            </a:r>
            <a:endParaRPr lang="pt-BR" dirty="0">
              <a:solidFill>
                <a:schemeClr val="tx2"/>
              </a:solidFill>
            </a:endParaRPr>
          </a:p>
        </p:txBody>
      </p:sp>
    </p:spTree>
    <p:extLst>
      <p:ext uri="{BB962C8B-B14F-4D97-AF65-F5344CB8AC3E}">
        <p14:creationId xmlns:p14="http://schemas.microsoft.com/office/powerpoint/2010/main" val="128377843"/>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3492</Words>
  <Application>Microsoft Office PowerPoint</Application>
  <PresentationFormat>Widescreen</PresentationFormat>
  <Paragraphs>692</Paragraphs>
  <Slides>83</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83</vt:i4>
      </vt:variant>
    </vt:vector>
  </HeadingPairs>
  <TitlesOfParts>
    <vt:vector size="87" baseType="lpstr">
      <vt:lpstr>Arial</vt:lpstr>
      <vt:lpstr>Calibri</vt:lpstr>
      <vt:lpstr>Calibri Light</vt:lpstr>
      <vt:lpstr>Tema do Office</vt:lpstr>
      <vt:lpstr>ML ZOOMCAMP</vt:lpstr>
      <vt:lpstr>How to create a ML system end-to-end?</vt:lpstr>
      <vt:lpstr>Summary</vt:lpstr>
      <vt:lpstr>1. Train a model in some platform</vt:lpstr>
      <vt:lpstr>2. Save the model</vt:lpstr>
      <vt:lpstr>We can use that in multiples models too:</vt:lpstr>
      <vt:lpstr>3. Create a platform to encapsulate or Interact with model</vt:lpstr>
      <vt:lpstr>Apresentação do PowerPoint</vt:lpstr>
      <vt:lpstr>Writing a simple ping/pong app</vt:lpstr>
      <vt:lpstr>Communicate with web server</vt:lpstr>
      <vt:lpstr>4. Serving the churn model with Flask</vt:lpstr>
      <vt:lpstr>Wrapping the predict script into a flask app</vt:lpstr>
      <vt:lpstr>Querying it with 'requests'</vt:lpstr>
      <vt:lpstr>Preparing for production: gunicorn</vt:lpstr>
      <vt:lpstr>5. Dependency and environment management: Pipenv</vt:lpstr>
      <vt:lpstr>Virtual Environments</vt:lpstr>
      <vt:lpstr>Pipenv</vt:lpstr>
      <vt:lpstr>Pipenv</vt:lpstr>
      <vt:lpstr>6. Environment Management - Docker</vt:lpstr>
      <vt:lpstr>Running python image with docker</vt:lpstr>
      <vt:lpstr>Apresentação do PowerPoint</vt:lpstr>
      <vt:lpstr>How to build a dockerfile</vt:lpstr>
      <vt:lpstr>How to build image from dockerfile</vt:lpstr>
      <vt:lpstr>DOCKERFILE</vt:lpstr>
      <vt:lpstr>7. Deploying</vt:lpstr>
      <vt:lpstr>7. Deploying – Elastic Beanstalk (Load Balancer)</vt:lpstr>
      <vt:lpstr>Steps</vt:lpstr>
      <vt:lpstr>7. Deploying – Elastic Beanstalk (Load Balancer)</vt:lpstr>
      <vt:lpstr>MLFlow</vt:lpstr>
      <vt:lpstr>Experiment Tracking</vt:lpstr>
      <vt:lpstr>Why use Experiment Tracking?</vt:lpstr>
      <vt:lpstr>MLFLOW</vt:lpstr>
      <vt:lpstr>Apresentação do PowerPoint</vt:lpstr>
      <vt:lpstr>1. How to install?</vt:lpstr>
      <vt:lpstr>2. Set database and model registry</vt:lpstr>
      <vt:lpstr>3. How to work with mlflow?</vt:lpstr>
      <vt:lpstr>Apresentação do PowerPoint</vt:lpstr>
      <vt:lpstr>EXPERIMENT TRACKING WITH MLFLOW</vt:lpstr>
      <vt:lpstr> EXPERIMENT TRACKING WITH MLFLOW </vt:lpstr>
      <vt:lpstr>Autolog</vt:lpstr>
      <vt:lpstr>Autolog</vt:lpstr>
      <vt:lpstr>MODEL MANAGEMENT with MLFLOW</vt:lpstr>
      <vt:lpstr>Apresentação do PowerPoint</vt:lpstr>
      <vt:lpstr>Saving model and preprocessor</vt:lpstr>
      <vt:lpstr>Apresentação do PowerPoint</vt:lpstr>
      <vt:lpstr>Model Registry</vt:lpstr>
      <vt:lpstr>Using MLFLOW Python API to see the experiments and results (same we did with the UI)</vt:lpstr>
      <vt:lpstr>Apresentação do PowerPoint</vt:lpstr>
      <vt:lpstr>Register/promoting the model</vt:lpstr>
      <vt:lpstr>Transforming the state of model</vt:lpstr>
      <vt:lpstr>Apresentação do PowerPoint</vt:lpstr>
      <vt:lpstr>Example</vt:lpstr>
      <vt:lpstr>Prefect</vt:lpstr>
      <vt:lpstr>Set of tools that we can schedule and manage pipeline</vt:lpstr>
      <vt:lpstr>Negative Engineering</vt:lpstr>
      <vt:lpstr>2. Introducing Prefect</vt:lpstr>
      <vt:lpstr>Embracing dynamic DAG-free workflows</vt:lpstr>
      <vt:lpstr>3. Install and run server</vt:lpstr>
      <vt:lpstr>Task Runner</vt:lpstr>
      <vt:lpstr>4. Deploy Prefect Orion Server</vt:lpstr>
      <vt:lpstr>EC2 and Inbound Rules configuration</vt:lpstr>
      <vt:lpstr>ssh into the machine</vt:lpstr>
      <vt:lpstr>Prefect Cloud</vt:lpstr>
      <vt:lpstr>5. Deployment of Prefect Flow</vt:lpstr>
      <vt:lpstr>Apresentação do PowerPoint</vt:lpstr>
      <vt:lpstr>Apresentação do PowerPoint</vt:lpstr>
      <vt:lpstr>Apresentação do PowerPoint</vt:lpstr>
      <vt:lpstr>1. Functions</vt:lpstr>
      <vt:lpstr>2. Functions – Tasks and Flow</vt:lpstr>
      <vt:lpstr>Apresentação do PowerPoint</vt:lpstr>
      <vt:lpstr>3. Add Parameters</vt:lpstr>
      <vt:lpstr>Apresentação do PowerPoint</vt:lpstr>
      <vt:lpstr>Monitor Workflow</vt:lpstr>
      <vt:lpstr>Apresentação do PowerPoint</vt:lpstr>
      <vt:lpstr>Apresentação do PowerPoint</vt:lpstr>
      <vt:lpstr>Persist Output</vt:lpstr>
      <vt:lpstr>Persist Output</vt:lpstr>
      <vt:lpstr>Persist Output</vt:lpstr>
      <vt:lpstr>Use Output of Another Flow for the Current Flow</vt:lpstr>
      <vt:lpstr>Connect Dependent Flows</vt:lpstr>
      <vt:lpstr>Connect Dependent Flows</vt:lpstr>
      <vt:lpstr>Schedule Your Flow</vt:lpstr>
      <vt:lpstr>Logging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ZOOMCAMP</dc:title>
  <dc:creator>Patrick Souza</dc:creator>
  <cp:lastModifiedBy>Patrick Souza</cp:lastModifiedBy>
  <cp:revision>6</cp:revision>
  <dcterms:created xsi:type="dcterms:W3CDTF">2022-06-03T20:10:33Z</dcterms:created>
  <dcterms:modified xsi:type="dcterms:W3CDTF">2022-06-03T20:58:47Z</dcterms:modified>
</cp:coreProperties>
</file>