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4"/>
  </p:sldMasterIdLst>
  <p:notesMasterIdLst>
    <p:notesMasterId r:id="rId65"/>
  </p:notesMasterIdLst>
  <p:handoutMasterIdLst>
    <p:handoutMasterId r:id="rId66"/>
  </p:handoutMasterIdLst>
  <p:sldIdLst>
    <p:sldId id="256" r:id="rId5"/>
    <p:sldId id="260" r:id="rId6"/>
    <p:sldId id="257" r:id="rId7"/>
    <p:sldId id="288" r:id="rId8"/>
    <p:sldId id="299" r:id="rId9"/>
    <p:sldId id="313" r:id="rId10"/>
    <p:sldId id="312" r:id="rId11"/>
    <p:sldId id="258" r:id="rId12"/>
    <p:sldId id="289" r:id="rId13"/>
    <p:sldId id="259" r:id="rId14"/>
    <p:sldId id="280" r:id="rId15"/>
    <p:sldId id="278" r:id="rId16"/>
    <p:sldId id="261" r:id="rId17"/>
    <p:sldId id="268" r:id="rId18"/>
    <p:sldId id="269" r:id="rId19"/>
    <p:sldId id="297" r:id="rId20"/>
    <p:sldId id="275" r:id="rId21"/>
    <p:sldId id="276" r:id="rId22"/>
    <p:sldId id="277" r:id="rId23"/>
    <p:sldId id="264" r:id="rId24"/>
    <p:sldId id="298" r:id="rId25"/>
    <p:sldId id="290" r:id="rId26"/>
    <p:sldId id="291" r:id="rId27"/>
    <p:sldId id="292" r:id="rId28"/>
    <p:sldId id="293" r:id="rId29"/>
    <p:sldId id="294" r:id="rId30"/>
    <p:sldId id="270" r:id="rId31"/>
    <p:sldId id="271" r:id="rId32"/>
    <p:sldId id="285" r:id="rId33"/>
    <p:sldId id="314" r:id="rId34"/>
    <p:sldId id="265" r:id="rId35"/>
    <p:sldId id="266" r:id="rId36"/>
    <p:sldId id="273" r:id="rId37"/>
    <p:sldId id="283" r:id="rId38"/>
    <p:sldId id="300" r:id="rId39"/>
    <p:sldId id="274" r:id="rId40"/>
    <p:sldId id="262" r:id="rId41"/>
    <p:sldId id="302" r:id="rId42"/>
    <p:sldId id="301" r:id="rId43"/>
    <p:sldId id="282" r:id="rId44"/>
    <p:sldId id="303" r:id="rId45"/>
    <p:sldId id="311" r:id="rId46"/>
    <p:sldId id="286" r:id="rId47"/>
    <p:sldId id="284" r:id="rId48"/>
    <p:sldId id="281" r:id="rId49"/>
    <p:sldId id="267" r:id="rId50"/>
    <p:sldId id="287" r:id="rId51"/>
    <p:sldId id="307" r:id="rId52"/>
    <p:sldId id="310" r:id="rId53"/>
    <p:sldId id="309" r:id="rId54"/>
    <p:sldId id="316" r:id="rId55"/>
    <p:sldId id="304" r:id="rId56"/>
    <p:sldId id="263" r:id="rId57"/>
    <p:sldId id="295" r:id="rId58"/>
    <p:sldId id="296" r:id="rId59"/>
    <p:sldId id="306" r:id="rId60"/>
    <p:sldId id="317" r:id="rId61"/>
    <p:sldId id="308" r:id="rId62"/>
    <p:sldId id="315" r:id="rId63"/>
    <p:sldId id="305" r:id="rId6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A52EF6-EA70-4C2D-942E-EFF34E0DBB5A}">
          <p14:sldIdLst>
            <p14:sldId id="256"/>
            <p14:sldId id="260"/>
          </p14:sldIdLst>
        </p14:section>
        <p14:section name="Scenario" id="{2479AC27-B17D-4F4A-AF97-ED9D9076CA86}">
          <p14:sldIdLst>
            <p14:sldId id="257"/>
            <p14:sldId id="288"/>
            <p14:sldId id="299"/>
            <p14:sldId id="313"/>
            <p14:sldId id="312"/>
            <p14:sldId id="258"/>
            <p14:sldId id="289"/>
            <p14:sldId id="259"/>
            <p14:sldId id="280"/>
            <p14:sldId id="278"/>
            <p14:sldId id="261"/>
            <p14:sldId id="268"/>
            <p14:sldId id="269"/>
            <p14:sldId id="297"/>
            <p14:sldId id="275"/>
            <p14:sldId id="276"/>
            <p14:sldId id="277"/>
            <p14:sldId id="264"/>
            <p14:sldId id="298"/>
            <p14:sldId id="290"/>
            <p14:sldId id="291"/>
            <p14:sldId id="292"/>
            <p14:sldId id="293"/>
            <p14:sldId id="294"/>
            <p14:sldId id="270"/>
            <p14:sldId id="271"/>
            <p14:sldId id="285"/>
            <p14:sldId id="314"/>
            <p14:sldId id="265"/>
            <p14:sldId id="266"/>
            <p14:sldId id="273"/>
            <p14:sldId id="283"/>
            <p14:sldId id="300"/>
            <p14:sldId id="274"/>
          </p14:sldIdLst>
        </p14:section>
        <p14:section name="Azure" id="{1DF1C0DF-7261-4E16-8AF5-3E2DAD15CE31}">
          <p14:sldIdLst>
            <p14:sldId id="262"/>
            <p14:sldId id="302"/>
            <p14:sldId id="301"/>
            <p14:sldId id="282"/>
            <p14:sldId id="303"/>
            <p14:sldId id="311"/>
            <p14:sldId id="286"/>
            <p14:sldId id="284"/>
            <p14:sldId id="281"/>
            <p14:sldId id="267"/>
            <p14:sldId id="287"/>
            <p14:sldId id="307"/>
            <p14:sldId id="310"/>
            <p14:sldId id="309"/>
            <p14:sldId id="316"/>
            <p14:sldId id="304"/>
            <p14:sldId id="263"/>
            <p14:sldId id="295"/>
            <p14:sldId id="296"/>
            <p14:sldId id="306"/>
            <p14:sldId id="317"/>
            <p14:sldId id="308"/>
            <p14:sldId id="315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100" d="100"/>
          <a:sy n="100" d="100"/>
        </p:scale>
        <p:origin x="216" y="96"/>
      </p:cViewPr>
      <p:guideLst/>
    </p:cSldViewPr>
  </p:slideViewPr>
  <p:outlineViewPr>
    <p:cViewPr>
      <p:scale>
        <a:sx n="33" d="100"/>
        <a:sy n="33" d="100"/>
      </p:scale>
      <p:origin x="0" y="-50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49A5C-1519-4641-B9DF-27C46C601C1E}" type="datetimeFigureOut">
              <a:rPr lang="el-GR" smtClean="0"/>
              <a:t>27/2/2015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A853D-8E37-4551-BCBA-69B80922E6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081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B4664-CA2C-461B-B68A-515DFB4B496E}" type="datetimeFigureOut">
              <a:rPr lang="el-GR" smtClean="0"/>
              <a:t>27/2/2015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814C9-9B68-44C8-8D34-FDE8311A00A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4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814C9-9B68-44C8-8D34-FDE8311A00AB}" type="slidenum">
              <a:rPr lang="el-GR" smtClean="0"/>
              <a:t>54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3688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EBC21C8-0477-4A01-937D-4854721B5F8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7EEE9E7-716D-4A2A-8BEE-51925D7F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5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21C8-0477-4A01-937D-4854721B5F8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E9E7-716D-4A2A-8BEE-51925D7F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0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21C8-0477-4A01-937D-4854721B5F8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E9E7-716D-4A2A-8BEE-51925D7F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42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21C8-0477-4A01-937D-4854721B5F8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E9E7-716D-4A2A-8BEE-51925D7F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3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21C8-0477-4A01-937D-4854721B5F8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E9E7-716D-4A2A-8BEE-51925D7F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3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21C8-0477-4A01-937D-4854721B5F8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E9E7-716D-4A2A-8BEE-51925D7F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21C8-0477-4A01-937D-4854721B5F8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E9E7-716D-4A2A-8BEE-51925D7F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34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21C8-0477-4A01-937D-4854721B5F8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E9E7-716D-4A2A-8BEE-51925D7F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82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21C8-0477-4A01-937D-4854721B5F8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E9E7-716D-4A2A-8BEE-51925D7F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0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21C8-0477-4A01-937D-4854721B5F8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E9E7-716D-4A2A-8BEE-51925D7FD2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2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21C8-0477-4A01-937D-4854721B5F8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E9E7-716D-4A2A-8BEE-51925D7F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3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21C8-0477-4A01-937D-4854721B5F8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E9E7-716D-4A2A-8BEE-51925D7F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2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21C8-0477-4A01-937D-4854721B5F8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E9E7-716D-4A2A-8BEE-51925D7F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8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21C8-0477-4A01-937D-4854721B5F8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E9E7-716D-4A2A-8BEE-51925D7F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0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21C8-0477-4A01-937D-4854721B5F8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E9E7-716D-4A2A-8BEE-51925D7F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5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21C8-0477-4A01-937D-4854721B5F8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E9E7-716D-4A2A-8BEE-51925D7F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21C8-0477-4A01-937D-4854721B5F8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E9E7-716D-4A2A-8BEE-51925D7F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2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BC21C8-0477-4A01-937D-4854721B5F8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7EEE9E7-716D-4A2A-8BEE-51925D7F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9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n-US" dirty="0" smtClean="0"/>
              <a:t>Azure </a:t>
            </a:r>
            <a:r>
              <a:rPr lang="el-GR" dirty="0" smtClean="0"/>
              <a:t>Δεν είναι χορτοφάγο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0783" y="4777380"/>
            <a:ext cx="7809829" cy="861420"/>
          </a:xfrm>
        </p:spPr>
        <p:txBody>
          <a:bodyPr/>
          <a:lstStyle/>
          <a:p>
            <a:r>
              <a:rPr lang="el-GR" dirty="0" err="1" smtClean="0"/>
              <a:t>Παναγιωτησ</a:t>
            </a:r>
            <a:r>
              <a:rPr lang="el-GR" dirty="0" smtClean="0"/>
              <a:t> </a:t>
            </a:r>
            <a:r>
              <a:rPr lang="el-GR" dirty="0" err="1" smtClean="0"/>
              <a:t>καναβοσ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Dotnetzone</a:t>
            </a:r>
            <a:r>
              <a:rPr lang="en-US" dirty="0" smtClean="0"/>
              <a:t> moderator</a:t>
            </a:r>
            <a:endParaRPr lang="en-US" dirty="0"/>
          </a:p>
        </p:txBody>
      </p:sp>
      <p:pic>
        <p:nvPicPr>
          <p:cNvPr id="1026" name="Picture 2" descr="http://www.dotnetzone.gr/cs/users/avatar.aspx?userid=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69" y="4777380"/>
            <a:ext cx="7620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54955" y="2589375"/>
            <a:ext cx="854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solidFill>
                  <a:srgbClr val="92D050"/>
                </a:solidFill>
              </a:rPr>
              <a:t>59</a:t>
            </a:r>
            <a:r>
              <a:rPr lang="el-GR" sz="2000" baseline="30000" dirty="0" smtClean="0">
                <a:solidFill>
                  <a:srgbClr val="92D050"/>
                </a:solidFill>
              </a:rPr>
              <a:t>ο</a:t>
            </a:r>
            <a:r>
              <a:rPr lang="el-GR" sz="2000" dirty="0" smtClean="0">
                <a:solidFill>
                  <a:srgbClr val="92D050"/>
                </a:solidFill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</a:rPr>
              <a:t>DotNetZone</a:t>
            </a:r>
            <a:r>
              <a:rPr lang="en-US" sz="2000" dirty="0" smtClean="0">
                <a:solidFill>
                  <a:srgbClr val="92D050"/>
                </a:solidFill>
              </a:rPr>
              <a:t> Event</a:t>
            </a:r>
            <a:endParaRPr lang="en-US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62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υποδομή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17" y="2269382"/>
            <a:ext cx="8196338" cy="447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Οι</a:t>
            </a:r>
            <a:r>
              <a:rPr lang="en-US" dirty="0" smtClean="0"/>
              <a:t> π</a:t>
            </a:r>
            <a:r>
              <a:rPr lang="en-US" dirty="0" err="1" smtClean="0"/>
              <a:t>ροκλήσεις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Μεγάλος</a:t>
            </a:r>
            <a:r>
              <a:rPr lang="en-US" dirty="0" smtClean="0"/>
              <a:t> α</a:t>
            </a:r>
            <a:r>
              <a:rPr lang="en-US" dirty="0" err="1" smtClean="0"/>
              <a:t>ριθμός</a:t>
            </a:r>
            <a:r>
              <a:rPr lang="en-US" dirty="0" smtClean="0"/>
              <a:t> ανα</a:t>
            </a:r>
            <a:r>
              <a:rPr lang="en-US" dirty="0" err="1" smtClean="0"/>
              <a:t>ζητήσεων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Ενδοε</a:t>
            </a:r>
            <a:r>
              <a:rPr lang="en-US" dirty="0" smtClean="0"/>
              <a:t>πικοινωνίες συστημάτων </a:t>
            </a:r>
          </a:p>
          <a:p>
            <a:r>
              <a:rPr lang="en-US" dirty="0" smtClean="0"/>
              <a:t>End-to-End </a:t>
            </a:r>
            <a:r>
              <a:rPr lang="el-GR" dirty="0" smtClean="0"/>
              <a:t>παρακολούθηση κράτησης</a:t>
            </a:r>
            <a:endParaRPr lang="en-US" dirty="0" smtClean="0"/>
          </a:p>
          <a:p>
            <a:r>
              <a:rPr lang="el-GR" dirty="0" smtClean="0"/>
              <a:t>Συνεχής</a:t>
            </a:r>
            <a:r>
              <a:rPr lang="en-US" dirty="0" smtClean="0"/>
              <a:t> </a:t>
            </a:r>
            <a:r>
              <a:rPr lang="en-US" dirty="0" err="1" smtClean="0"/>
              <a:t>εξέλιξη</a:t>
            </a:r>
            <a:r>
              <a:rPr lang="en-US" dirty="0" smtClean="0"/>
              <a:t> </a:t>
            </a:r>
          </a:p>
          <a:p>
            <a:pPr lvl="1"/>
            <a:r>
              <a:rPr lang="el-GR" dirty="0" smtClean="0"/>
              <a:t>Ασταμάτητη</a:t>
            </a:r>
            <a:r>
              <a:rPr lang="en-US" dirty="0" smtClean="0"/>
              <a:t> α</a:t>
            </a:r>
            <a:r>
              <a:rPr lang="en-US" dirty="0" err="1" smtClean="0"/>
              <a:t>λλ</a:t>
            </a:r>
            <a:r>
              <a:rPr lang="en-US" dirty="0" smtClean="0"/>
              <a:t>αγή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Γι</a:t>
            </a:r>
            <a:r>
              <a:rPr lang="en-US" dirty="0" smtClean="0"/>
              <a:t>ατί Cloud;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Αξιο</a:t>
            </a:r>
            <a:r>
              <a:rPr lang="en-US" dirty="0" smtClean="0"/>
              <a:t>πιστία </a:t>
            </a:r>
          </a:p>
          <a:p>
            <a:pPr lvl="1"/>
            <a:r>
              <a:rPr lang="en-US" dirty="0" err="1" smtClean="0"/>
              <a:t>Κι</a:t>
            </a:r>
            <a:r>
              <a:rPr lang="en-US" dirty="0" smtClean="0"/>
              <a:t> αν π</a:t>
            </a:r>
            <a:r>
              <a:rPr lang="en-US" dirty="0" err="1" smtClean="0"/>
              <a:t>λημμυρίσει</a:t>
            </a:r>
            <a:r>
              <a:rPr lang="en-US" dirty="0" smtClean="0"/>
              <a:t> </a:t>
            </a:r>
            <a:r>
              <a:rPr lang="en-US" dirty="0" err="1" smtClean="0"/>
              <a:t>το</a:t>
            </a:r>
            <a:r>
              <a:rPr lang="en-US" dirty="0" smtClean="0"/>
              <a:t> data center;</a:t>
            </a:r>
          </a:p>
          <a:p>
            <a:pPr lvl="1"/>
            <a:r>
              <a:rPr lang="en-US" dirty="0" err="1" smtClean="0"/>
              <a:t>Κερ</a:t>
            </a:r>
            <a:r>
              <a:rPr lang="en-US" dirty="0" smtClean="0"/>
              <a:t>αυνός στον ουδέτερο </a:t>
            </a:r>
          </a:p>
          <a:p>
            <a:pPr lvl="1"/>
            <a:r>
              <a:rPr lang="en-US" dirty="0" err="1" smtClean="0"/>
              <a:t>Ατυχ</a:t>
            </a:r>
            <a:r>
              <a:rPr lang="el-GR" dirty="0" err="1" smtClean="0"/>
              <a:t>είς</a:t>
            </a:r>
            <a:r>
              <a:rPr lang="en-US" dirty="0" smtClean="0"/>
              <a:t> πρωτοβουλίες</a:t>
            </a:r>
          </a:p>
          <a:p>
            <a:pPr lvl="1"/>
            <a:r>
              <a:rPr lang="en-US" dirty="0" smtClean="0"/>
              <a:t>Μακα</a:t>
            </a:r>
            <a:r>
              <a:rPr lang="en-US" dirty="0" err="1" smtClean="0"/>
              <a:t>ρονάδ</a:t>
            </a:r>
            <a:r>
              <a:rPr lang="en-US" dirty="0" smtClean="0"/>
              <a:t>α </a:t>
            </a:r>
            <a:endParaRPr lang="el-GR" dirty="0" smtClean="0"/>
          </a:p>
          <a:p>
            <a:pPr lvl="1"/>
            <a:r>
              <a:rPr lang="el-GR" dirty="0" smtClean="0"/>
              <a:t>Κι ας είναι ακριβότερο, είναι φθηνότερο</a:t>
            </a:r>
            <a:endParaRPr lang="en-US" dirty="0" smtClean="0"/>
          </a:p>
          <a:p>
            <a:r>
              <a:rPr lang="en-US" dirty="0" smtClean="0"/>
              <a:t>&lt; 5 IT</a:t>
            </a:r>
          </a:p>
          <a:p>
            <a:r>
              <a:rPr lang="en-US" dirty="0"/>
              <a:t>2</a:t>
            </a:r>
            <a:r>
              <a:rPr lang="en-US" dirty="0" smtClean="0"/>
              <a:t>0+ Developers</a:t>
            </a:r>
            <a:endParaRPr lang="el-GR" dirty="0" smtClean="0"/>
          </a:p>
          <a:p>
            <a:r>
              <a:rPr lang="en-US" dirty="0" err="1" smtClean="0"/>
              <a:t>DevOps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You build it, you deploy it</a:t>
            </a:r>
          </a:p>
        </p:txBody>
      </p:sp>
    </p:spTree>
    <p:extLst>
      <p:ext uri="{BB962C8B-B14F-4D97-AF65-F5344CB8AC3E}">
        <p14:creationId xmlns:p14="http://schemas.microsoft.com/office/powerpoint/2010/main" val="330659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Οι ανάγκες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Ενδοεπικοινωνίες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Πολλά</a:t>
            </a:r>
            <a:r>
              <a:rPr lang="en-US" dirty="0" smtClean="0"/>
              <a:t> services</a:t>
            </a:r>
          </a:p>
          <a:p>
            <a:r>
              <a:rPr lang="en-US" dirty="0" smtClean="0"/>
              <a:t>Από CRM </a:t>
            </a:r>
            <a:r>
              <a:rPr lang="en-US" dirty="0" err="1" smtClean="0"/>
              <a:t>μέχρι</a:t>
            </a:r>
            <a:r>
              <a:rPr lang="en-US" dirty="0" smtClean="0"/>
              <a:t> </a:t>
            </a:r>
            <a:r>
              <a:rPr lang="en-US" dirty="0" err="1" smtClean="0"/>
              <a:t>τρέχουσες</a:t>
            </a:r>
            <a:r>
              <a:rPr lang="en-US" dirty="0" smtClean="0"/>
              <a:t> </a:t>
            </a:r>
            <a:r>
              <a:rPr lang="el-GR" dirty="0" smtClean="0"/>
              <a:t>ισοτιμίες</a:t>
            </a:r>
            <a:endParaRPr lang="en-US" dirty="0"/>
          </a:p>
          <a:p>
            <a:r>
              <a:rPr lang="en-US" dirty="0" smtClean="0"/>
              <a:t>Απ</a:t>
            </a:r>
            <a:r>
              <a:rPr lang="en-US" dirty="0" err="1" smtClean="0"/>
              <a:t>οφυγή</a:t>
            </a:r>
            <a:r>
              <a:rPr lang="en-US" dirty="0" smtClean="0"/>
              <a:t> tight coupling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Κι</a:t>
            </a:r>
            <a:r>
              <a:rPr lang="en-US" dirty="0" smtClean="0"/>
              <a:t> αν </a:t>
            </a:r>
            <a:r>
              <a:rPr lang="en-US" dirty="0" err="1" smtClean="0"/>
              <a:t>είν</a:t>
            </a:r>
            <a:r>
              <a:rPr lang="en-US" dirty="0" smtClean="0"/>
              <a:t>αι κάτω; </a:t>
            </a:r>
          </a:p>
          <a:p>
            <a:pPr lvl="1"/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Fault</a:t>
            </a:r>
          </a:p>
          <a:p>
            <a:pPr lvl="1"/>
            <a:r>
              <a:rPr lang="en-US" dirty="0" smtClean="0"/>
              <a:t>Meltdown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Ενδοε</a:t>
            </a:r>
            <a:r>
              <a:rPr lang="en-US" dirty="0" smtClean="0"/>
              <a:t>πικοινωνίες – Λύσεις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Publish/subscribe</a:t>
            </a:r>
          </a:p>
          <a:p>
            <a:r>
              <a:rPr lang="en-US" dirty="0" smtClean="0"/>
              <a:t>Queued delivery</a:t>
            </a:r>
          </a:p>
          <a:p>
            <a:r>
              <a:rPr lang="en-US" dirty="0" err="1" smtClean="0"/>
              <a:t>Συνήθως</a:t>
            </a:r>
            <a:r>
              <a:rPr lang="en-US" dirty="0" smtClean="0"/>
              <a:t> τα </a:t>
            </a:r>
            <a:r>
              <a:rPr lang="en-US" dirty="0" err="1" smtClean="0"/>
              <a:t>ίδι</a:t>
            </a:r>
            <a:r>
              <a:rPr lang="en-US" dirty="0" smtClean="0"/>
              <a:t>α </a:t>
            </a:r>
            <a:r>
              <a:rPr lang="el-GR" dirty="0" smtClean="0"/>
              <a:t>προϊόντα</a:t>
            </a:r>
            <a:r>
              <a:rPr lang="en-US" dirty="0" smtClean="0"/>
              <a:t> on premises </a:t>
            </a:r>
          </a:p>
          <a:p>
            <a:r>
              <a:rPr lang="en-US" dirty="0" err="1" smtClean="0"/>
              <a:t>Δι</a:t>
            </a:r>
            <a:r>
              <a:rPr lang="en-US" dirty="0" smtClean="0"/>
              <a:t>αφορετικές υπηρεσίες στο  Cloud</a:t>
            </a:r>
          </a:p>
          <a:p>
            <a:pPr lvl="1"/>
            <a:r>
              <a:rPr lang="en-US" dirty="0" err="1" smtClean="0"/>
              <a:t>Δι</a:t>
            </a:r>
            <a:r>
              <a:rPr lang="en-US" dirty="0" smtClean="0"/>
              <a:t>αφορετικά  lifetimes,  persistence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</a:t>
            </a:r>
            <a:r>
              <a:rPr lang="el-GR" dirty="0" smtClean="0"/>
              <a:t>και </a:t>
            </a:r>
            <a:r>
              <a:rPr lang="en-US" dirty="0" smtClean="0"/>
              <a:t>Pub/Sub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Hosted Queues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Persistent</a:t>
            </a:r>
          </a:p>
          <a:p>
            <a:pPr lvl="1"/>
            <a:r>
              <a:rPr lang="en-US" dirty="0" smtClean="0"/>
              <a:t>Rabbit </a:t>
            </a:r>
            <a:r>
              <a:rPr lang="en-US" dirty="0" smtClean="0"/>
              <a:t>MQ</a:t>
            </a:r>
            <a:endParaRPr lang="en-US" dirty="0" smtClean="0"/>
          </a:p>
          <a:p>
            <a:r>
              <a:rPr lang="en-US" dirty="0" smtClean="0"/>
              <a:t>In Memory</a:t>
            </a:r>
          </a:p>
          <a:p>
            <a:pPr lvl="1"/>
            <a:r>
              <a:rPr lang="en-US" smtClean="0"/>
              <a:t>Zero MQ, Redis</a:t>
            </a:r>
            <a:r>
              <a:rPr lang="en-US" dirty="0" smtClean="0"/>
              <a:t> </a:t>
            </a:r>
            <a:r>
              <a:rPr lang="en-US" dirty="0" smtClean="0"/>
              <a:t>Lists </a:t>
            </a:r>
            <a:r>
              <a:rPr lang="el-GR" dirty="0" smtClean="0"/>
              <a:t>και </a:t>
            </a:r>
            <a:r>
              <a:rPr lang="en-US" dirty="0" smtClean="0"/>
              <a:t>blocking</a:t>
            </a:r>
          </a:p>
          <a:p>
            <a:r>
              <a:rPr lang="el-GR" dirty="0" smtClean="0"/>
              <a:t>Και </a:t>
            </a:r>
            <a:r>
              <a:rPr lang="en-US" dirty="0" smtClean="0"/>
              <a:t>queueing </a:t>
            </a:r>
            <a:r>
              <a:rPr lang="el-GR" dirty="0" smtClean="0"/>
              <a:t>και </a:t>
            </a:r>
            <a:r>
              <a:rPr lang="en-US" dirty="0" smtClean="0"/>
              <a:t>pub/sub </a:t>
            </a:r>
            <a:r>
              <a:rPr lang="el-GR" dirty="0" smtClean="0"/>
              <a:t>στο ίδιο σύστημα</a:t>
            </a:r>
          </a:p>
          <a:p>
            <a:r>
              <a:rPr lang="el-GR" dirty="0" smtClean="0"/>
              <a:t>Χρειάζονται </a:t>
            </a:r>
            <a:r>
              <a:rPr lang="en-US" dirty="0" smtClean="0"/>
              <a:t>VMs</a:t>
            </a:r>
          </a:p>
          <a:p>
            <a:r>
              <a:rPr lang="en-US" dirty="0" smtClean="0"/>
              <a:t>AMQP protocol – </a:t>
            </a:r>
            <a:r>
              <a:rPr lang="el-GR" dirty="0" smtClean="0"/>
              <a:t>συμβατότητα με </a:t>
            </a:r>
            <a:r>
              <a:rPr lang="en-US" dirty="0" smtClean="0"/>
              <a:t>Azure Service Bus</a:t>
            </a:r>
          </a:p>
          <a:p>
            <a:pPr lvl="1"/>
            <a:r>
              <a:rPr lang="el-GR" dirty="0" err="1" smtClean="0"/>
              <a:t>Εναλλαξιμότητα</a:t>
            </a:r>
            <a:r>
              <a:rPr lang="el-GR" dirty="0" smtClean="0"/>
              <a:t>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Cloud Services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lvl="1" indent="-342900"/>
            <a:r>
              <a:rPr lang="en-US" dirty="0"/>
              <a:t>Pub/sub </a:t>
            </a:r>
            <a:r>
              <a:rPr lang="en-US" dirty="0" err="1"/>
              <a:t>με</a:t>
            </a:r>
            <a:r>
              <a:rPr lang="en-US" dirty="0"/>
              <a:t> </a:t>
            </a:r>
            <a:r>
              <a:rPr lang="en-US" dirty="0" smtClean="0"/>
              <a:t>Amazon SNS/Azure </a:t>
            </a:r>
            <a:r>
              <a:rPr lang="en-US" dirty="0"/>
              <a:t>Service </a:t>
            </a:r>
            <a:r>
              <a:rPr lang="en-US" dirty="0" smtClean="0"/>
              <a:t>Bus</a:t>
            </a:r>
          </a:p>
          <a:p>
            <a:pPr marL="742950" lvl="2" indent="-342900"/>
            <a:r>
              <a:rPr lang="el-GR" dirty="0" smtClean="0"/>
              <a:t>Καλό για </a:t>
            </a:r>
            <a:r>
              <a:rPr lang="en-US" dirty="0" err="1" smtClean="0"/>
              <a:t>microservices</a:t>
            </a:r>
            <a:r>
              <a:rPr lang="en-US" dirty="0" smtClean="0"/>
              <a:t>, REST APIs</a:t>
            </a:r>
          </a:p>
          <a:p>
            <a:pPr marL="342900" lvl="1" indent="-342900"/>
            <a:r>
              <a:rPr lang="en-US" dirty="0"/>
              <a:t>Queueing  </a:t>
            </a:r>
            <a:r>
              <a:rPr lang="en-US" dirty="0" err="1"/>
              <a:t>με</a:t>
            </a:r>
            <a:r>
              <a:rPr lang="en-US" dirty="0"/>
              <a:t> </a:t>
            </a:r>
            <a:r>
              <a:rPr lang="en-US" dirty="0" smtClean="0"/>
              <a:t>Amazon SQS/Azure Queues</a:t>
            </a:r>
          </a:p>
          <a:p>
            <a:pPr marL="342900" lvl="1" indent="-342900"/>
            <a:r>
              <a:rPr lang="el-GR" dirty="0" smtClean="0"/>
              <a:t>Κόλλα και σπάγκος</a:t>
            </a:r>
            <a:endParaRPr lang="en-US" dirty="0" smtClean="0"/>
          </a:p>
          <a:p>
            <a:pPr marL="342900" lvl="1" indent="-342900"/>
            <a:r>
              <a:rPr lang="el-GR" dirty="0" smtClean="0"/>
              <a:t>Δεν χρειάζονται </a:t>
            </a:r>
            <a:r>
              <a:rPr lang="en-US" dirty="0" smtClean="0"/>
              <a:t>VMs</a:t>
            </a:r>
          </a:p>
          <a:p>
            <a:pPr marL="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Πολλ</a:t>
            </a:r>
            <a:r>
              <a:rPr lang="en-US" dirty="0" smtClean="0"/>
              <a:t>απλά </a:t>
            </a:r>
            <a:r>
              <a:rPr lang="el-GR" dirty="0" smtClean="0"/>
              <a:t>συστήματα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of breed</a:t>
            </a:r>
          </a:p>
          <a:p>
            <a:r>
              <a:rPr lang="en-US" dirty="0" smtClean="0"/>
              <a:t>Managed ή VM;</a:t>
            </a:r>
          </a:p>
          <a:p>
            <a:pPr lvl="1"/>
            <a:r>
              <a:rPr lang="en-US" dirty="0" err="1" smtClean="0"/>
              <a:t>Κόστος</a:t>
            </a:r>
            <a:r>
              <a:rPr lang="en-US" dirty="0" smtClean="0"/>
              <a:t>; </a:t>
            </a:r>
          </a:p>
          <a:p>
            <a:pPr lvl="1"/>
            <a:r>
              <a:rPr lang="en-US" dirty="0" err="1" smtClean="0"/>
              <a:t>Δι</a:t>
            </a:r>
            <a:r>
              <a:rPr lang="en-US" dirty="0" smtClean="0"/>
              <a:t>αθεσιμότητα; </a:t>
            </a:r>
          </a:p>
          <a:p>
            <a:pPr lvl="1"/>
            <a:r>
              <a:rPr lang="en-US" dirty="0" err="1" smtClean="0"/>
              <a:t>Δι</a:t>
            </a:r>
            <a:r>
              <a:rPr lang="en-US" dirty="0" smtClean="0"/>
              <a:t>αχείριση;</a:t>
            </a:r>
          </a:p>
          <a:p>
            <a:pPr lvl="1"/>
            <a:r>
              <a:rPr lang="en-US" dirty="0" err="1" smtClean="0"/>
              <a:t>Κόστος</a:t>
            </a:r>
            <a:r>
              <a:rPr lang="en-US" dirty="0" smtClean="0"/>
              <a:t> α</a:t>
            </a:r>
            <a:r>
              <a:rPr lang="en-US" dirty="0" err="1" smtClean="0"/>
              <a:t>δειών</a:t>
            </a:r>
            <a:r>
              <a:rPr lang="en-US" dirty="0" smtClean="0"/>
              <a:t> (α</a:t>
            </a:r>
            <a:r>
              <a:rPr lang="en-US" dirty="0" err="1" smtClean="0"/>
              <a:t>κόμ</a:t>
            </a:r>
            <a:r>
              <a:rPr lang="en-US" dirty="0" smtClean="0"/>
              <a:t>α και για open source)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Μικρότερο</a:t>
            </a:r>
            <a:r>
              <a:rPr lang="en-US" dirty="0" smtClean="0"/>
              <a:t> </a:t>
            </a:r>
            <a:r>
              <a:rPr lang="en-US" dirty="0" err="1" smtClean="0"/>
              <a:t>δι</a:t>
            </a:r>
            <a:r>
              <a:rPr lang="en-US" dirty="0" smtClean="0"/>
              <a:t>αχειριστικό κοστος</a:t>
            </a:r>
          </a:p>
          <a:p>
            <a:r>
              <a:rPr lang="en-US" dirty="0" err="1" smtClean="0"/>
              <a:t>Χωρίς</a:t>
            </a:r>
            <a:r>
              <a:rPr lang="en-US" dirty="0" smtClean="0"/>
              <a:t> </a:t>
            </a:r>
            <a:r>
              <a:rPr lang="en-US" dirty="0" err="1" smtClean="0"/>
              <a:t>άδειες</a:t>
            </a:r>
            <a:endParaRPr lang="en-US" dirty="0" smtClean="0"/>
          </a:p>
          <a:p>
            <a:r>
              <a:rPr lang="en-US" dirty="0" err="1" smtClean="0"/>
              <a:t>Δι</a:t>
            </a:r>
            <a:r>
              <a:rPr lang="en-US" dirty="0" smtClean="0"/>
              <a:t>αθεσιμότητα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Pay as you go</a:t>
            </a:r>
          </a:p>
          <a:p>
            <a:r>
              <a:rPr lang="en-US" dirty="0" err="1" smtClean="0"/>
              <a:t>Ακρι</a:t>
            </a:r>
            <a:r>
              <a:rPr lang="en-US" dirty="0" smtClean="0"/>
              <a:t>βότερο operation σε μεγάλη χρήση</a:t>
            </a:r>
          </a:p>
          <a:p>
            <a:r>
              <a:rPr lang="en-US" dirty="0" smtClean="0"/>
              <a:t>SaaS </a:t>
            </a:r>
            <a:r>
              <a:rPr lang="el-GR" dirty="0" smtClean="0"/>
              <a:t>για </a:t>
            </a:r>
            <a:r>
              <a:rPr lang="en-US" dirty="0" smtClean="0"/>
              <a:t>developers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9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VM deployment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Φθηνότερη</a:t>
            </a:r>
            <a:r>
              <a:rPr lang="en-US" dirty="0" smtClean="0"/>
              <a:t> </a:t>
            </a:r>
            <a:r>
              <a:rPr lang="en-US" dirty="0" err="1" smtClean="0"/>
              <a:t>χρήση</a:t>
            </a:r>
            <a:r>
              <a:rPr lang="en-US" dirty="0" smtClean="0"/>
              <a:t> </a:t>
            </a:r>
            <a:r>
              <a:rPr lang="en-US" dirty="0" err="1" smtClean="0"/>
              <a:t>σε</a:t>
            </a:r>
            <a:r>
              <a:rPr lang="en-US" dirty="0" smtClean="0"/>
              <a:t> </a:t>
            </a:r>
            <a:r>
              <a:rPr lang="el-GR" dirty="0" smtClean="0"/>
              <a:t>αρκετές </a:t>
            </a:r>
            <a:r>
              <a:rPr lang="en-US" dirty="0" smtClean="0"/>
              <a:t>π</a:t>
            </a:r>
            <a:r>
              <a:rPr lang="en-US" dirty="0" err="1" smtClean="0"/>
              <a:t>ερι</a:t>
            </a:r>
            <a:r>
              <a:rPr lang="en-US" dirty="0" smtClean="0"/>
              <a:t>πτώσεις </a:t>
            </a:r>
            <a:endParaRPr lang="el-GR" dirty="0" smtClean="0"/>
          </a:p>
          <a:p>
            <a:pPr lvl="1"/>
            <a:r>
              <a:rPr lang="en-US" dirty="0" smtClean="0"/>
              <a:t>Up front cost vs pay per use</a:t>
            </a:r>
          </a:p>
          <a:p>
            <a:r>
              <a:rPr lang="en-US" dirty="0" smtClean="0"/>
              <a:t>Μπ</a:t>
            </a:r>
            <a:r>
              <a:rPr lang="en-US" dirty="0" err="1" smtClean="0"/>
              <a:t>ελάδες</a:t>
            </a:r>
            <a:r>
              <a:rPr lang="en-US" dirty="0" smtClean="0"/>
              <a:t> και π</a:t>
            </a:r>
            <a:r>
              <a:rPr lang="en-US" dirty="0" err="1" smtClean="0"/>
              <a:t>ονοκέφ</a:t>
            </a:r>
            <a:r>
              <a:rPr lang="en-US" dirty="0" smtClean="0"/>
              <a:t>αλοι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l-GR" dirty="0" smtClean="0">
                <a:sym typeface="Wingdings" panose="05000000000000000000" pitchFamily="2" charset="2"/>
              </a:rPr>
              <a:t>Κόστος διαχείρισης</a:t>
            </a:r>
          </a:p>
          <a:p>
            <a:pPr lvl="1"/>
            <a:r>
              <a:rPr lang="el-GR" dirty="0" smtClean="0">
                <a:sym typeface="Wingdings" panose="05000000000000000000" pitchFamily="2" charset="2"/>
              </a:rPr>
              <a:t> Ευθύνη για </a:t>
            </a:r>
            <a:r>
              <a:rPr lang="en-US" dirty="0" smtClean="0">
                <a:sym typeface="Wingdings" panose="05000000000000000000" pitchFamily="2" charset="2"/>
              </a:rPr>
              <a:t>availability,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n-US" dirty="0" smtClean="0"/>
              <a:t>Azure </a:t>
            </a:r>
            <a:r>
              <a:rPr lang="el-GR" dirty="0" smtClean="0"/>
              <a:t>είναι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Φτηνό </a:t>
            </a:r>
            <a:r>
              <a:rPr lang="en-US" dirty="0" smtClean="0"/>
              <a:t>Hosting</a:t>
            </a:r>
          </a:p>
          <a:p>
            <a:r>
              <a:rPr lang="el-GR" dirty="0"/>
              <a:t>Γ</a:t>
            </a:r>
            <a:r>
              <a:rPr lang="el-GR" dirty="0" smtClean="0"/>
              <a:t>ια </a:t>
            </a:r>
            <a:r>
              <a:rPr lang="en-US" dirty="0" smtClean="0"/>
              <a:t>startups</a:t>
            </a:r>
          </a:p>
          <a:p>
            <a:r>
              <a:rPr lang="el-GR" dirty="0" smtClean="0"/>
              <a:t>Για περιστασιακή χρήση</a:t>
            </a:r>
          </a:p>
          <a:p>
            <a:r>
              <a:rPr lang="el-GR" dirty="0" smtClean="0"/>
              <a:t>Για να στηρίξει </a:t>
            </a:r>
            <a:r>
              <a:rPr lang="en-US" dirty="0" smtClean="0"/>
              <a:t>mobile apps</a:t>
            </a:r>
            <a:endParaRPr lang="el-GR" dirty="0" smtClean="0"/>
          </a:p>
          <a:p>
            <a:r>
              <a:rPr lang="el-GR" sz="2000" b="1" dirty="0" smtClean="0"/>
              <a:t>Ικανό να σηκώσει ολόκληρη την παραγωγή μίας επιχείρησης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2877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Πολλά</a:t>
            </a:r>
            <a:r>
              <a:rPr lang="en-US" dirty="0" smtClean="0"/>
              <a:t> VM</a:t>
            </a:r>
            <a:r>
              <a:rPr lang="el-GR" dirty="0" smtClean="0"/>
              <a:t>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Πολλαπλά λειτουργικά</a:t>
            </a:r>
            <a:endParaRPr lang="en-US" dirty="0" smtClean="0"/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Windows</a:t>
            </a:r>
            <a:endParaRPr lang="el-GR" dirty="0" smtClean="0"/>
          </a:p>
          <a:p>
            <a:r>
              <a:rPr lang="el-GR" dirty="0" smtClean="0"/>
              <a:t>Καλύτερα βαρύτερο </a:t>
            </a:r>
            <a:r>
              <a:rPr lang="en-US" dirty="0" smtClean="0"/>
              <a:t>VM </a:t>
            </a:r>
            <a:r>
              <a:rPr lang="el-GR" dirty="0" smtClean="0"/>
              <a:t>παρά πολλά μικρά</a:t>
            </a:r>
          </a:p>
          <a:p>
            <a:pPr lvl="1"/>
            <a:r>
              <a:rPr lang="en-US" dirty="0" smtClean="0"/>
              <a:t>Azure Web Sites, Web Roles </a:t>
            </a:r>
            <a:r>
              <a:rPr lang="el-GR" dirty="0" smtClean="0"/>
              <a:t>θέλουν το αντίθετο</a:t>
            </a:r>
            <a:endParaRPr lang="en-US" dirty="0" smtClean="0"/>
          </a:p>
          <a:p>
            <a:r>
              <a:rPr lang="el-GR" dirty="0" smtClean="0"/>
              <a:t>Ανάγκη για</a:t>
            </a:r>
          </a:p>
          <a:p>
            <a:pPr lvl="1"/>
            <a:r>
              <a:rPr lang="el-GR" dirty="0" smtClean="0"/>
              <a:t>Αυτοματοποιημένο </a:t>
            </a:r>
            <a:r>
              <a:rPr lang="en-US" dirty="0" smtClean="0"/>
              <a:t>Deployment</a:t>
            </a:r>
            <a:endParaRPr lang="el-GR" dirty="0" smtClean="0"/>
          </a:p>
          <a:p>
            <a:pPr lvl="1"/>
            <a:r>
              <a:rPr lang="en-US" dirty="0" smtClean="0"/>
              <a:t>Cross platform monitoring</a:t>
            </a:r>
          </a:p>
          <a:p>
            <a:pPr lvl="1"/>
            <a:r>
              <a:rPr lang="en-US" dirty="0" smtClean="0"/>
              <a:t>Containers </a:t>
            </a:r>
            <a:r>
              <a:rPr lang="el-GR" dirty="0" smtClean="0"/>
              <a:t>και </a:t>
            </a:r>
            <a:r>
              <a:rPr lang="en-US" dirty="0" err="1" smtClean="0"/>
              <a:t>Docker</a:t>
            </a:r>
            <a:r>
              <a:rPr lang="en-US" dirty="0" smtClean="0"/>
              <a:t>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258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Isolation </a:t>
            </a:r>
            <a:r>
              <a:rPr lang="el-GR" dirty="0" smtClean="0"/>
              <a:t>μέσα σε </a:t>
            </a:r>
            <a:r>
              <a:rPr lang="en-US" dirty="0" smtClean="0"/>
              <a:t>containers</a:t>
            </a:r>
          </a:p>
          <a:p>
            <a:r>
              <a:rPr lang="el-GR" dirty="0" smtClean="0"/>
              <a:t>Κάθε </a:t>
            </a:r>
            <a:r>
              <a:rPr lang="en-US" dirty="0" smtClean="0"/>
              <a:t>App </a:t>
            </a:r>
            <a:r>
              <a:rPr lang="el-GR" dirty="0" smtClean="0"/>
              <a:t>βλέπει το δικό του περιβάλλον, </a:t>
            </a:r>
            <a:r>
              <a:rPr lang="en-US" dirty="0" smtClean="0"/>
              <a:t>hardware resources</a:t>
            </a:r>
          </a:p>
          <a:p>
            <a:r>
              <a:rPr lang="el-GR" dirty="0" smtClean="0"/>
              <a:t>Κάθε </a:t>
            </a:r>
            <a:r>
              <a:rPr lang="en-US" dirty="0" smtClean="0"/>
              <a:t>container </a:t>
            </a:r>
            <a:r>
              <a:rPr lang="el-GR" dirty="0" smtClean="0"/>
              <a:t>μπορεί να κάνει </a:t>
            </a:r>
            <a:r>
              <a:rPr lang="en-US" dirty="0" smtClean="0"/>
              <a:t>reference </a:t>
            </a:r>
            <a:r>
              <a:rPr lang="el-GR" dirty="0" smtClean="0"/>
              <a:t>άλλα </a:t>
            </a:r>
            <a:r>
              <a:rPr lang="en-US" dirty="0" smtClean="0"/>
              <a:t>containers</a:t>
            </a:r>
          </a:p>
          <a:p>
            <a:pPr lvl="1"/>
            <a:r>
              <a:rPr lang="el-GR" dirty="0" smtClean="0"/>
              <a:t>Περίπου σαν </a:t>
            </a:r>
            <a:r>
              <a:rPr lang="en-US" dirty="0" smtClean="0"/>
              <a:t>package dependencies</a:t>
            </a:r>
            <a:endParaRPr lang="el-GR" dirty="0" smtClean="0"/>
          </a:p>
          <a:p>
            <a:r>
              <a:rPr lang="el-GR" dirty="0" smtClean="0"/>
              <a:t>Εύκολο να κάνεις </a:t>
            </a:r>
            <a:r>
              <a:rPr lang="en-US" dirty="0" smtClean="0"/>
              <a:t>deploy </a:t>
            </a:r>
            <a:r>
              <a:rPr lang="el-GR" dirty="0" smtClean="0"/>
              <a:t>πολλές εφαρμογές σε ένα </a:t>
            </a:r>
            <a:r>
              <a:rPr lang="en-US" dirty="0" smtClean="0"/>
              <a:t>VM</a:t>
            </a:r>
            <a:endParaRPr lang="en-US" dirty="0"/>
          </a:p>
          <a:p>
            <a:r>
              <a:rPr lang="el-GR" dirty="0" smtClean="0"/>
              <a:t>Δεν χρειάζεσαι ένα </a:t>
            </a:r>
            <a:r>
              <a:rPr lang="en-US" dirty="0" smtClean="0"/>
              <a:t>VM Image </a:t>
            </a:r>
            <a:r>
              <a:rPr lang="el-GR" dirty="0" smtClean="0"/>
              <a:t>με-</a:t>
            </a:r>
            <a:r>
              <a:rPr lang="el-GR" dirty="0" err="1" smtClean="0"/>
              <a:t>απ</a:t>
            </a:r>
            <a:r>
              <a:rPr lang="el-GR" dirty="0" smtClean="0"/>
              <a:t>-όλα</a:t>
            </a:r>
            <a:endParaRPr lang="en-US" dirty="0" smtClean="0"/>
          </a:p>
          <a:p>
            <a:r>
              <a:rPr lang="el-GR" dirty="0" smtClean="0"/>
              <a:t>Μα δεν το είχαμε αυτό στα </a:t>
            </a:r>
            <a:r>
              <a:rPr lang="en-US" dirty="0" smtClean="0"/>
              <a:t>mainframes </a:t>
            </a:r>
            <a:r>
              <a:rPr lang="el-GR" dirty="0" smtClean="0"/>
              <a:t>του `80?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Πολύ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GDS responses </a:t>
            </a:r>
            <a:r>
              <a:rPr lang="el-GR" dirty="0" smtClean="0"/>
              <a:t>ακόμα και 2 </a:t>
            </a:r>
            <a:r>
              <a:rPr lang="en-US" dirty="0" smtClean="0"/>
              <a:t>MB</a:t>
            </a:r>
            <a:endParaRPr lang="el-GR" dirty="0" smtClean="0"/>
          </a:p>
          <a:p>
            <a:r>
              <a:rPr lang="en-US" dirty="0" smtClean="0"/>
              <a:t>Mainframe-style communications</a:t>
            </a:r>
          </a:p>
          <a:p>
            <a:pPr lvl="1"/>
            <a:r>
              <a:rPr lang="el-GR" dirty="0" err="1" smtClean="0"/>
              <a:t>Χεράτη</a:t>
            </a:r>
            <a:r>
              <a:rPr lang="el-GR" dirty="0" smtClean="0"/>
              <a:t> διαχείριση συνδέσεων</a:t>
            </a:r>
            <a:endParaRPr lang="en-US" dirty="0" smtClean="0"/>
          </a:p>
          <a:p>
            <a:r>
              <a:rPr lang="en-US" dirty="0" smtClean="0"/>
              <a:t>Parsing, pricing</a:t>
            </a:r>
            <a:endParaRPr lang="el-GR" dirty="0" smtClean="0"/>
          </a:p>
          <a:p>
            <a:r>
              <a:rPr lang="el-GR" dirty="0" smtClean="0">
                <a:sym typeface="Wingdings" panose="05000000000000000000" pitchFamily="2" charset="2"/>
              </a:rPr>
              <a:t> Πολύ </a:t>
            </a:r>
            <a:r>
              <a:rPr lang="en-US" dirty="0" smtClean="0">
                <a:sym typeface="Wingdings" panose="05000000000000000000" pitchFamily="2" charset="2"/>
              </a:rPr>
              <a:t>CPU</a:t>
            </a:r>
            <a:endParaRPr lang="en-US" dirty="0" smtClean="0"/>
          </a:p>
          <a:p>
            <a:r>
              <a:rPr lang="el-GR" dirty="0" smtClean="0"/>
              <a:t>Αποφυγή </a:t>
            </a:r>
            <a:r>
              <a:rPr lang="en-US" dirty="0" smtClean="0"/>
              <a:t>dumb processing </a:t>
            </a:r>
            <a:r>
              <a:rPr lang="el-GR" dirty="0" smtClean="0"/>
              <a:t>όσο γίνεται</a:t>
            </a:r>
          </a:p>
          <a:p>
            <a:r>
              <a:rPr lang="el-GR" dirty="0" smtClean="0"/>
              <a:t>Οι γκάφες κοστίζουν</a:t>
            </a:r>
          </a:p>
        </p:txBody>
      </p:sp>
    </p:spTree>
    <p:extLst>
      <p:ext uri="{BB962C8B-B14F-4D97-AF65-F5344CB8AC3E}">
        <p14:creationId xmlns:p14="http://schemas.microsoft.com/office/powerpoint/2010/main" val="32889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56" y="1270149"/>
            <a:ext cx="5121887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1272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Server Meltdown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348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Meltdown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Balanced </a:t>
            </a:r>
            <a:r>
              <a:rPr lang="el-GR" dirty="0"/>
              <a:t>φάρμα</a:t>
            </a:r>
          </a:p>
          <a:p>
            <a:r>
              <a:rPr lang="el-GR" dirty="0"/>
              <a:t>Μεγάλος φόρτος</a:t>
            </a:r>
          </a:p>
          <a:p>
            <a:r>
              <a:rPr lang="el-GR" dirty="0"/>
              <a:t>Πρώτος </a:t>
            </a:r>
            <a:r>
              <a:rPr lang="en-US" dirty="0"/>
              <a:t>server </a:t>
            </a:r>
            <a:r>
              <a:rPr lang="el-GR" dirty="0"/>
              <a:t>κολλάει στα 100% </a:t>
            </a:r>
            <a:r>
              <a:rPr lang="en-US" dirty="0"/>
              <a:t>CPU</a:t>
            </a:r>
          </a:p>
          <a:p>
            <a:pPr lvl="1"/>
            <a:r>
              <a:rPr lang="en-US" dirty="0"/>
              <a:t>Timeouts, App pool Recycle</a:t>
            </a:r>
          </a:p>
          <a:p>
            <a:r>
              <a:rPr lang="el-GR" dirty="0"/>
              <a:t>Περισσότερα </a:t>
            </a:r>
            <a:r>
              <a:rPr lang="en-US" dirty="0"/>
              <a:t>requests </a:t>
            </a:r>
            <a:r>
              <a:rPr lang="el-GR" dirty="0"/>
              <a:t>στους υπόλοιπους </a:t>
            </a:r>
            <a:r>
              <a:rPr lang="en-US" dirty="0"/>
              <a:t>server</a:t>
            </a:r>
          </a:p>
          <a:p>
            <a:r>
              <a:rPr lang="el-GR" dirty="0"/>
              <a:t>Ο δεύτερος </a:t>
            </a:r>
            <a:r>
              <a:rPr lang="en-US" dirty="0"/>
              <a:t>server </a:t>
            </a:r>
            <a:r>
              <a:rPr lang="el-GR" dirty="0"/>
              <a:t>φτάνει 100%</a:t>
            </a:r>
            <a:endParaRPr lang="en-US" dirty="0"/>
          </a:p>
          <a:p>
            <a:r>
              <a:rPr lang="el-GR" dirty="0"/>
              <a:t>Κάτσε κάτω από τη μπάρα!</a:t>
            </a:r>
          </a:p>
          <a:p>
            <a:r>
              <a:rPr lang="el-GR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Meltdown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αυτόματο </a:t>
            </a:r>
            <a:r>
              <a:rPr lang="en-US" dirty="0" smtClean="0"/>
              <a:t>scale out </a:t>
            </a:r>
            <a:r>
              <a:rPr lang="el-GR" dirty="0" smtClean="0"/>
              <a:t>*μπορεί* να βοηθήσει</a:t>
            </a:r>
          </a:p>
          <a:p>
            <a:pPr lvl="1"/>
            <a:r>
              <a:rPr lang="el-GR" dirty="0" smtClean="0"/>
              <a:t>Αν υπάρχει μεγάλος φόρτος</a:t>
            </a:r>
          </a:p>
          <a:p>
            <a:r>
              <a:rPr lang="el-GR" dirty="0" smtClean="0"/>
              <a:t>Μπορεί να βλάψει</a:t>
            </a:r>
          </a:p>
          <a:p>
            <a:pPr lvl="1"/>
            <a:r>
              <a:rPr lang="el-GR" dirty="0" smtClean="0"/>
              <a:t>Αν οφείλεται σε γκάφα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Ζέσταμα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Δεν αρκεί να σηκώσεις ένα </a:t>
            </a:r>
            <a:r>
              <a:rPr lang="en-US" dirty="0" smtClean="0"/>
              <a:t>VM </a:t>
            </a:r>
            <a:r>
              <a:rPr lang="el-GR" dirty="0" smtClean="0"/>
              <a:t>ή </a:t>
            </a:r>
            <a:r>
              <a:rPr lang="en-US" dirty="0" smtClean="0"/>
              <a:t>Site</a:t>
            </a:r>
          </a:p>
          <a:p>
            <a:r>
              <a:rPr lang="el-GR" dirty="0" smtClean="0"/>
              <a:t>Ζέσταμα </a:t>
            </a:r>
            <a:r>
              <a:rPr lang="en-US" dirty="0" smtClean="0"/>
              <a:t>local cache</a:t>
            </a:r>
          </a:p>
          <a:p>
            <a:r>
              <a:rPr lang="el-GR" dirty="0" smtClean="0"/>
              <a:t>Άνοιγμα συνδέσεων</a:t>
            </a:r>
            <a:r>
              <a:rPr lang="en-US" dirty="0" smtClean="0"/>
              <a:t> </a:t>
            </a:r>
            <a:r>
              <a:rPr lang="el-GR" dirty="0" smtClean="0"/>
              <a:t>με </a:t>
            </a:r>
            <a:r>
              <a:rPr lang="en-US" dirty="0" smtClean="0"/>
              <a:t>GDS, </a:t>
            </a:r>
            <a:r>
              <a:rPr lang="en-US" i="1" dirty="0" smtClean="0"/>
              <a:t>Databases</a:t>
            </a:r>
          </a:p>
          <a:p>
            <a:pPr lvl="1"/>
            <a:r>
              <a:rPr lang="el-GR" dirty="0" smtClean="0"/>
              <a:t>Μεγάλο </a:t>
            </a:r>
            <a:r>
              <a:rPr lang="en-US" dirty="0" smtClean="0"/>
              <a:t>CPU </a:t>
            </a:r>
            <a:r>
              <a:rPr lang="el-GR" dirty="0" smtClean="0"/>
              <a:t>στο </a:t>
            </a:r>
            <a:r>
              <a:rPr lang="en-US" dirty="0" smtClean="0"/>
              <a:t>VM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l-GR" dirty="0" smtClean="0">
                <a:sym typeface="Wingdings" panose="05000000000000000000" pitchFamily="2" charset="2"/>
              </a:rPr>
              <a:t>Αργή απάντηση </a:t>
            </a:r>
            <a:r>
              <a:rPr lang="en-US" dirty="0" smtClean="0">
                <a:sym typeface="Wingdings" panose="05000000000000000000" pitchFamily="2" charset="2"/>
              </a:rPr>
              <a:t>network layers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Timeouts </a:t>
            </a:r>
            <a:r>
              <a:rPr lang="el-GR" dirty="0" smtClean="0">
                <a:sym typeface="Wingdings" panose="05000000000000000000" pitchFamily="2" charset="2"/>
              </a:rPr>
              <a:t>χωρίς καν σύνδεση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Network virtualization matters!</a:t>
            </a:r>
            <a:endParaRPr lang="el-GR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Amazon only issue? </a:t>
            </a:r>
            <a:endParaRPr lang="el-G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8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Δεδομέν</a:t>
            </a:r>
            <a:r>
              <a:rPr lang="en-US" dirty="0" smtClean="0"/>
              <a:t>α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Δι</a:t>
            </a:r>
            <a:r>
              <a:rPr lang="en-US" dirty="0" smtClean="0"/>
              <a:t>αφορετικές αν</a:t>
            </a:r>
            <a:r>
              <a:rPr lang="el-GR" dirty="0" smtClean="0"/>
              <a:t>ά</a:t>
            </a:r>
            <a:r>
              <a:rPr lang="en-US" dirty="0" err="1" smtClean="0"/>
              <a:t>γκες</a:t>
            </a:r>
            <a:endParaRPr lang="en-US" dirty="0" smtClean="0"/>
          </a:p>
          <a:p>
            <a:r>
              <a:rPr lang="en-US" dirty="0" err="1" smtClean="0"/>
              <a:t>Μεγάλες</a:t>
            </a:r>
            <a:r>
              <a:rPr lang="en-US" dirty="0" smtClean="0"/>
              <a:t> και α</a:t>
            </a:r>
            <a:r>
              <a:rPr lang="en-US" dirty="0" err="1" smtClean="0"/>
              <a:t>κρι</a:t>
            </a:r>
            <a:r>
              <a:rPr lang="en-US" dirty="0" smtClean="0"/>
              <a:t>βές αναζητήσεις,  δεν σπάνε </a:t>
            </a:r>
          </a:p>
          <a:p>
            <a:r>
              <a:rPr lang="en-US" dirty="0" err="1" smtClean="0"/>
              <a:t>Κρ</a:t>
            </a:r>
            <a:r>
              <a:rPr lang="en-US" dirty="0" smtClean="0"/>
              <a:t>ατήσεις,  πληρωμές = κλασσικό OLTP</a:t>
            </a:r>
          </a:p>
          <a:p>
            <a:r>
              <a:rPr lang="en-US" dirty="0" smtClean="0"/>
              <a:t>Reference data </a:t>
            </a:r>
          </a:p>
          <a:p>
            <a:pPr lvl="1"/>
            <a:r>
              <a:rPr lang="en-US" dirty="0" err="1" smtClean="0"/>
              <a:t>Αεροδρόμι</a:t>
            </a:r>
            <a:r>
              <a:rPr lang="en-US" dirty="0" smtClean="0"/>
              <a:t>α,  Αεροπορικές,  Προορισμοί </a:t>
            </a:r>
          </a:p>
          <a:p>
            <a:r>
              <a:rPr lang="en-US" dirty="0" smtClean="0"/>
              <a:t>Logs και events</a:t>
            </a:r>
          </a:p>
        </p:txBody>
      </p:sp>
    </p:spTree>
    <p:extLst>
      <p:ext uri="{BB962C8B-B14F-4D97-AF65-F5344CB8AC3E}">
        <p14:creationId xmlns:p14="http://schemas.microsoft.com/office/powerpoint/2010/main" val="37941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Δεδομένα – Λύσεις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databases</a:t>
            </a:r>
          </a:p>
          <a:p>
            <a:r>
              <a:rPr lang="en-US" dirty="0" err="1" smtClean="0"/>
              <a:t>Memcache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 err="1" smtClean="0"/>
              <a:t>γι</a:t>
            </a:r>
            <a:r>
              <a:rPr lang="en-US" dirty="0" smtClean="0"/>
              <a:t>α reference δεδομένα,  volatile data</a:t>
            </a:r>
          </a:p>
          <a:p>
            <a:r>
              <a:rPr lang="en-US" dirty="0" err="1" smtClean="0"/>
              <a:t>Κλ</a:t>
            </a:r>
            <a:r>
              <a:rPr lang="en-US" dirty="0" smtClean="0"/>
              <a:t>ασσικό OLTP </a:t>
            </a:r>
          </a:p>
        </p:txBody>
      </p:sp>
    </p:spTree>
    <p:extLst>
      <p:ext uri="{BB962C8B-B14F-4D97-AF65-F5344CB8AC3E}">
        <p14:creationId xmlns:p14="http://schemas.microsoft.com/office/powerpoint/2010/main" val="40182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Ακριβά </a:t>
            </a:r>
            <a:r>
              <a:rPr lang="en-US" dirty="0" smtClean="0"/>
              <a:t>searches</a:t>
            </a:r>
          </a:p>
          <a:p>
            <a:pPr lvl="1"/>
            <a:r>
              <a:rPr lang="el-GR" dirty="0" smtClean="0"/>
              <a:t>Αλλά και μεγάλα </a:t>
            </a:r>
            <a:r>
              <a:rPr lang="en-US" dirty="0" smtClean="0"/>
              <a:t>DTOs</a:t>
            </a:r>
            <a:endParaRPr lang="el-GR" dirty="0" smtClean="0"/>
          </a:p>
          <a:p>
            <a:r>
              <a:rPr lang="en-US" dirty="0" err="1" smtClean="0"/>
              <a:t>Πολλά</a:t>
            </a:r>
            <a:r>
              <a:rPr lang="en-US" dirty="0" smtClean="0"/>
              <a:t> Reference data</a:t>
            </a:r>
          </a:p>
          <a:p>
            <a:r>
              <a:rPr lang="en-US" dirty="0" err="1" smtClean="0"/>
              <a:t>Πολλοί</a:t>
            </a:r>
            <a:r>
              <a:rPr lang="en-US" dirty="0" smtClean="0"/>
              <a:t> servers/ clients</a:t>
            </a:r>
          </a:p>
          <a:p>
            <a:r>
              <a:rPr lang="en-US" dirty="0" err="1" smtClean="0"/>
              <a:t>Μεγάλο</a:t>
            </a:r>
            <a:r>
              <a:rPr lang="en-US" dirty="0" smtClean="0"/>
              <a:t> traffic - &gt; </a:t>
            </a:r>
            <a:r>
              <a:rPr lang="en-US" dirty="0" err="1" smtClean="0"/>
              <a:t>μεγάλο</a:t>
            </a:r>
            <a:r>
              <a:rPr lang="en-US" dirty="0" smtClean="0"/>
              <a:t> </a:t>
            </a:r>
            <a:r>
              <a:rPr lang="en-US" dirty="0" err="1" smtClean="0"/>
              <a:t>κόστος</a:t>
            </a:r>
            <a:r>
              <a:rPr lang="en-US" dirty="0" smtClean="0"/>
              <a:t> lookup</a:t>
            </a:r>
          </a:p>
          <a:p>
            <a:r>
              <a:rPr lang="en-US" dirty="0" err="1" smtClean="0"/>
              <a:t>Συγχρονισμός</a:t>
            </a:r>
            <a:r>
              <a:rPr lang="en-US" dirty="0" smtClean="0"/>
              <a:t> </a:t>
            </a:r>
            <a:r>
              <a:rPr lang="en-US" dirty="0" err="1" smtClean="0"/>
              <a:t>μετ</a:t>
            </a:r>
            <a:r>
              <a:rPr lang="en-US" dirty="0" smtClean="0"/>
              <a:t>αξύ servers</a:t>
            </a:r>
          </a:p>
          <a:p>
            <a:pPr lvl="1"/>
            <a:r>
              <a:rPr lang="en-US" dirty="0" smtClean="0"/>
              <a:t>Μα π</a:t>
            </a:r>
            <a:r>
              <a:rPr lang="en-US" dirty="0" err="1" smtClean="0"/>
              <a:t>ότε</a:t>
            </a:r>
            <a:r>
              <a:rPr lang="en-US" dirty="0" smtClean="0"/>
              <a:t> </a:t>
            </a:r>
            <a:r>
              <a:rPr lang="en-US" dirty="0" err="1" smtClean="0"/>
              <a:t>άλλ</a:t>
            </a:r>
            <a:r>
              <a:rPr lang="en-US" dirty="0" smtClean="0"/>
              <a:t>αξε η τιμή; 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5350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Σενάριο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Online travel agency</a:t>
            </a:r>
            <a:endParaRPr lang="en-US" dirty="0"/>
          </a:p>
        </p:txBody>
      </p:sp>
      <p:pic>
        <p:nvPicPr>
          <p:cNvPr id="2050" name="Picture 2" descr="www.pamediakopes.g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535" y="4153247"/>
            <a:ext cx="19812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</a:t>
            </a:r>
            <a:r>
              <a:rPr lang="en-US" baseline="0" dirty="0" smtClean="0"/>
              <a:t> </a:t>
            </a:r>
            <a:r>
              <a:rPr lang="el-GR" baseline="0" dirty="0" smtClean="0"/>
              <a:t>παρακολούθηση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Γίνεται</a:t>
            </a:r>
            <a:r>
              <a:rPr lang="el-GR" baseline="0" dirty="0" smtClean="0"/>
              <a:t> και με </a:t>
            </a:r>
            <a:r>
              <a:rPr lang="en-US" baseline="0" dirty="0" smtClean="0"/>
              <a:t>Events, Logs </a:t>
            </a:r>
          </a:p>
          <a:p>
            <a:pPr lvl="1"/>
            <a:r>
              <a:rPr lang="el-GR" dirty="0" smtClean="0"/>
              <a:t>Όχι ό,τι ωραιότερο</a:t>
            </a:r>
          </a:p>
          <a:p>
            <a:r>
              <a:rPr lang="en-US" dirty="0" smtClean="0"/>
              <a:t>Workflow </a:t>
            </a:r>
          </a:p>
          <a:p>
            <a:pPr lvl="1"/>
            <a:r>
              <a:rPr lang="el-GR" dirty="0" smtClean="0"/>
              <a:t>Απλουστεύει τον κώδικα</a:t>
            </a:r>
            <a:r>
              <a:rPr lang="en-US" dirty="0" smtClean="0"/>
              <a:t> </a:t>
            </a:r>
            <a:r>
              <a:rPr lang="el-GR" dirty="0" smtClean="0"/>
              <a:t>και τα </a:t>
            </a:r>
            <a:r>
              <a:rPr lang="en-US" dirty="0" smtClean="0"/>
              <a:t>services</a:t>
            </a:r>
            <a:endParaRPr lang="el-GR" dirty="0" smtClean="0"/>
          </a:p>
          <a:p>
            <a:pPr lvl="1"/>
            <a:r>
              <a:rPr lang="el-GR" dirty="0" smtClean="0"/>
              <a:t>Διευκολύνει </a:t>
            </a:r>
            <a:r>
              <a:rPr lang="en-US" dirty="0" smtClean="0"/>
              <a:t>failure handling, timeouts, compensations</a:t>
            </a:r>
          </a:p>
          <a:p>
            <a:pPr lvl="1"/>
            <a:r>
              <a:rPr lang="en-US" dirty="0" smtClean="0"/>
              <a:t>Orchestration </a:t>
            </a:r>
            <a:r>
              <a:rPr lang="el-GR" dirty="0" smtClean="0"/>
              <a:t>μεν φτάνει να μην είναι βαρύ σαν συμφωνική ορχήστρα</a:t>
            </a:r>
          </a:p>
          <a:p>
            <a:r>
              <a:rPr lang="en-US" dirty="0" smtClean="0"/>
              <a:t>Sagas </a:t>
            </a:r>
            <a:r>
              <a:rPr lang="el-GR" dirty="0" err="1" smtClean="0"/>
              <a:t>αλα</a:t>
            </a:r>
            <a:r>
              <a:rPr lang="el-GR" dirty="0" smtClean="0"/>
              <a:t> </a:t>
            </a:r>
            <a:r>
              <a:rPr lang="en-US" dirty="0" err="1" smtClean="0"/>
              <a:t>NServiceBus</a:t>
            </a:r>
            <a:endParaRPr lang="el-GR" dirty="0" smtClean="0"/>
          </a:p>
          <a:p>
            <a:pPr lvl="1"/>
            <a:r>
              <a:rPr lang="el-GR" dirty="0" smtClean="0"/>
              <a:t>Μάλλον το καλύτερο</a:t>
            </a:r>
          </a:p>
          <a:p>
            <a:pPr lvl="1"/>
            <a:r>
              <a:rPr lang="el-GR" dirty="0" smtClean="0"/>
              <a:t>Έξτρα </a:t>
            </a:r>
            <a:r>
              <a:rPr lang="en-US" dirty="0" smtClean="0"/>
              <a:t>framework</a:t>
            </a:r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185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&amp; Automation</a:t>
            </a:r>
            <a:r>
              <a:rPr lang="el-GR" dirty="0" smtClean="0"/>
              <a:t> - 1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Windows Group Policies</a:t>
            </a:r>
          </a:p>
          <a:p>
            <a:pPr lvl="1"/>
            <a:r>
              <a:rPr lang="el-GR" dirty="0" smtClean="0"/>
              <a:t>Ένα λειτουργικό</a:t>
            </a:r>
          </a:p>
          <a:p>
            <a:pPr lvl="1"/>
            <a:r>
              <a:rPr lang="el-GR" dirty="0" smtClean="0"/>
              <a:t>Πολλά μηχανήματα</a:t>
            </a:r>
          </a:p>
          <a:p>
            <a:pPr lvl="1"/>
            <a:r>
              <a:rPr lang="en-US" dirty="0" smtClean="0"/>
              <a:t>Drop-in deployments</a:t>
            </a:r>
          </a:p>
          <a:p>
            <a:pPr lvl="1"/>
            <a:r>
              <a:rPr lang="el-GR" dirty="0" smtClean="0"/>
              <a:t>Ανεξάρτητα πακέτα</a:t>
            </a:r>
          </a:p>
          <a:p>
            <a:r>
              <a:rPr lang="el-GR" dirty="0" smtClean="0"/>
              <a:t>Το αντίστροφο</a:t>
            </a:r>
          </a:p>
          <a:p>
            <a:pPr lvl="1"/>
            <a:r>
              <a:rPr lang="el-GR" dirty="0" smtClean="0"/>
              <a:t>Δεκάδες </a:t>
            </a:r>
            <a:r>
              <a:rPr lang="en-US" dirty="0" smtClean="0"/>
              <a:t>servers</a:t>
            </a:r>
            <a:endParaRPr lang="el-GR" dirty="0" smtClean="0"/>
          </a:p>
          <a:p>
            <a:pPr lvl="1"/>
            <a:r>
              <a:rPr lang="el-GR" dirty="0" smtClean="0"/>
              <a:t>Διακριτοί ρόλοι</a:t>
            </a:r>
            <a:endParaRPr lang="en-US" dirty="0" smtClean="0"/>
          </a:p>
          <a:p>
            <a:pPr lvl="1"/>
            <a:r>
              <a:rPr lang="el-GR" dirty="0" smtClean="0"/>
              <a:t>Πολλαπλά βήματα</a:t>
            </a:r>
          </a:p>
          <a:p>
            <a:pPr lvl="1"/>
            <a:r>
              <a:rPr lang="el-GR" dirty="0" smtClean="0"/>
              <a:t>Αλληλεξαρτήσεις</a:t>
            </a:r>
          </a:p>
          <a:p>
            <a:pPr lvl="1"/>
            <a:r>
              <a:rPr lang="el-GR" dirty="0" smtClean="0"/>
              <a:t>Πολλά Λειτουργικά</a:t>
            </a:r>
          </a:p>
          <a:p>
            <a:pPr lvl="1"/>
            <a:r>
              <a:rPr lang="en-US" dirty="0" smtClean="0"/>
              <a:t>Rollout waves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269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&amp; Automation – Puppet, Chef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 Microsoft </a:t>
            </a:r>
            <a:r>
              <a:rPr lang="el-GR" dirty="0" smtClean="0"/>
              <a:t>λατρεύει τα </a:t>
            </a:r>
            <a:r>
              <a:rPr lang="en-US" dirty="0" smtClean="0"/>
              <a:t>Puppet </a:t>
            </a:r>
            <a:r>
              <a:rPr lang="el-GR" dirty="0" smtClean="0"/>
              <a:t>και </a:t>
            </a:r>
            <a:r>
              <a:rPr lang="en-US" dirty="0" smtClean="0"/>
              <a:t>Chef!</a:t>
            </a:r>
          </a:p>
          <a:p>
            <a:r>
              <a:rPr lang="en-US" dirty="0" smtClean="0"/>
              <a:t>Declarative </a:t>
            </a:r>
            <a:r>
              <a:rPr lang="el-GR" dirty="0" smtClean="0"/>
              <a:t>ορισμός του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VMs, services, accounts</a:t>
            </a:r>
            <a:endParaRPr lang="en-US" dirty="0"/>
          </a:p>
          <a:p>
            <a:pPr lvl="1"/>
            <a:r>
              <a:rPr lang="el-GR" dirty="0" smtClean="0"/>
              <a:t>Περιγραφή σε </a:t>
            </a:r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Cross platform</a:t>
            </a:r>
          </a:p>
          <a:p>
            <a:r>
              <a:rPr lang="en-US" dirty="0" smtClean="0"/>
              <a:t>Windows Specific</a:t>
            </a:r>
          </a:p>
          <a:p>
            <a:pPr lvl="1"/>
            <a:r>
              <a:rPr lang="en-US" dirty="0" smtClean="0"/>
              <a:t>Octopus Deploy</a:t>
            </a:r>
          </a:p>
        </p:txBody>
      </p:sp>
    </p:spTree>
    <p:extLst>
      <p:ext uri="{BB962C8B-B14F-4D97-AF65-F5344CB8AC3E}">
        <p14:creationId xmlns:p14="http://schemas.microsoft.com/office/powerpoint/2010/main" val="13523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577" y="824028"/>
            <a:ext cx="10515600" cy="1325563"/>
          </a:xfrm>
        </p:spPr>
        <p:txBody>
          <a:bodyPr/>
          <a:lstStyle/>
          <a:p>
            <a:r>
              <a:rPr lang="en-US" smtClean="0"/>
              <a:t>Monitoring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Δι</a:t>
            </a:r>
            <a:r>
              <a:rPr lang="en-US" dirty="0" smtClean="0"/>
              <a:t>αφορετικές μορφές </a:t>
            </a:r>
          </a:p>
          <a:p>
            <a:r>
              <a:rPr lang="en-US" dirty="0" smtClean="0"/>
              <a:t>Admins want Performance Counters</a:t>
            </a:r>
          </a:p>
          <a:p>
            <a:r>
              <a:rPr lang="en-US" dirty="0" err="1" smtClean="0"/>
              <a:t>Devs</a:t>
            </a:r>
            <a:r>
              <a:rPr lang="en-US" dirty="0" smtClean="0"/>
              <a:t> want Log records</a:t>
            </a:r>
          </a:p>
          <a:p>
            <a:r>
              <a:rPr lang="en-US" dirty="0" smtClean="0"/>
              <a:t>Biz want business events</a:t>
            </a:r>
          </a:p>
          <a:p>
            <a:r>
              <a:rPr lang="en-US" dirty="0" smtClean="0"/>
              <a:t>Different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&gt;1 </a:t>
            </a:r>
            <a:r>
              <a:rPr lang="el-GR" dirty="0" smtClean="0"/>
              <a:t>εκατομμύριο</a:t>
            </a:r>
            <a:r>
              <a:rPr lang="en-US" dirty="0" smtClean="0"/>
              <a:t> search </a:t>
            </a:r>
            <a:r>
              <a:rPr lang="en-US" dirty="0" err="1" smtClean="0"/>
              <a:t>τη</a:t>
            </a:r>
            <a:r>
              <a:rPr lang="en-US" dirty="0" smtClean="0"/>
              <a:t> </a:t>
            </a:r>
            <a:r>
              <a:rPr lang="en-US" dirty="0" err="1" smtClean="0"/>
              <a:t>μέρ</a:t>
            </a:r>
            <a:r>
              <a:rPr lang="en-US" dirty="0" smtClean="0"/>
              <a:t>α </a:t>
            </a:r>
          </a:p>
          <a:p>
            <a:r>
              <a:rPr lang="en-US" dirty="0" smtClean="0"/>
              <a:t>50000000000 events </a:t>
            </a:r>
            <a:r>
              <a:rPr lang="en-US" dirty="0" err="1" smtClean="0"/>
              <a:t>το</a:t>
            </a:r>
            <a:r>
              <a:rPr lang="en-US" dirty="0" smtClean="0"/>
              <a:t> </a:t>
            </a:r>
            <a:r>
              <a:rPr lang="en-US" dirty="0" err="1" smtClean="0"/>
              <a:t>χρόνο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Κάθε</a:t>
            </a:r>
            <a:r>
              <a:rPr lang="en-US" dirty="0" smtClean="0"/>
              <a:t> ανα</a:t>
            </a:r>
            <a:r>
              <a:rPr lang="en-US" dirty="0" err="1" smtClean="0"/>
              <a:t>ζήτηση</a:t>
            </a:r>
            <a:r>
              <a:rPr lang="en-US" dirty="0" smtClean="0"/>
              <a:t>,  </a:t>
            </a:r>
            <a:r>
              <a:rPr lang="en-US" dirty="0" err="1" smtClean="0"/>
              <a:t>κράτηση</a:t>
            </a:r>
            <a:r>
              <a:rPr lang="en-US" dirty="0" smtClean="0"/>
              <a:t> π</a:t>
            </a:r>
            <a:r>
              <a:rPr lang="en-US" dirty="0" err="1" smtClean="0"/>
              <a:t>ροκ</a:t>
            </a:r>
            <a:r>
              <a:rPr lang="en-US" dirty="0" smtClean="0"/>
              <a:t>αλεί πολλαπλά events</a:t>
            </a:r>
          </a:p>
          <a:p>
            <a:r>
              <a:rPr lang="en-US" dirty="0" smtClean="0"/>
              <a:t>Logs </a:t>
            </a:r>
            <a:r>
              <a:rPr lang="el-GR" dirty="0" smtClean="0"/>
              <a:t>σε κάθε βήμα</a:t>
            </a:r>
          </a:p>
          <a:p>
            <a:r>
              <a:rPr lang="el-GR" dirty="0" smtClean="0"/>
              <a:t>Ανάγκη για</a:t>
            </a:r>
          </a:p>
          <a:p>
            <a:pPr lvl="1"/>
            <a:r>
              <a:rPr lang="en-US" dirty="0" smtClean="0"/>
              <a:t>Document DBs</a:t>
            </a:r>
          </a:p>
          <a:p>
            <a:pPr lvl="1"/>
            <a:r>
              <a:rPr lang="en-US" dirty="0" smtClean="0"/>
              <a:t>Blob storage</a:t>
            </a:r>
          </a:p>
          <a:p>
            <a:pPr lvl="1"/>
            <a:r>
              <a:rPr lang="en-US" dirty="0" err="1" smtClean="0"/>
              <a:t>Splunk</a:t>
            </a:r>
            <a:r>
              <a:rPr lang="en-US" dirty="0" smtClean="0"/>
              <a:t> </a:t>
            </a:r>
            <a:r>
              <a:rPr lang="el-GR" dirty="0" smtClean="0"/>
              <a:t>για </a:t>
            </a:r>
            <a:r>
              <a:rPr lang="en-US" dirty="0" smtClean="0"/>
              <a:t>log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of Things ?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Δεν είναι ένα </a:t>
            </a:r>
            <a:r>
              <a:rPr lang="en-US" dirty="0" smtClean="0"/>
              <a:t>app</a:t>
            </a:r>
            <a:r>
              <a:rPr lang="el-GR" dirty="0" smtClean="0"/>
              <a:t> που μιλάει με ένα </a:t>
            </a:r>
            <a:r>
              <a:rPr lang="en-US" dirty="0" smtClean="0"/>
              <a:t>server</a:t>
            </a:r>
          </a:p>
          <a:p>
            <a:r>
              <a:rPr lang="el-GR" dirty="0" smtClean="0"/>
              <a:t>Χιλιάδες συσκευές χωρίς </a:t>
            </a:r>
            <a:r>
              <a:rPr lang="en-US" dirty="0" smtClean="0"/>
              <a:t>UI </a:t>
            </a:r>
            <a:r>
              <a:rPr lang="el-GR" dirty="0" smtClean="0"/>
              <a:t>που στέλνουν συνέχεια </a:t>
            </a:r>
            <a:r>
              <a:rPr lang="en-US" dirty="0" smtClean="0"/>
              <a:t>events</a:t>
            </a:r>
          </a:p>
          <a:p>
            <a:r>
              <a:rPr lang="el-GR" dirty="0" smtClean="0"/>
              <a:t>«Μερικοί» </a:t>
            </a:r>
            <a:r>
              <a:rPr lang="en-US" dirty="0" smtClean="0"/>
              <a:t>servers </a:t>
            </a:r>
            <a:r>
              <a:rPr lang="el-GR" dirty="0" smtClean="0"/>
              <a:t>που στέλνουν εκατοντάδες </a:t>
            </a:r>
            <a:r>
              <a:rPr lang="en-US" dirty="0" smtClean="0"/>
              <a:t>events </a:t>
            </a:r>
            <a:r>
              <a:rPr lang="el-GR" dirty="0" smtClean="0"/>
              <a:t>το δευτερόλεπτο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823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&amp;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Μα</a:t>
            </a:r>
            <a:r>
              <a:rPr lang="en-US" dirty="0" err="1" smtClean="0"/>
              <a:t>σάει</a:t>
            </a:r>
            <a:r>
              <a:rPr lang="en-US" dirty="0" smtClean="0"/>
              <a:t> data,  β</a:t>
            </a:r>
            <a:r>
              <a:rPr lang="en-US" dirty="0" err="1" smtClean="0"/>
              <a:t>γάζουμε</a:t>
            </a:r>
            <a:r>
              <a:rPr lang="en-US" dirty="0" smtClean="0"/>
              <a:t> </a:t>
            </a:r>
            <a:r>
              <a:rPr lang="en-US" dirty="0" err="1" smtClean="0"/>
              <a:t>μοντέλ</a:t>
            </a:r>
            <a:r>
              <a:rPr lang="en-US" dirty="0" smtClean="0"/>
              <a:t>α</a:t>
            </a:r>
          </a:p>
          <a:p>
            <a:r>
              <a:rPr lang="en-US" dirty="0" smtClean="0"/>
              <a:t>Απ</a:t>
            </a:r>
            <a:r>
              <a:rPr lang="en-US" dirty="0" err="1" smtClean="0"/>
              <a:t>οτελέσμ</a:t>
            </a:r>
            <a:r>
              <a:rPr lang="en-US" dirty="0" smtClean="0"/>
              <a:t>ατα καμπάνιας – offline</a:t>
            </a:r>
          </a:p>
          <a:p>
            <a:r>
              <a:rPr lang="en-US" dirty="0" smtClean="0"/>
              <a:t>Recommendations – online</a:t>
            </a:r>
          </a:p>
          <a:p>
            <a:r>
              <a:rPr lang="en-US" dirty="0" err="1" smtClean="0"/>
              <a:t>Πολλές</a:t>
            </a:r>
            <a:r>
              <a:rPr lang="en-US" dirty="0" smtClean="0"/>
              <a:t> π</a:t>
            </a:r>
            <a:r>
              <a:rPr lang="en-US" dirty="0" err="1" smtClean="0"/>
              <a:t>ηγές</a:t>
            </a:r>
            <a:r>
              <a:rPr lang="en-US" dirty="0" smtClean="0"/>
              <a:t> και </a:t>
            </a:r>
            <a:r>
              <a:rPr lang="en-US" dirty="0" err="1" smtClean="0"/>
              <a:t>μορφές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Βάσεις</a:t>
            </a:r>
            <a:endParaRPr lang="en-US" dirty="0" smtClean="0"/>
          </a:p>
          <a:p>
            <a:pPr lvl="1"/>
            <a:r>
              <a:rPr lang="el-GR" dirty="0" smtClean="0"/>
              <a:t>Χ</a:t>
            </a:r>
            <a:r>
              <a:rPr lang="en-US" dirty="0" err="1" smtClean="0"/>
              <a:t>ύμ</a:t>
            </a:r>
            <a:r>
              <a:rPr lang="en-US" dirty="0" smtClean="0"/>
              <a:t>α κείμενο</a:t>
            </a:r>
            <a:endParaRPr lang="el-GR" dirty="0" smtClean="0"/>
          </a:p>
          <a:p>
            <a:pPr lvl="1"/>
            <a:r>
              <a:rPr lang="en-US" dirty="0" smtClean="0"/>
              <a:t>REST calls</a:t>
            </a:r>
          </a:p>
          <a:p>
            <a:r>
              <a:rPr lang="en-US" dirty="0" err="1" smtClean="0"/>
              <a:t>Ανάγκη</a:t>
            </a:r>
            <a:r>
              <a:rPr lang="en-US" dirty="0" smtClean="0"/>
              <a:t> </a:t>
            </a:r>
            <a:r>
              <a:rPr lang="en-US" dirty="0" err="1" smtClean="0"/>
              <a:t>γι</a:t>
            </a:r>
            <a:r>
              <a:rPr lang="en-US" dirty="0" smtClean="0"/>
              <a:t>α  batch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προσφέρει το </a:t>
            </a:r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Ενδοεπικοινωνίες – Βασική ιδέα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Κάθε </a:t>
            </a:r>
            <a:r>
              <a:rPr lang="en-US" dirty="0" smtClean="0"/>
              <a:t>“service” </a:t>
            </a:r>
            <a:r>
              <a:rPr lang="el-GR" dirty="0" smtClean="0"/>
              <a:t>ορίζει ένα </a:t>
            </a:r>
            <a:r>
              <a:rPr lang="en-US" dirty="0" smtClean="0"/>
              <a:t>topic </a:t>
            </a:r>
            <a:r>
              <a:rPr lang="el-GR" dirty="0" smtClean="0"/>
              <a:t>ή </a:t>
            </a:r>
            <a:r>
              <a:rPr lang="en-US" dirty="0" smtClean="0"/>
              <a:t>queue</a:t>
            </a:r>
          </a:p>
          <a:p>
            <a:r>
              <a:rPr lang="el-GR" dirty="0" smtClean="0"/>
              <a:t>Οι </a:t>
            </a:r>
            <a:r>
              <a:rPr lang="en-US" dirty="0" smtClean="0"/>
              <a:t>clients </a:t>
            </a:r>
            <a:r>
              <a:rPr lang="el-GR" dirty="0" smtClean="0"/>
              <a:t>κάνουν </a:t>
            </a:r>
            <a:r>
              <a:rPr lang="en-US" dirty="0" smtClean="0"/>
              <a:t>post </a:t>
            </a:r>
            <a:r>
              <a:rPr lang="el-GR" dirty="0" smtClean="0"/>
              <a:t>στο </a:t>
            </a:r>
            <a:r>
              <a:rPr lang="en-US" dirty="0" smtClean="0"/>
              <a:t>queue</a:t>
            </a:r>
          </a:p>
          <a:p>
            <a:r>
              <a:rPr lang="el-GR" dirty="0" smtClean="0"/>
              <a:t>Τα </a:t>
            </a:r>
            <a:r>
              <a:rPr lang="en-US" dirty="0" smtClean="0"/>
              <a:t>Azure Service Bus queues </a:t>
            </a:r>
            <a:r>
              <a:rPr lang="el-GR" dirty="0" smtClean="0"/>
              <a:t>έχουν ένα </a:t>
            </a:r>
            <a:r>
              <a:rPr lang="en-US" dirty="0" smtClean="0"/>
              <a:t>subscriber</a:t>
            </a:r>
          </a:p>
          <a:p>
            <a:r>
              <a:rPr lang="en-US" dirty="0" smtClean="0"/>
              <a:t>Topics – </a:t>
            </a:r>
            <a:r>
              <a:rPr lang="el-GR" dirty="0" smtClean="0"/>
              <a:t>πολλοί </a:t>
            </a:r>
            <a:r>
              <a:rPr lang="en-US" dirty="0" smtClean="0"/>
              <a:t>subscribers</a:t>
            </a:r>
          </a:p>
          <a:p>
            <a:r>
              <a:rPr lang="en-US" dirty="0" smtClean="0"/>
              <a:t>Azure Ta Storage Queues </a:t>
            </a:r>
            <a:r>
              <a:rPr lang="el-GR" dirty="0" smtClean="0"/>
              <a:t>απαιτούν </a:t>
            </a:r>
            <a:r>
              <a:rPr lang="en-US" dirty="0" smtClean="0"/>
              <a:t>polling</a:t>
            </a:r>
          </a:p>
          <a:p>
            <a:pPr lvl="1"/>
            <a:r>
              <a:rPr lang="el-GR" dirty="0" smtClean="0"/>
              <a:t>Αλλά είναι πιο γρήγορα</a:t>
            </a:r>
            <a:endParaRPr lang="en-US" dirty="0" smtClean="0"/>
          </a:p>
          <a:p>
            <a:r>
              <a:rPr lang="en-US" dirty="0" smtClean="0"/>
              <a:t>Scale out </a:t>
            </a:r>
            <a:r>
              <a:rPr lang="el-GR" dirty="0" smtClean="0"/>
              <a:t>με το μέγεθος του </a:t>
            </a:r>
            <a:r>
              <a:rPr lang="en-US" dirty="0" smtClean="0"/>
              <a:t>Queue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340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Ενδοεπικοινωνίες</a:t>
            </a:r>
            <a:r>
              <a:rPr lang="en-US" dirty="0" smtClean="0"/>
              <a:t> - </a:t>
            </a:r>
            <a:r>
              <a:rPr lang="el-GR" dirty="0" smtClean="0"/>
              <a:t>Υπηρεσίες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732955" cy="34163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Azure Service Bus</a:t>
            </a:r>
            <a:r>
              <a:rPr lang="el-GR" dirty="0" smtClean="0"/>
              <a:t> </a:t>
            </a:r>
            <a:r>
              <a:rPr lang="en-US" dirty="0" smtClean="0"/>
              <a:t>Queues/Topics</a:t>
            </a:r>
          </a:p>
          <a:p>
            <a:pPr lvl="1"/>
            <a:r>
              <a:rPr lang="en-US" dirty="0" smtClean="0"/>
              <a:t>Pub/Sub</a:t>
            </a:r>
          </a:p>
          <a:p>
            <a:pPr lvl="1"/>
            <a:r>
              <a:rPr lang="en-US" dirty="0" smtClean="0"/>
              <a:t>256</a:t>
            </a:r>
            <a:r>
              <a:rPr lang="el-GR" dirty="0" smtClean="0"/>
              <a:t>ΚΒ </a:t>
            </a:r>
            <a:r>
              <a:rPr lang="en-US" dirty="0" smtClean="0"/>
              <a:t>per message, 5 GB per topic, indefinite lifetime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Slower than Storage queues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AMQP  </a:t>
            </a:r>
            <a:r>
              <a:rPr lang="el-GR" dirty="0" smtClean="0">
                <a:sym typeface="Wingdings" panose="05000000000000000000" pitchFamily="2" charset="2"/>
              </a:rPr>
              <a:t>συμβατό με άλλα </a:t>
            </a:r>
            <a:r>
              <a:rPr lang="en-US" dirty="0" smtClean="0">
                <a:sym typeface="Wingdings" panose="05000000000000000000" pitchFamily="2" charset="2"/>
              </a:rPr>
              <a:t>queue services!</a:t>
            </a:r>
          </a:p>
          <a:p>
            <a:pPr lvl="1"/>
            <a:r>
              <a:rPr lang="el-GR" dirty="0" smtClean="0">
                <a:sym typeface="Wingdings" panose="05000000000000000000" pitchFamily="2" charset="2"/>
              </a:rPr>
              <a:t>Δεν έχει </a:t>
            </a:r>
            <a:r>
              <a:rPr lang="en-US" dirty="0" smtClean="0">
                <a:sym typeface="Wingdings" panose="05000000000000000000" pitchFamily="2" charset="2"/>
              </a:rPr>
              <a:t>retries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Azure Service Bus Relay</a:t>
            </a:r>
            <a:endParaRPr lang="el-GR" dirty="0" smtClean="0">
              <a:sym typeface="Wingdings" panose="05000000000000000000" pitchFamily="2" charset="2"/>
            </a:endParaRPr>
          </a:p>
          <a:p>
            <a:pPr lvl="1"/>
            <a:r>
              <a:rPr lang="el-GR" dirty="0" smtClean="0">
                <a:sym typeface="Wingdings" panose="05000000000000000000" pitchFamily="2" charset="2"/>
              </a:rPr>
              <a:t>Επικοινωνία με </a:t>
            </a:r>
            <a:r>
              <a:rPr lang="en-US" dirty="0" smtClean="0">
                <a:sym typeface="Wingdings" panose="05000000000000000000" pitchFamily="2" charset="2"/>
              </a:rPr>
              <a:t>on-premises! (</a:t>
            </a:r>
            <a:r>
              <a:rPr lang="el-GR" dirty="0" smtClean="0">
                <a:sym typeface="Wingdings" panose="05000000000000000000" pitchFamily="2" charset="2"/>
              </a:rPr>
              <a:t>λογιστήριο)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Azure Storage Queues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64KB per message, 7 days lifetime</a:t>
            </a:r>
          </a:p>
          <a:p>
            <a:pPr lvl="1"/>
            <a:r>
              <a:rPr lang="el-GR" dirty="0" smtClean="0">
                <a:sym typeface="Wingdings" panose="05000000000000000000" pitchFamily="2" charset="2"/>
              </a:rPr>
              <a:t>Επιτρέπει </a:t>
            </a:r>
            <a:r>
              <a:rPr lang="en-US" dirty="0" smtClean="0">
                <a:sym typeface="Wingdings" panose="05000000000000000000" pitchFamily="2" charset="2"/>
              </a:rPr>
              <a:t>retries</a:t>
            </a:r>
          </a:p>
          <a:p>
            <a:pPr lvl="1"/>
            <a:r>
              <a:rPr lang="el-GR" dirty="0" smtClean="0">
                <a:sym typeface="Wingdings" panose="05000000000000000000" pitchFamily="2" charset="2"/>
              </a:rPr>
              <a:t>Γρηγορότερο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l-G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21338" y="2533713"/>
            <a:ext cx="466458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Κόστος?</a:t>
            </a:r>
          </a:p>
          <a:p>
            <a:pPr lvl="1"/>
            <a:r>
              <a:rPr lang="el-GR" dirty="0" smtClean="0"/>
              <a:t>Βγάλε άκρη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5952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Travel Agency</a:t>
            </a:r>
            <a:r>
              <a:rPr lang="el-GR" dirty="0" smtClean="0"/>
              <a:t> (Μεγάλο)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Ευρωπαϊκό </a:t>
            </a:r>
            <a:r>
              <a:rPr lang="en-US" dirty="0" smtClean="0"/>
              <a:t>Top 1</a:t>
            </a:r>
            <a:r>
              <a:rPr lang="el-GR" dirty="0" smtClean="0"/>
              <a:t>0, 3</a:t>
            </a:r>
            <a:r>
              <a:rPr lang="el-GR" baseline="30000" dirty="0" smtClean="0"/>
              <a:t>η</a:t>
            </a:r>
            <a:r>
              <a:rPr lang="el-GR" dirty="0" smtClean="0"/>
              <a:t> στη Ρωσία</a:t>
            </a:r>
          </a:p>
          <a:p>
            <a:r>
              <a:rPr lang="el-GR" dirty="0" smtClean="0"/>
              <a:t>Εκατομμύρια αναζητήσεις/μέρα</a:t>
            </a:r>
          </a:p>
          <a:p>
            <a:r>
              <a:rPr lang="el-GR" dirty="0" smtClean="0"/>
              <a:t>Χιλιάδες πωλήσεις/μέρα</a:t>
            </a:r>
          </a:p>
          <a:p>
            <a:r>
              <a:rPr lang="en-US" dirty="0" smtClean="0"/>
              <a:t>~ 5</a:t>
            </a:r>
            <a:r>
              <a:rPr lang="el-GR" dirty="0" smtClean="0"/>
              <a:t> </a:t>
            </a:r>
            <a:r>
              <a:rPr lang="en-US" dirty="0" smtClean="0"/>
              <a:t>Billion Events/year</a:t>
            </a:r>
          </a:p>
          <a:p>
            <a:pPr lvl="1"/>
            <a:r>
              <a:rPr lang="el-GR" dirty="0" smtClean="0"/>
              <a:t>Μερικά εκατομμύρια/μέρα</a:t>
            </a:r>
          </a:p>
          <a:p>
            <a:r>
              <a:rPr lang="el-GR" dirty="0" smtClean="0"/>
              <a:t>50+ </a:t>
            </a:r>
            <a:r>
              <a:rPr lang="en-US" dirty="0" smtClean="0"/>
              <a:t>servers</a:t>
            </a:r>
          </a:p>
          <a:p>
            <a:r>
              <a:rPr lang="el-GR" dirty="0" smtClean="0"/>
              <a:t>Δεκάδες εφαρμογές, </a:t>
            </a:r>
            <a:r>
              <a:rPr lang="en-US" dirty="0" smtClean="0"/>
              <a:t>services</a:t>
            </a:r>
          </a:p>
          <a:p>
            <a:r>
              <a:rPr lang="el-GR" dirty="0" smtClean="0"/>
              <a:t>Διάρκεια αναζήτησης: ~6 </a:t>
            </a:r>
            <a:r>
              <a:rPr lang="en-US" dirty="0" smtClean="0"/>
              <a:t>sec</a:t>
            </a:r>
          </a:p>
          <a:p>
            <a:pPr lvl="1"/>
            <a:r>
              <a:rPr lang="en-US" dirty="0" smtClean="0"/>
              <a:t>10 sec = The china syndrome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Database</a:t>
            </a:r>
          </a:p>
          <a:p>
            <a:r>
              <a:rPr lang="en-US" dirty="0" smtClean="0"/>
              <a:t>Azure </a:t>
            </a:r>
            <a:r>
              <a:rPr lang="en-US" dirty="0" err="1" smtClean="0"/>
              <a:t>DocumentDB</a:t>
            </a:r>
            <a:endParaRPr lang="en-US" dirty="0" smtClean="0"/>
          </a:p>
          <a:p>
            <a:r>
              <a:rPr lang="en-US" dirty="0" err="1" smtClean="0"/>
              <a:t>Redis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52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SQL Database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885925" cy="3416300"/>
          </a:xfrm>
        </p:spPr>
        <p:txBody>
          <a:bodyPr>
            <a:normAutofit/>
          </a:bodyPr>
          <a:lstStyle/>
          <a:p>
            <a:r>
              <a:rPr lang="el-GR" dirty="0" smtClean="0"/>
              <a:t>Σχεδόν </a:t>
            </a:r>
            <a:r>
              <a:rPr lang="en-US" dirty="0" smtClean="0"/>
              <a:t>Enterprise </a:t>
            </a:r>
            <a:r>
              <a:rPr lang="el-GR" dirty="0" smtClean="0"/>
              <a:t>στην </a:t>
            </a:r>
            <a:r>
              <a:rPr lang="en-US" dirty="0" smtClean="0"/>
              <a:t>V12 Preview (Premium)</a:t>
            </a:r>
          </a:p>
          <a:p>
            <a:pPr lvl="1"/>
            <a:r>
              <a:rPr lang="en-US" dirty="0" smtClean="0"/>
              <a:t>Table Partitioning</a:t>
            </a:r>
          </a:p>
          <a:p>
            <a:pPr lvl="1"/>
            <a:r>
              <a:rPr lang="en-US" dirty="0" smtClean="0"/>
              <a:t>Online Indexing </a:t>
            </a:r>
          </a:p>
          <a:p>
            <a:pPr lvl="1"/>
            <a:r>
              <a:rPr lang="en-US" dirty="0" err="1" smtClean="0"/>
              <a:t>Columnstore</a:t>
            </a:r>
            <a:r>
              <a:rPr lang="en-US" dirty="0" smtClean="0"/>
              <a:t> Indexes</a:t>
            </a:r>
          </a:p>
          <a:p>
            <a:pPr lvl="2"/>
            <a:r>
              <a:rPr lang="el-GR" dirty="0" smtClean="0"/>
              <a:t>Τρέμε </a:t>
            </a:r>
            <a:r>
              <a:rPr lang="en-US" dirty="0" smtClean="0"/>
              <a:t>Redshift …. </a:t>
            </a:r>
            <a:r>
              <a:rPr lang="el-GR" dirty="0" smtClean="0"/>
              <a:t>Ας πούμε</a:t>
            </a:r>
          </a:p>
          <a:p>
            <a:r>
              <a:rPr lang="el-GR" dirty="0" smtClean="0"/>
              <a:t>Γενικώς</a:t>
            </a:r>
          </a:p>
          <a:p>
            <a:pPr lvl="1"/>
            <a:r>
              <a:rPr lang="en-US" dirty="0" smtClean="0"/>
              <a:t>Windowing functions</a:t>
            </a:r>
            <a:endParaRPr lang="el-GR" dirty="0" smtClean="0"/>
          </a:p>
          <a:p>
            <a:pPr lvl="1"/>
            <a:r>
              <a:rPr lang="en-US" dirty="0" smtClean="0"/>
              <a:t>Change Tracking</a:t>
            </a:r>
          </a:p>
          <a:p>
            <a:r>
              <a:rPr lang="el-GR" dirty="0" smtClean="0"/>
              <a:t>500 </a:t>
            </a:r>
            <a:r>
              <a:rPr lang="en-US" dirty="0" smtClean="0"/>
              <a:t>GB max</a:t>
            </a:r>
            <a:r>
              <a:rPr lang="en-US" dirty="0" smtClean="0">
                <a:sym typeface="Wingdings" panose="05000000000000000000" pitchFamily="2" charset="2"/>
              </a:rPr>
              <a:t>. Not quite </a:t>
            </a:r>
            <a:r>
              <a:rPr lang="en-US" dirty="0" err="1" smtClean="0">
                <a:sym typeface="Wingdings" panose="05000000000000000000" pitchFamily="2" charset="2"/>
              </a:rPr>
              <a:t>IoT</a:t>
            </a:r>
            <a:r>
              <a:rPr lang="en-US" dirty="0" smtClean="0">
                <a:sym typeface="Wingdings" panose="05000000000000000000" pitchFamily="2" charset="2"/>
              </a:rPr>
              <a:t> scale big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0" y="2623820"/>
            <a:ext cx="527304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anose="05000000000000000000" pitchFamily="2" charset="2"/>
              </a:rPr>
              <a:t>Cloud only extras!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Row-level security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Masking</a:t>
            </a: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86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SQL Database</a:t>
            </a:r>
            <a:r>
              <a:rPr lang="en-US" baseline="0" dirty="0" smtClean="0"/>
              <a:t> Scale Out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Elastic Scale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Sharding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NOT the same as clustering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 hear voices ….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536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Azure DocumentDB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Δεν είναι </a:t>
            </a:r>
            <a:r>
              <a:rPr lang="en-US" dirty="0" err="1" smtClean="0"/>
              <a:t>MongoDB</a:t>
            </a:r>
            <a:r>
              <a:rPr lang="el-GR" dirty="0"/>
              <a:t> </a:t>
            </a:r>
            <a:r>
              <a:rPr lang="el-GR" dirty="0" smtClean="0"/>
              <a:t>δεν είναι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smtClean="0"/>
              <a:t>Docs as </a:t>
            </a:r>
            <a:r>
              <a:rPr lang="en-US" dirty="0" err="1" smtClean="0"/>
              <a:t>Json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Fully indexed</a:t>
            </a:r>
          </a:p>
          <a:p>
            <a:r>
              <a:rPr lang="el-GR" dirty="0" smtClean="0"/>
              <a:t>Κατάλληλη για </a:t>
            </a:r>
            <a:r>
              <a:rPr lang="en-US" dirty="0" smtClean="0"/>
              <a:t>BI </a:t>
            </a:r>
            <a:r>
              <a:rPr lang="el-GR" dirty="0" smtClean="0"/>
              <a:t>σενάρια</a:t>
            </a:r>
            <a:endParaRPr lang="en-US" dirty="0" smtClean="0"/>
          </a:p>
          <a:p>
            <a:pPr lvl="1"/>
            <a:r>
              <a:rPr lang="el-GR" dirty="0" smtClean="0"/>
              <a:t>Αποθήκευση των «</a:t>
            </a:r>
            <a:r>
              <a:rPr lang="en-US" dirty="0" smtClean="0"/>
              <a:t>raw</a:t>
            </a:r>
            <a:r>
              <a:rPr lang="el-GR" dirty="0" smtClean="0"/>
              <a:t>»</a:t>
            </a:r>
            <a:r>
              <a:rPr lang="en-US" dirty="0" smtClean="0"/>
              <a:t> events </a:t>
            </a:r>
            <a:r>
              <a:rPr lang="el-GR" dirty="0" smtClean="0"/>
              <a:t>ως </a:t>
            </a:r>
            <a:r>
              <a:rPr lang="en-US" dirty="0" smtClean="0"/>
              <a:t>docs</a:t>
            </a:r>
            <a:r>
              <a:rPr lang="el-GR" dirty="0" smtClean="0"/>
              <a:t> αντί να τα πετάμε</a:t>
            </a:r>
            <a:endParaRPr lang="en-US" dirty="0" smtClean="0"/>
          </a:p>
          <a:p>
            <a:pPr lvl="1"/>
            <a:r>
              <a:rPr lang="el-GR" dirty="0" smtClean="0"/>
              <a:t>Νέα επεξεργασία όταν αλλάξουν οι απαιτήσεις/διαδικασίες</a:t>
            </a:r>
            <a:endParaRPr lang="en-US" dirty="0" smtClean="0"/>
          </a:p>
          <a:p>
            <a:r>
              <a:rPr lang="el-GR" dirty="0" smtClean="0"/>
              <a:t>Όριο 512</a:t>
            </a:r>
            <a:r>
              <a:rPr lang="en-US" dirty="0" smtClean="0"/>
              <a:t>KB </a:t>
            </a:r>
            <a:r>
              <a:rPr lang="el-GR" dirty="0" smtClean="0"/>
              <a:t>για την ώρα</a:t>
            </a:r>
          </a:p>
          <a:p>
            <a:pPr lvl="1"/>
            <a:r>
              <a:rPr lang="el-GR" dirty="0" smtClean="0"/>
              <a:t>Ακατάλληλο για </a:t>
            </a:r>
            <a:r>
              <a:rPr lang="en-US" dirty="0" smtClean="0"/>
              <a:t>search result caching (maybe)</a:t>
            </a:r>
          </a:p>
          <a:p>
            <a:pPr lvl="1"/>
            <a:r>
              <a:rPr lang="el-GR" dirty="0" smtClean="0"/>
              <a:t>Κατάλληλο για τις περισσότερες άλλες περιπτώσεις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Redis</a:t>
            </a:r>
            <a:r>
              <a:rPr lang="en-US" dirty="0" smtClean="0"/>
              <a:t>! </a:t>
            </a:r>
          </a:p>
          <a:p>
            <a:r>
              <a:rPr lang="en-US" dirty="0" smtClean="0"/>
              <a:t>Recommended for all new development</a:t>
            </a:r>
          </a:p>
          <a:p>
            <a:r>
              <a:rPr lang="en-US" dirty="0" smtClean="0"/>
              <a:t>In memory</a:t>
            </a:r>
          </a:p>
          <a:p>
            <a:r>
              <a:rPr lang="en-US" dirty="0" smtClean="0"/>
              <a:t>Clustered</a:t>
            </a:r>
          </a:p>
          <a:p>
            <a:r>
              <a:rPr lang="en-US" dirty="0" smtClean="0"/>
              <a:t>Rich types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Dictionaries</a:t>
            </a:r>
          </a:p>
          <a:p>
            <a:pPr lvl="1"/>
            <a:r>
              <a:rPr lang="en-US" dirty="0" smtClean="0"/>
              <a:t>Atomic operations</a:t>
            </a:r>
          </a:p>
          <a:p>
            <a:pPr lvl="1"/>
            <a:r>
              <a:rPr lang="en-US" dirty="0" smtClean="0"/>
              <a:t>Pub/sub  </a:t>
            </a:r>
            <a:r>
              <a:rPr lang="en-US" dirty="0" err="1" smtClean="0"/>
              <a:t>μέσω</a:t>
            </a:r>
            <a:r>
              <a:rPr lang="en-US" dirty="0" smtClean="0"/>
              <a:t> blocking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scripting</a:t>
            </a:r>
          </a:p>
          <a:p>
            <a:pPr lvl="1"/>
            <a:r>
              <a:rPr lang="en-US" dirty="0" smtClean="0"/>
              <a:t>Transactions! </a:t>
            </a:r>
          </a:p>
          <a:p>
            <a:pPr lvl="1"/>
            <a:r>
              <a:rPr lang="en-US" dirty="0" smtClean="0"/>
              <a:t>No persistence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Πολλ</a:t>
            </a:r>
            <a:r>
              <a:rPr lang="en-US" dirty="0" smtClean="0"/>
              <a:t>απλά </a:t>
            </a:r>
            <a:r>
              <a:rPr lang="el-GR" dirty="0" smtClean="0"/>
              <a:t>συστήματα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Ποικιλί</a:t>
            </a:r>
            <a:r>
              <a:rPr lang="en-US" dirty="0" smtClean="0"/>
              <a:t>α Linux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l-GR" dirty="0" err="1" smtClean="0"/>
              <a:t>στ</a:t>
            </a:r>
            <a:r>
              <a:rPr lang="en-US" dirty="0" smtClean="0"/>
              <a:t>a Linux, </a:t>
            </a:r>
            <a:r>
              <a:rPr lang="el-GR" dirty="0" smtClean="0"/>
              <a:t>έρχεται και για </a:t>
            </a:r>
            <a:r>
              <a:rPr lang="en-US" dirty="0" smtClean="0"/>
              <a:t>Windows</a:t>
            </a:r>
          </a:p>
          <a:p>
            <a:r>
              <a:rPr lang="el-GR" dirty="0" smtClean="0"/>
              <a:t>Κυρίως </a:t>
            </a:r>
            <a:r>
              <a:rPr lang="en-US" dirty="0" err="1" smtClean="0"/>
              <a:t>PaaS</a:t>
            </a:r>
            <a:r>
              <a:rPr lang="en-US" dirty="0" smtClean="0"/>
              <a:t>, </a:t>
            </a:r>
            <a:r>
              <a:rPr lang="el-GR" dirty="0" smtClean="0"/>
              <a:t>όχι τόσα </a:t>
            </a:r>
            <a:r>
              <a:rPr lang="en-US" dirty="0" smtClean="0"/>
              <a:t>managed applications</a:t>
            </a:r>
          </a:p>
          <a:p>
            <a:r>
              <a:rPr lang="en-US" dirty="0" smtClean="0"/>
              <a:t>Long running services </a:t>
            </a:r>
            <a:r>
              <a:rPr lang="el-GR" dirty="0" smtClean="0"/>
              <a:t>μέσω</a:t>
            </a:r>
          </a:p>
          <a:p>
            <a:pPr lvl="1"/>
            <a:r>
              <a:rPr lang="en-US" dirty="0" smtClean="0"/>
              <a:t>Worker Roles</a:t>
            </a:r>
          </a:p>
          <a:p>
            <a:pPr lvl="1"/>
            <a:r>
              <a:rPr lang="en-US" dirty="0" smtClean="0"/>
              <a:t>Web</a:t>
            </a:r>
            <a:r>
              <a:rPr lang="en-US" baseline="0" dirty="0" smtClean="0"/>
              <a:t> Jobs</a:t>
            </a:r>
            <a:endParaRPr lang="el-GR" dirty="0"/>
          </a:p>
          <a:p>
            <a:pPr lvl="1"/>
            <a:r>
              <a:rPr lang="el-GR" dirty="0" smtClean="0"/>
              <a:t>Ή πολλά </a:t>
            </a:r>
            <a:r>
              <a:rPr lang="en-US" dirty="0" smtClean="0"/>
              <a:t>services </a:t>
            </a:r>
            <a:r>
              <a:rPr lang="el-GR" dirty="0" smtClean="0"/>
              <a:t>σε ένα </a:t>
            </a:r>
            <a:r>
              <a:rPr lang="en-US" dirty="0" smtClean="0"/>
              <a:t>VM?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430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646405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Step by step </a:t>
            </a:r>
          </a:p>
          <a:p>
            <a:r>
              <a:rPr lang="en-US" dirty="0" smtClean="0"/>
              <a:t>Azure Automation</a:t>
            </a:r>
          </a:p>
          <a:p>
            <a:pPr lvl="1"/>
            <a:r>
              <a:rPr lang="en-US" dirty="0" err="1" smtClean="0"/>
              <a:t>Powershell</a:t>
            </a:r>
            <a:r>
              <a:rPr lang="en-US" dirty="0" smtClean="0"/>
              <a:t> scripts</a:t>
            </a:r>
          </a:p>
          <a:p>
            <a:r>
              <a:rPr lang="en-US" dirty="0" err="1" smtClean="0"/>
              <a:t>Worklflow</a:t>
            </a:r>
            <a:endParaRPr lang="en-US" dirty="0" smtClean="0"/>
          </a:p>
          <a:p>
            <a:pPr lvl="1"/>
            <a:r>
              <a:rPr lang="el-GR" dirty="0" smtClean="0"/>
              <a:t>Συνεργάζεται με </a:t>
            </a:r>
            <a:r>
              <a:rPr lang="en-US" dirty="0" smtClean="0"/>
              <a:t>Puppet, Chef</a:t>
            </a:r>
          </a:p>
          <a:p>
            <a:r>
              <a:rPr lang="el-GR" dirty="0" smtClean="0"/>
              <a:t>Ώρα για ζέσταμα!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17275" y="2755900"/>
            <a:ext cx="4646405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Declarative</a:t>
            </a:r>
          </a:p>
          <a:p>
            <a:pPr lvl="1"/>
            <a:r>
              <a:rPr lang="en-US" dirty="0" err="1" smtClean="0"/>
              <a:t>Powershell</a:t>
            </a:r>
            <a:r>
              <a:rPr lang="en-US" dirty="0" smtClean="0"/>
              <a:t> DSC</a:t>
            </a:r>
          </a:p>
          <a:p>
            <a:pPr lvl="1"/>
            <a:r>
              <a:rPr lang="en-US" dirty="0" smtClean="0"/>
              <a:t>Puppet/Chef</a:t>
            </a:r>
          </a:p>
          <a:p>
            <a:pPr lvl="1"/>
            <a:r>
              <a:rPr lang="el-GR" dirty="0" smtClean="0"/>
              <a:t>Τα θέλουμε και τα δύο</a:t>
            </a:r>
            <a:endParaRPr lang="en-US" dirty="0" smtClean="0"/>
          </a:p>
          <a:p>
            <a:pPr lvl="1"/>
            <a:r>
              <a:rPr lang="en-US" dirty="0" smtClean="0"/>
              <a:t>Cross platform</a:t>
            </a:r>
            <a:endParaRPr lang="el-GR" dirty="0" smtClean="0"/>
          </a:p>
          <a:p>
            <a:r>
              <a:rPr lang="en-US" dirty="0" err="1" smtClean="0"/>
              <a:t>OneGet</a:t>
            </a:r>
            <a:endParaRPr lang="el-GR" dirty="0" smtClean="0"/>
          </a:p>
          <a:p>
            <a:pPr lvl="1"/>
            <a:r>
              <a:rPr lang="el-GR" dirty="0" smtClean="0"/>
              <a:t>Κλασσικό </a:t>
            </a:r>
            <a:r>
              <a:rPr lang="en-US" dirty="0" smtClean="0"/>
              <a:t>Package management </a:t>
            </a:r>
            <a:r>
              <a:rPr lang="el-GR" dirty="0" err="1" smtClean="0"/>
              <a:t>αλα</a:t>
            </a:r>
            <a:r>
              <a:rPr lang="el-GR" dirty="0" smtClean="0"/>
              <a:t> </a:t>
            </a:r>
            <a:r>
              <a:rPr lang="en-US" dirty="0" smtClean="0"/>
              <a:t>rpm</a:t>
            </a:r>
          </a:p>
        </p:txBody>
      </p:sp>
    </p:spTree>
    <p:extLst>
      <p:ext uri="{BB962C8B-B14F-4D97-AF65-F5344CB8AC3E}">
        <p14:creationId xmlns:p14="http://schemas.microsoft.com/office/powerpoint/2010/main" val="15241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of Things Scale</a:t>
            </a:r>
          </a:p>
          <a:p>
            <a:pPr lvl="1"/>
            <a:r>
              <a:rPr lang="en-US" dirty="0" smtClean="0"/>
              <a:t>Millions per second</a:t>
            </a:r>
          </a:p>
          <a:p>
            <a:r>
              <a:rPr lang="en-US" dirty="0" smtClean="0"/>
              <a:t>Event Streams</a:t>
            </a:r>
          </a:p>
          <a:p>
            <a:r>
              <a:rPr lang="en-US" dirty="0" smtClean="0"/>
              <a:t>Event Hubs</a:t>
            </a:r>
          </a:p>
          <a:p>
            <a:r>
              <a:rPr lang="el-GR" dirty="0" smtClean="0"/>
              <a:t>Κατάλληλο για </a:t>
            </a:r>
            <a:r>
              <a:rPr lang="en-US" dirty="0" smtClean="0"/>
              <a:t>Infrastructure monitoring</a:t>
            </a:r>
          </a:p>
          <a:p>
            <a:pPr lvl="1"/>
            <a:r>
              <a:rPr lang="el-GR" dirty="0" smtClean="0"/>
              <a:t>Χρησιμοποιείται από το εσωτερικό </a:t>
            </a:r>
            <a:r>
              <a:rPr lang="en-US" dirty="0" smtClean="0"/>
              <a:t>IT </a:t>
            </a:r>
            <a:r>
              <a:rPr lang="el-GR" dirty="0" smtClean="0"/>
              <a:t>της </a:t>
            </a:r>
            <a:r>
              <a:rPr lang="en-US" dirty="0" smtClean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3233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Ίσως το δυνατότερο προτέρημα</a:t>
            </a:r>
          </a:p>
          <a:p>
            <a:r>
              <a:rPr lang="en-US" dirty="0" smtClean="0"/>
              <a:t>Machine Learning Studio</a:t>
            </a:r>
            <a:endParaRPr lang="el-GR" dirty="0" smtClean="0"/>
          </a:p>
          <a:p>
            <a:r>
              <a:rPr lang="en-US" dirty="0" smtClean="0"/>
              <a:t>Hadoop 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R – </a:t>
            </a:r>
            <a:r>
              <a:rPr lang="el-GR" dirty="0" smtClean="0"/>
              <a:t>η δημοφιλέστερη γλώσσα για στατιστικά</a:t>
            </a:r>
            <a:endParaRPr lang="en-US" dirty="0" smtClean="0"/>
          </a:p>
          <a:p>
            <a:pPr lvl="1"/>
            <a:r>
              <a:rPr lang="el-GR" dirty="0" smtClean="0"/>
              <a:t>Εξαγορά της </a:t>
            </a:r>
            <a:r>
              <a:rPr lang="en-US" dirty="0" smtClean="0"/>
              <a:t>Revolution Analytics</a:t>
            </a:r>
            <a:endParaRPr lang="el-GR" dirty="0" smtClean="0"/>
          </a:p>
          <a:p>
            <a:pPr lvl="1"/>
            <a:r>
              <a:rPr lang="en-US" dirty="0" smtClean="0"/>
              <a:t>Batch Processing </a:t>
            </a:r>
            <a:r>
              <a:rPr lang="el-GR" dirty="0" smtClean="0"/>
              <a:t>μεγάλου όγκου</a:t>
            </a:r>
          </a:p>
        </p:txBody>
      </p:sp>
    </p:spTree>
    <p:extLst>
      <p:ext uri="{BB962C8B-B14F-4D97-AF65-F5344CB8AC3E}">
        <p14:creationId xmlns:p14="http://schemas.microsoft.com/office/powerpoint/2010/main" val="27021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Night of the howling</a:t>
            </a:r>
            <a:r>
              <a:rPr lang="en-US" baseline="0" dirty="0" smtClean="0"/>
              <a:t> machines!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as REST services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REAL TIME!</a:t>
            </a:r>
          </a:p>
          <a:p>
            <a:r>
              <a:rPr lang="el-GR" dirty="0" smtClean="0"/>
              <a:t>Δένει με </a:t>
            </a:r>
            <a:r>
              <a:rPr lang="en-US" dirty="0" smtClean="0"/>
              <a:t>Event Processing</a:t>
            </a:r>
          </a:p>
          <a:p>
            <a:pPr lvl="1"/>
            <a:r>
              <a:rPr lang="en-US" dirty="0" smtClean="0"/>
              <a:t>Recommendations</a:t>
            </a:r>
          </a:p>
          <a:p>
            <a:pPr lvl="1"/>
            <a:r>
              <a:rPr lang="en-US" dirty="0" smtClean="0"/>
              <a:t>Fraud detection</a:t>
            </a:r>
          </a:p>
          <a:p>
            <a:pPr lvl="1"/>
            <a:r>
              <a:rPr lang="en-US" dirty="0" smtClean="0"/>
              <a:t>Anomaly detection</a:t>
            </a:r>
          </a:p>
          <a:p>
            <a:pPr lvl="1"/>
            <a:r>
              <a:rPr lang="en-US" dirty="0" smtClean="0"/>
              <a:t>Attack detection </a:t>
            </a:r>
            <a:r>
              <a:rPr lang="el-GR" dirty="0" smtClean="0"/>
              <a:t>και αντιμετώπιση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37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Μία απλή αναζήτηση</a:t>
            </a:r>
            <a:endParaRPr lang="el-GR" dirty="0"/>
          </a:p>
        </p:txBody>
      </p:sp>
      <p:sp>
        <p:nvSpPr>
          <p:cNvPr id="4" name="Smiley Face 3"/>
          <p:cNvSpPr/>
          <p:nvPr/>
        </p:nvSpPr>
        <p:spPr>
          <a:xfrm>
            <a:off x="937124" y="2146300"/>
            <a:ext cx="914400" cy="9144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Flowchart: Process 4"/>
          <p:cNvSpPr/>
          <p:nvPr/>
        </p:nvSpPr>
        <p:spPr>
          <a:xfrm>
            <a:off x="2724735" y="3381975"/>
            <a:ext cx="1235675" cy="642551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Site</a:t>
            </a:r>
            <a:endParaRPr lang="el-GR" dirty="0"/>
          </a:p>
        </p:txBody>
      </p:sp>
      <p:sp>
        <p:nvSpPr>
          <p:cNvPr id="6" name="Flowchart: Process 5"/>
          <p:cNvSpPr/>
          <p:nvPr/>
        </p:nvSpPr>
        <p:spPr>
          <a:xfrm>
            <a:off x="5369081" y="3381975"/>
            <a:ext cx="1309816" cy="642551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End</a:t>
            </a:r>
            <a:endParaRPr lang="el-GR" dirty="0"/>
          </a:p>
        </p:txBody>
      </p:sp>
      <p:sp>
        <p:nvSpPr>
          <p:cNvPr id="7" name="Flowchart: Process 6"/>
          <p:cNvSpPr/>
          <p:nvPr/>
        </p:nvSpPr>
        <p:spPr>
          <a:xfrm>
            <a:off x="5535659" y="5588432"/>
            <a:ext cx="1005016" cy="61783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GDS</a:t>
            </a:r>
            <a:endParaRPr lang="el-GR" dirty="0"/>
          </a:p>
        </p:txBody>
      </p:sp>
      <p:cxnSp>
        <p:nvCxnSpPr>
          <p:cNvPr id="8" name="Curved Connector 7"/>
          <p:cNvCxnSpPr>
            <a:stCxn id="4" idx="4"/>
            <a:endCxn id="5" idx="1"/>
          </p:cNvCxnSpPr>
          <p:nvPr/>
        </p:nvCxnSpPr>
        <p:spPr>
          <a:xfrm rot="16200000" flipH="1">
            <a:off x="1738254" y="2716769"/>
            <a:ext cx="642551" cy="133041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0"/>
            <a:endCxn id="6" idx="0"/>
          </p:cNvCxnSpPr>
          <p:nvPr/>
        </p:nvCxnSpPr>
        <p:spPr>
          <a:xfrm rot="5400000" flipH="1" flipV="1">
            <a:off x="4683281" y="2041267"/>
            <a:ext cx="12700" cy="268141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7655" y="3605766"/>
            <a:ext cx="175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ΑΤΗ – </a:t>
            </a:r>
            <a:r>
              <a:rPr lang="en-US" dirty="0" smtClean="0"/>
              <a:t>SKG </a:t>
            </a:r>
            <a:br>
              <a:rPr lang="en-US" dirty="0" smtClean="0"/>
            </a:br>
            <a:r>
              <a:rPr lang="en-US" dirty="0" smtClean="0"/>
              <a:t>21/3 – 5/4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4487631" y="4881688"/>
            <a:ext cx="145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WS Request</a:t>
            </a:r>
            <a:endParaRPr lang="el-GR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6270951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time 1-6sec </a:t>
            </a:r>
            <a:endParaRPr lang="el-GR" dirty="0"/>
          </a:p>
        </p:txBody>
      </p:sp>
      <p:sp>
        <p:nvSpPr>
          <p:cNvPr id="13" name="TextBox 12"/>
          <p:cNvSpPr txBox="1"/>
          <p:nvPr/>
        </p:nvSpPr>
        <p:spPr>
          <a:xfrm>
            <a:off x="6821781" y="5265266"/>
            <a:ext cx="198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br>
              <a:rPr lang="en-US" dirty="0" smtClean="0"/>
            </a:br>
            <a:r>
              <a:rPr lang="en-US" dirty="0" smtClean="0"/>
              <a:t>100-300 results</a:t>
            </a:r>
            <a:br>
              <a:rPr lang="en-US" dirty="0" smtClean="0"/>
            </a:br>
            <a:r>
              <a:rPr lang="en-US" dirty="0" smtClean="0"/>
              <a:t>2 MB</a:t>
            </a:r>
            <a:endParaRPr lang="el-GR" dirty="0"/>
          </a:p>
        </p:txBody>
      </p:sp>
      <p:sp>
        <p:nvSpPr>
          <p:cNvPr id="14" name="TextBox 13"/>
          <p:cNvSpPr txBox="1"/>
          <p:nvPr/>
        </p:nvSpPr>
        <p:spPr>
          <a:xfrm>
            <a:off x="7074311" y="2722949"/>
            <a:ext cx="4402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</a:t>
            </a:r>
          </a:p>
          <a:p>
            <a:r>
              <a:rPr lang="en-US" dirty="0" smtClean="0"/>
              <a:t>Trim junk</a:t>
            </a:r>
          </a:p>
          <a:p>
            <a:r>
              <a:rPr lang="en-US" dirty="0" smtClean="0"/>
              <a:t>Price</a:t>
            </a:r>
          </a:p>
          <a:p>
            <a:r>
              <a:rPr lang="en-US" dirty="0" smtClean="0"/>
              <a:t>Add extra info (punctuality, reliability)</a:t>
            </a:r>
          </a:p>
          <a:p>
            <a:r>
              <a:rPr lang="en-US" dirty="0" smtClean="0"/>
              <a:t>Build out/return combinations</a:t>
            </a:r>
          </a:p>
          <a:p>
            <a:endParaRPr lang="en-US" dirty="0" smtClean="0"/>
          </a:p>
          <a:p>
            <a:endParaRPr lang="el-GR" dirty="0"/>
          </a:p>
        </p:txBody>
      </p: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>
            <a:off x="3960410" y="3703251"/>
            <a:ext cx="1408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7546" y="2762378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call</a:t>
            </a:r>
            <a:endParaRPr lang="el-GR" dirty="0"/>
          </a:p>
        </p:txBody>
      </p:sp>
      <p:cxnSp>
        <p:nvCxnSpPr>
          <p:cNvPr id="17" name="Curved Connector 16"/>
          <p:cNvCxnSpPr>
            <a:stCxn id="6" idx="2"/>
            <a:endCxn id="7" idx="1"/>
          </p:cNvCxnSpPr>
          <p:nvPr/>
        </p:nvCxnSpPr>
        <p:spPr>
          <a:xfrm rot="5400000">
            <a:off x="4843412" y="4716773"/>
            <a:ext cx="1872825" cy="488330"/>
          </a:xfrm>
          <a:prstGeom prst="curvedConnector4">
            <a:avLst>
              <a:gd name="adj1" fmla="val 41753"/>
              <a:gd name="adj2" fmla="val 146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3"/>
            <a:endCxn id="6" idx="2"/>
          </p:cNvCxnSpPr>
          <p:nvPr/>
        </p:nvCxnSpPr>
        <p:spPr>
          <a:xfrm flipH="1" flipV="1">
            <a:off x="6023989" y="4024526"/>
            <a:ext cx="516686" cy="1872825"/>
          </a:xfrm>
          <a:prstGeom prst="curvedConnector4">
            <a:avLst>
              <a:gd name="adj1" fmla="val -44244"/>
              <a:gd name="adj2" fmla="val 58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58527" y="4248316"/>
            <a:ext cx="233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Recommendations</a:t>
            </a:r>
          </a:p>
          <a:p>
            <a:r>
              <a:rPr lang="en-US" dirty="0" smtClean="0"/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7637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6" grpId="0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&amp; Machine Learning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Νι </a:t>
            </a:r>
            <a:r>
              <a:rPr lang="el-GR" dirty="0" err="1" smtClean="0"/>
              <a:t>Χάο</a:t>
            </a:r>
            <a:r>
              <a:rPr lang="el-GR" dirty="0" smtClean="0"/>
              <a:t> </a:t>
            </a:r>
            <a:r>
              <a:rPr lang="el-GR" dirty="0" err="1" smtClean="0"/>
              <a:t>Πεν</a:t>
            </a:r>
            <a:r>
              <a:rPr lang="el-GR" dirty="0" smtClean="0"/>
              <a:t> Γιου</a:t>
            </a:r>
          </a:p>
          <a:p>
            <a:r>
              <a:rPr lang="el-GR" dirty="0" smtClean="0"/>
              <a:t>Εντοπισμός ανώμαλων κλήσεων</a:t>
            </a:r>
          </a:p>
          <a:p>
            <a:r>
              <a:rPr lang="el-GR" dirty="0" smtClean="0"/>
              <a:t>Αναγνώριση</a:t>
            </a:r>
          </a:p>
          <a:p>
            <a:r>
              <a:rPr lang="el-GR" dirty="0" smtClean="0"/>
              <a:t>Αντιμετώπιση</a:t>
            </a:r>
          </a:p>
          <a:p>
            <a:pPr lvl="1"/>
            <a:r>
              <a:rPr lang="en-US" dirty="0" smtClean="0"/>
              <a:t>Redirect </a:t>
            </a:r>
            <a:r>
              <a:rPr lang="el-GR" dirty="0" smtClean="0"/>
              <a:t>σε άλλους </a:t>
            </a:r>
            <a:r>
              <a:rPr lang="en-US" dirty="0" smtClean="0"/>
              <a:t>server</a:t>
            </a:r>
          </a:p>
          <a:p>
            <a:pPr lvl="1"/>
            <a:r>
              <a:rPr lang="el-GR" dirty="0" smtClean="0"/>
              <a:t>Αλλαγή κανόνων σε </a:t>
            </a:r>
            <a:r>
              <a:rPr lang="en-US" dirty="0" smtClean="0"/>
              <a:t>load balancer, IP restrictions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3850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Intelligence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r>
              <a:rPr lang="en-US" baseline="0" dirty="0" smtClean="0"/>
              <a:t> BI </a:t>
            </a:r>
            <a:r>
              <a:rPr lang="el-GR" baseline="0" dirty="0" smtClean="0"/>
              <a:t>μέσω </a:t>
            </a:r>
            <a:r>
              <a:rPr lang="en-US" baseline="0" dirty="0" smtClean="0"/>
              <a:t>Office 365</a:t>
            </a:r>
          </a:p>
          <a:p>
            <a:r>
              <a:rPr lang="en-US" baseline="0" dirty="0" smtClean="0"/>
              <a:t>Hosted BI, reporting </a:t>
            </a:r>
            <a:r>
              <a:rPr lang="el-GR" baseline="0" dirty="0" smtClean="0"/>
              <a:t>στο ίδιο σύννεφο</a:t>
            </a:r>
            <a:endParaRPr lang="en-US" baseline="0" dirty="0" smtClean="0"/>
          </a:p>
          <a:p>
            <a:pPr lvl="1"/>
            <a:r>
              <a:rPr lang="el-GR" dirty="0" smtClean="0"/>
              <a:t>Άρα γλυτώνεις το </a:t>
            </a:r>
            <a:r>
              <a:rPr lang="en-US" dirty="0" smtClean="0"/>
              <a:t>bandwidth cost</a:t>
            </a:r>
            <a:endParaRPr lang="el-GR" baseline="0" dirty="0" smtClean="0"/>
          </a:p>
          <a:p>
            <a:r>
              <a:rPr lang="el-GR" baseline="0" dirty="0" smtClean="0"/>
              <a:t>Χωρίς πονοκεφάλους για πρόσβαση χρηστών, </a:t>
            </a:r>
            <a:r>
              <a:rPr lang="en-US" baseline="0" dirty="0" smtClean="0"/>
              <a:t>VPNs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643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Αγορά και </a:t>
            </a:r>
            <a:r>
              <a:rPr lang="el-GR" dirty="0" err="1" smtClean="0"/>
              <a:t>αδειοδότηση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as you go </a:t>
            </a:r>
            <a:r>
              <a:rPr lang="el-GR" dirty="0" smtClean="0"/>
              <a:t>ή μπροστά</a:t>
            </a:r>
          </a:p>
          <a:p>
            <a:r>
              <a:rPr lang="el-GR" dirty="0" smtClean="0"/>
              <a:t>Ακόμα δεν έχει </a:t>
            </a:r>
            <a:r>
              <a:rPr lang="en-US" dirty="0" smtClean="0"/>
              <a:t>auctions (</a:t>
            </a:r>
            <a:r>
              <a:rPr lang="el-GR" dirty="0" smtClean="0"/>
              <a:t>νομίζω)</a:t>
            </a:r>
          </a:p>
          <a:p>
            <a:r>
              <a:rPr lang="el-GR" dirty="0" smtClean="0"/>
              <a:t>Παίζει όμως ακόμα σε </a:t>
            </a:r>
            <a:r>
              <a:rPr lang="en-US" dirty="0" smtClean="0"/>
              <a:t>licensing </a:t>
            </a:r>
            <a:r>
              <a:rPr lang="el-GR" dirty="0" smtClean="0"/>
              <a:t>πακέτα</a:t>
            </a:r>
          </a:p>
          <a:p>
            <a:r>
              <a:rPr lang="el-GR" dirty="0" smtClean="0"/>
              <a:t>Μπορείτε ακόμα να ζητήσετε έκπτωση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l-GR" dirty="0" smtClean="0">
                <a:sym typeface="Wingdings" panose="05000000000000000000" pitchFamily="2" charset="2"/>
              </a:rPr>
              <a:t>Και να πονοκεφαλιάσετε με το τι συμφέρει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85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Σύγκριση με το </a:t>
            </a:r>
            <a:r>
              <a:rPr lang="en-US" dirty="0" smtClean="0"/>
              <a:t>Am..</a:t>
            </a:r>
            <a:r>
              <a:rPr lang="el-GR" dirty="0" smtClean="0"/>
              <a:t>άλλο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9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vs Amazon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 smtClean="0"/>
              <a:t>Καλύτερο </a:t>
            </a:r>
            <a:r>
              <a:rPr lang="en-US" dirty="0" err="1" smtClean="0"/>
              <a:t>PaaS</a:t>
            </a:r>
            <a:endParaRPr lang="en-US" dirty="0" smtClean="0"/>
          </a:p>
          <a:p>
            <a:r>
              <a:rPr lang="el-GR" dirty="0" smtClean="0"/>
              <a:t>Βάζει </a:t>
            </a:r>
            <a:r>
              <a:rPr lang="en-US" dirty="0" err="1" smtClean="0"/>
              <a:t>Docker</a:t>
            </a:r>
            <a:endParaRPr lang="en-US" dirty="0" smtClean="0"/>
          </a:p>
          <a:p>
            <a:pPr lvl="1"/>
            <a:r>
              <a:rPr lang="el-GR" dirty="0" smtClean="0"/>
              <a:t>Το καλύτερο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l-GR" dirty="0" smtClean="0"/>
              <a:t>για </a:t>
            </a:r>
            <a:r>
              <a:rPr lang="en-US" dirty="0" smtClean="0"/>
              <a:t>Windows</a:t>
            </a:r>
          </a:p>
          <a:p>
            <a:r>
              <a:rPr lang="en-US" dirty="0" smtClean="0"/>
              <a:t>Managed </a:t>
            </a:r>
            <a:r>
              <a:rPr lang="el-GR" dirty="0" smtClean="0"/>
              <a:t>Υπηρεσίες</a:t>
            </a:r>
            <a:endParaRPr lang="en-US" dirty="0" smtClean="0"/>
          </a:p>
          <a:p>
            <a:r>
              <a:rPr lang="el-GR" dirty="0" smtClean="0"/>
              <a:t>Άριστο </a:t>
            </a:r>
            <a:r>
              <a:rPr lang="en-US" dirty="0" smtClean="0"/>
              <a:t>Integration </a:t>
            </a:r>
            <a:r>
              <a:rPr lang="el-GR" dirty="0" smtClean="0"/>
              <a:t>με </a:t>
            </a:r>
            <a:r>
              <a:rPr lang="en-US" dirty="0" smtClean="0"/>
              <a:t>on-premises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Amazon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l-GR" dirty="0" smtClean="0"/>
              <a:t>Καλύτερο </a:t>
            </a:r>
            <a:r>
              <a:rPr lang="en-US" dirty="0" err="1" smtClean="0"/>
              <a:t>IaaS</a:t>
            </a:r>
            <a:endParaRPr lang="el-GR" dirty="0" smtClean="0"/>
          </a:p>
          <a:p>
            <a:r>
              <a:rPr lang="el-GR" dirty="0" smtClean="0"/>
              <a:t>Έχει ήδη </a:t>
            </a:r>
            <a:r>
              <a:rPr lang="en-US" dirty="0" err="1" smtClean="0"/>
              <a:t>Docker</a:t>
            </a:r>
            <a:endParaRPr lang="el-GR" dirty="0" smtClean="0"/>
          </a:p>
          <a:p>
            <a:pPr lvl="1"/>
            <a:r>
              <a:rPr lang="el-GR" dirty="0" smtClean="0"/>
              <a:t>Όχι όμως για </a:t>
            </a:r>
            <a:r>
              <a:rPr lang="en-US" dirty="0" smtClean="0"/>
              <a:t>Windows</a:t>
            </a:r>
            <a:endParaRPr lang="el-GR" dirty="0" smtClean="0"/>
          </a:p>
          <a:p>
            <a:r>
              <a:rPr lang="en-US" dirty="0" smtClean="0"/>
              <a:t>Managed </a:t>
            </a:r>
            <a:r>
              <a:rPr lang="el-GR" dirty="0" smtClean="0"/>
              <a:t>Εφαρμογές</a:t>
            </a:r>
            <a:endParaRPr lang="en-US" dirty="0" smtClean="0"/>
          </a:p>
          <a:p>
            <a:pPr lvl="1"/>
            <a:r>
              <a:rPr lang="el-GR" dirty="0" smtClean="0"/>
              <a:t>Έχει ήδη πολλά</a:t>
            </a:r>
            <a:endParaRPr lang="en-US" dirty="0" smtClean="0"/>
          </a:p>
          <a:p>
            <a:r>
              <a:rPr lang="en-US" dirty="0" smtClean="0"/>
              <a:t>On-</a:t>
            </a:r>
            <a:r>
              <a:rPr lang="en-US" dirty="0" err="1" smtClean="0"/>
              <a:t>Prem</a:t>
            </a:r>
            <a:r>
              <a:rPr lang="en-US" dirty="0" smtClean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7165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Pub/Sub </a:t>
            </a:r>
            <a:r>
              <a:rPr lang="el-GR" dirty="0" smtClean="0"/>
              <a:t>και </a:t>
            </a:r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Polled queues</a:t>
            </a:r>
          </a:p>
          <a:p>
            <a:r>
              <a:rPr lang="el-GR" dirty="0" smtClean="0"/>
              <a:t>Καλύτερο </a:t>
            </a:r>
            <a:r>
              <a:rPr lang="en-US" dirty="0" smtClean="0"/>
              <a:t>Pub/Sub</a:t>
            </a:r>
          </a:p>
          <a:p>
            <a:pPr lvl="1"/>
            <a:r>
              <a:rPr lang="en-US" dirty="0" smtClean="0"/>
              <a:t>Service Bus -  indefinite lifetime</a:t>
            </a:r>
            <a:endParaRPr lang="el-GR" dirty="0" smtClean="0"/>
          </a:p>
          <a:p>
            <a:r>
              <a:rPr lang="en-US" dirty="0" smtClean="0"/>
              <a:t>Service Bus integration </a:t>
            </a:r>
            <a:r>
              <a:rPr lang="el-GR" dirty="0" smtClean="0"/>
              <a:t>με </a:t>
            </a:r>
            <a:r>
              <a:rPr lang="en-US" dirty="0" err="1" smtClean="0"/>
              <a:t>on-premise</a:t>
            </a:r>
            <a:r>
              <a:rPr lang="en-US" dirty="0" smtClean="0"/>
              <a:t> </a:t>
            </a:r>
            <a:r>
              <a:rPr lang="el-GR" dirty="0" smtClean="0"/>
              <a:t>συστήματα</a:t>
            </a:r>
          </a:p>
          <a:p>
            <a:r>
              <a:rPr lang="en-US" dirty="0" smtClean="0"/>
              <a:t>AMQP </a:t>
            </a:r>
          </a:p>
          <a:p>
            <a:pPr lvl="1"/>
            <a:r>
              <a:rPr lang="el-GR" dirty="0" smtClean="0"/>
              <a:t>χρήση διαφορετικών </a:t>
            </a:r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Amazon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Polled queues</a:t>
            </a:r>
          </a:p>
          <a:p>
            <a:r>
              <a:rPr lang="en-US" dirty="0" smtClean="0"/>
              <a:t>SNS </a:t>
            </a:r>
            <a:r>
              <a:rPr lang="el-GR" dirty="0" smtClean="0"/>
              <a:t>κρατάει τα μηνύματα μέχρι 1 ώρα</a:t>
            </a:r>
          </a:p>
          <a:p>
            <a:pPr lvl="1"/>
            <a:r>
              <a:rPr lang="el-GR" dirty="0" smtClean="0"/>
              <a:t>Ανάγκη για </a:t>
            </a:r>
            <a:r>
              <a:rPr lang="en-US" dirty="0" smtClean="0"/>
              <a:t>Queue subscriptions </a:t>
            </a:r>
            <a:r>
              <a:rPr lang="el-GR" dirty="0" smtClean="0"/>
              <a:t>και </a:t>
            </a:r>
            <a:r>
              <a:rPr lang="en-US" dirty="0" smtClean="0"/>
              <a:t>polling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Full featured database</a:t>
            </a:r>
          </a:p>
          <a:p>
            <a:r>
              <a:rPr lang="el-GR" dirty="0" smtClean="0"/>
              <a:t>Γρήγορο </a:t>
            </a:r>
            <a:r>
              <a:rPr lang="en-US" dirty="0" smtClean="0"/>
              <a:t>insert </a:t>
            </a:r>
            <a:r>
              <a:rPr lang="el-GR" dirty="0" smtClean="0"/>
              <a:t>σε </a:t>
            </a:r>
            <a:r>
              <a:rPr lang="en-US" dirty="0" err="1" smtClean="0"/>
              <a:t>columnstores</a:t>
            </a:r>
            <a:endParaRPr lang="en-US" dirty="0" smtClean="0"/>
          </a:p>
          <a:p>
            <a:r>
              <a:rPr lang="el-GR" dirty="0" smtClean="0"/>
              <a:t>Δεν έχει</a:t>
            </a:r>
            <a:r>
              <a:rPr lang="en-US" dirty="0" smtClean="0"/>
              <a:t> clustering</a:t>
            </a:r>
          </a:p>
          <a:p>
            <a:r>
              <a:rPr lang="en-US" dirty="0" err="1" smtClean="0"/>
              <a:t>Autoscale</a:t>
            </a:r>
            <a:r>
              <a:rPr lang="en-US" dirty="0" smtClean="0"/>
              <a:t> </a:t>
            </a:r>
            <a:endParaRPr lang="el-GR" dirty="0" smtClean="0"/>
          </a:p>
          <a:p>
            <a:pPr lvl="1"/>
            <a:r>
              <a:rPr lang="el-GR" dirty="0" smtClean="0"/>
              <a:t>Αλλά δεν είναι το ίδιο</a:t>
            </a:r>
            <a:endParaRPr lang="el-G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183" y="3179761"/>
            <a:ext cx="3772228" cy="2829171"/>
          </a:xfrm>
          <a:prstGeom prst="rect">
            <a:avLst/>
          </a:prstGeom>
        </p:spPr>
      </p:pic>
      <p:pic>
        <p:nvPicPr>
          <p:cNvPr id="1028" name="Picture 4" descr="http://www.charterworld.com/news/wp-content/uploads/2013/06/Luxurious-v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688" y="3179761"/>
            <a:ext cx="4046971" cy="285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Database vs Redshift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Database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Redshift</a:t>
            </a:r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l-GR" dirty="0" smtClean="0"/>
              <a:t>Έχει </a:t>
            </a:r>
            <a:r>
              <a:rPr lang="en-US" dirty="0" smtClean="0"/>
              <a:t>clustering=</a:t>
            </a:r>
            <a:r>
              <a:rPr lang="el-GR" dirty="0" smtClean="0"/>
              <a:t>Θέλει </a:t>
            </a:r>
            <a:r>
              <a:rPr lang="en-US" dirty="0" smtClean="0"/>
              <a:t>clustering</a:t>
            </a:r>
            <a:endParaRPr lang="el-GR" dirty="0" smtClean="0"/>
          </a:p>
          <a:p>
            <a:r>
              <a:rPr lang="el-GR" dirty="0" smtClean="0"/>
              <a:t>Ειδικευμένου σκοπού</a:t>
            </a:r>
          </a:p>
          <a:p>
            <a:r>
              <a:rPr lang="el-GR" dirty="0" smtClean="0"/>
              <a:t>Γρήγορο </a:t>
            </a:r>
            <a:r>
              <a:rPr lang="en-US" dirty="0" smtClean="0"/>
              <a:t>bulk insert </a:t>
            </a:r>
          </a:p>
          <a:p>
            <a:r>
              <a:rPr lang="el-GR" dirty="0" smtClean="0"/>
              <a:t>ΑΑΑΡΡΡΓΓΓΟΟΟ </a:t>
            </a:r>
            <a:r>
              <a:rPr lang="en-US" dirty="0" smtClean="0"/>
              <a:t>row-by-row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9920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Intelligence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Power BI</a:t>
            </a:r>
          </a:p>
          <a:p>
            <a:r>
              <a:rPr lang="el-GR" dirty="0" smtClean="0"/>
              <a:t>Από τα καλύτερα στην κατηγορία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Amazon</a:t>
            </a:r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E?</a:t>
            </a:r>
          </a:p>
          <a:p>
            <a:r>
              <a:rPr lang="el-GR" dirty="0" smtClean="0"/>
              <a:t>Βάλε μωρέ ένα </a:t>
            </a:r>
            <a:r>
              <a:rPr lang="en-US" dirty="0" err="1" smtClean="0"/>
              <a:t>QlikView</a:t>
            </a:r>
            <a:r>
              <a:rPr lang="en-US" dirty="0" smtClean="0"/>
              <a:t> image </a:t>
            </a:r>
            <a:r>
              <a:rPr lang="el-GR" dirty="0" smtClean="0"/>
              <a:t>και θα τα βρούμε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576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Processing &amp; Machine Learning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Event Hubs, Streams</a:t>
            </a:r>
          </a:p>
          <a:p>
            <a:r>
              <a:rPr lang="en-US" dirty="0" smtClean="0"/>
              <a:t>Hadoop </a:t>
            </a:r>
          </a:p>
          <a:p>
            <a:r>
              <a:rPr lang="en-US" dirty="0" smtClean="0"/>
              <a:t>Deluxe Machine Learning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Models as Services 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Amazon</a:t>
            </a:r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Kinesis, AWS Lambda</a:t>
            </a:r>
          </a:p>
          <a:p>
            <a:r>
              <a:rPr lang="en-US" dirty="0" smtClean="0"/>
              <a:t>Hadoop</a:t>
            </a:r>
          </a:p>
          <a:p>
            <a:r>
              <a:rPr lang="en-US" dirty="0" smtClean="0"/>
              <a:t>Build your own</a:t>
            </a:r>
          </a:p>
        </p:txBody>
      </p:sp>
    </p:spTree>
    <p:extLst>
      <p:ext uri="{BB962C8B-B14F-4D97-AF65-F5344CB8AC3E}">
        <p14:creationId xmlns:p14="http://schemas.microsoft.com/office/powerpoint/2010/main" val="309953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 and Orchestration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Biztalk</a:t>
            </a:r>
            <a:r>
              <a:rPr lang="en-US" dirty="0" smtClean="0"/>
              <a:t> Services</a:t>
            </a:r>
          </a:p>
          <a:p>
            <a:pPr lvl="1"/>
            <a:r>
              <a:rPr lang="en-US" dirty="0" smtClean="0"/>
              <a:t>Complex, Orchestration</a:t>
            </a:r>
          </a:p>
          <a:p>
            <a:pPr lvl="1"/>
            <a:r>
              <a:rPr lang="en-US" dirty="0" smtClean="0"/>
              <a:t>Connectors and EDI, oh my!</a:t>
            </a:r>
          </a:p>
          <a:p>
            <a:pPr lvl="1"/>
            <a:r>
              <a:rPr lang="el-GR" dirty="0" smtClean="0"/>
              <a:t>Πληρωμή με την ώρα</a:t>
            </a:r>
          </a:p>
          <a:p>
            <a:r>
              <a:rPr lang="en-US" dirty="0" smtClean="0"/>
              <a:t>Self-hosted Workflow Foundation</a:t>
            </a:r>
          </a:p>
          <a:p>
            <a:pPr lvl="1"/>
            <a:r>
              <a:rPr lang="en-US" dirty="0" smtClean="0"/>
              <a:t>In-process </a:t>
            </a:r>
            <a:r>
              <a:rPr lang="el-GR" dirty="0" smtClean="0"/>
              <a:t>ή </a:t>
            </a:r>
            <a:r>
              <a:rPr lang="en-US" dirty="0" err="1" smtClean="0"/>
              <a:t>AppFabric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Simple Workflow Service</a:t>
            </a:r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Simple, workflow</a:t>
            </a:r>
          </a:p>
          <a:p>
            <a:r>
              <a:rPr lang="el-GR" dirty="0" smtClean="0"/>
              <a:t>Πληρωμή με την εκτέλεση, χρόνο διατήρησης του </a:t>
            </a:r>
            <a:r>
              <a:rPr lang="en-US" dirty="0" smtClean="0"/>
              <a:t>record</a:t>
            </a:r>
          </a:p>
          <a:p>
            <a:r>
              <a:rPr lang="el-GR" dirty="0" smtClean="0"/>
              <a:t>Κάποια στιγμή πρέπει να σβηστεί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162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Μία απλή κράτηση</a:t>
            </a:r>
            <a:endParaRPr lang="el-GR" dirty="0"/>
          </a:p>
        </p:txBody>
      </p:sp>
      <p:sp>
        <p:nvSpPr>
          <p:cNvPr id="4" name="Smiley Face 3"/>
          <p:cNvSpPr/>
          <p:nvPr/>
        </p:nvSpPr>
        <p:spPr>
          <a:xfrm>
            <a:off x="937124" y="2146300"/>
            <a:ext cx="914400" cy="9144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Flowchart: Process 4"/>
          <p:cNvSpPr/>
          <p:nvPr/>
        </p:nvSpPr>
        <p:spPr>
          <a:xfrm>
            <a:off x="2724735" y="3381975"/>
            <a:ext cx="1235675" cy="642551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Site</a:t>
            </a:r>
            <a:endParaRPr lang="el-GR" dirty="0"/>
          </a:p>
        </p:txBody>
      </p:sp>
      <p:sp>
        <p:nvSpPr>
          <p:cNvPr id="6" name="Flowchart: Process 5"/>
          <p:cNvSpPr/>
          <p:nvPr/>
        </p:nvSpPr>
        <p:spPr>
          <a:xfrm>
            <a:off x="5369081" y="3381975"/>
            <a:ext cx="1309816" cy="642551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End</a:t>
            </a:r>
            <a:endParaRPr lang="el-GR" dirty="0"/>
          </a:p>
        </p:txBody>
      </p:sp>
      <p:sp>
        <p:nvSpPr>
          <p:cNvPr id="7" name="Flowchart: Process 6"/>
          <p:cNvSpPr/>
          <p:nvPr/>
        </p:nvSpPr>
        <p:spPr>
          <a:xfrm>
            <a:off x="5535659" y="5588432"/>
            <a:ext cx="1005016" cy="61783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GDS</a:t>
            </a:r>
            <a:endParaRPr lang="el-GR" dirty="0"/>
          </a:p>
        </p:txBody>
      </p:sp>
      <p:cxnSp>
        <p:nvCxnSpPr>
          <p:cNvPr id="8" name="Curved Connector 7"/>
          <p:cNvCxnSpPr>
            <a:stCxn id="4" idx="4"/>
            <a:endCxn id="5" idx="1"/>
          </p:cNvCxnSpPr>
          <p:nvPr/>
        </p:nvCxnSpPr>
        <p:spPr>
          <a:xfrm rot="16200000" flipH="1">
            <a:off x="1738254" y="2716769"/>
            <a:ext cx="642551" cy="133041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0"/>
            <a:endCxn id="6" idx="0"/>
          </p:cNvCxnSpPr>
          <p:nvPr/>
        </p:nvCxnSpPr>
        <p:spPr>
          <a:xfrm rot="5400000" flipH="1" flipV="1">
            <a:off x="4683281" y="2041267"/>
            <a:ext cx="12700" cy="268141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7655" y="3605766"/>
            <a:ext cx="175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OA1234 </a:t>
            </a:r>
            <a:br>
              <a:rPr lang="en-US" dirty="0" smtClean="0"/>
            </a:br>
            <a:r>
              <a:rPr lang="el-GR" dirty="0" err="1" smtClean="0"/>
              <a:t>Φουφουτόπουλος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4487631" y="4881688"/>
            <a:ext cx="153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Reservation Request</a:t>
            </a:r>
            <a:endParaRPr lang="el-GR" dirty="0"/>
          </a:p>
        </p:txBody>
      </p:sp>
      <p:sp>
        <p:nvSpPr>
          <p:cNvPr id="14" name="TextBox 13"/>
          <p:cNvSpPr txBox="1"/>
          <p:nvPr/>
        </p:nvSpPr>
        <p:spPr>
          <a:xfrm>
            <a:off x="7074311" y="2722949"/>
            <a:ext cx="440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 reservation</a:t>
            </a:r>
          </a:p>
          <a:p>
            <a:r>
              <a:rPr lang="en-US" dirty="0" smtClean="0"/>
              <a:t>Start cancellation timers</a:t>
            </a:r>
          </a:p>
          <a:p>
            <a:endParaRPr lang="en-US" dirty="0" smtClean="0"/>
          </a:p>
          <a:p>
            <a:endParaRPr lang="el-GR" dirty="0"/>
          </a:p>
        </p:txBody>
      </p: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>
            <a:off x="3960410" y="3703251"/>
            <a:ext cx="1408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7546" y="2762378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call</a:t>
            </a:r>
            <a:endParaRPr lang="el-GR" dirty="0"/>
          </a:p>
        </p:txBody>
      </p:sp>
      <p:cxnSp>
        <p:nvCxnSpPr>
          <p:cNvPr id="17" name="Curved Connector 16"/>
          <p:cNvCxnSpPr>
            <a:stCxn id="6" idx="2"/>
            <a:endCxn id="7" idx="1"/>
          </p:cNvCxnSpPr>
          <p:nvPr/>
        </p:nvCxnSpPr>
        <p:spPr>
          <a:xfrm rot="5400000">
            <a:off x="4843412" y="4716773"/>
            <a:ext cx="1872825" cy="488330"/>
          </a:xfrm>
          <a:prstGeom prst="curvedConnector4">
            <a:avLst>
              <a:gd name="adj1" fmla="val 41753"/>
              <a:gd name="adj2" fmla="val 146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3"/>
            <a:endCxn id="6" idx="2"/>
          </p:cNvCxnSpPr>
          <p:nvPr/>
        </p:nvCxnSpPr>
        <p:spPr>
          <a:xfrm flipH="1" flipV="1">
            <a:off x="6023989" y="4024526"/>
            <a:ext cx="516686" cy="1872825"/>
          </a:xfrm>
          <a:prstGeom prst="curvedConnector4">
            <a:avLst>
              <a:gd name="adj1" fmla="val -44244"/>
              <a:gd name="adj2" fmla="val 58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6207" y="4248316"/>
            <a:ext cx="2090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Reservation info</a:t>
            </a:r>
          </a:p>
        </p:txBody>
      </p:sp>
    </p:spTree>
    <p:extLst>
      <p:ext uri="{BB962C8B-B14F-4D97-AF65-F5344CB8AC3E}">
        <p14:creationId xmlns:p14="http://schemas.microsoft.com/office/powerpoint/2010/main" val="94353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6" grpId="0"/>
      <p:bldP spid="1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Αγορά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 smtClean="0"/>
              <a:t>Ασκήσεις επί </a:t>
            </a:r>
            <a:r>
              <a:rPr lang="el-GR" dirty="0" err="1" smtClean="0"/>
              <a:t>χάρτου</a:t>
            </a:r>
            <a:endParaRPr lang="el-GR" dirty="0" smtClean="0"/>
          </a:p>
          <a:p>
            <a:r>
              <a:rPr lang="el-GR" dirty="0" smtClean="0"/>
              <a:t>Και σε </a:t>
            </a:r>
            <a:r>
              <a:rPr lang="en-US" dirty="0" smtClean="0"/>
              <a:t>licensing </a:t>
            </a:r>
            <a:r>
              <a:rPr lang="el-GR" dirty="0" smtClean="0"/>
              <a:t>πακέτα</a:t>
            </a:r>
            <a:r>
              <a:rPr lang="en-US" dirty="0" smtClean="0"/>
              <a:t> </a:t>
            </a:r>
            <a:r>
              <a:rPr lang="el-GR" dirty="0" smtClean="0"/>
              <a:t>για </a:t>
            </a:r>
            <a:r>
              <a:rPr lang="en-US" dirty="0" smtClean="0"/>
              <a:t>on </a:t>
            </a:r>
            <a:r>
              <a:rPr lang="en-US" dirty="0" err="1" smtClean="0"/>
              <a:t>prem</a:t>
            </a:r>
            <a:endParaRPr lang="el-GR" dirty="0" smtClean="0"/>
          </a:p>
          <a:p>
            <a:r>
              <a:rPr lang="el-GR" dirty="0" smtClean="0"/>
              <a:t>Μπορείτε να ψήσετε τον </a:t>
            </a:r>
            <a:r>
              <a:rPr lang="en-US" dirty="0" smtClean="0"/>
              <a:t>account manager</a:t>
            </a:r>
            <a:endParaRPr lang="el-GR" dirty="0" smtClean="0"/>
          </a:p>
          <a:p>
            <a:r>
              <a:rPr lang="el-GR" dirty="0" smtClean="0"/>
              <a:t>Πονοκεφάλιασμα με τα </a:t>
            </a:r>
            <a:r>
              <a:rPr lang="en-US" dirty="0" smtClean="0"/>
              <a:t>licenses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Amazon</a:t>
            </a:r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l-GR" dirty="0" smtClean="0"/>
              <a:t>Ασκήσεις επί </a:t>
            </a:r>
            <a:r>
              <a:rPr lang="el-GR" dirty="0" err="1" smtClean="0"/>
              <a:t>χάρτου</a:t>
            </a:r>
            <a:endParaRPr lang="el-GR" dirty="0" smtClean="0"/>
          </a:p>
          <a:p>
            <a:r>
              <a:rPr lang="en-US" dirty="0" smtClean="0"/>
              <a:t>Licensing? </a:t>
            </a:r>
            <a:r>
              <a:rPr lang="el-GR" dirty="0" err="1" smtClean="0"/>
              <a:t>Τι’ν’τουτ</a:t>
            </a:r>
            <a:r>
              <a:rPr lang="el-GR" dirty="0" smtClean="0"/>
              <a:t>?</a:t>
            </a:r>
          </a:p>
          <a:p>
            <a:r>
              <a:rPr lang="el-GR" dirty="0" smtClean="0"/>
              <a:t>Ο </a:t>
            </a:r>
            <a:r>
              <a:rPr lang="en-US" dirty="0" smtClean="0"/>
              <a:t>Account manager </a:t>
            </a:r>
            <a:r>
              <a:rPr lang="el-GR" dirty="0" smtClean="0"/>
              <a:t>είναι στις Μπαχάμες</a:t>
            </a:r>
            <a:endParaRPr lang="en-US" dirty="0" smtClean="0"/>
          </a:p>
          <a:p>
            <a:r>
              <a:rPr lang="el-GR" dirty="0" smtClean="0"/>
              <a:t>Πονοκεφάλιασμα με τα </a:t>
            </a:r>
            <a:r>
              <a:rPr lang="en-US" dirty="0" smtClean="0"/>
              <a:t>auctions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302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Μία απλή πληρωμή</a:t>
            </a:r>
            <a:endParaRPr lang="el-GR" dirty="0"/>
          </a:p>
        </p:txBody>
      </p:sp>
      <p:sp>
        <p:nvSpPr>
          <p:cNvPr id="4" name="Smiley Face 3"/>
          <p:cNvSpPr/>
          <p:nvPr/>
        </p:nvSpPr>
        <p:spPr>
          <a:xfrm>
            <a:off x="937124" y="2146300"/>
            <a:ext cx="914400" cy="9144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Flowchart: Process 4"/>
          <p:cNvSpPr/>
          <p:nvPr/>
        </p:nvSpPr>
        <p:spPr>
          <a:xfrm>
            <a:off x="2724735" y="3381975"/>
            <a:ext cx="1235675" cy="642551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Site</a:t>
            </a:r>
            <a:endParaRPr lang="el-GR" dirty="0"/>
          </a:p>
        </p:txBody>
      </p:sp>
      <p:sp>
        <p:nvSpPr>
          <p:cNvPr id="6" name="Flowchart: Process 5"/>
          <p:cNvSpPr/>
          <p:nvPr/>
        </p:nvSpPr>
        <p:spPr>
          <a:xfrm>
            <a:off x="5369081" y="3381975"/>
            <a:ext cx="1309816" cy="642551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End</a:t>
            </a:r>
            <a:endParaRPr lang="el-GR" dirty="0"/>
          </a:p>
        </p:txBody>
      </p:sp>
      <p:sp>
        <p:nvSpPr>
          <p:cNvPr id="7" name="Flowchart: Process 6"/>
          <p:cNvSpPr/>
          <p:nvPr/>
        </p:nvSpPr>
        <p:spPr>
          <a:xfrm>
            <a:off x="5535659" y="5588432"/>
            <a:ext cx="1005016" cy="61783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GDS</a:t>
            </a:r>
            <a:endParaRPr lang="el-GR" dirty="0"/>
          </a:p>
        </p:txBody>
      </p:sp>
      <p:cxnSp>
        <p:nvCxnSpPr>
          <p:cNvPr id="8" name="Curved Connector 7"/>
          <p:cNvCxnSpPr>
            <a:stCxn id="4" idx="4"/>
            <a:endCxn id="5" idx="1"/>
          </p:cNvCxnSpPr>
          <p:nvPr/>
        </p:nvCxnSpPr>
        <p:spPr>
          <a:xfrm rot="16200000" flipH="1">
            <a:off x="1738254" y="2716769"/>
            <a:ext cx="642551" cy="133041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0"/>
            <a:endCxn id="6" idx="0"/>
          </p:cNvCxnSpPr>
          <p:nvPr/>
        </p:nvCxnSpPr>
        <p:spPr>
          <a:xfrm rot="5400000" flipH="1" flipV="1">
            <a:off x="4683281" y="2041267"/>
            <a:ext cx="12700" cy="2681416"/>
          </a:xfrm>
          <a:prstGeom prst="curvedConnector3">
            <a:avLst>
              <a:gd name="adj1" fmla="val 65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7655" y="3605766"/>
            <a:ext cx="17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OA1234 ..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4808669" y="5034434"/>
            <a:ext cx="145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 Ticket</a:t>
            </a:r>
            <a:endParaRPr lang="el-GR" dirty="0"/>
          </a:p>
        </p:txBody>
      </p: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>
            <a:off x="3960410" y="3703251"/>
            <a:ext cx="1408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18960" y="2366312"/>
            <a:ext cx="215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 call</a:t>
            </a:r>
            <a:endParaRPr lang="el-GR" dirty="0"/>
          </a:p>
        </p:txBody>
      </p:sp>
      <p:sp>
        <p:nvSpPr>
          <p:cNvPr id="19" name="TextBox 18"/>
          <p:cNvSpPr txBox="1"/>
          <p:nvPr/>
        </p:nvSpPr>
        <p:spPr>
          <a:xfrm>
            <a:off x="2258527" y="4248316"/>
            <a:ext cx="233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ticket info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8902154" y="3310198"/>
            <a:ext cx="1309816" cy="642551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Gateway</a:t>
            </a:r>
            <a:endParaRPr lang="el-GR" dirty="0"/>
          </a:p>
        </p:txBody>
      </p:sp>
      <p:cxnSp>
        <p:nvCxnSpPr>
          <p:cNvPr id="21" name="Curved Connector 20"/>
          <p:cNvCxnSpPr>
            <a:stCxn id="6" idx="3"/>
            <a:endCxn id="20" idx="0"/>
          </p:cNvCxnSpPr>
          <p:nvPr/>
        </p:nvCxnSpPr>
        <p:spPr>
          <a:xfrm flipV="1">
            <a:off x="6678897" y="3310198"/>
            <a:ext cx="2878165" cy="393053"/>
          </a:xfrm>
          <a:prstGeom prst="curvedConnector4">
            <a:avLst>
              <a:gd name="adj1" fmla="val 38623"/>
              <a:gd name="adj2" fmla="val 158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0" idx="2"/>
            <a:endCxn id="6" idx="3"/>
          </p:cNvCxnSpPr>
          <p:nvPr/>
        </p:nvCxnSpPr>
        <p:spPr>
          <a:xfrm rot="5400000" flipH="1">
            <a:off x="7993231" y="2388918"/>
            <a:ext cx="249498" cy="2878165"/>
          </a:xfrm>
          <a:prstGeom prst="curvedConnector4">
            <a:avLst>
              <a:gd name="adj1" fmla="val -91624"/>
              <a:gd name="adj2" fmla="val 61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6" idx="2"/>
            <a:endCxn id="7" idx="1"/>
          </p:cNvCxnSpPr>
          <p:nvPr/>
        </p:nvCxnSpPr>
        <p:spPr>
          <a:xfrm rot="5400000">
            <a:off x="4843412" y="4716773"/>
            <a:ext cx="1872825" cy="488330"/>
          </a:xfrm>
          <a:prstGeom prst="curvedConnector4">
            <a:avLst>
              <a:gd name="adj1" fmla="val 41753"/>
              <a:gd name="adj2" fmla="val 146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3"/>
            <a:endCxn id="6" idx="2"/>
          </p:cNvCxnSpPr>
          <p:nvPr/>
        </p:nvCxnSpPr>
        <p:spPr>
          <a:xfrm flipH="1" flipV="1">
            <a:off x="6023989" y="4024526"/>
            <a:ext cx="516686" cy="1872825"/>
          </a:xfrm>
          <a:prstGeom prst="curvedConnector4">
            <a:avLst>
              <a:gd name="adj1" fmla="val -44244"/>
              <a:gd name="adj2" fmla="val 58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92338" y="2524813"/>
            <a:ext cx="166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Πληρωμή με πιστωτική</a:t>
            </a:r>
            <a:endParaRPr lang="el-GR" dirty="0"/>
          </a:p>
        </p:txBody>
      </p:sp>
      <p:sp>
        <p:nvSpPr>
          <p:cNvPr id="33" name="TextBox 32"/>
          <p:cNvSpPr txBox="1"/>
          <p:nvPr/>
        </p:nvSpPr>
        <p:spPr>
          <a:xfrm>
            <a:off x="7744738" y="4434893"/>
            <a:ext cx="19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 code</a:t>
            </a:r>
            <a:endParaRPr lang="el-GR" dirty="0"/>
          </a:p>
        </p:txBody>
      </p:sp>
      <p:sp>
        <p:nvSpPr>
          <p:cNvPr id="39" name="Flowchart: Process 38"/>
          <p:cNvSpPr/>
          <p:nvPr/>
        </p:nvSpPr>
        <p:spPr>
          <a:xfrm>
            <a:off x="8021665" y="5332817"/>
            <a:ext cx="1235675" cy="642551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</a:t>
            </a:r>
            <a:endParaRPr lang="el-GR" dirty="0"/>
          </a:p>
        </p:txBody>
      </p:sp>
      <p:cxnSp>
        <p:nvCxnSpPr>
          <p:cNvPr id="40" name="Curved Connector 39"/>
          <p:cNvCxnSpPr>
            <a:endCxn id="39" idx="1"/>
          </p:cNvCxnSpPr>
          <p:nvPr/>
        </p:nvCxnSpPr>
        <p:spPr>
          <a:xfrm rot="16200000" flipH="1">
            <a:off x="6447676" y="4080104"/>
            <a:ext cx="1638766" cy="15092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93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9" grpId="0"/>
      <p:bldP spid="31" grpId="0"/>
      <p:bldP spid="33" grpId="0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Αρχιτεκτονική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Front end web sites </a:t>
            </a:r>
            <a:endParaRPr lang="el-GR" dirty="0" smtClean="0"/>
          </a:p>
          <a:p>
            <a:pPr lvl="1"/>
            <a:r>
              <a:rPr lang="en-US" dirty="0" smtClean="0"/>
              <a:t>Ruby</a:t>
            </a:r>
            <a:endParaRPr lang="el-GR" dirty="0" smtClean="0"/>
          </a:p>
          <a:p>
            <a:pPr lvl="1"/>
            <a:r>
              <a:rPr lang="en-US" dirty="0" smtClean="0"/>
              <a:t>ALT.NET </a:t>
            </a:r>
            <a:r>
              <a:rPr lang="el-GR" dirty="0" smtClean="0"/>
              <a:t>κανείς ?</a:t>
            </a:r>
            <a:endParaRPr lang="en-US" dirty="0" smtClean="0"/>
          </a:p>
          <a:p>
            <a:r>
              <a:rPr lang="el-GR" dirty="0" smtClean="0"/>
              <a:t>Αναζητήσεις, κρατήσεις πληρωμές</a:t>
            </a:r>
          </a:p>
          <a:p>
            <a:pPr lvl="1"/>
            <a:r>
              <a:rPr lang="el-GR" dirty="0" smtClean="0"/>
              <a:t>Πολλαπλά </a:t>
            </a:r>
            <a:r>
              <a:rPr lang="en-US" dirty="0" smtClean="0"/>
              <a:t>Backend services </a:t>
            </a:r>
            <a:r>
              <a:rPr lang="el-GR" dirty="0" smtClean="0"/>
              <a:t>σε .ΝΕΤ</a:t>
            </a:r>
            <a:endParaRPr lang="en-US" dirty="0" smtClean="0"/>
          </a:p>
          <a:p>
            <a:pPr lvl="1"/>
            <a:r>
              <a:rPr lang="en-US" dirty="0" smtClean="0"/>
              <a:t>REST API</a:t>
            </a:r>
          </a:p>
          <a:p>
            <a:pPr lvl="1"/>
            <a:r>
              <a:rPr lang="en-US" dirty="0" smtClean="0"/>
              <a:t>Integration </a:t>
            </a:r>
            <a:r>
              <a:rPr lang="el-GR" dirty="0" smtClean="0"/>
              <a:t>με </a:t>
            </a:r>
            <a:r>
              <a:rPr lang="en-US" dirty="0" smtClean="0"/>
              <a:t>third parties</a:t>
            </a:r>
          </a:p>
          <a:p>
            <a:r>
              <a:rPr lang="en-US" dirty="0" smtClean="0"/>
              <a:t>Mobile Apps</a:t>
            </a:r>
          </a:p>
          <a:p>
            <a:r>
              <a:rPr lang="en-US" dirty="0" smtClean="0"/>
              <a:t>Background batch jobs</a:t>
            </a:r>
          </a:p>
          <a:p>
            <a:pPr lvl="1"/>
            <a:r>
              <a:rPr lang="el-GR" dirty="0" smtClean="0"/>
              <a:t>Ακυρώσεις</a:t>
            </a:r>
          </a:p>
          <a:p>
            <a:pPr lvl="1"/>
            <a:r>
              <a:rPr lang="el-GR" dirty="0" smtClean="0"/>
              <a:t>Ανανεώσεις κρατήσεων …</a:t>
            </a:r>
            <a:endParaRPr lang="en-US" dirty="0" smtClean="0"/>
          </a:p>
          <a:p>
            <a:r>
              <a:rPr lang="el-GR" dirty="0" smtClean="0"/>
              <a:t>Όχι </a:t>
            </a:r>
            <a:r>
              <a:rPr lang="en-US" dirty="0" err="1" smtClean="0"/>
              <a:t>Microservices</a:t>
            </a:r>
            <a:r>
              <a:rPr lang="en-US" dirty="0" smtClean="0"/>
              <a:t>, Lots of services</a:t>
            </a:r>
          </a:p>
        </p:txBody>
      </p:sp>
    </p:spTree>
    <p:extLst>
      <p:ext uri="{BB962C8B-B14F-4D97-AF65-F5344CB8AC3E}">
        <p14:creationId xmlns:p14="http://schemas.microsoft.com/office/powerpoint/2010/main" val="37731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</a:t>
            </a:r>
            <a:r>
              <a:rPr lang="el-GR" dirty="0" smtClean="0"/>
              <a:t>με τρίτους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GDS – </a:t>
            </a:r>
            <a:r>
              <a:rPr lang="el-GR" dirty="0" smtClean="0"/>
              <a:t>Αυτοί που πουλάνε τα εισιτήρια</a:t>
            </a:r>
            <a:endParaRPr lang="en-US" dirty="0" smtClean="0"/>
          </a:p>
          <a:p>
            <a:pPr lvl="1"/>
            <a:r>
              <a:rPr lang="el-GR" dirty="0" smtClean="0"/>
              <a:t>Ας πούμε </a:t>
            </a:r>
            <a:r>
              <a:rPr lang="en-US" dirty="0" smtClean="0"/>
              <a:t>Web Services </a:t>
            </a:r>
            <a:endParaRPr lang="el-GR" dirty="0" smtClean="0"/>
          </a:p>
          <a:p>
            <a:pPr lvl="1"/>
            <a:r>
              <a:rPr lang="el-GR" b="1" dirty="0" smtClean="0"/>
              <a:t>Βαρύ</a:t>
            </a:r>
            <a:r>
              <a:rPr lang="el-GR" dirty="0" smtClean="0"/>
              <a:t> </a:t>
            </a:r>
            <a:r>
              <a:rPr lang="en-US" dirty="0" smtClean="0"/>
              <a:t>payload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l-GR" dirty="0" smtClean="0">
                <a:sym typeface="Wingdings" panose="05000000000000000000" pitchFamily="2" charset="2"/>
              </a:rPr>
              <a:t>μπόλικο </a:t>
            </a:r>
            <a:r>
              <a:rPr lang="en-US" dirty="0" smtClean="0">
                <a:sym typeface="Wingdings" panose="05000000000000000000" pitchFamily="2" charset="2"/>
              </a:rPr>
              <a:t>processing</a:t>
            </a:r>
            <a:endParaRPr lang="el-GR" dirty="0" smtClean="0"/>
          </a:p>
          <a:p>
            <a:r>
              <a:rPr lang="en-US" dirty="0" smtClean="0"/>
              <a:t>Payment Gateways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Payments </a:t>
            </a:r>
            <a:r>
              <a:rPr lang="el-GR" dirty="0" smtClean="0">
                <a:sym typeface="Wingdings" panose="05000000000000000000" pitchFamily="2" charset="2"/>
              </a:rPr>
              <a:t>μέσω </a:t>
            </a:r>
            <a:r>
              <a:rPr lang="en-US" dirty="0" smtClean="0">
                <a:sym typeface="Wingdings" panose="05000000000000000000" pitchFamily="2" charset="2"/>
              </a:rPr>
              <a:t>web services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 Financial Reports</a:t>
            </a:r>
            <a:r>
              <a:rPr lang="el-GR" dirty="0" smtClean="0">
                <a:sym typeface="Wingdings" panose="05000000000000000000" pitchFamily="2" charset="2"/>
              </a:rPr>
              <a:t> σε οτιδήποτε (</a:t>
            </a:r>
            <a:r>
              <a:rPr lang="en-US" dirty="0" smtClean="0">
                <a:sym typeface="Wingdings" panose="05000000000000000000" pitchFamily="2" charset="2"/>
              </a:rPr>
              <a:t>WS, flat files, screen scraping)</a:t>
            </a:r>
            <a:endParaRPr lang="el-GR" dirty="0" smtClean="0"/>
          </a:p>
          <a:p>
            <a:r>
              <a:rPr lang="el-GR" dirty="0" smtClean="0"/>
              <a:t>Αεροπορικές</a:t>
            </a:r>
            <a:endParaRPr lang="en-US" dirty="0" smtClean="0"/>
          </a:p>
          <a:p>
            <a:pPr lvl="1"/>
            <a:r>
              <a:rPr lang="el-GR" dirty="0" smtClean="0"/>
              <a:t>Κυρίως </a:t>
            </a:r>
            <a:r>
              <a:rPr lang="en-US" dirty="0" smtClean="0"/>
              <a:t>financial</a:t>
            </a:r>
          </a:p>
          <a:p>
            <a:r>
              <a:rPr lang="en-US" dirty="0" smtClean="0"/>
              <a:t>IATA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BEB22A4EB65AD1489FD4E08F7C4B654C" ma:contentTypeVersion="2" ma:contentTypeDescription="Δημιουργία νέου εγγράφου" ma:contentTypeScope="" ma:versionID="fe353be087da74a7a76e5db013137739">
  <xsd:schema xmlns:xsd="http://www.w3.org/2001/XMLSchema" xmlns:xs="http://www.w3.org/2001/XMLSchema" xmlns:p="http://schemas.microsoft.com/office/2006/metadata/properties" xmlns:ns3="7f2ce6c4-0529-47a8-ae08-3470bd58ff1b" targetNamespace="http://schemas.microsoft.com/office/2006/metadata/properties" ma:root="true" ma:fieldsID="deafa2e61452a6464be5f60e3e413a50" ns3:_="">
    <xsd:import namespace="7f2ce6c4-0529-47a8-ae08-3470bd58ff1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2ce6c4-0529-47a8-ae08-3470bd58ff1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Κοινή χρήση με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Κοινή χρήση κατακερματισμού υπόδειξης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D91128-A4D7-435C-9F58-AD87BFC5FE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0EF4539-7278-433F-9FDD-C554530EB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2ce6c4-0529-47a8-ae08-3470bd58ff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3E0A2C-0A33-4C29-9B5C-C934B4DCB5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365</TotalTime>
  <Words>1737</Words>
  <Application>Microsoft Office PowerPoint</Application>
  <PresentationFormat>Widescreen</PresentationFormat>
  <Paragraphs>494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Century Gothic</vt:lpstr>
      <vt:lpstr>Wingdings</vt:lpstr>
      <vt:lpstr>Wingdings 3</vt:lpstr>
      <vt:lpstr>Ion Boardroom</vt:lpstr>
      <vt:lpstr>Το Azure Δεν είναι χορτοφάγο</vt:lpstr>
      <vt:lpstr>Το Azure είναι …</vt:lpstr>
      <vt:lpstr>Το Σενάριο</vt:lpstr>
      <vt:lpstr>Online Travel Agency (Μεγάλο)</vt:lpstr>
      <vt:lpstr>Μία απλή αναζήτηση</vt:lpstr>
      <vt:lpstr>Μία απλή κράτηση</vt:lpstr>
      <vt:lpstr>Μία απλή πληρωμή</vt:lpstr>
      <vt:lpstr>Η Αρχιτεκτονική</vt:lpstr>
      <vt:lpstr>Integration με τρίτους</vt:lpstr>
      <vt:lpstr>Η υποδομή</vt:lpstr>
      <vt:lpstr>Οι προκλήσεις</vt:lpstr>
      <vt:lpstr>Γιατί Cloud;  </vt:lpstr>
      <vt:lpstr>Οι ανάγκες</vt:lpstr>
      <vt:lpstr>Ενδοεπικοινωνίες</vt:lpstr>
      <vt:lpstr>Ενδοεπικοινωνίες – Λύσεις </vt:lpstr>
      <vt:lpstr>Queues και Pub/Sub</vt:lpstr>
      <vt:lpstr>Πολλαπλά συστήματα </vt:lpstr>
      <vt:lpstr>Managed</vt:lpstr>
      <vt:lpstr>VM deployment</vt:lpstr>
      <vt:lpstr>Πολλά VM </vt:lpstr>
      <vt:lpstr>Docker ?</vt:lpstr>
      <vt:lpstr>Πολύ processing</vt:lpstr>
      <vt:lpstr>PowerPoint Presentation</vt:lpstr>
      <vt:lpstr>Server Meltdown - 1</vt:lpstr>
      <vt:lpstr>Server Meltdown - 2</vt:lpstr>
      <vt:lpstr>Ζέσταμα</vt:lpstr>
      <vt:lpstr>Δεδομένα </vt:lpstr>
      <vt:lpstr>Δεδομένα – Λύσεις </vt:lpstr>
      <vt:lpstr>Caching</vt:lpstr>
      <vt:lpstr>End-to-End παρακολούθηση</vt:lpstr>
      <vt:lpstr>Deployment &amp; Automation - 1 </vt:lpstr>
      <vt:lpstr>Deployment &amp; Automation – Puppet, Chef</vt:lpstr>
      <vt:lpstr>Monitoring</vt:lpstr>
      <vt:lpstr>Big data</vt:lpstr>
      <vt:lpstr>Internet of Things ?</vt:lpstr>
      <vt:lpstr>Analytics &amp; recommendations</vt:lpstr>
      <vt:lpstr>Τι προσφέρει το Azure</vt:lpstr>
      <vt:lpstr>Ενδοεπικοινωνίες – Βασική ιδέα</vt:lpstr>
      <vt:lpstr>Ενδοεπικοινωνίες - Υπηρεσίες</vt:lpstr>
      <vt:lpstr>Storage</vt:lpstr>
      <vt:lpstr>Azure SQL Database</vt:lpstr>
      <vt:lpstr>Azure SQL Database Scale Out</vt:lpstr>
      <vt:lpstr>Azure DocumentDB</vt:lpstr>
      <vt:lpstr>Caching</vt:lpstr>
      <vt:lpstr>Πολλαπλά συστήματα</vt:lpstr>
      <vt:lpstr>Deployment</vt:lpstr>
      <vt:lpstr>Event Processing</vt:lpstr>
      <vt:lpstr>Machine Learning</vt:lpstr>
      <vt:lpstr>Night of the howling machines!</vt:lpstr>
      <vt:lpstr>Events &amp; Machine Learning</vt:lpstr>
      <vt:lpstr>Business Intelligence</vt:lpstr>
      <vt:lpstr>Αγορά και αδειοδότηση</vt:lpstr>
      <vt:lpstr>Σύγκριση με το Am..άλλο</vt:lpstr>
      <vt:lpstr>Azure vs Amazon</vt:lpstr>
      <vt:lpstr>Pub/Sub και Queues</vt:lpstr>
      <vt:lpstr>SQL Database vs Redshift</vt:lpstr>
      <vt:lpstr>Business Intelligence</vt:lpstr>
      <vt:lpstr>Event Processing &amp; Machine Learning</vt:lpstr>
      <vt:lpstr>Workflows and Orchestration</vt:lpstr>
      <vt:lpstr>Αγορά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Το Azure Δεν είναι χορτοφάγο</dc:title>
  <dc:creator>Panagiotis Kanavos</dc:creator>
  <cp:lastModifiedBy>Panagiotis Kanavos</cp:lastModifiedBy>
  <cp:revision>74</cp:revision>
  <cp:lastPrinted>2015-02-26T11:03:32Z</cp:lastPrinted>
  <dcterms:created xsi:type="dcterms:W3CDTF">2015-02-25T05:29:27Z</dcterms:created>
  <dcterms:modified xsi:type="dcterms:W3CDTF">2015-02-27T10:07:37Z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0x010100BEB22A4EB65AD1489FD4E08F7C4B654C</vt:lpwstr>
  </property>
</Properties>
</file>