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60" r:id="rId7"/>
    <p:sldId id="261" r:id="rId8"/>
    <p:sldId id="262" r:id="rId9"/>
    <p:sldId id="263" r:id="rId10"/>
    <p:sldId id="264" r:id="rId11"/>
    <p:sldId id="265" r:id="rId12"/>
    <p:sldId id="266" r:id="rId13"/>
    <p:sldId id="267" r:id="rId14"/>
    <p:sldId id="268" r:id="rId15"/>
    <p:sldId id="272"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82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EC065-B77A-2C1A-F7B7-915237ED04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B26C59-8405-951A-E941-85A4F01A77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003BF0-3216-C604-0522-E889D8F55B44}"/>
              </a:ext>
            </a:extLst>
          </p:cNvPr>
          <p:cNvSpPr>
            <a:spLocks noGrp="1"/>
          </p:cNvSpPr>
          <p:nvPr>
            <p:ph type="dt" sz="half" idx="10"/>
          </p:nvPr>
        </p:nvSpPr>
        <p:spPr/>
        <p:txBody>
          <a:bodyPr/>
          <a:lstStyle/>
          <a:p>
            <a:fld id="{9961CDC2-EFF4-4A83-9579-92B37C39984C}" type="datetimeFigureOut">
              <a:rPr lang="en-US" smtClean="0"/>
              <a:t>4/23/2023</a:t>
            </a:fld>
            <a:endParaRPr lang="en-US"/>
          </a:p>
        </p:txBody>
      </p:sp>
      <p:sp>
        <p:nvSpPr>
          <p:cNvPr id="5" name="Footer Placeholder 4">
            <a:extLst>
              <a:ext uri="{FF2B5EF4-FFF2-40B4-BE49-F238E27FC236}">
                <a16:creationId xmlns:a16="http://schemas.microsoft.com/office/drawing/2014/main" id="{BA7CA5E7-4AFD-EC5E-9489-DCDD138C48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0FC9F7-2F97-2C0E-34D2-C45637F83F12}"/>
              </a:ext>
            </a:extLst>
          </p:cNvPr>
          <p:cNvSpPr>
            <a:spLocks noGrp="1"/>
          </p:cNvSpPr>
          <p:nvPr>
            <p:ph type="sldNum" sz="quarter" idx="12"/>
          </p:nvPr>
        </p:nvSpPr>
        <p:spPr/>
        <p:txBody>
          <a:bodyPr/>
          <a:lstStyle/>
          <a:p>
            <a:fld id="{20825E51-0E30-4C0E-B0BF-EFA258B6C3BA}" type="slidenum">
              <a:rPr lang="en-US" smtClean="0"/>
              <a:t>‹#›</a:t>
            </a:fld>
            <a:endParaRPr lang="en-US"/>
          </a:p>
        </p:txBody>
      </p:sp>
    </p:spTree>
    <p:extLst>
      <p:ext uri="{BB962C8B-B14F-4D97-AF65-F5344CB8AC3E}">
        <p14:creationId xmlns:p14="http://schemas.microsoft.com/office/powerpoint/2010/main" val="424475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905B1-727C-10AA-CE88-6C7BE3B480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4CD040-854A-3D68-9025-E943C2100E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9EB64D-10E6-6464-3E91-FE00EF66936A}"/>
              </a:ext>
            </a:extLst>
          </p:cNvPr>
          <p:cNvSpPr>
            <a:spLocks noGrp="1"/>
          </p:cNvSpPr>
          <p:nvPr>
            <p:ph type="dt" sz="half" idx="10"/>
          </p:nvPr>
        </p:nvSpPr>
        <p:spPr/>
        <p:txBody>
          <a:bodyPr/>
          <a:lstStyle/>
          <a:p>
            <a:fld id="{9961CDC2-EFF4-4A83-9579-92B37C39984C}" type="datetimeFigureOut">
              <a:rPr lang="en-US" smtClean="0"/>
              <a:t>4/23/2023</a:t>
            </a:fld>
            <a:endParaRPr lang="en-US"/>
          </a:p>
        </p:txBody>
      </p:sp>
      <p:sp>
        <p:nvSpPr>
          <p:cNvPr id="5" name="Footer Placeholder 4">
            <a:extLst>
              <a:ext uri="{FF2B5EF4-FFF2-40B4-BE49-F238E27FC236}">
                <a16:creationId xmlns:a16="http://schemas.microsoft.com/office/drawing/2014/main" id="{EA0CBB83-087C-12FD-6757-C6D0DD7F94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49BCA6-29C7-35D5-8997-8EDE93604FBB}"/>
              </a:ext>
            </a:extLst>
          </p:cNvPr>
          <p:cNvSpPr>
            <a:spLocks noGrp="1"/>
          </p:cNvSpPr>
          <p:nvPr>
            <p:ph type="sldNum" sz="quarter" idx="12"/>
          </p:nvPr>
        </p:nvSpPr>
        <p:spPr/>
        <p:txBody>
          <a:bodyPr/>
          <a:lstStyle/>
          <a:p>
            <a:fld id="{20825E51-0E30-4C0E-B0BF-EFA258B6C3BA}" type="slidenum">
              <a:rPr lang="en-US" smtClean="0"/>
              <a:t>‹#›</a:t>
            </a:fld>
            <a:endParaRPr lang="en-US"/>
          </a:p>
        </p:txBody>
      </p:sp>
    </p:spTree>
    <p:extLst>
      <p:ext uri="{BB962C8B-B14F-4D97-AF65-F5344CB8AC3E}">
        <p14:creationId xmlns:p14="http://schemas.microsoft.com/office/powerpoint/2010/main" val="149180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36341D-7594-6D9B-B9B9-5F28046CE4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E78A3F-71A3-908F-ACD7-A856066E72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DD372C-821E-618C-E226-FFFF924D2127}"/>
              </a:ext>
            </a:extLst>
          </p:cNvPr>
          <p:cNvSpPr>
            <a:spLocks noGrp="1"/>
          </p:cNvSpPr>
          <p:nvPr>
            <p:ph type="dt" sz="half" idx="10"/>
          </p:nvPr>
        </p:nvSpPr>
        <p:spPr/>
        <p:txBody>
          <a:bodyPr/>
          <a:lstStyle/>
          <a:p>
            <a:fld id="{9961CDC2-EFF4-4A83-9579-92B37C39984C}" type="datetimeFigureOut">
              <a:rPr lang="en-US" smtClean="0"/>
              <a:t>4/23/2023</a:t>
            </a:fld>
            <a:endParaRPr lang="en-US"/>
          </a:p>
        </p:txBody>
      </p:sp>
      <p:sp>
        <p:nvSpPr>
          <p:cNvPr id="5" name="Footer Placeholder 4">
            <a:extLst>
              <a:ext uri="{FF2B5EF4-FFF2-40B4-BE49-F238E27FC236}">
                <a16:creationId xmlns:a16="http://schemas.microsoft.com/office/drawing/2014/main" id="{6D967476-9CA9-9FEE-A7D7-34891B8E22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BB4CC2-C4B1-56B4-9984-92235F2C8E33}"/>
              </a:ext>
            </a:extLst>
          </p:cNvPr>
          <p:cNvSpPr>
            <a:spLocks noGrp="1"/>
          </p:cNvSpPr>
          <p:nvPr>
            <p:ph type="sldNum" sz="quarter" idx="12"/>
          </p:nvPr>
        </p:nvSpPr>
        <p:spPr/>
        <p:txBody>
          <a:bodyPr/>
          <a:lstStyle/>
          <a:p>
            <a:fld id="{20825E51-0E30-4C0E-B0BF-EFA258B6C3BA}" type="slidenum">
              <a:rPr lang="en-US" smtClean="0"/>
              <a:t>‹#›</a:t>
            </a:fld>
            <a:endParaRPr lang="en-US"/>
          </a:p>
        </p:txBody>
      </p:sp>
    </p:spTree>
    <p:extLst>
      <p:ext uri="{BB962C8B-B14F-4D97-AF65-F5344CB8AC3E}">
        <p14:creationId xmlns:p14="http://schemas.microsoft.com/office/powerpoint/2010/main" val="426038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042C0-7FD6-9D4E-8955-F52F5A3AEB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898515-8EAC-7629-EBEC-4AEC866850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C73353-B63C-A005-FF15-8DF6D773F017}"/>
              </a:ext>
            </a:extLst>
          </p:cNvPr>
          <p:cNvSpPr>
            <a:spLocks noGrp="1"/>
          </p:cNvSpPr>
          <p:nvPr>
            <p:ph type="dt" sz="half" idx="10"/>
          </p:nvPr>
        </p:nvSpPr>
        <p:spPr/>
        <p:txBody>
          <a:bodyPr/>
          <a:lstStyle/>
          <a:p>
            <a:fld id="{9961CDC2-EFF4-4A83-9579-92B37C39984C}" type="datetimeFigureOut">
              <a:rPr lang="en-US" smtClean="0"/>
              <a:t>4/23/2023</a:t>
            </a:fld>
            <a:endParaRPr lang="en-US"/>
          </a:p>
        </p:txBody>
      </p:sp>
      <p:sp>
        <p:nvSpPr>
          <p:cNvPr id="5" name="Footer Placeholder 4">
            <a:extLst>
              <a:ext uri="{FF2B5EF4-FFF2-40B4-BE49-F238E27FC236}">
                <a16:creationId xmlns:a16="http://schemas.microsoft.com/office/drawing/2014/main" id="{7D98679E-5CD7-5CE8-C995-34CFB7A0B0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B00703-59B0-A6ED-D081-4E659AA6AD31}"/>
              </a:ext>
            </a:extLst>
          </p:cNvPr>
          <p:cNvSpPr>
            <a:spLocks noGrp="1"/>
          </p:cNvSpPr>
          <p:nvPr>
            <p:ph type="sldNum" sz="quarter" idx="12"/>
          </p:nvPr>
        </p:nvSpPr>
        <p:spPr/>
        <p:txBody>
          <a:bodyPr/>
          <a:lstStyle/>
          <a:p>
            <a:fld id="{20825E51-0E30-4C0E-B0BF-EFA258B6C3BA}" type="slidenum">
              <a:rPr lang="en-US" smtClean="0"/>
              <a:t>‹#›</a:t>
            </a:fld>
            <a:endParaRPr lang="en-US"/>
          </a:p>
        </p:txBody>
      </p:sp>
    </p:spTree>
    <p:extLst>
      <p:ext uri="{BB962C8B-B14F-4D97-AF65-F5344CB8AC3E}">
        <p14:creationId xmlns:p14="http://schemas.microsoft.com/office/powerpoint/2010/main" val="1480857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1B0C8-E068-8D94-CA5F-B2F2C984D8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2D2203-7826-DA45-79F6-4808AB064F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96EC07-2B68-49F6-D3A9-DBC0D0CB7AE8}"/>
              </a:ext>
            </a:extLst>
          </p:cNvPr>
          <p:cNvSpPr>
            <a:spLocks noGrp="1"/>
          </p:cNvSpPr>
          <p:nvPr>
            <p:ph type="dt" sz="half" idx="10"/>
          </p:nvPr>
        </p:nvSpPr>
        <p:spPr/>
        <p:txBody>
          <a:bodyPr/>
          <a:lstStyle/>
          <a:p>
            <a:fld id="{9961CDC2-EFF4-4A83-9579-92B37C39984C}" type="datetimeFigureOut">
              <a:rPr lang="en-US" smtClean="0"/>
              <a:t>4/23/2023</a:t>
            </a:fld>
            <a:endParaRPr lang="en-US"/>
          </a:p>
        </p:txBody>
      </p:sp>
      <p:sp>
        <p:nvSpPr>
          <p:cNvPr id="5" name="Footer Placeholder 4">
            <a:extLst>
              <a:ext uri="{FF2B5EF4-FFF2-40B4-BE49-F238E27FC236}">
                <a16:creationId xmlns:a16="http://schemas.microsoft.com/office/drawing/2014/main" id="{D1403A4D-9317-C7CA-4CC9-43352862F1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826657-F533-0775-C2C0-136D007ACAEE}"/>
              </a:ext>
            </a:extLst>
          </p:cNvPr>
          <p:cNvSpPr>
            <a:spLocks noGrp="1"/>
          </p:cNvSpPr>
          <p:nvPr>
            <p:ph type="sldNum" sz="quarter" idx="12"/>
          </p:nvPr>
        </p:nvSpPr>
        <p:spPr/>
        <p:txBody>
          <a:bodyPr/>
          <a:lstStyle/>
          <a:p>
            <a:fld id="{20825E51-0E30-4C0E-B0BF-EFA258B6C3BA}" type="slidenum">
              <a:rPr lang="en-US" smtClean="0"/>
              <a:t>‹#›</a:t>
            </a:fld>
            <a:endParaRPr lang="en-US"/>
          </a:p>
        </p:txBody>
      </p:sp>
    </p:spTree>
    <p:extLst>
      <p:ext uri="{BB962C8B-B14F-4D97-AF65-F5344CB8AC3E}">
        <p14:creationId xmlns:p14="http://schemas.microsoft.com/office/powerpoint/2010/main" val="3204466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ACA43-7086-0BED-0CBA-63C322C044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349269-8FBC-B3D2-5105-7008DB0F8A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2C2AF1-3E2D-C450-897E-782A012EAC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B43642-E7A5-C778-8628-AE6685806056}"/>
              </a:ext>
            </a:extLst>
          </p:cNvPr>
          <p:cNvSpPr>
            <a:spLocks noGrp="1"/>
          </p:cNvSpPr>
          <p:nvPr>
            <p:ph type="dt" sz="half" idx="10"/>
          </p:nvPr>
        </p:nvSpPr>
        <p:spPr/>
        <p:txBody>
          <a:bodyPr/>
          <a:lstStyle/>
          <a:p>
            <a:fld id="{9961CDC2-EFF4-4A83-9579-92B37C39984C}" type="datetimeFigureOut">
              <a:rPr lang="en-US" smtClean="0"/>
              <a:t>4/23/2023</a:t>
            </a:fld>
            <a:endParaRPr lang="en-US"/>
          </a:p>
        </p:txBody>
      </p:sp>
      <p:sp>
        <p:nvSpPr>
          <p:cNvPr id="6" name="Footer Placeholder 5">
            <a:extLst>
              <a:ext uri="{FF2B5EF4-FFF2-40B4-BE49-F238E27FC236}">
                <a16:creationId xmlns:a16="http://schemas.microsoft.com/office/drawing/2014/main" id="{98DC5263-0B48-80A4-9617-8CED330BA9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5F4131-7443-0081-0B53-17FD7542F629}"/>
              </a:ext>
            </a:extLst>
          </p:cNvPr>
          <p:cNvSpPr>
            <a:spLocks noGrp="1"/>
          </p:cNvSpPr>
          <p:nvPr>
            <p:ph type="sldNum" sz="quarter" idx="12"/>
          </p:nvPr>
        </p:nvSpPr>
        <p:spPr/>
        <p:txBody>
          <a:bodyPr/>
          <a:lstStyle/>
          <a:p>
            <a:fld id="{20825E51-0E30-4C0E-B0BF-EFA258B6C3BA}" type="slidenum">
              <a:rPr lang="en-US" smtClean="0"/>
              <a:t>‹#›</a:t>
            </a:fld>
            <a:endParaRPr lang="en-US"/>
          </a:p>
        </p:txBody>
      </p:sp>
    </p:spTree>
    <p:extLst>
      <p:ext uri="{BB962C8B-B14F-4D97-AF65-F5344CB8AC3E}">
        <p14:creationId xmlns:p14="http://schemas.microsoft.com/office/powerpoint/2010/main" val="324168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D7DA0-7A47-FD03-FA5F-D4DDFD6348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15532E-A0D6-741B-B5D9-C65C81072C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571A90-01E9-6193-615F-9837B5531A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579FBA-BFF3-9BD0-92B9-652A874131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FA603B-5180-BB59-0642-000D5FCCBF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9DE807-442B-D2D8-30BB-3D2D5B745213}"/>
              </a:ext>
            </a:extLst>
          </p:cNvPr>
          <p:cNvSpPr>
            <a:spLocks noGrp="1"/>
          </p:cNvSpPr>
          <p:nvPr>
            <p:ph type="dt" sz="half" idx="10"/>
          </p:nvPr>
        </p:nvSpPr>
        <p:spPr/>
        <p:txBody>
          <a:bodyPr/>
          <a:lstStyle/>
          <a:p>
            <a:fld id="{9961CDC2-EFF4-4A83-9579-92B37C39984C}" type="datetimeFigureOut">
              <a:rPr lang="en-US" smtClean="0"/>
              <a:t>4/23/2023</a:t>
            </a:fld>
            <a:endParaRPr lang="en-US"/>
          </a:p>
        </p:txBody>
      </p:sp>
      <p:sp>
        <p:nvSpPr>
          <p:cNvPr id="8" name="Footer Placeholder 7">
            <a:extLst>
              <a:ext uri="{FF2B5EF4-FFF2-40B4-BE49-F238E27FC236}">
                <a16:creationId xmlns:a16="http://schemas.microsoft.com/office/drawing/2014/main" id="{07BFB629-9A0B-7748-F903-22AADBC68B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E7C90D-B860-3FE8-0630-439508A37737}"/>
              </a:ext>
            </a:extLst>
          </p:cNvPr>
          <p:cNvSpPr>
            <a:spLocks noGrp="1"/>
          </p:cNvSpPr>
          <p:nvPr>
            <p:ph type="sldNum" sz="quarter" idx="12"/>
          </p:nvPr>
        </p:nvSpPr>
        <p:spPr/>
        <p:txBody>
          <a:bodyPr/>
          <a:lstStyle/>
          <a:p>
            <a:fld id="{20825E51-0E30-4C0E-B0BF-EFA258B6C3BA}" type="slidenum">
              <a:rPr lang="en-US" smtClean="0"/>
              <a:t>‹#›</a:t>
            </a:fld>
            <a:endParaRPr lang="en-US"/>
          </a:p>
        </p:txBody>
      </p:sp>
    </p:spTree>
    <p:extLst>
      <p:ext uri="{BB962C8B-B14F-4D97-AF65-F5344CB8AC3E}">
        <p14:creationId xmlns:p14="http://schemas.microsoft.com/office/powerpoint/2010/main" val="978124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03CDA-C63A-7347-B1E5-66C742037E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6B9E2A-9C84-36E1-4B4A-C9E57AC1396E}"/>
              </a:ext>
            </a:extLst>
          </p:cNvPr>
          <p:cNvSpPr>
            <a:spLocks noGrp="1"/>
          </p:cNvSpPr>
          <p:nvPr>
            <p:ph type="dt" sz="half" idx="10"/>
          </p:nvPr>
        </p:nvSpPr>
        <p:spPr/>
        <p:txBody>
          <a:bodyPr/>
          <a:lstStyle/>
          <a:p>
            <a:fld id="{9961CDC2-EFF4-4A83-9579-92B37C39984C}" type="datetimeFigureOut">
              <a:rPr lang="en-US" smtClean="0"/>
              <a:t>4/23/2023</a:t>
            </a:fld>
            <a:endParaRPr lang="en-US"/>
          </a:p>
        </p:txBody>
      </p:sp>
      <p:sp>
        <p:nvSpPr>
          <p:cNvPr id="4" name="Footer Placeholder 3">
            <a:extLst>
              <a:ext uri="{FF2B5EF4-FFF2-40B4-BE49-F238E27FC236}">
                <a16:creationId xmlns:a16="http://schemas.microsoft.com/office/drawing/2014/main" id="{84DE3B9F-FB53-DE08-B857-28EDA408B1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8736F-80F4-C0A6-51A3-6AF97D21D0BB}"/>
              </a:ext>
            </a:extLst>
          </p:cNvPr>
          <p:cNvSpPr>
            <a:spLocks noGrp="1"/>
          </p:cNvSpPr>
          <p:nvPr>
            <p:ph type="sldNum" sz="quarter" idx="12"/>
          </p:nvPr>
        </p:nvSpPr>
        <p:spPr/>
        <p:txBody>
          <a:bodyPr/>
          <a:lstStyle/>
          <a:p>
            <a:fld id="{20825E51-0E30-4C0E-B0BF-EFA258B6C3BA}" type="slidenum">
              <a:rPr lang="en-US" smtClean="0"/>
              <a:t>‹#›</a:t>
            </a:fld>
            <a:endParaRPr lang="en-US"/>
          </a:p>
        </p:txBody>
      </p:sp>
    </p:spTree>
    <p:extLst>
      <p:ext uri="{BB962C8B-B14F-4D97-AF65-F5344CB8AC3E}">
        <p14:creationId xmlns:p14="http://schemas.microsoft.com/office/powerpoint/2010/main" val="1366695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0AD63B-7C37-8673-2769-19E4807F0B4B}"/>
              </a:ext>
            </a:extLst>
          </p:cNvPr>
          <p:cNvSpPr>
            <a:spLocks noGrp="1"/>
          </p:cNvSpPr>
          <p:nvPr>
            <p:ph type="dt" sz="half" idx="10"/>
          </p:nvPr>
        </p:nvSpPr>
        <p:spPr/>
        <p:txBody>
          <a:bodyPr/>
          <a:lstStyle/>
          <a:p>
            <a:fld id="{9961CDC2-EFF4-4A83-9579-92B37C39984C}" type="datetimeFigureOut">
              <a:rPr lang="en-US" smtClean="0"/>
              <a:t>4/23/2023</a:t>
            </a:fld>
            <a:endParaRPr lang="en-US"/>
          </a:p>
        </p:txBody>
      </p:sp>
      <p:sp>
        <p:nvSpPr>
          <p:cNvPr id="3" name="Footer Placeholder 2">
            <a:extLst>
              <a:ext uri="{FF2B5EF4-FFF2-40B4-BE49-F238E27FC236}">
                <a16:creationId xmlns:a16="http://schemas.microsoft.com/office/drawing/2014/main" id="{33799C37-744A-EB96-E878-BB5D08348E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A11CD7-DBEF-942F-8E74-FF38729C2D5E}"/>
              </a:ext>
            </a:extLst>
          </p:cNvPr>
          <p:cNvSpPr>
            <a:spLocks noGrp="1"/>
          </p:cNvSpPr>
          <p:nvPr>
            <p:ph type="sldNum" sz="quarter" idx="12"/>
          </p:nvPr>
        </p:nvSpPr>
        <p:spPr/>
        <p:txBody>
          <a:bodyPr/>
          <a:lstStyle/>
          <a:p>
            <a:fld id="{20825E51-0E30-4C0E-B0BF-EFA258B6C3BA}" type="slidenum">
              <a:rPr lang="en-US" smtClean="0"/>
              <a:t>‹#›</a:t>
            </a:fld>
            <a:endParaRPr lang="en-US"/>
          </a:p>
        </p:txBody>
      </p:sp>
    </p:spTree>
    <p:extLst>
      <p:ext uri="{BB962C8B-B14F-4D97-AF65-F5344CB8AC3E}">
        <p14:creationId xmlns:p14="http://schemas.microsoft.com/office/powerpoint/2010/main" val="1579022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86105-D8C9-C8D0-98CD-3C3452EB6B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2779B2-F272-7BB2-3EF8-F06247E6C7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CDB193-A597-6108-C184-8B237C22CD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83C8AD-BEEF-AEBC-13E7-DD1166417265}"/>
              </a:ext>
            </a:extLst>
          </p:cNvPr>
          <p:cNvSpPr>
            <a:spLocks noGrp="1"/>
          </p:cNvSpPr>
          <p:nvPr>
            <p:ph type="dt" sz="half" idx="10"/>
          </p:nvPr>
        </p:nvSpPr>
        <p:spPr/>
        <p:txBody>
          <a:bodyPr/>
          <a:lstStyle/>
          <a:p>
            <a:fld id="{9961CDC2-EFF4-4A83-9579-92B37C39984C}" type="datetimeFigureOut">
              <a:rPr lang="en-US" smtClean="0"/>
              <a:t>4/23/2023</a:t>
            </a:fld>
            <a:endParaRPr lang="en-US"/>
          </a:p>
        </p:txBody>
      </p:sp>
      <p:sp>
        <p:nvSpPr>
          <p:cNvPr id="6" name="Footer Placeholder 5">
            <a:extLst>
              <a:ext uri="{FF2B5EF4-FFF2-40B4-BE49-F238E27FC236}">
                <a16:creationId xmlns:a16="http://schemas.microsoft.com/office/drawing/2014/main" id="{E7364841-5735-AC0A-1D8D-AE6E4A3B3D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E82035-A102-54CD-E84E-F8FDAABF2F68}"/>
              </a:ext>
            </a:extLst>
          </p:cNvPr>
          <p:cNvSpPr>
            <a:spLocks noGrp="1"/>
          </p:cNvSpPr>
          <p:nvPr>
            <p:ph type="sldNum" sz="quarter" idx="12"/>
          </p:nvPr>
        </p:nvSpPr>
        <p:spPr/>
        <p:txBody>
          <a:bodyPr/>
          <a:lstStyle/>
          <a:p>
            <a:fld id="{20825E51-0E30-4C0E-B0BF-EFA258B6C3BA}" type="slidenum">
              <a:rPr lang="en-US" smtClean="0"/>
              <a:t>‹#›</a:t>
            </a:fld>
            <a:endParaRPr lang="en-US"/>
          </a:p>
        </p:txBody>
      </p:sp>
    </p:spTree>
    <p:extLst>
      <p:ext uri="{BB962C8B-B14F-4D97-AF65-F5344CB8AC3E}">
        <p14:creationId xmlns:p14="http://schemas.microsoft.com/office/powerpoint/2010/main" val="1907184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AB838-BB5F-D9DC-F991-E53168699A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1A9692-7678-3808-88C5-49A6D638A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C1C73D-B804-5298-7C22-36E6F56304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88EE16-F5B4-89A6-2D69-4639FD8F3BF5}"/>
              </a:ext>
            </a:extLst>
          </p:cNvPr>
          <p:cNvSpPr>
            <a:spLocks noGrp="1"/>
          </p:cNvSpPr>
          <p:nvPr>
            <p:ph type="dt" sz="half" idx="10"/>
          </p:nvPr>
        </p:nvSpPr>
        <p:spPr/>
        <p:txBody>
          <a:bodyPr/>
          <a:lstStyle/>
          <a:p>
            <a:fld id="{9961CDC2-EFF4-4A83-9579-92B37C39984C}" type="datetimeFigureOut">
              <a:rPr lang="en-US" smtClean="0"/>
              <a:t>4/23/2023</a:t>
            </a:fld>
            <a:endParaRPr lang="en-US"/>
          </a:p>
        </p:txBody>
      </p:sp>
      <p:sp>
        <p:nvSpPr>
          <p:cNvPr id="6" name="Footer Placeholder 5">
            <a:extLst>
              <a:ext uri="{FF2B5EF4-FFF2-40B4-BE49-F238E27FC236}">
                <a16:creationId xmlns:a16="http://schemas.microsoft.com/office/drawing/2014/main" id="{17DA6EAB-25F0-04A0-68B4-2977491579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3BC566-5765-8E59-1F25-3C9981C28D6E}"/>
              </a:ext>
            </a:extLst>
          </p:cNvPr>
          <p:cNvSpPr>
            <a:spLocks noGrp="1"/>
          </p:cNvSpPr>
          <p:nvPr>
            <p:ph type="sldNum" sz="quarter" idx="12"/>
          </p:nvPr>
        </p:nvSpPr>
        <p:spPr/>
        <p:txBody>
          <a:bodyPr/>
          <a:lstStyle/>
          <a:p>
            <a:fld id="{20825E51-0E30-4C0E-B0BF-EFA258B6C3BA}" type="slidenum">
              <a:rPr lang="en-US" smtClean="0"/>
              <a:t>‹#›</a:t>
            </a:fld>
            <a:endParaRPr lang="en-US"/>
          </a:p>
        </p:txBody>
      </p:sp>
    </p:spTree>
    <p:extLst>
      <p:ext uri="{BB962C8B-B14F-4D97-AF65-F5344CB8AC3E}">
        <p14:creationId xmlns:p14="http://schemas.microsoft.com/office/powerpoint/2010/main" val="948100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C3EEEA-23B6-67B5-1E0A-E01DA12018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7AE891-8ABF-4971-B508-DC56CC571C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1D4CAC-51B7-1F5A-A176-CA266869EF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61CDC2-EFF4-4A83-9579-92B37C39984C}" type="datetimeFigureOut">
              <a:rPr lang="en-US" smtClean="0"/>
              <a:t>4/23/2023</a:t>
            </a:fld>
            <a:endParaRPr lang="en-US"/>
          </a:p>
        </p:txBody>
      </p:sp>
      <p:sp>
        <p:nvSpPr>
          <p:cNvPr id="5" name="Footer Placeholder 4">
            <a:extLst>
              <a:ext uri="{FF2B5EF4-FFF2-40B4-BE49-F238E27FC236}">
                <a16:creationId xmlns:a16="http://schemas.microsoft.com/office/drawing/2014/main" id="{D68C86EF-0C0A-2E39-48F1-DABCA755FF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F9D71E-0215-7540-2586-5842B63496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825E51-0E30-4C0E-B0BF-EFA258B6C3BA}" type="slidenum">
              <a:rPr lang="en-US" smtClean="0"/>
              <a:t>‹#›</a:t>
            </a:fld>
            <a:endParaRPr lang="en-US"/>
          </a:p>
        </p:txBody>
      </p:sp>
    </p:spTree>
    <p:extLst>
      <p:ext uri="{BB962C8B-B14F-4D97-AF65-F5344CB8AC3E}">
        <p14:creationId xmlns:p14="http://schemas.microsoft.com/office/powerpoint/2010/main" val="3832749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89C4D-B8E1-C1CD-4887-3BC94ADC4146}"/>
              </a:ext>
            </a:extLst>
          </p:cNvPr>
          <p:cNvSpPr>
            <a:spLocks noGrp="1"/>
          </p:cNvSpPr>
          <p:nvPr>
            <p:ph type="ctrTitle"/>
          </p:nvPr>
        </p:nvSpPr>
        <p:spPr/>
        <p:txBody>
          <a:bodyPr>
            <a:normAutofit/>
          </a:bodyPr>
          <a:lstStyle/>
          <a:p>
            <a:r>
              <a:rPr lang="en-US" sz="4000" dirty="0">
                <a:latin typeface="Times New Roman" panose="02020603050405020304" pitchFamily="18" charset="0"/>
                <a:cs typeface="Times New Roman" panose="02020603050405020304" pitchFamily="18" charset="0"/>
              </a:rPr>
              <a:t>ITCS 6166 - </a:t>
            </a:r>
            <a:r>
              <a:rPr lang="en-US" sz="4000" i="0" dirty="0">
                <a:effectLst/>
                <a:latin typeface="Times New Roman" panose="02020603050405020304" pitchFamily="18" charset="0"/>
                <a:cs typeface="Times New Roman" panose="02020603050405020304" pitchFamily="18" charset="0"/>
              </a:rPr>
              <a:t>Computer Comm &amp; Networks</a:t>
            </a:r>
            <a:br>
              <a:rPr lang="en-US" sz="4000"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3d Human Modeling</a:t>
            </a:r>
          </a:p>
        </p:txBody>
      </p:sp>
      <p:sp>
        <p:nvSpPr>
          <p:cNvPr id="3" name="Subtitle 2">
            <a:extLst>
              <a:ext uri="{FF2B5EF4-FFF2-40B4-BE49-F238E27FC236}">
                <a16:creationId xmlns:a16="http://schemas.microsoft.com/office/drawing/2014/main" id="{D458A894-D11C-DC9B-9BD5-4F24B468085D}"/>
              </a:ext>
            </a:extLst>
          </p:cNvPr>
          <p:cNvSpPr>
            <a:spLocks noGrp="1"/>
          </p:cNvSpPr>
          <p:nvPr>
            <p:ph type="subTitle" idx="1"/>
          </p:nvPr>
        </p:nvSpPr>
        <p:spPr/>
        <p:txBody>
          <a:bodyPr>
            <a:normAutofit fontScale="77500" lnSpcReduction="20000"/>
          </a:bodyPr>
          <a:lstStyle/>
          <a:p>
            <a:r>
              <a:rPr lang="en-US" b="1" dirty="0"/>
              <a:t>Group 8</a:t>
            </a:r>
          </a:p>
          <a:p>
            <a:pPr algn="r"/>
            <a:r>
              <a:rPr lang="en-US" dirty="0"/>
              <a:t>              Praneeth Reddy Kanchanakuntla</a:t>
            </a:r>
          </a:p>
          <a:p>
            <a:pPr algn="r"/>
            <a:r>
              <a:rPr lang="en-US" dirty="0"/>
              <a:t>Akhil Chala</a:t>
            </a:r>
          </a:p>
          <a:p>
            <a:pPr algn="r"/>
            <a:r>
              <a:rPr lang="en-US" dirty="0" err="1"/>
              <a:t>Kousik</a:t>
            </a:r>
            <a:r>
              <a:rPr lang="en-US" dirty="0"/>
              <a:t> Varma Dandu</a:t>
            </a:r>
          </a:p>
          <a:p>
            <a:pPr algn="r"/>
            <a:r>
              <a:rPr lang="en-US" dirty="0"/>
              <a:t>Durga Sri </a:t>
            </a:r>
            <a:r>
              <a:rPr lang="en-US" dirty="0" err="1"/>
              <a:t>Jonnalagada</a:t>
            </a:r>
            <a:endParaRPr lang="en-US" dirty="0"/>
          </a:p>
          <a:p>
            <a:endParaRPr lang="en-US" dirty="0"/>
          </a:p>
        </p:txBody>
      </p:sp>
    </p:spTree>
    <p:extLst>
      <p:ext uri="{BB962C8B-B14F-4D97-AF65-F5344CB8AC3E}">
        <p14:creationId xmlns:p14="http://schemas.microsoft.com/office/powerpoint/2010/main" val="3751652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6DF0-FE57-3554-733F-E278203CD2F4}"/>
              </a:ext>
            </a:extLst>
          </p:cNvPr>
          <p:cNvSpPr>
            <a:spLocks noGrp="1"/>
          </p:cNvSpPr>
          <p:nvPr>
            <p:ph type="title"/>
          </p:nvPr>
        </p:nvSpPr>
        <p:spPr/>
        <p:txBody>
          <a:bodyPr/>
          <a:lstStyle/>
          <a:p>
            <a:r>
              <a:rPr lang="en-US" dirty="0"/>
              <a:t>Proposed Model Architecture</a:t>
            </a:r>
          </a:p>
        </p:txBody>
      </p:sp>
      <p:sp>
        <p:nvSpPr>
          <p:cNvPr id="3" name="Content Placeholder 2">
            <a:extLst>
              <a:ext uri="{FF2B5EF4-FFF2-40B4-BE49-F238E27FC236}">
                <a16:creationId xmlns:a16="http://schemas.microsoft.com/office/drawing/2014/main" id="{B61E853E-905C-9639-3BE1-9FC1649FC138}"/>
              </a:ext>
            </a:extLst>
          </p:cNvPr>
          <p:cNvSpPr>
            <a:spLocks noGrp="1"/>
          </p:cNvSpPr>
          <p:nvPr>
            <p:ph idx="1"/>
          </p:nvPr>
        </p:nvSpPr>
        <p:spPr/>
        <p:style>
          <a:lnRef idx="2">
            <a:schemeClr val="accent6"/>
          </a:lnRef>
          <a:fillRef idx="1">
            <a:schemeClr val="lt1"/>
          </a:fillRef>
          <a:effectRef idx="0">
            <a:schemeClr val="accent6"/>
          </a:effectRef>
          <a:fontRef idx="minor">
            <a:schemeClr val="dk1"/>
          </a:fontRef>
        </p:style>
        <p:txBody>
          <a:bodyPr/>
          <a:lstStyle/>
          <a:p>
            <a:endParaRPr lang="en-US" dirty="0"/>
          </a:p>
        </p:txBody>
      </p:sp>
      <p:sp>
        <p:nvSpPr>
          <p:cNvPr id="4" name="Rectangle 3">
            <a:extLst>
              <a:ext uri="{FF2B5EF4-FFF2-40B4-BE49-F238E27FC236}">
                <a16:creationId xmlns:a16="http://schemas.microsoft.com/office/drawing/2014/main" id="{846B33FE-2358-4162-DEA1-CAE774496CCD}"/>
              </a:ext>
            </a:extLst>
          </p:cNvPr>
          <p:cNvSpPr/>
          <p:nvPr/>
        </p:nvSpPr>
        <p:spPr>
          <a:xfrm>
            <a:off x="1243173" y="2434975"/>
            <a:ext cx="1530849" cy="7911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User Input from </a:t>
            </a:r>
            <a:r>
              <a:rPr lang="en-US" dirty="0" err="1"/>
              <a:t>Streamlit</a:t>
            </a:r>
            <a:endParaRPr lang="en-US" dirty="0"/>
          </a:p>
        </p:txBody>
      </p:sp>
      <p:cxnSp>
        <p:nvCxnSpPr>
          <p:cNvPr id="6" name="Straight Arrow Connector 5">
            <a:extLst>
              <a:ext uri="{FF2B5EF4-FFF2-40B4-BE49-F238E27FC236}">
                <a16:creationId xmlns:a16="http://schemas.microsoft.com/office/drawing/2014/main" id="{B1F671F1-242E-5E18-9727-BDC874803104}"/>
              </a:ext>
            </a:extLst>
          </p:cNvPr>
          <p:cNvCxnSpPr/>
          <p:nvPr/>
        </p:nvCxnSpPr>
        <p:spPr>
          <a:xfrm>
            <a:off x="2917861" y="2825393"/>
            <a:ext cx="7602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DBDC756-2317-E6E3-4F1E-A01EAED80DE0}"/>
              </a:ext>
            </a:extLst>
          </p:cNvPr>
          <p:cNvSpPr/>
          <p:nvPr/>
        </p:nvSpPr>
        <p:spPr>
          <a:xfrm>
            <a:off x="3821988" y="2314257"/>
            <a:ext cx="1828800" cy="9118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Mediapipe</a:t>
            </a:r>
            <a:r>
              <a:rPr lang="en-US" dirty="0"/>
              <a:t> 2d landmark detection</a:t>
            </a:r>
          </a:p>
        </p:txBody>
      </p:sp>
      <p:cxnSp>
        <p:nvCxnSpPr>
          <p:cNvPr id="9" name="Straight Arrow Connector 8">
            <a:extLst>
              <a:ext uri="{FF2B5EF4-FFF2-40B4-BE49-F238E27FC236}">
                <a16:creationId xmlns:a16="http://schemas.microsoft.com/office/drawing/2014/main" id="{DA45944D-A973-CECF-AFA1-E61AE2C05A7A}"/>
              </a:ext>
            </a:extLst>
          </p:cNvPr>
          <p:cNvCxnSpPr/>
          <p:nvPr/>
        </p:nvCxnSpPr>
        <p:spPr>
          <a:xfrm>
            <a:off x="5866544" y="2825393"/>
            <a:ext cx="11918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26B3215-C144-E9DC-D5BD-77821BFC1996}"/>
              </a:ext>
            </a:extLst>
          </p:cNvPr>
          <p:cNvSpPr/>
          <p:nvPr/>
        </p:nvSpPr>
        <p:spPr>
          <a:xfrm>
            <a:off x="7397393" y="2361683"/>
            <a:ext cx="1828800" cy="8438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Get in 3d</a:t>
            </a:r>
          </a:p>
        </p:txBody>
      </p:sp>
      <p:cxnSp>
        <p:nvCxnSpPr>
          <p:cNvPr id="12" name="Straight Arrow Connector 11">
            <a:extLst>
              <a:ext uri="{FF2B5EF4-FFF2-40B4-BE49-F238E27FC236}">
                <a16:creationId xmlns:a16="http://schemas.microsoft.com/office/drawing/2014/main" id="{8A16F454-6C62-DFFE-97A5-43DBFC743662}"/>
              </a:ext>
            </a:extLst>
          </p:cNvPr>
          <p:cNvCxnSpPr/>
          <p:nvPr/>
        </p:nvCxnSpPr>
        <p:spPr>
          <a:xfrm>
            <a:off x="8424809" y="3429000"/>
            <a:ext cx="0" cy="1019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60BFFAC-8572-C36A-E009-6AE8D5A576A2}"/>
              </a:ext>
            </a:extLst>
          </p:cNvPr>
          <p:cNvSpPr/>
          <p:nvPr/>
        </p:nvSpPr>
        <p:spPr>
          <a:xfrm>
            <a:off x="7643973" y="4777483"/>
            <a:ext cx="1910993" cy="8438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Display the result in </a:t>
            </a:r>
            <a:r>
              <a:rPr lang="en-US" dirty="0" err="1"/>
              <a:t>streamlit</a:t>
            </a:r>
            <a:endParaRPr lang="en-US" dirty="0"/>
          </a:p>
        </p:txBody>
      </p:sp>
    </p:spTree>
    <p:extLst>
      <p:ext uri="{BB962C8B-B14F-4D97-AF65-F5344CB8AC3E}">
        <p14:creationId xmlns:p14="http://schemas.microsoft.com/office/powerpoint/2010/main" val="3133742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F0735-01FD-D676-85A3-D0AD8BD94063}"/>
              </a:ext>
            </a:extLst>
          </p:cNvPr>
          <p:cNvSpPr>
            <a:spLocks noGrp="1"/>
          </p:cNvSpPr>
          <p:nvPr>
            <p:ph type="title"/>
          </p:nvPr>
        </p:nvSpPr>
        <p:spPr/>
        <p:txBody>
          <a:bodyPr/>
          <a:lstStyle/>
          <a:p>
            <a:r>
              <a:rPr lang="en-US" dirty="0">
                <a:sym typeface="Wingdings" panose="05000000000000000000" pitchFamily="2" charset="2"/>
              </a:rPr>
              <a:t>A sequence of Output </a:t>
            </a:r>
            <a:endParaRPr lang="en-US" dirty="0"/>
          </a:p>
        </p:txBody>
      </p:sp>
      <p:pic>
        <p:nvPicPr>
          <p:cNvPr id="3074" name="Picture 2" descr="SMPL-X">
            <a:extLst>
              <a:ext uri="{FF2B5EF4-FFF2-40B4-BE49-F238E27FC236}">
                <a16:creationId xmlns:a16="http://schemas.microsoft.com/office/drawing/2014/main" id="{91AA6C37-C7EE-B8FD-A617-66612B17BA5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6046" y="1690688"/>
            <a:ext cx="7614779" cy="35169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2997BDC-EC1C-84F1-A1A5-717077609A24}"/>
              </a:ext>
            </a:extLst>
          </p:cNvPr>
          <p:cNvSpPr txBox="1"/>
          <p:nvPr/>
        </p:nvSpPr>
        <p:spPr>
          <a:xfrm>
            <a:off x="8728671" y="1527675"/>
            <a:ext cx="2906854" cy="2585323"/>
          </a:xfrm>
          <a:prstGeom prst="rect">
            <a:avLst/>
          </a:prstGeom>
          <a:noFill/>
        </p:spPr>
        <p:txBody>
          <a:bodyPr wrap="square" rtlCol="0">
            <a:spAutoFit/>
          </a:bodyPr>
          <a:lstStyle/>
          <a:p>
            <a:pPr marL="342900" indent="-342900">
              <a:buAutoNum type="arabicPeriod"/>
            </a:pPr>
            <a:r>
              <a:rPr lang="en-US" dirty="0"/>
              <a:t>User Input</a:t>
            </a:r>
          </a:p>
          <a:p>
            <a:pPr marL="342900" indent="-342900">
              <a:buAutoNum type="arabicPeriod"/>
            </a:pPr>
            <a:r>
              <a:rPr lang="en-US" dirty="0"/>
              <a:t>Stream of landmarks from media pipe</a:t>
            </a:r>
          </a:p>
          <a:p>
            <a:pPr marL="342900" indent="-342900">
              <a:buAutoNum type="arabicPeriod"/>
            </a:pPr>
            <a:r>
              <a:rPr lang="en-US" dirty="0"/>
              <a:t>The output achieved in the app.py</a:t>
            </a:r>
          </a:p>
          <a:p>
            <a:pPr marL="342900" indent="-342900">
              <a:buAutoNum type="arabicPeriod"/>
            </a:pPr>
            <a:r>
              <a:rPr lang="en-US" dirty="0"/>
              <a:t>The refined input</a:t>
            </a:r>
          </a:p>
          <a:p>
            <a:pPr marL="342900" indent="-342900">
              <a:buAutoNum type="arabicPeriod"/>
            </a:pPr>
            <a:r>
              <a:rPr lang="en-US" dirty="0"/>
              <a:t>The output achieved in demo.py</a:t>
            </a:r>
          </a:p>
          <a:p>
            <a:pPr marL="342900" indent="-342900">
              <a:buAutoNum type="arabicPeriod"/>
            </a:pPr>
            <a:endParaRPr lang="en-US" dirty="0"/>
          </a:p>
        </p:txBody>
      </p:sp>
    </p:spTree>
    <p:extLst>
      <p:ext uri="{BB962C8B-B14F-4D97-AF65-F5344CB8AC3E}">
        <p14:creationId xmlns:p14="http://schemas.microsoft.com/office/powerpoint/2010/main" val="965698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9591E-8D4C-5EC5-A6E9-3A219281D018}"/>
              </a:ext>
            </a:extLst>
          </p:cNvPr>
          <p:cNvSpPr>
            <a:spLocks noGrp="1"/>
          </p:cNvSpPr>
          <p:nvPr>
            <p:ph type="title"/>
          </p:nvPr>
        </p:nvSpPr>
        <p:spPr/>
        <p:txBody>
          <a:bodyPr/>
          <a:lstStyle/>
          <a:p>
            <a:r>
              <a:rPr lang="en-US" dirty="0"/>
              <a:t>Output of app.py </a:t>
            </a:r>
          </a:p>
        </p:txBody>
      </p:sp>
      <p:pic>
        <p:nvPicPr>
          <p:cNvPr id="5" name="Content Placeholder 4">
            <a:extLst>
              <a:ext uri="{FF2B5EF4-FFF2-40B4-BE49-F238E27FC236}">
                <a16:creationId xmlns:a16="http://schemas.microsoft.com/office/drawing/2014/main" id="{977ACDB3-3074-C35D-A4CE-48ACB5932F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8583" y="1897605"/>
            <a:ext cx="5577282" cy="4513469"/>
          </a:xfrm>
        </p:spPr>
      </p:pic>
      <p:pic>
        <p:nvPicPr>
          <p:cNvPr id="7" name="Picture 6">
            <a:extLst>
              <a:ext uri="{FF2B5EF4-FFF2-40B4-BE49-F238E27FC236}">
                <a16:creationId xmlns:a16="http://schemas.microsoft.com/office/drawing/2014/main" id="{F88C852D-F9E5-D6CD-0EF0-37344D484F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5865" y="1916798"/>
            <a:ext cx="5337552" cy="4397953"/>
          </a:xfrm>
          <a:prstGeom prst="rect">
            <a:avLst/>
          </a:prstGeom>
        </p:spPr>
      </p:pic>
    </p:spTree>
    <p:extLst>
      <p:ext uri="{BB962C8B-B14F-4D97-AF65-F5344CB8AC3E}">
        <p14:creationId xmlns:p14="http://schemas.microsoft.com/office/powerpoint/2010/main" val="3366765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E70D8-6A60-B828-75B5-CF1B2ECD8805}"/>
              </a:ext>
            </a:extLst>
          </p:cNvPr>
          <p:cNvSpPr>
            <a:spLocks noGrp="1"/>
          </p:cNvSpPr>
          <p:nvPr>
            <p:ph type="title"/>
          </p:nvPr>
        </p:nvSpPr>
        <p:spPr/>
        <p:txBody>
          <a:bodyPr>
            <a:normAutofit fontScale="90000"/>
          </a:bodyPr>
          <a:lstStyle/>
          <a:p>
            <a:br>
              <a:rPr lang="en-US" b="1" i="0" dirty="0">
                <a:solidFill>
                  <a:srgbClr val="333333"/>
                </a:solidFill>
                <a:effectLst/>
                <a:latin typeface="HelveticaNeue Regular"/>
              </a:rPr>
            </a:br>
            <a:r>
              <a:rPr lang="en-US" b="1" i="0" dirty="0">
                <a:solidFill>
                  <a:srgbClr val="333333"/>
                </a:solidFill>
                <a:effectLst/>
                <a:latin typeface="HelveticaNeue Regular"/>
              </a:rPr>
              <a:t>VIBE: Video Inference for Human Body Pose and Shape Estimation</a:t>
            </a:r>
            <a:br>
              <a:rPr lang="en-US" b="1" i="0" dirty="0">
                <a:solidFill>
                  <a:srgbClr val="333333"/>
                </a:solidFill>
                <a:effectLst/>
                <a:latin typeface="HelveticaNeue Regular"/>
              </a:rPr>
            </a:br>
            <a:endParaRPr lang="en-US" dirty="0"/>
          </a:p>
        </p:txBody>
      </p:sp>
      <p:sp>
        <p:nvSpPr>
          <p:cNvPr id="3" name="Content Placeholder 2">
            <a:extLst>
              <a:ext uri="{FF2B5EF4-FFF2-40B4-BE49-F238E27FC236}">
                <a16:creationId xmlns:a16="http://schemas.microsoft.com/office/drawing/2014/main" id="{163A7BB6-8769-8F29-E3BF-331B98A485F9}"/>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We acknowledge the contribution of the authors of papers Muhammed </a:t>
            </a:r>
            <a:r>
              <a:rPr lang="en-US" sz="2000" dirty="0" err="1">
                <a:latin typeface="Times New Roman" panose="02020603050405020304" pitchFamily="18" charset="0"/>
                <a:cs typeface="Times New Roman" panose="02020603050405020304" pitchFamily="18" charset="0"/>
              </a:rPr>
              <a:t>Kocabas</a:t>
            </a:r>
            <a:r>
              <a:rPr lang="en-US" sz="2000" dirty="0">
                <a:latin typeface="Times New Roman" panose="02020603050405020304" pitchFamily="18" charset="0"/>
                <a:cs typeface="Times New Roman" panose="02020603050405020304" pitchFamily="18" charset="0"/>
              </a:rPr>
              <a:t>; Nikos </a:t>
            </a:r>
            <a:r>
              <a:rPr lang="en-US" sz="2000" dirty="0" err="1">
                <a:latin typeface="Times New Roman" panose="02020603050405020304" pitchFamily="18" charset="0"/>
                <a:cs typeface="Times New Roman" panose="02020603050405020304" pitchFamily="18" charset="0"/>
              </a:rPr>
              <a:t>Athanasiou</a:t>
            </a:r>
            <a:r>
              <a:rPr lang="en-US" sz="2000" dirty="0">
                <a:latin typeface="Times New Roman" panose="02020603050405020304" pitchFamily="18" charset="0"/>
                <a:cs typeface="Times New Roman" panose="02020603050405020304" pitchFamily="18" charset="0"/>
              </a:rPr>
              <a:t>; Michael J. Black and their open-source work.</a:t>
            </a:r>
          </a:p>
          <a:p>
            <a:r>
              <a:rPr lang="en-US" sz="2000" dirty="0">
                <a:latin typeface="Times New Roman" panose="02020603050405020304" pitchFamily="18" charset="0"/>
                <a:cs typeface="Times New Roman" panose="02020603050405020304" pitchFamily="18" charset="0"/>
              </a:rPr>
              <a:t>VIBE uses CNNs to extract image features. The output from the CNN is fed as input to the recurrent neural network, which processes the sequential nature of human motion.</a:t>
            </a:r>
          </a:p>
          <a:p>
            <a:r>
              <a:rPr lang="en-US" sz="2000" dirty="0">
                <a:latin typeface="Times New Roman" panose="02020603050405020304" pitchFamily="18" charset="0"/>
                <a:cs typeface="Times New Roman" panose="02020603050405020304" pitchFamily="18" charset="0"/>
              </a:rPr>
              <a:t>VIBE leverages a combination of 2D and 3D convolutional neural networks (CNNs) to estimate the pose and shape of a human body in a video. It consists of two main components: a pose estimator and a shape estimator.</a:t>
            </a:r>
          </a:p>
          <a:p>
            <a:r>
              <a:rPr lang="en-US" sz="2000" dirty="0">
                <a:latin typeface="Times New Roman" panose="02020603050405020304" pitchFamily="18" charset="0"/>
                <a:cs typeface="Times New Roman" panose="02020603050405020304" pitchFamily="18" charset="0"/>
              </a:rPr>
              <a:t>The VIBE model has been shown to achieve state-of-the-art performance on several benchmark datasets for human body pose and shape estimation, including Human3.6M, MPI-INF-3DHP, and AMASS. The model has applications in a variety of fields, including computer graphics, virtual reality, and human-computer interaction.</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3226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29C3-6EB2-34BA-2169-4D4004997158}"/>
              </a:ext>
            </a:extLst>
          </p:cNvPr>
          <p:cNvSpPr>
            <a:spLocks noGrp="1"/>
          </p:cNvSpPr>
          <p:nvPr>
            <p:ph type="title"/>
          </p:nvPr>
        </p:nvSpPr>
        <p:spPr/>
        <p:txBody>
          <a:bodyPr/>
          <a:lstStyle/>
          <a:p>
            <a:r>
              <a:rPr lang="en-US" dirty="0"/>
              <a:t>Output of demo.py</a:t>
            </a:r>
          </a:p>
        </p:txBody>
      </p:sp>
      <p:pic>
        <p:nvPicPr>
          <p:cNvPr id="5" name="Content Placeholder 4">
            <a:extLst>
              <a:ext uri="{FF2B5EF4-FFF2-40B4-BE49-F238E27FC236}">
                <a16:creationId xmlns:a16="http://schemas.microsoft.com/office/drawing/2014/main" id="{E56965C9-8AB7-9EA0-27D7-CE232E8E2E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85033"/>
            <a:ext cx="10515600" cy="3432521"/>
          </a:xfrm>
        </p:spPr>
      </p:pic>
    </p:spTree>
    <p:extLst>
      <p:ext uri="{BB962C8B-B14F-4D97-AF65-F5344CB8AC3E}">
        <p14:creationId xmlns:p14="http://schemas.microsoft.com/office/powerpoint/2010/main" val="2453031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6B24B-5C13-FD86-F8D7-B54B4CC00A91}"/>
              </a:ext>
            </a:extLst>
          </p:cNvPr>
          <p:cNvSpPr>
            <a:spLocks noGrp="1"/>
          </p:cNvSpPr>
          <p:nvPr>
            <p:ph type="title"/>
          </p:nvPr>
        </p:nvSpPr>
        <p:spPr/>
        <p:txBody>
          <a:bodyPr/>
          <a:lstStyle/>
          <a:p>
            <a:r>
              <a:rPr lang="en-US" dirty="0"/>
              <a:t>Problem Faced</a:t>
            </a:r>
          </a:p>
        </p:txBody>
      </p:sp>
      <p:sp>
        <p:nvSpPr>
          <p:cNvPr id="3" name="Content Placeholder 2">
            <a:extLst>
              <a:ext uri="{FF2B5EF4-FFF2-40B4-BE49-F238E27FC236}">
                <a16:creationId xmlns:a16="http://schemas.microsoft.com/office/drawing/2014/main" id="{3A9A78BF-96D6-CE5A-517C-FDA8D65A4A67}"/>
              </a:ext>
            </a:extLst>
          </p:cNvPr>
          <p:cNvSpPr>
            <a:spLocks noGrp="1"/>
          </p:cNvSpPr>
          <p:nvPr>
            <p:ph idx="1"/>
          </p:nvPr>
        </p:nvSpPr>
        <p:spPr/>
        <p:txBody>
          <a:bodyPr/>
          <a:lstStyle/>
          <a:p>
            <a:r>
              <a:rPr lang="en-US" dirty="0"/>
              <a:t>We are unable to deploy the application because the model requires </a:t>
            </a:r>
          </a:p>
          <a:p>
            <a:pPr marL="0" indent="0">
              <a:buNone/>
            </a:pPr>
            <a:r>
              <a:rPr lang="en-US" dirty="0"/>
              <a:t>huge computational power which it is not possible in </a:t>
            </a:r>
            <a:r>
              <a:rPr lang="en-US" dirty="0" err="1"/>
              <a:t>streamlit</a:t>
            </a:r>
            <a:r>
              <a:rPr lang="en-US" dirty="0"/>
              <a:t> cloud.</a:t>
            </a:r>
          </a:p>
          <a:p>
            <a:pPr marL="0" indent="0">
              <a:buNone/>
            </a:pPr>
            <a:r>
              <a:rPr lang="en-US" dirty="0"/>
              <a:t>-&gt;The app.py, displays the output in </a:t>
            </a:r>
            <a:r>
              <a:rPr lang="en-US" dirty="0" err="1"/>
              <a:t>streamlit</a:t>
            </a:r>
            <a:r>
              <a:rPr lang="en-US" dirty="0"/>
              <a:t>, google collab in capacity to achieve the web app.</a:t>
            </a:r>
          </a:p>
          <a:p>
            <a:pPr marL="0" indent="0">
              <a:buNone/>
            </a:pPr>
            <a:r>
              <a:rPr lang="en-US" dirty="0"/>
              <a:t>-&gt; third-party software can be used to model into 3d humans such as Blender, Unity, or Maya.</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51978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6A843-B756-D844-E6F7-3B777AE13F4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5063273-984D-3C06-78A7-D553611C9DB4}"/>
              </a:ext>
            </a:extLst>
          </p:cNvPr>
          <p:cNvSpPr>
            <a:spLocks noGrp="1"/>
          </p:cNvSpPr>
          <p:nvPr>
            <p:ph idx="1"/>
          </p:nvPr>
        </p:nvSpPr>
        <p:spPr/>
        <p:txBody>
          <a:bodyPr/>
          <a:lstStyle/>
          <a:p>
            <a:r>
              <a:rPr lang="en-US" dirty="0"/>
              <a:t>1. we are able to achieve the aim of modeling the 3d human by using demo.py using the vibe module</a:t>
            </a:r>
          </a:p>
          <a:p>
            <a:r>
              <a:rPr lang="en-US" dirty="0"/>
              <a:t>2. we are able to obtain the landmarks from the video and display the output.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15491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CC9B0-963F-7D96-BEDA-745F13C015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0E3DBDD-FBD9-A70C-A942-2D18A333559D}"/>
              </a:ext>
            </a:extLst>
          </p:cNvPr>
          <p:cNvSpPr>
            <a:spLocks noGrp="1"/>
          </p:cNvSpPr>
          <p:nvPr>
            <p:ph idx="1"/>
          </p:nvPr>
        </p:nvSpPr>
        <p:spPr/>
        <p:txBody>
          <a:bodyPr/>
          <a:lstStyle/>
          <a:p>
            <a:endParaRPr lang="en-US" dirty="0"/>
          </a:p>
          <a:p>
            <a:endParaRPr lang="en-US" dirty="0"/>
          </a:p>
          <a:p>
            <a:endParaRPr lang="en-US" dirty="0"/>
          </a:p>
          <a:p>
            <a:pPr marL="0" indent="0">
              <a:buNone/>
            </a:pPr>
            <a:r>
              <a:rPr lang="en-US" dirty="0"/>
              <a:t>				</a:t>
            </a:r>
            <a:r>
              <a:rPr lang="en-US" sz="4000" dirty="0"/>
              <a:t>Thank you</a:t>
            </a:r>
          </a:p>
        </p:txBody>
      </p:sp>
    </p:spTree>
    <p:extLst>
      <p:ext uri="{BB962C8B-B14F-4D97-AF65-F5344CB8AC3E}">
        <p14:creationId xmlns:p14="http://schemas.microsoft.com/office/powerpoint/2010/main" val="2474348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15AA0-BE15-0F34-70F2-76840A6B930E}"/>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71DC2C3-9245-A1D8-8BBC-A7BA322EC363}"/>
              </a:ext>
            </a:extLst>
          </p:cNvPr>
          <p:cNvSpPr>
            <a:spLocks noGrp="1"/>
          </p:cNvSpPr>
          <p:nvPr>
            <p:ph idx="1"/>
          </p:nvPr>
        </p:nvSpPr>
        <p:spPr/>
        <p:txBody>
          <a:bodyPr/>
          <a:lstStyle/>
          <a:p>
            <a:r>
              <a:rPr lang="en-US" dirty="0"/>
              <a:t>Introduction</a:t>
            </a:r>
          </a:p>
          <a:p>
            <a:r>
              <a:rPr lang="en-US" dirty="0"/>
              <a:t>Applications</a:t>
            </a:r>
          </a:p>
          <a:p>
            <a:r>
              <a:rPr lang="en-US" dirty="0"/>
              <a:t>Requirements</a:t>
            </a:r>
          </a:p>
          <a:p>
            <a:r>
              <a:rPr lang="en-US" dirty="0"/>
              <a:t>Media pipe and it’s Application</a:t>
            </a:r>
          </a:p>
          <a:p>
            <a:r>
              <a:rPr lang="en-US" dirty="0"/>
              <a:t>Proposed architecture</a:t>
            </a:r>
          </a:p>
          <a:p>
            <a:r>
              <a:rPr lang="en-US" dirty="0"/>
              <a:t>Output</a:t>
            </a:r>
          </a:p>
          <a:p>
            <a:r>
              <a:rPr lang="en-US" dirty="0"/>
              <a:t>Problems Faced</a:t>
            </a:r>
          </a:p>
          <a:p>
            <a:r>
              <a:rPr lang="en-US" dirty="0"/>
              <a:t>Conclusion</a:t>
            </a:r>
          </a:p>
          <a:p>
            <a:endParaRPr lang="en-US" dirty="0"/>
          </a:p>
        </p:txBody>
      </p:sp>
    </p:spTree>
    <p:extLst>
      <p:ext uri="{BB962C8B-B14F-4D97-AF65-F5344CB8AC3E}">
        <p14:creationId xmlns:p14="http://schemas.microsoft.com/office/powerpoint/2010/main" val="157063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F656C-5619-16F2-DC02-7DD32DD1380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3A0D829-B652-8F44-A923-DA6AAED13A57}"/>
              </a:ext>
            </a:extLst>
          </p:cNvPr>
          <p:cNvSpPr>
            <a:spLocks noGrp="1"/>
          </p:cNvSpPr>
          <p:nvPr>
            <p:ph idx="1"/>
          </p:nvPr>
        </p:nvSpPr>
        <p:spPr/>
        <p:txBody>
          <a:bodyPr/>
          <a:lstStyle/>
          <a:p>
            <a:r>
              <a:rPr lang="en-US" dirty="0"/>
              <a:t>Three-dimensional (3D) human modeling involves the creation of virtual representations of the human body using computer software. It has numerous applications in various industries, including entertainment, medical research, and fashion design. </a:t>
            </a:r>
          </a:p>
          <a:p>
            <a:r>
              <a:rPr lang="en-US" dirty="0"/>
              <a:t>In the entertainment industry, 3D models are widely used in video game and film production to create realistic and lifelike characters that can interact with the digital world. In medical research, 3D models enable researchers to gain a better understanding of how the human body works and how diseases can impact different systems.</a:t>
            </a:r>
          </a:p>
        </p:txBody>
      </p:sp>
    </p:spTree>
    <p:extLst>
      <p:ext uri="{BB962C8B-B14F-4D97-AF65-F5344CB8AC3E}">
        <p14:creationId xmlns:p14="http://schemas.microsoft.com/office/powerpoint/2010/main" val="4165509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13C8D-7778-2402-0460-04EA60AF336D}"/>
              </a:ext>
            </a:extLst>
          </p:cNvPr>
          <p:cNvSpPr>
            <a:spLocks noGrp="1"/>
          </p:cNvSpPr>
          <p:nvPr>
            <p:ph type="title"/>
          </p:nvPr>
        </p:nvSpPr>
        <p:spPr/>
        <p:txBody>
          <a:bodyPr/>
          <a:lstStyle/>
          <a:p>
            <a:r>
              <a:rPr lang="en-US" dirty="0"/>
              <a:t>Applications </a:t>
            </a:r>
          </a:p>
        </p:txBody>
      </p:sp>
      <p:sp>
        <p:nvSpPr>
          <p:cNvPr id="3" name="Content Placeholder 2">
            <a:extLst>
              <a:ext uri="{FF2B5EF4-FFF2-40B4-BE49-F238E27FC236}">
                <a16:creationId xmlns:a16="http://schemas.microsoft.com/office/drawing/2014/main" id="{4A216A6A-C742-B273-BBBB-26CB1A807583}"/>
              </a:ext>
            </a:extLst>
          </p:cNvPr>
          <p:cNvSpPr>
            <a:spLocks noGrp="1"/>
          </p:cNvSpPr>
          <p:nvPr>
            <p:ph idx="1"/>
          </p:nvPr>
        </p:nvSpPr>
        <p:spPr/>
        <p:txBody>
          <a:bodyPr>
            <a:normAutofit fontScale="92500"/>
          </a:bodyPr>
          <a:lstStyle/>
          <a:p>
            <a:pPr marL="0" indent="0">
              <a:buNone/>
            </a:pPr>
            <a:r>
              <a:rPr lang="en-US" dirty="0"/>
              <a:t>  3-D human models can be used for a variety of purposes, including:</a:t>
            </a:r>
          </a:p>
          <a:p>
            <a:pPr marL="0" indent="0">
              <a:buNone/>
            </a:pPr>
            <a:r>
              <a:rPr lang="en-US" dirty="0">
                <a:sym typeface="Wingdings" panose="05000000000000000000" pitchFamily="2" charset="2"/>
              </a:rPr>
              <a:t></a:t>
            </a:r>
            <a:r>
              <a:rPr lang="en-US" dirty="0"/>
              <a:t>Video game development: 3D human models are used in video games to create lifelike and realistic characters.</a:t>
            </a:r>
          </a:p>
          <a:p>
            <a:pPr marL="0" indent="0">
              <a:buNone/>
            </a:pPr>
            <a:r>
              <a:rPr lang="en-US" dirty="0">
                <a:sym typeface="Wingdings" panose="05000000000000000000" pitchFamily="2" charset="2"/>
              </a:rPr>
              <a:t> </a:t>
            </a:r>
            <a:r>
              <a:rPr lang="en-US" dirty="0"/>
              <a:t>Film and animation: 3D human models are used in film and animation to create lifelike characters and visual effects.</a:t>
            </a:r>
          </a:p>
          <a:p>
            <a:pPr marL="0" indent="0">
              <a:buNone/>
            </a:pPr>
            <a:r>
              <a:rPr lang="en-US" dirty="0">
                <a:sym typeface="Wingdings" panose="05000000000000000000" pitchFamily="2" charset="2"/>
              </a:rPr>
              <a:t></a:t>
            </a:r>
            <a:r>
              <a:rPr lang="en-US" dirty="0"/>
              <a:t>Medical research: 3D human models are used in medical research to study human anatomy and develop new treatments and surgical procedures.</a:t>
            </a:r>
          </a:p>
          <a:p>
            <a:pPr marL="0" indent="0">
              <a:buNone/>
            </a:pPr>
            <a:r>
              <a:rPr lang="en-US" dirty="0">
                <a:sym typeface="Wingdings" panose="05000000000000000000" pitchFamily="2" charset="2"/>
              </a:rPr>
              <a:t></a:t>
            </a:r>
            <a:r>
              <a:rPr lang="en-US" dirty="0"/>
              <a:t>Fashion design: 3D human models are used in fashion design to create virtual clothing designs and to visualize how garments will look on human figures.</a:t>
            </a:r>
          </a:p>
        </p:txBody>
      </p:sp>
    </p:spTree>
    <p:extLst>
      <p:ext uri="{BB962C8B-B14F-4D97-AF65-F5344CB8AC3E}">
        <p14:creationId xmlns:p14="http://schemas.microsoft.com/office/powerpoint/2010/main" val="3889886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A16CA-9923-7CF6-C5A1-79856D4EAAF4}"/>
              </a:ext>
            </a:extLst>
          </p:cNvPr>
          <p:cNvSpPr>
            <a:spLocks noGrp="1"/>
          </p:cNvSpPr>
          <p:nvPr>
            <p:ph type="title"/>
          </p:nvPr>
        </p:nvSpPr>
        <p:spPr/>
        <p:txBody>
          <a:bodyPr/>
          <a:lstStyle/>
          <a:p>
            <a:r>
              <a:rPr lang="en-US" dirty="0"/>
              <a:t>Hard ware and Software Requirements</a:t>
            </a:r>
          </a:p>
        </p:txBody>
      </p:sp>
      <p:sp>
        <p:nvSpPr>
          <p:cNvPr id="3" name="Content Placeholder 2">
            <a:extLst>
              <a:ext uri="{FF2B5EF4-FFF2-40B4-BE49-F238E27FC236}">
                <a16:creationId xmlns:a16="http://schemas.microsoft.com/office/drawing/2014/main" id="{17F9CA2A-2873-7EEE-D65E-D2394FFDA2C7}"/>
              </a:ext>
            </a:extLst>
          </p:cNvPr>
          <p:cNvSpPr>
            <a:spLocks noGrp="1"/>
          </p:cNvSpPr>
          <p:nvPr>
            <p:ph idx="1"/>
          </p:nvPr>
        </p:nvSpPr>
        <p:spPr/>
        <p:txBody>
          <a:bodyPr/>
          <a:lstStyle/>
          <a:p>
            <a:r>
              <a:rPr lang="en-US" dirty="0"/>
              <a:t>Software Requirements:</a:t>
            </a:r>
          </a:p>
          <a:p>
            <a:pPr marL="0" indent="0">
              <a:buNone/>
            </a:pPr>
            <a:r>
              <a:rPr lang="en-US" dirty="0"/>
              <a:t>     1. Mini </a:t>
            </a:r>
            <a:r>
              <a:rPr lang="en-US" dirty="0" err="1"/>
              <a:t>Conda</a:t>
            </a:r>
            <a:endParaRPr lang="en-US" dirty="0"/>
          </a:p>
          <a:p>
            <a:pPr marL="0" indent="0">
              <a:buNone/>
            </a:pPr>
            <a:r>
              <a:rPr lang="en-US" dirty="0"/>
              <a:t>     2. VS Code</a:t>
            </a:r>
          </a:p>
          <a:p>
            <a:pPr marL="0" indent="0">
              <a:buNone/>
            </a:pPr>
            <a:r>
              <a:rPr lang="en-US" dirty="0"/>
              <a:t>     3. </a:t>
            </a:r>
            <a:r>
              <a:rPr lang="en-US" dirty="0" err="1"/>
              <a:t>Cuda</a:t>
            </a:r>
            <a:r>
              <a:rPr lang="en-US" dirty="0"/>
              <a:t> </a:t>
            </a:r>
            <a:r>
              <a:rPr lang="en-US" dirty="0" err="1"/>
              <a:t>Nivida</a:t>
            </a:r>
            <a:r>
              <a:rPr lang="en-US" dirty="0"/>
              <a:t> Tool kit</a:t>
            </a:r>
          </a:p>
          <a:p>
            <a:pPr marL="0" indent="0">
              <a:buNone/>
            </a:pPr>
            <a:r>
              <a:rPr lang="en-US" dirty="0"/>
              <a:t>Hardware Requirements</a:t>
            </a:r>
          </a:p>
          <a:p>
            <a:pPr marL="514350" indent="-514350">
              <a:buAutoNum type="arabicPeriod"/>
            </a:pPr>
            <a:r>
              <a:rPr lang="en-US" dirty="0"/>
              <a:t>64-bit Windows or Mac</a:t>
            </a:r>
          </a:p>
          <a:p>
            <a:pPr marL="514350" indent="-514350">
              <a:buAutoNum type="arabicPeriod"/>
            </a:pPr>
            <a:r>
              <a:rPr lang="en-US" dirty="0"/>
              <a:t>Greater than 8-gb ram </a:t>
            </a:r>
          </a:p>
          <a:p>
            <a:pPr marL="514350" indent="-514350">
              <a:buAutoNum type="arabicPeriod"/>
            </a:pPr>
            <a:r>
              <a:rPr lang="en-US" dirty="0"/>
              <a:t>GPU</a:t>
            </a:r>
          </a:p>
        </p:txBody>
      </p:sp>
    </p:spTree>
    <p:extLst>
      <p:ext uri="{BB962C8B-B14F-4D97-AF65-F5344CB8AC3E}">
        <p14:creationId xmlns:p14="http://schemas.microsoft.com/office/powerpoint/2010/main" val="2377866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8A1E5-BE17-A509-15D6-9C8E0E4D4289}"/>
              </a:ext>
            </a:extLst>
          </p:cNvPr>
          <p:cNvSpPr>
            <a:spLocks noGrp="1"/>
          </p:cNvSpPr>
          <p:nvPr>
            <p:ph type="title"/>
          </p:nvPr>
        </p:nvSpPr>
        <p:spPr/>
        <p:txBody>
          <a:bodyPr/>
          <a:lstStyle/>
          <a:p>
            <a:r>
              <a:rPr lang="en-US" dirty="0"/>
              <a:t>Media pipe</a:t>
            </a:r>
          </a:p>
        </p:txBody>
      </p:sp>
      <p:sp>
        <p:nvSpPr>
          <p:cNvPr id="3" name="Content Placeholder 2">
            <a:extLst>
              <a:ext uri="{FF2B5EF4-FFF2-40B4-BE49-F238E27FC236}">
                <a16:creationId xmlns:a16="http://schemas.microsoft.com/office/drawing/2014/main" id="{00EDB9BA-D049-DC95-354C-E4C8D305487A}"/>
              </a:ext>
            </a:extLst>
          </p:cNvPr>
          <p:cNvSpPr>
            <a:spLocks noGrp="1"/>
          </p:cNvSpPr>
          <p:nvPr>
            <p:ph idx="1"/>
          </p:nvPr>
        </p:nvSpPr>
        <p:spPr/>
        <p:txBody>
          <a:bodyPr>
            <a:normAutofit fontScale="85000" lnSpcReduction="10000"/>
          </a:bodyPr>
          <a:lstStyle/>
          <a:p>
            <a:r>
              <a:rPr lang="en-US" dirty="0"/>
              <a:t>Media pipe is an open-source framework developed by Google that provides a set of pre-built tools and algorithms for building real-time computer vision applications. One of the components of Media pipe is a 3D human pose estimation module that can be used to create 3D models of human figures.</a:t>
            </a:r>
          </a:p>
          <a:p>
            <a:r>
              <a:rPr lang="en-US" dirty="0"/>
              <a:t>Using Media pipe for 3D human modeling involves the following steps:</a:t>
            </a:r>
          </a:p>
          <a:p>
            <a:pPr marL="0" indent="0">
              <a:buNone/>
            </a:pPr>
            <a:r>
              <a:rPr lang="en-US" dirty="0"/>
              <a:t> 1. Capturing video data or getting video: A camera is used to capture video footage of a human subject. The video footage is then fed into the Media pipe framework.</a:t>
            </a:r>
          </a:p>
          <a:p>
            <a:pPr marL="0" indent="0">
              <a:buNone/>
            </a:pPr>
            <a:r>
              <a:rPr lang="en-US" dirty="0"/>
              <a:t>2. Processing video data: Media Pipe’s  human pose estimation module analyzes the video footage to estimate the 3D pose of the subject.</a:t>
            </a:r>
          </a:p>
          <a:p>
            <a:pPr marL="0" indent="0">
              <a:buNone/>
            </a:pPr>
            <a:r>
              <a:rPr lang="en-US" dirty="0"/>
              <a:t>3. Building the 3D model: Once the pose is estimated, a  model of the human subject can be created using the estimated pose data. This can be done using a variety of 3D modeling software tools.</a:t>
            </a:r>
          </a:p>
          <a:p>
            <a:endParaRPr lang="en-US" dirty="0"/>
          </a:p>
          <a:p>
            <a:endParaRPr lang="en-US" dirty="0"/>
          </a:p>
        </p:txBody>
      </p:sp>
    </p:spTree>
    <p:extLst>
      <p:ext uri="{BB962C8B-B14F-4D97-AF65-F5344CB8AC3E}">
        <p14:creationId xmlns:p14="http://schemas.microsoft.com/office/powerpoint/2010/main" val="876750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FE48E-659B-5687-2884-B950FCF1296A}"/>
              </a:ext>
            </a:extLst>
          </p:cNvPr>
          <p:cNvSpPr>
            <a:spLocks noGrp="1"/>
          </p:cNvSpPr>
          <p:nvPr>
            <p:ph type="title"/>
          </p:nvPr>
        </p:nvSpPr>
        <p:spPr/>
        <p:txBody>
          <a:bodyPr/>
          <a:lstStyle/>
          <a:p>
            <a:r>
              <a:rPr lang="en-US" dirty="0"/>
              <a:t>Blaze pose -&gt; Pose estimation</a:t>
            </a:r>
          </a:p>
        </p:txBody>
      </p:sp>
      <p:sp>
        <p:nvSpPr>
          <p:cNvPr id="3" name="Content Placeholder 2">
            <a:extLst>
              <a:ext uri="{FF2B5EF4-FFF2-40B4-BE49-F238E27FC236}">
                <a16:creationId xmlns:a16="http://schemas.microsoft.com/office/drawing/2014/main" id="{47165826-B04E-C07A-BCDF-8257963C5183}"/>
              </a:ext>
            </a:extLst>
          </p:cNvPr>
          <p:cNvSpPr>
            <a:spLocks noGrp="1"/>
          </p:cNvSpPr>
          <p:nvPr>
            <p:ph idx="1"/>
          </p:nvPr>
        </p:nvSpPr>
        <p:spPr/>
        <p:txBody>
          <a:bodyPr/>
          <a:lstStyle/>
          <a:p>
            <a:r>
              <a:rPr lang="en-US" dirty="0"/>
              <a:t>Blaze  Pose is a pose detection model developed by Google that can estimate the 2D and 3D poses of a human body in real time.</a:t>
            </a:r>
          </a:p>
          <a:p>
            <a:r>
              <a:rPr lang="en-US" dirty="0"/>
              <a:t>The landmark points in Blaze Pose are pre-defined and correspond to specific parts of the body, such as the shoulders, elbows, wrists, hips, knees, and ankles. The model uses these landmark points to estimate the 2D or 3D position of each joint and the overall pose of the body.</a:t>
            </a:r>
          </a:p>
          <a:p>
            <a:r>
              <a:rPr lang="en-US" dirty="0"/>
              <a:t>There are around 33 key landmarks for the blaze pose.</a:t>
            </a:r>
          </a:p>
          <a:p>
            <a:pPr marL="0" indent="0">
              <a:buNone/>
            </a:pPr>
            <a:endParaRPr lang="en-US" dirty="0"/>
          </a:p>
        </p:txBody>
      </p:sp>
    </p:spTree>
    <p:extLst>
      <p:ext uri="{BB962C8B-B14F-4D97-AF65-F5344CB8AC3E}">
        <p14:creationId xmlns:p14="http://schemas.microsoft.com/office/powerpoint/2010/main" val="1065153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12441-B072-C9C0-1F02-C9DB8AB3A486}"/>
              </a:ext>
            </a:extLst>
          </p:cNvPr>
          <p:cNvSpPr>
            <a:spLocks noGrp="1"/>
          </p:cNvSpPr>
          <p:nvPr>
            <p:ph type="title"/>
          </p:nvPr>
        </p:nvSpPr>
        <p:spPr/>
        <p:txBody>
          <a:bodyPr/>
          <a:lstStyle/>
          <a:p>
            <a:r>
              <a:rPr lang="en-US" dirty="0"/>
              <a:t>Blaze pose – landmarks</a:t>
            </a:r>
          </a:p>
        </p:txBody>
      </p:sp>
      <p:pic>
        <p:nvPicPr>
          <p:cNvPr id="2050" name="Picture 2" descr="On-device, Real-time Body Pose Tracking with MediaPipe ...">
            <a:extLst>
              <a:ext uri="{FF2B5EF4-FFF2-40B4-BE49-F238E27FC236}">
                <a16:creationId xmlns:a16="http://schemas.microsoft.com/office/drawing/2014/main" id="{8EE11BCE-CBED-2ADE-ED33-3AC3BADFC53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9899" y="1825625"/>
            <a:ext cx="861220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190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BC6B0-EF8A-C4FD-EA44-8E15B8041F10}"/>
              </a:ext>
            </a:extLst>
          </p:cNvPr>
          <p:cNvSpPr>
            <a:spLocks noGrp="1"/>
          </p:cNvSpPr>
          <p:nvPr>
            <p:ph type="title"/>
          </p:nvPr>
        </p:nvSpPr>
        <p:spPr/>
        <p:txBody>
          <a:bodyPr/>
          <a:lstStyle/>
          <a:p>
            <a:r>
              <a:rPr lang="en-US" dirty="0"/>
              <a:t>Execution – Project Plan of Action</a:t>
            </a:r>
          </a:p>
        </p:txBody>
      </p:sp>
      <p:sp>
        <p:nvSpPr>
          <p:cNvPr id="3" name="Content Placeholder 2">
            <a:extLst>
              <a:ext uri="{FF2B5EF4-FFF2-40B4-BE49-F238E27FC236}">
                <a16:creationId xmlns:a16="http://schemas.microsoft.com/office/drawing/2014/main" id="{99CAD8CB-69F2-7786-8B34-9CB7CBBC8307}"/>
              </a:ext>
            </a:extLst>
          </p:cNvPr>
          <p:cNvSpPr>
            <a:spLocks noGrp="1"/>
          </p:cNvSpPr>
          <p:nvPr>
            <p:ph idx="1"/>
          </p:nvPr>
        </p:nvSpPr>
        <p:spPr/>
        <p:txBody>
          <a:bodyPr/>
          <a:lstStyle/>
          <a:p>
            <a:r>
              <a:rPr lang="en-US" dirty="0"/>
              <a:t>The aim of the project is to develop a 3d human model which accepts the user’s input and transforms the user input to a 3d animated model which corresponds to the user input and should be deployed on the web etc.</a:t>
            </a:r>
          </a:p>
          <a:p>
            <a:r>
              <a:rPr lang="en-US" dirty="0"/>
              <a:t>For making the above possible we have two models </a:t>
            </a:r>
          </a:p>
          <a:p>
            <a:r>
              <a:rPr lang="en-US" dirty="0"/>
              <a:t>1. app.py </a:t>
            </a:r>
            <a:r>
              <a:rPr lang="en-US" dirty="0">
                <a:sym typeface="Wingdings" panose="05000000000000000000" pitchFamily="2" charset="2"/>
              </a:rPr>
              <a:t> file which accepts the user’s video input in </a:t>
            </a:r>
            <a:r>
              <a:rPr lang="en-US" dirty="0" err="1">
                <a:sym typeface="Wingdings" panose="05000000000000000000" pitchFamily="2" charset="2"/>
              </a:rPr>
              <a:t>Streamlit</a:t>
            </a:r>
            <a:r>
              <a:rPr lang="en-US" dirty="0">
                <a:sym typeface="Wingdings" panose="05000000000000000000" pitchFamily="2" charset="2"/>
              </a:rPr>
              <a:t> and transforms the input to landmark skeleton video using media pipe</a:t>
            </a:r>
          </a:p>
          <a:p>
            <a:r>
              <a:rPr lang="en-US" dirty="0">
                <a:sym typeface="Wingdings" panose="05000000000000000000" pitchFamily="2" charset="2"/>
              </a:rPr>
              <a:t>2. demo.py  file which uses “VIBE” for converting the input into a 3d Human model</a:t>
            </a:r>
            <a:endParaRPr lang="en-US" dirty="0"/>
          </a:p>
          <a:p>
            <a:endParaRPr lang="en-US" dirty="0"/>
          </a:p>
          <a:p>
            <a:endParaRPr lang="en-US" dirty="0"/>
          </a:p>
        </p:txBody>
      </p:sp>
    </p:spTree>
    <p:extLst>
      <p:ext uri="{BB962C8B-B14F-4D97-AF65-F5344CB8AC3E}">
        <p14:creationId xmlns:p14="http://schemas.microsoft.com/office/powerpoint/2010/main" val="40542874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992</Words>
  <Application>Microsoft Office PowerPoint</Application>
  <PresentationFormat>Widescreen</PresentationFormat>
  <Paragraphs>80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HelveticaNeue Regular</vt:lpstr>
      <vt:lpstr>Times New Roman</vt:lpstr>
      <vt:lpstr>Office Theme</vt:lpstr>
      <vt:lpstr>ITCS 6166 - Computer Comm &amp; Networks  3d Human Modeling</vt:lpstr>
      <vt:lpstr>Overview</vt:lpstr>
      <vt:lpstr>Introduction</vt:lpstr>
      <vt:lpstr>Applications </vt:lpstr>
      <vt:lpstr>Hard ware and Software Requirements</vt:lpstr>
      <vt:lpstr>Media pipe</vt:lpstr>
      <vt:lpstr>Blaze pose -&gt; Pose estimation</vt:lpstr>
      <vt:lpstr>Blaze pose – landmarks</vt:lpstr>
      <vt:lpstr>Execution – Project Plan of Action</vt:lpstr>
      <vt:lpstr>Proposed Model Architecture</vt:lpstr>
      <vt:lpstr>A sequence of Output </vt:lpstr>
      <vt:lpstr>Output of app.py </vt:lpstr>
      <vt:lpstr> VIBE: Video Inference for Human Body Pose and Shape Estimation </vt:lpstr>
      <vt:lpstr>Output of demo.py</vt:lpstr>
      <vt:lpstr>Problem Faced</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ITCS 6166 - Computer Comm &amp; Networks  3d Human Modeling</dc:title>
  <dc:creator>praneeth kanchanakuntla</dc:creator>
  <cp:lastModifiedBy>praneeth kanchanakuntla</cp:lastModifiedBy>
  <cp:revision>1</cp:revision>
  <dcterms:created xsi:type="dcterms:W3CDTF">2023-04-24T03:11:43Z</dcterms:created>
  <dcterms:modified xsi:type="dcterms:W3CDTF">2023-04-24T03:49:42Z</dcterms:modified>
</cp:coreProperties>
</file>