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9"/>
  </p:notesMasterIdLst>
  <p:handoutMasterIdLst>
    <p:handoutMasterId r:id="rId70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331" r:id="rId65"/>
    <p:sldId id="332" r:id="rId66"/>
    <p:sldId id="296" r:id="rId67"/>
    <p:sldId id="29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331"/>
            <p14:sldId id="332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xio.bg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Allow larger </a:t>
            </a:r>
            <a:r>
              <a:rPr lang="en-US" sz="4000" b="1" dirty="0">
                <a:solidFill>
                  <a:schemeClr val="bg1"/>
                </a:solidFill>
              </a:rPr>
              <a:t>apps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bg1"/>
                </a:solidFill>
              </a:rPr>
              <a:t>split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4000" dirty="0">
                <a:solidFill>
                  <a:schemeClr val="tx2"/>
                </a:solidFill>
              </a:rPr>
              <a:t>Each module has its </a:t>
            </a:r>
            <a:r>
              <a:rPr lang="en-US" sz="40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pollute</a:t>
            </a:r>
            <a:r>
              <a:rPr lang="en-US" sz="3600" dirty="0">
                <a:solidFill>
                  <a:schemeClr val="tx2"/>
                </a:solidFill>
              </a:rPr>
              <a:t> the </a:t>
            </a:r>
            <a:r>
              <a:rPr lang="en-US" sz="36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4000" dirty="0"/>
              <a:t>Node.js includes </a:t>
            </a:r>
            <a:r>
              <a:rPr lang="en-US" sz="4000" b="1" dirty="0">
                <a:solidFill>
                  <a:schemeClr val="bg1"/>
                </a:solidFill>
              </a:rPr>
              <a:t>three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  <a:r>
              <a:rPr lang="en-US" sz="40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Core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Third Party </a:t>
            </a:r>
            <a:r>
              <a:rPr lang="en-US" sz="36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Created </a:t>
            </a:r>
            <a:r>
              <a:rPr lang="en-US" sz="3600" b="1" dirty="0">
                <a:solidFill>
                  <a:schemeClr val="bg1"/>
                </a:solidFill>
              </a:rPr>
              <a:t>locally</a:t>
            </a:r>
            <a:r>
              <a:rPr lang="en-US" sz="3600" dirty="0"/>
              <a:t> in the Node.js application</a:t>
            </a:r>
          </a:p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different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functionalities</a:t>
            </a:r>
            <a:r>
              <a:rPr lang="en-US" sz="3600" dirty="0"/>
              <a:t> in </a:t>
            </a:r>
            <a:r>
              <a:rPr lang="en-US" sz="3600" b="1" dirty="0">
                <a:solidFill>
                  <a:schemeClr val="bg1"/>
                </a:solidFill>
              </a:rPr>
              <a:t>separate</a:t>
            </a:r>
            <a:r>
              <a:rPr lang="en-US" sz="3600" dirty="0"/>
              <a:t> folders</a:t>
            </a:r>
            <a:endParaRPr lang="bg-BG" sz="36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600" dirty="0"/>
              <a:t> to expose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r>
              <a:rPr lang="en-US" sz="3600" dirty="0"/>
              <a:t> </a:t>
            </a:r>
            <a:endParaRPr lang="bg-BG" sz="36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600" dirty="0"/>
              <a:t>Loaded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6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819709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4441759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>
                <a:solidFill>
                  <a:schemeClr val="tx2"/>
                </a:solidFill>
                <a:effectLst/>
              </a:rPr>
              <a:t> 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bare minimum functionalities </a:t>
            </a:r>
            <a:r>
              <a:rPr lang="en-US" sz="3600" dirty="0"/>
              <a:t>of Node.js</a:t>
            </a:r>
          </a:p>
          <a:p>
            <a:r>
              <a:rPr lang="en-US" sz="3600" dirty="0"/>
              <a:t>Load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when Node.js process starts</a:t>
            </a:r>
          </a:p>
          <a:p>
            <a:r>
              <a:rPr lang="en-US" sz="3600" dirty="0"/>
              <a:t>Need to be </a:t>
            </a:r>
            <a:r>
              <a:rPr lang="en-US" sz="3600" b="1" dirty="0">
                <a:solidFill>
                  <a:schemeClr val="bg1"/>
                </a:solidFill>
              </a:rPr>
              <a:t>imported</a:t>
            </a:r>
            <a:r>
              <a:rPr lang="en-US" sz="3600" dirty="0"/>
              <a:t> in order to be used</a:t>
            </a:r>
          </a:p>
          <a:p>
            <a:endParaRPr lang="en-US" sz="3600" dirty="0"/>
          </a:p>
          <a:p>
            <a:r>
              <a:rPr lang="en-US" sz="36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utilities for URL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Parses an address with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Splits</a:t>
            </a:r>
            <a:r>
              <a:rPr lang="en-US" sz="3600" dirty="0"/>
              <a:t> web address into </a:t>
            </a:r>
            <a:r>
              <a:rPr lang="en-US" sz="3600" b="1" dirty="0">
                <a:solidFill>
                  <a:schemeClr val="bg1"/>
                </a:solidFill>
              </a:rPr>
              <a:t>readable</a:t>
            </a:r>
            <a:r>
              <a:rPr lang="en-US" sz="36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200" dirty="0"/>
              <a:t>All </a:t>
            </a:r>
            <a:r>
              <a:rPr lang="en-US" sz="4200" b="1" dirty="0">
                <a:solidFill>
                  <a:schemeClr val="bg1"/>
                </a:solidFill>
              </a:rPr>
              <a:t>physical</a:t>
            </a:r>
            <a:r>
              <a:rPr lang="en-US" sz="4200" dirty="0"/>
              <a:t> servers have </a:t>
            </a:r>
            <a:r>
              <a:rPr lang="en-US" sz="42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hardware is controlled by the </a:t>
            </a:r>
            <a:r>
              <a:rPr lang="en-US" sz="42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200" b="1" dirty="0">
                <a:solidFill>
                  <a:schemeClr val="bg1"/>
                </a:solidFill>
              </a:rPr>
              <a:t>Web servers </a:t>
            </a:r>
            <a:r>
              <a:rPr lang="en-US" sz="4200" dirty="0"/>
              <a:t>are </a:t>
            </a:r>
            <a:r>
              <a:rPr lang="en-US" sz="4200" b="1" dirty="0">
                <a:solidFill>
                  <a:schemeClr val="bg1"/>
                </a:solidFill>
              </a:rPr>
              <a:t>software</a:t>
            </a:r>
            <a:r>
              <a:rPr lang="en-US" sz="4200" dirty="0"/>
              <a:t> products that use the </a:t>
            </a:r>
            <a:br>
              <a:rPr lang="en-US" sz="4200" dirty="0"/>
            </a:br>
            <a:r>
              <a:rPr lang="en-US" sz="4200" dirty="0"/>
              <a:t>operating</a:t>
            </a:r>
            <a:r>
              <a:rPr lang="bg-BG" sz="4200" dirty="0"/>
              <a:t> </a:t>
            </a:r>
            <a:r>
              <a:rPr lang="en-US" sz="4200" dirty="0"/>
              <a:t>system to </a:t>
            </a:r>
            <a:r>
              <a:rPr lang="en-US" sz="42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200" dirty="0"/>
              <a:t>Web servers </a:t>
            </a:r>
            <a:r>
              <a:rPr lang="en-US" sz="4200" b="1" dirty="0">
                <a:solidFill>
                  <a:schemeClr val="bg1"/>
                </a:solidFill>
              </a:rPr>
              <a:t>serve</a:t>
            </a:r>
            <a:r>
              <a:rPr lang="en-US" sz="42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requests are </a:t>
            </a:r>
            <a:r>
              <a:rPr lang="en-US" sz="4200" b="1" dirty="0">
                <a:solidFill>
                  <a:schemeClr val="bg1"/>
                </a:solidFill>
              </a:rPr>
              <a:t>redirected to other software </a:t>
            </a:r>
            <a:r>
              <a:rPr lang="en-US" sz="4200" dirty="0"/>
              <a:t>products </a:t>
            </a:r>
            <a:br>
              <a:rPr lang="en-US" sz="4200" dirty="0"/>
            </a:br>
            <a:r>
              <a:rPr lang="en-US" sz="4200" dirty="0"/>
              <a:t>(ASP.NET, PHP, etc.), depending on the web server </a:t>
            </a:r>
            <a:br>
              <a:rPr lang="en-US" sz="4200" dirty="0"/>
            </a:br>
            <a:r>
              <a:rPr lang="en-US" sz="42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8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8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handle</a:t>
            </a:r>
            <a:r>
              <a:rPr lang="en-US" sz="4000" dirty="0"/>
              <a:t> incoming http requests</a:t>
            </a:r>
          </a:p>
          <a:p>
            <a:r>
              <a:rPr lang="en-US" sz="40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httpVersion</a:t>
            </a:r>
            <a:r>
              <a:rPr lang="en-US" sz="36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headers</a:t>
            </a:r>
            <a:r>
              <a:rPr lang="en-US" sz="36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url</a:t>
            </a:r>
            <a:r>
              <a:rPr lang="en-US" sz="36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/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8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retrieve</a:t>
            </a:r>
            <a:r>
              <a:rPr lang="en-US" sz="4000" dirty="0"/>
              <a:t> a </a:t>
            </a:r>
            <a:r>
              <a:rPr lang="en-US" sz="4000" b="1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to the </a:t>
            </a:r>
            <a:r>
              <a:rPr lang="en-US" sz="40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4000" dirty="0"/>
              <a:t>Functions</a:t>
            </a:r>
          </a:p>
          <a:p>
            <a:pPr lvl="1"/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600" dirty="0"/>
              <a:t>Send the actual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  <a:r>
              <a:rPr lang="en-US" sz="3600" dirty="0"/>
              <a:t> to the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End</a:t>
            </a:r>
            <a:r>
              <a:rPr lang="en-US" sz="36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200</a:t>
            </a:r>
            <a:r>
              <a:rPr lang="en-US" sz="2800" dirty="0">
                <a:solidFill>
                  <a:schemeClr val="tx1"/>
                </a:solidFill>
                <a:effectLst/>
              </a:rPr>
              <a:t>, {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8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1719000"/>
            <a:ext cx="4811669" cy="2943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2056</Words>
  <Application>Microsoft Office PowerPoint</Application>
  <PresentationFormat>Широк екран</PresentationFormat>
  <Paragraphs>515</Paragraphs>
  <Slides>66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26</cp:revision>
  <dcterms:created xsi:type="dcterms:W3CDTF">2018-05-23T13:08:44Z</dcterms:created>
  <dcterms:modified xsi:type="dcterms:W3CDTF">2021-05-17T13:31:08Z</dcterms:modified>
  <cp:category>programming;education;software engineering;software development</cp:category>
</cp:coreProperties>
</file>