
<file path=[Content_Types].xml><?xml version="1.0" encoding="utf-8"?>
<Types xmlns="http://schemas.openxmlformats.org/package/2006/content-types"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16" r:id="rId47"/>
    <p:sldId id="298" r:id="rId48"/>
    <p:sldId id="299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C348802-8C9F-4EBD-B83F-A59BD05688EC}">
          <p14:sldIdLst>
            <p14:sldId id="256"/>
            <p14:sldId id="257"/>
            <p14:sldId id="258"/>
          </p14:sldIdLst>
        </p14:section>
        <p14:section name="Relational and NoSQL Databases" id="{05738DF8-C3BE-4B0A-96E5-BFC4C00F446A}">
          <p14:sldIdLst>
            <p14:sldId id="259"/>
            <p14:sldId id="260"/>
            <p14:sldId id="261"/>
            <p14:sldId id="262"/>
          </p14:sldIdLst>
        </p14:section>
        <p14:section name="MongoDB Overview" id="{8D9C79C1-66D0-4869-8037-48A772D28E34}">
          <p14:sldIdLst>
            <p14:sldId id="263"/>
            <p14:sldId id="264"/>
            <p14:sldId id="317"/>
            <p14:sldId id="265"/>
            <p14:sldId id="266"/>
            <p14:sldId id="267"/>
            <p14:sldId id="268"/>
          </p14:sldIdLst>
        </p14:section>
        <p14:section name="Mongoose Overview" id="{B2421E72-0FB7-4822-9D7E-6F57AE545C3E}">
          <p14:sldIdLst>
            <p14:sldId id="269"/>
            <p14:sldId id="270"/>
            <p14:sldId id="271"/>
            <p14:sldId id="272"/>
          </p14:sldIdLst>
        </p14:section>
        <p14:section name="Mongoose Models" id="{D193B7C4-8855-49DD-8E09-BC474E6F40AD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RUD with Mongoose" id="{D4D5ECC4-E046-44C8-A8DE-6C6B33D8FAF7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ngoose Queries" id="{3B8EAE7D-054F-499A-ABF0-30B30ECB9FE4}">
          <p14:sldIdLst>
            <p14:sldId id="287"/>
            <p14:sldId id="288"/>
            <p14:sldId id="289"/>
            <p14:sldId id="290"/>
          </p14:sldIdLst>
        </p14:section>
        <p14:section name="Model Population" id="{CFD56034-C39A-4B3A-AFF0-28FBD4C0E660}">
          <p14:sldIdLst>
            <p14:sldId id="291"/>
            <p14:sldId id="292"/>
            <p14:sldId id="293"/>
            <p14:sldId id="294"/>
            <p14:sldId id="295"/>
          </p14:sldIdLst>
        </p14:section>
        <p14:section name="Conclusion" id="{EE0A330B-B333-4AFA-A6D9-88F0D529DA3C}">
          <p14:sldIdLst>
            <p14:sldId id="296"/>
            <p14:sldId id="297"/>
            <p14:sldId id="309"/>
            <p14:sldId id="31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426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280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5" name="Google Shape;185;p15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1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2" name="Google Shape;232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4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309" name="Google Shape;309;p24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4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4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4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4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4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24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24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8" name="Google Shape;328;p25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5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 descr="SoftUni Background"/>
          <p:cNvPicPr preferRelativeResize="0"/>
          <p:nvPr/>
        </p:nvPicPr>
        <p:blipFill rotWithShape="1">
          <a:blip r:embed="rId13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compa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sqlbooster.com/" TargetMode="External"/><Relationship Id="rId4" Type="http://schemas.openxmlformats.org/officeDocument/2006/relationships/hyperlink" Target="https://robomongo.org/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1.png"/><Relationship Id="rId20" Type="http://schemas.openxmlformats.org/officeDocument/2006/relationships/image" Target="../media/image43.jf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codexio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NoSQL vs SQL, MongoDB, Mongoose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NoSQL and MongoDB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DC920-6C14-4CCE-9F3D-BCFB7E6B8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F3F4-96DE-4696-AAB6-F1CEE620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installation, configure the </a:t>
            </a:r>
            <a:r>
              <a:rPr lang="en-US" b="1" dirty="0" err="1">
                <a:solidFill>
                  <a:schemeClr val="bg1"/>
                </a:solidFill>
              </a:rPr>
              <a:t>MongoD</a:t>
            </a:r>
            <a:r>
              <a:rPr lang="en-US" b="1" dirty="0">
                <a:solidFill>
                  <a:schemeClr val="bg1"/>
                </a:solidFill>
              </a:rPr>
              <a:t> service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558F1-6B7A-448D-A5E5-2D6737A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</a:t>
            </a:r>
            <a:r>
              <a:rPr lang="en-US" dirty="0"/>
              <a:t> Windows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F8BBA-63F3-45B2-A22C-2C3823F3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56" y="2234221"/>
            <a:ext cx="4386687" cy="3427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0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Required if you </a:t>
            </a:r>
            <a:r>
              <a:rPr lang="en-US" b="1" dirty="0">
                <a:solidFill>
                  <a:schemeClr val="bg1"/>
                </a:solidFill>
              </a:rPr>
              <a:t>skipped</a:t>
            </a:r>
            <a:r>
              <a:rPr lang="en-US" dirty="0"/>
              <a:t> the service installation (and for Linux)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Manual Service Configuration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Shell Client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8" y="3869076"/>
            <a:ext cx="726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45215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 (</a:t>
            </a:r>
            <a:r>
              <a:rPr lang="en-US" b="1" dirty="0">
                <a:solidFill>
                  <a:schemeClr val="bg1"/>
                </a:solidFill>
              </a:rPr>
              <a:t>Compass</a:t>
            </a:r>
            <a:r>
              <a:rPr lang="en-US" dirty="0"/>
              <a:t> is included in the installer)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</a:p>
          <a:p>
            <a:pPr marL="817563" lvl="1" indent="-360363">
              <a:spcBef>
                <a:spcPts val="1200"/>
              </a:spcBef>
              <a:buSzPts val="3300"/>
            </a:pPr>
            <a:r>
              <a:rPr lang="en-US" dirty="0">
                <a:solidFill>
                  <a:srgbClr val="002060"/>
                </a:solidFill>
              </a:rPr>
              <a:t>Compass-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www.mongodb.com/products/compass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GUI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</a:t>
            </a:r>
            <a:r>
              <a:rPr lang="en-US" sz="3598" dirty="0" err="1"/>
              <a:t>MongoDB</a:t>
            </a:r>
            <a:r>
              <a:rPr lang="en-US" sz="3598" dirty="0"/>
              <a:t>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302552" y="129150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Overview</a:t>
            </a:r>
            <a:endParaRPr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</a:t>
            </a:r>
            <a:r>
              <a:rPr lang="en-US" dirty="0" err="1"/>
              <a:t>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 (for every project)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6000" y="5589000"/>
            <a:ext cx="4894092" cy="526987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endParaRPr sz="1600" dirty="0"/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/>
              <a:t>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5999" y="1965743"/>
            <a:ext cx="10942918" cy="52318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D9D4C6"/>
              </a:buClr>
              <a:buSzPts val="1680"/>
              <a:defRPr sz="24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sz="2800" dirty="0">
                <a:sym typeface="Consolas"/>
              </a:rPr>
              <a:t>const </a:t>
            </a:r>
            <a:r>
              <a:rPr lang="en-US" sz="2800" dirty="0">
                <a:solidFill>
                  <a:schemeClr val="bg1"/>
                </a:solidFill>
                <a:sym typeface="Consolas"/>
              </a:rPr>
              <a:t>mongoose</a:t>
            </a:r>
            <a:r>
              <a:rPr lang="en-US" sz="2800" dirty="0">
                <a:sym typeface="Consolas"/>
              </a:rPr>
              <a:t> = require(</a:t>
            </a:r>
            <a:r>
              <a:rPr lang="en-US" sz="2800" dirty="0">
                <a:solidFill>
                  <a:schemeClr val="bg1"/>
                </a:solidFill>
                <a:sym typeface="Consolas"/>
              </a:rPr>
              <a:t>'mongoose'</a:t>
            </a:r>
            <a:r>
              <a:rPr lang="en-US" sz="2800" dirty="0">
                <a:sym typeface="Consolas"/>
              </a:rPr>
              <a:t>)</a:t>
            </a:r>
            <a:endParaRPr sz="2800" dirty="0"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1" y="3654000"/>
            <a:ext cx="10942919" cy="1815841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D9D4C6"/>
              </a:buClr>
              <a:buSzPts val="1680"/>
            </a:pP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://localhost:27017/</a:t>
            </a:r>
            <a:r>
              <a:rPr lang="en-US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useNewUrlParser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true,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 err="1"/>
              <a:t>MongoDB</a:t>
            </a:r>
            <a:r>
              <a:rPr lang="en-US" dirty="0"/>
              <a:t>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 err="1">
                <a:solidFill>
                  <a:schemeClr val="lt1"/>
                </a:solidFill>
              </a:rPr>
              <a:t>mongoose.Schema</a:t>
            </a:r>
            <a:r>
              <a:rPr lang="en-US" sz="3200" b="1" dirty="0">
                <a:solidFill>
                  <a:schemeClr val="lt1"/>
                </a:solidFill>
              </a:rPr>
              <a:t>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94D9559F-D42C-4546-94A3-DB45C20430D4}"/>
              </a:ext>
            </a:extLst>
          </p:cNvPr>
          <p:cNvSpPr txBox="1"/>
          <p:nvPr/>
        </p:nvSpPr>
        <p:spPr>
          <a:xfrm>
            <a:off x="2579038" y="3700885"/>
            <a:ext cx="9048784" cy="29546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unique: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882718" y="3316784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59703" y="3394363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use</a:t>
            </a:r>
            <a:b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arrow functions</a:t>
            </a:r>
            <a:endParaRPr sz="2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/>
              <a:t>to 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Validation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04000"/>
            <a:ext cx="10201438" cy="313932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unique: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Export the model definition: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16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can put each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lt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lt1"/>
                </a:solidFill>
              </a:rPr>
              <a:t>load</a:t>
            </a:r>
            <a:r>
              <a:rPr lang="en-US" dirty="0"/>
              <a:t> all </a:t>
            </a:r>
            <a:br>
              <a:rPr lang="en-US" dirty="0"/>
            </a:br>
            <a:r>
              <a:rPr lang="en-US" dirty="0"/>
              <a:t>models where they are needed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and Using Modules</a:t>
            </a:r>
            <a:endParaRPr dirty="0"/>
          </a:p>
        </p:txBody>
      </p:sp>
      <p:sp>
        <p:nvSpPr>
          <p:cNvPr id="563" name="Google Shape;563;p49"/>
          <p:cNvSpPr txBox="1"/>
          <p:nvPr/>
        </p:nvSpPr>
        <p:spPr>
          <a:xfrm>
            <a:off x="657028" y="5154945"/>
            <a:ext cx="966392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 dirty="0"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5BD22268-E53F-4BEF-8BFD-6E112284B6DF}"/>
              </a:ext>
            </a:extLst>
          </p:cNvPr>
          <p:cNvSpPr txBox="1"/>
          <p:nvPr/>
        </p:nvSpPr>
        <p:spPr>
          <a:xfrm>
            <a:off x="654551" y="1909258"/>
            <a:ext cx="9663922" cy="144650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2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… */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464991" y="2599657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464991" y="4036759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({_id: 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69660" y="5088998"/>
            <a:ext cx="6871340" cy="83099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87115" y="1607904"/>
            <a:ext cx="11017771" cy="465798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dirty="0"/>
          </a:p>
        </p:txBody>
      </p:sp>
      <p:sp>
        <p:nvSpPr>
          <p:cNvPr id="604" name="Google Shape;604;p54"/>
          <p:cNvSpPr/>
          <p:nvPr/>
        </p:nvSpPr>
        <p:spPr>
          <a:xfrm>
            <a:off x="7176000" y="3568078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('57fb9fe90cd76e4e2c59e1a2',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multi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12" name="Google Shape;612;p55"/>
          <p:cNvSpPr/>
          <p:nvPr/>
        </p:nvSpPr>
        <p:spPr>
          <a:xfrm>
            <a:off x="6366000" y="5558300"/>
            <a:ext cx="3115155" cy="476726"/>
          </a:xfrm>
          <a:prstGeom prst="wedgeRoundRectCallout">
            <a:avLst>
              <a:gd name="adj1" fmla="val -47863"/>
              <a:gd name="adj2" fmla="val -159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Update multiple entities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7356000" y="2952274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536000" y="4639904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</a:t>
            </a:r>
            <a:r>
              <a:rPr lang="en-US" dirty="0" err="1"/>
              <a:t>MongoDB</a:t>
            </a:r>
            <a:r>
              <a:rPr lang="en-US" dirty="0"/>
              <a:t>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23755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String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('firstName').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('gosho')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  <p:bldP spid="7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Relational Database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Organize data into one or more </a:t>
            </a:r>
            <a:r>
              <a:rPr lang="en-US" sz="3143" b="1" dirty="0">
                <a:solidFill>
                  <a:schemeClr val="lt1"/>
                </a:solidFill>
              </a:rPr>
              <a:t>tables</a:t>
            </a:r>
            <a:r>
              <a:rPr lang="en-US" sz="3143" dirty="0"/>
              <a:t> of </a:t>
            </a:r>
            <a:r>
              <a:rPr lang="en-US" sz="3143" b="1" dirty="0">
                <a:solidFill>
                  <a:schemeClr val="lt1"/>
                </a:solidFill>
              </a:rPr>
              <a:t>columns</a:t>
            </a:r>
            <a:r>
              <a:rPr lang="en-US" sz="3143" dirty="0"/>
              <a:t> </a:t>
            </a:r>
            <a:br>
              <a:rPr lang="en-US" sz="3143" dirty="0"/>
            </a:br>
            <a:r>
              <a:rPr lang="en-US" sz="3143" dirty="0"/>
              <a:t>and </a:t>
            </a:r>
            <a:r>
              <a:rPr lang="en-US" sz="3143" b="1" dirty="0">
                <a:solidFill>
                  <a:schemeClr val="lt1"/>
                </a:solidFill>
              </a:rPr>
              <a:t>rows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Unique </a:t>
            </a:r>
            <a:r>
              <a:rPr lang="en-US" sz="3143" b="1" dirty="0">
                <a:solidFill>
                  <a:schemeClr val="lt1"/>
                </a:solidFill>
              </a:rPr>
              <a:t>key</a:t>
            </a:r>
            <a:r>
              <a:rPr lang="en-US" sz="3143" dirty="0"/>
              <a:t> identifying each </a:t>
            </a:r>
            <a:r>
              <a:rPr lang="en-US" sz="3143" b="1" dirty="0">
                <a:solidFill>
                  <a:schemeClr val="lt1"/>
                </a:solidFill>
              </a:rPr>
              <a:t>row</a:t>
            </a:r>
            <a:r>
              <a:rPr lang="en-US" sz="3143" dirty="0"/>
              <a:t> of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Almost all relational databases use </a:t>
            </a:r>
            <a:r>
              <a:rPr lang="en-US" sz="3143" b="1" dirty="0">
                <a:solidFill>
                  <a:schemeClr val="lt1"/>
                </a:solidFill>
              </a:rPr>
              <a:t>SQL</a:t>
            </a:r>
            <a:r>
              <a:rPr lang="en-US" sz="3143" dirty="0">
                <a:solidFill>
                  <a:schemeClr val="accent1"/>
                </a:solidFill>
              </a:rPr>
              <a:t> </a:t>
            </a:r>
            <a:r>
              <a:rPr lang="en-US" sz="3143" dirty="0"/>
              <a:t>to </a:t>
            </a:r>
            <a:r>
              <a:rPr lang="en-US" sz="3143" b="1" dirty="0">
                <a:solidFill>
                  <a:schemeClr val="lt1"/>
                </a:solidFill>
              </a:rPr>
              <a:t>extract</a:t>
            </a:r>
            <a:r>
              <a:rPr lang="en-US" sz="3143" dirty="0"/>
              <a:t>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b="1" dirty="0">
                <a:solidFill>
                  <a:schemeClr val="lt1"/>
                </a:solidFill>
              </a:rPr>
              <a:t>Relations</a:t>
            </a:r>
            <a:r>
              <a:rPr lang="en-US" sz="3143" dirty="0"/>
              <a:t> between tables are done using </a:t>
            </a:r>
            <a:br>
              <a:rPr lang="en-US" sz="3143" dirty="0"/>
            </a:br>
            <a:r>
              <a:rPr lang="en-US" sz="3143" b="1" dirty="0">
                <a:solidFill>
                  <a:schemeClr val="lt1"/>
                </a:solidFill>
              </a:rPr>
              <a:t>Foreign Keys (FK)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Such databases are </a:t>
            </a:r>
            <a:r>
              <a:rPr lang="en-US" sz="3143" b="1" dirty="0">
                <a:solidFill>
                  <a:schemeClr val="lt1"/>
                </a:solidFill>
              </a:rPr>
              <a:t>Oracle</a:t>
            </a:r>
            <a:r>
              <a:rPr lang="en-US" sz="3143" dirty="0"/>
              <a:t>, </a:t>
            </a:r>
            <a:r>
              <a:rPr lang="en-US" sz="3143" b="1" dirty="0" err="1">
                <a:solidFill>
                  <a:schemeClr val="lt1"/>
                </a:solidFill>
              </a:rPr>
              <a:t>MySQL</a:t>
            </a:r>
            <a:r>
              <a:rPr lang="en-US" sz="3143" dirty="0"/>
              <a:t>, </a:t>
            </a:r>
            <a:r>
              <a:rPr lang="en-US" sz="3143" b="1" dirty="0">
                <a:solidFill>
                  <a:schemeClr val="lt1"/>
                </a:solidFill>
              </a:rPr>
              <a:t>SQL Server</a:t>
            </a:r>
            <a:r>
              <a:rPr lang="en-US" sz="3143" dirty="0"/>
              <a:t>, etc..</a:t>
            </a:r>
            <a:endParaRPr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 err="1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mongodb.com/try/download/community</a:t>
            </a:r>
            <a:endParaRPr lang="en-US" u="sng" dirty="0">
              <a:solidFill>
                <a:schemeClr val="hlink"/>
              </a:solidFill>
            </a:endParaRPr>
          </a:p>
          <a:p>
            <a:pPr marL="360363" lvl="0" indent="-360363">
              <a:spcBef>
                <a:spcPts val="18000"/>
              </a:spcBef>
              <a:buSzPts val="3300"/>
            </a:pPr>
            <a:r>
              <a:rPr lang="en-US" dirty="0"/>
              <a:t>The package includes </a:t>
            </a:r>
            <a:r>
              <a:rPr lang="en-US" b="1" dirty="0">
                <a:solidFill>
                  <a:schemeClr val="bg1"/>
                </a:solidFill>
              </a:rPr>
              <a:t>MongoDB Compass</a:t>
            </a:r>
            <a:endParaRPr b="1" dirty="0">
              <a:solidFill>
                <a:schemeClr val="bg1"/>
              </a:solidFill>
            </a:endParaRPr>
          </a:p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lt1"/>
                </a:solidFill>
              </a:rPr>
              <a:t>driver </a:t>
            </a:r>
            <a:r>
              <a:rPr lang="en-US" dirty="0"/>
              <a:t>(for every project)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MongoDB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We will be using </a:t>
            </a:r>
            <a:r>
              <a:rPr lang="en-US" b="1" dirty="0">
                <a:solidFill>
                  <a:schemeClr val="bg1"/>
                </a:solidFill>
              </a:rPr>
              <a:t>Mongoose</a:t>
            </a:r>
            <a:r>
              <a:rPr lang="en-US" dirty="0"/>
              <a:t> (includes a driver)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6994806" y="5169940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6E11D-B8E6-4D25-A208-BD92436A8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49" y="1839767"/>
            <a:ext cx="9113902" cy="2096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2604</Words>
  <Application>Microsoft Office PowerPoint</Application>
  <PresentationFormat>Widescreen</PresentationFormat>
  <Paragraphs>437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Noto Sans Symbols</vt:lpstr>
      <vt:lpstr>SoftUni</vt:lpstr>
      <vt:lpstr>1_SoftUni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MongoD Windows Service</vt:lpstr>
      <vt:lpstr>Manual Service Configuration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Exporting and 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Viktor Kostadinov</cp:lastModifiedBy>
  <cp:revision>34</cp:revision>
  <dcterms:modified xsi:type="dcterms:W3CDTF">2021-05-31T14:21:29Z</dcterms:modified>
</cp:coreProperties>
</file>