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2"/>
  </p:notesMasterIdLst>
  <p:handoutMasterIdLst>
    <p:handoutMasterId r:id="rId33"/>
  </p:handoutMasterIdLst>
  <p:sldIdLst>
    <p:sldId id="256" r:id="rId3"/>
    <p:sldId id="28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5" r:id="rId27"/>
    <p:sldId id="309" r:id="rId28"/>
    <p:sldId id="316" r:id="rId29"/>
    <p:sldId id="287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4B716A6-EBED-451F-BA21-F6803BEC4458}">
          <p14:sldIdLst>
            <p14:sldId id="256"/>
            <p14:sldId id="288"/>
            <p14:sldId id="258"/>
          </p14:sldIdLst>
        </p14:section>
        <p14:section name="Cookies and Sessions" id="{2721BBD4-3044-465D-9634-598BFB89EE61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Authentication Concepts" id="{6F92DA22-805E-4D6A-B10E-57F0C4E8F7A0}">
          <p14:sldIdLst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JWT" id="{AD76B0CA-E888-4C1D-AAFF-B4F0430417F0}">
          <p14:sldIdLst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Conclusion" id="{3AE796F6-32AF-4226-ACCB-BA4FE3E26D9A}">
          <p14:sldIdLst>
            <p14:sldId id="279"/>
            <p14:sldId id="285"/>
            <p14:sldId id="309"/>
            <p14:sldId id="316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5614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2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1668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4555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7954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704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jsonwebtoken" TargetMode="External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5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7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2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4.png"/><Relationship Id="rId20" Type="http://schemas.openxmlformats.org/officeDocument/2006/relationships/image" Target="../media/image36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1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hyperlink" Target="https://codexio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Persistence and Application Security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and Authentication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345392"/>
            <a:ext cx="2096732" cy="228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1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34" y="1306987"/>
            <a:ext cx="2727132" cy="29718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Authentication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8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is an important part of </a:t>
            </a:r>
            <a:r>
              <a:rPr lang="en-US" b="1" dirty="0">
                <a:solidFill>
                  <a:schemeClr val="bg1"/>
                </a:solidFill>
              </a:rPr>
              <a:t>application security</a:t>
            </a:r>
          </a:p>
          <a:p>
            <a:pPr>
              <a:buClr>
                <a:schemeClr val="tx1"/>
              </a:buClr>
            </a:pPr>
            <a:r>
              <a:rPr lang="en-US" dirty="0"/>
              <a:t>It serves to verify whether the </a:t>
            </a:r>
            <a:r>
              <a:rPr lang="en-US" b="1" dirty="0">
                <a:solidFill>
                  <a:schemeClr val="bg1"/>
                </a:solidFill>
              </a:rPr>
              <a:t>client </a:t>
            </a:r>
            <a:r>
              <a:rPr lang="en-US" dirty="0"/>
              <a:t>is, in fact, who or what it declares itself to be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It's built on several </a:t>
            </a:r>
            <a:r>
              <a:rPr lang="en-US" b="1" dirty="0">
                <a:solidFill>
                  <a:schemeClr val="bg1"/>
                </a:solidFill>
              </a:rPr>
              <a:t>layers of abstraction</a:t>
            </a:r>
          </a:p>
          <a:p>
            <a:pPr lvl="1"/>
            <a:r>
              <a:rPr lang="en-US" dirty="0"/>
              <a:t>Cookies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Sessions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Security</a:t>
            </a:r>
          </a:p>
          <a:p>
            <a:pPr>
              <a:buClr>
                <a:schemeClr val="tx1"/>
              </a:buClr>
            </a:pPr>
            <a:r>
              <a:rPr lang="en-US" dirty="0"/>
              <a:t>Authentication is </a:t>
            </a:r>
            <a:r>
              <a:rPr lang="en-US" b="1" dirty="0">
                <a:solidFill>
                  <a:schemeClr val="bg1"/>
                </a:solidFill>
              </a:rPr>
              <a:t>a cross-cutting concern</a:t>
            </a:r>
            <a:r>
              <a:rPr lang="en-US" dirty="0"/>
              <a:t>, best handled away</a:t>
            </a:r>
            <a:br>
              <a:rPr lang="en-US" dirty="0"/>
            </a:br>
            <a:r>
              <a:rPr lang="en-US" dirty="0"/>
              <a:t>from business logic</a:t>
            </a:r>
          </a:p>
          <a:p>
            <a:pPr lvl="1"/>
            <a:r>
              <a:rPr lang="en-US" dirty="0"/>
              <a:t>Request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Authentication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Business Logic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Response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Security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319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ADA6C7-D7B9-4020-B5D5-0BE54AD12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Bcrypt</a:t>
            </a:r>
            <a:r>
              <a:rPr lang="en-US" dirty="0"/>
              <a:t> is a password hashing function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Besides incorporating a </a:t>
            </a:r>
            <a:r>
              <a:rPr lang="en-US" b="1" dirty="0">
                <a:solidFill>
                  <a:schemeClr val="bg1"/>
                </a:solidFill>
              </a:rPr>
              <a:t>salt</a:t>
            </a:r>
            <a:r>
              <a:rPr lang="en-US" dirty="0"/>
              <a:t> to protect against </a:t>
            </a:r>
            <a:r>
              <a:rPr lang="en-US" b="1" dirty="0">
                <a:solidFill>
                  <a:schemeClr val="bg1"/>
                </a:solidFill>
              </a:rPr>
              <a:t>rainbow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  <a:br>
              <a:rPr lang="en-US" dirty="0"/>
            </a:br>
            <a:r>
              <a:rPr lang="en-US" dirty="0"/>
              <a:t>attacks, </a:t>
            </a:r>
            <a:r>
              <a:rPr lang="en-US" b="1" dirty="0">
                <a:solidFill>
                  <a:schemeClr val="bg1"/>
                </a:solidFill>
              </a:rPr>
              <a:t>bcrypt</a:t>
            </a:r>
            <a:r>
              <a:rPr lang="en-US" dirty="0"/>
              <a:t> is an adaptive function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Over time, the iteration count can be increased to make it</a:t>
            </a:r>
            <a:br>
              <a:rPr lang="en-US" dirty="0"/>
            </a:br>
            <a:r>
              <a:rPr lang="en-US" dirty="0"/>
              <a:t>slower, so it remains resistant to </a:t>
            </a:r>
            <a:r>
              <a:rPr lang="en-US" b="1" dirty="0">
                <a:solidFill>
                  <a:schemeClr val="bg1"/>
                </a:solidFill>
              </a:rPr>
              <a:t>brute-force search attacks</a:t>
            </a:r>
            <a:br>
              <a:rPr lang="en-US" dirty="0"/>
            </a:br>
            <a:r>
              <a:rPr lang="en-US" dirty="0"/>
              <a:t>even with increasing computation power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34312-0A8B-49B0-BE44-A7AE333A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Bcrypt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0313BF8-C91D-47F1-B95F-92F91622FDA2}"/>
              </a:ext>
            </a:extLst>
          </p:cNvPr>
          <p:cNvSpPr/>
          <p:nvPr/>
        </p:nvSpPr>
        <p:spPr bwMode="auto">
          <a:xfrm>
            <a:off x="4034222" y="5283187"/>
            <a:ext cx="1145701" cy="69272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D3A4572-DEE7-4F47-B28C-F28BF152D5A2}"/>
              </a:ext>
            </a:extLst>
          </p:cNvPr>
          <p:cNvSpPr/>
          <p:nvPr/>
        </p:nvSpPr>
        <p:spPr bwMode="auto">
          <a:xfrm>
            <a:off x="7192269" y="5283171"/>
            <a:ext cx="1145701" cy="69272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id="{3A001F85-124B-4B22-84B9-195B0C910305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979" y="4700256"/>
            <a:ext cx="1526024" cy="152602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DE67C0E-1E94-4E20-9D13-8481C3D823AE}"/>
              </a:ext>
            </a:extLst>
          </p:cNvPr>
          <p:cNvGrpSpPr/>
          <p:nvPr/>
        </p:nvGrpSpPr>
        <p:grpSpPr>
          <a:xfrm>
            <a:off x="5428189" y="4755703"/>
            <a:ext cx="1526024" cy="1526024"/>
            <a:chOff x="5428189" y="4755703"/>
            <a:chExt cx="1526024" cy="1526024"/>
          </a:xfrm>
        </p:grpSpPr>
        <p:pic>
          <p:nvPicPr>
            <p:cNvPr id="10" name="Graphic 9" descr="Paper">
              <a:extLst>
                <a:ext uri="{FF2B5EF4-FFF2-40B4-BE49-F238E27FC236}">
                  <a16:creationId xmlns:a16="http://schemas.microsoft.com/office/drawing/2014/main" id="{8C3C4B22-D2A9-43C1-A15C-33653A9BE675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189" y="4755703"/>
              <a:ext cx="1526024" cy="152602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43659A-8DF9-4263-9B0C-87353F4DE5D5}"/>
                </a:ext>
              </a:extLst>
            </p:cNvPr>
            <p:cNvSpPr txBox="1"/>
            <p:nvPr/>
          </p:nvSpPr>
          <p:spPr>
            <a:xfrm>
              <a:off x="5874235" y="5051427"/>
              <a:ext cx="596987" cy="9899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800" b="1" dirty="0">
                  <a:solidFill>
                    <a:schemeClr val="accent6">
                      <a:lumMod val="10000"/>
                    </a:schemeClr>
                  </a:solidFill>
                </a:rPr>
                <a:t>#</a:t>
              </a:r>
              <a:endParaRPr lang="bg-BG" sz="48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1EA00D-1C58-4424-BD45-64C819AF1352}"/>
              </a:ext>
            </a:extLst>
          </p:cNvPr>
          <p:cNvGrpSpPr/>
          <p:nvPr/>
        </p:nvGrpSpPr>
        <p:grpSpPr>
          <a:xfrm>
            <a:off x="8581131" y="4755703"/>
            <a:ext cx="1526024" cy="1526024"/>
            <a:chOff x="8581131" y="4755703"/>
            <a:chExt cx="1526024" cy="1526024"/>
          </a:xfrm>
        </p:grpSpPr>
        <p:pic>
          <p:nvPicPr>
            <p:cNvPr id="11" name="Graphic 10" descr="Paper">
              <a:extLst>
                <a:ext uri="{FF2B5EF4-FFF2-40B4-BE49-F238E27FC236}">
                  <a16:creationId xmlns:a16="http://schemas.microsoft.com/office/drawing/2014/main" id="{368CB8A2-EF55-4AED-A51F-AE8DB155E75F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1131" y="4755703"/>
              <a:ext cx="1526024" cy="152602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D3A35D-73D4-4E19-87FA-E67E13BF2394}"/>
                </a:ext>
              </a:extLst>
            </p:cNvPr>
            <p:cNvSpPr txBox="1"/>
            <p:nvPr/>
          </p:nvSpPr>
          <p:spPr>
            <a:xfrm>
              <a:off x="8832175" y="5258421"/>
              <a:ext cx="1041018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accent6">
                      <a:lumMod val="10000"/>
                    </a:schemeClr>
                  </a:solidFill>
                </a:rPr>
                <a:t>#b!%</a:t>
              </a:r>
              <a:endParaRPr lang="bg-BG" sz="2800" b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B1C4218-6765-4236-8E3B-70D7D177FB96}"/>
              </a:ext>
            </a:extLst>
          </p:cNvPr>
          <p:cNvSpPr txBox="1"/>
          <p:nvPr/>
        </p:nvSpPr>
        <p:spPr>
          <a:xfrm>
            <a:off x="2135447" y="6110479"/>
            <a:ext cx="1477932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Plain Text</a:t>
            </a:r>
            <a:endParaRPr lang="bg-BG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0D248B-5C6D-40D5-8EBD-D0D34DBA8AFF}"/>
              </a:ext>
            </a:extLst>
          </p:cNvPr>
          <p:cNvSpPr txBox="1"/>
          <p:nvPr/>
        </p:nvSpPr>
        <p:spPr>
          <a:xfrm>
            <a:off x="5236675" y="6110479"/>
            <a:ext cx="2073352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Hash Function</a:t>
            </a:r>
            <a:endParaRPr lang="bg-BG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883CB9-005F-4996-9450-ED2EFDA32E9D}"/>
              </a:ext>
            </a:extLst>
          </p:cNvPr>
          <p:cNvSpPr txBox="1"/>
          <p:nvPr/>
        </p:nvSpPr>
        <p:spPr>
          <a:xfrm>
            <a:off x="8533885" y="6095166"/>
            <a:ext cx="1806548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Hashed Text</a:t>
            </a:r>
            <a:endParaRPr lang="bg-BG" sz="2400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235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0543E9-75A4-49D9-806E-FC1FC75E8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39755"/>
          </a:xfrm>
        </p:spPr>
        <p:txBody>
          <a:bodyPr/>
          <a:lstStyle/>
          <a:p>
            <a:r>
              <a:rPr lang="en-US" dirty="0"/>
              <a:t>Installation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Hash password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D5335F-1F91-4017-A1F7-63FE930A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Bcrypt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24BB06-5EB7-415A-978F-031F308E31EA}"/>
              </a:ext>
            </a:extLst>
          </p:cNvPr>
          <p:cNvSpPr txBox="1">
            <a:spLocks/>
          </p:cNvSpPr>
          <p:nvPr/>
        </p:nvSpPr>
        <p:spPr>
          <a:xfrm>
            <a:off x="696001" y="1944000"/>
            <a:ext cx="3088599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2"/>
                </a:solidFill>
                <a:effectLst/>
              </a:rPr>
              <a:t>npm install </a:t>
            </a:r>
            <a:r>
              <a:rPr lang="en-US" sz="2200" noProof="1">
                <a:solidFill>
                  <a:schemeClr val="bg1"/>
                </a:solidFill>
                <a:effectLst/>
              </a:rPr>
              <a:t>bcrypt</a:t>
            </a:r>
            <a:endParaRPr lang="en-US" sz="2200" noProof="1">
              <a:solidFill>
                <a:schemeClr val="tx2"/>
              </a:solidFill>
              <a:effectLst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34AE53F-4A53-4A58-A43F-260B3F9DDE72}"/>
              </a:ext>
            </a:extLst>
          </p:cNvPr>
          <p:cNvSpPr txBox="1">
            <a:spLocks/>
          </p:cNvSpPr>
          <p:nvPr/>
        </p:nvSpPr>
        <p:spPr>
          <a:xfrm>
            <a:off x="696001" y="3269505"/>
            <a:ext cx="10170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bcrypt</a:t>
            </a:r>
            <a:r>
              <a:rPr lang="en-US" noProof="1">
                <a:solidFill>
                  <a:schemeClr val="tx2"/>
                </a:solidFill>
                <a:effectLst/>
              </a:rPr>
              <a:t> = require('bcrypt');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saltRounds = 9;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myPlainTextPassword = "password123";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bg1"/>
                </a:solidFill>
                <a:effectLst/>
              </a:rPr>
              <a:t>bcrypt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genSalt</a:t>
            </a:r>
            <a:r>
              <a:rPr lang="en-US" noProof="1">
                <a:solidFill>
                  <a:schemeClr val="tx2"/>
                </a:solidFill>
                <a:effectLst/>
              </a:rPr>
              <a:t>(saltRounds, (err, </a:t>
            </a:r>
            <a:r>
              <a:rPr lang="en-US" noProof="1">
                <a:solidFill>
                  <a:schemeClr val="bg1"/>
                </a:solidFill>
                <a:effectLst/>
              </a:rPr>
              <a:t>salt</a:t>
            </a:r>
            <a:r>
              <a:rPr lang="en-US" noProof="1">
                <a:solidFill>
                  <a:schemeClr val="tx2"/>
                </a:solidFill>
                <a:effectLst/>
              </a:rPr>
              <a:t>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</a:t>
            </a:r>
            <a:r>
              <a:rPr lang="en-US" noProof="1">
                <a:solidFill>
                  <a:schemeClr val="bg1"/>
                </a:solidFill>
                <a:effectLst/>
              </a:rPr>
              <a:t>bcrypt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hash</a:t>
            </a:r>
            <a:r>
              <a:rPr lang="en-US" noProof="1">
                <a:solidFill>
                  <a:schemeClr val="tx2"/>
                </a:solidFill>
                <a:effectLst/>
              </a:rPr>
              <a:t>(myPlainTextPassword, salt, (err, </a:t>
            </a:r>
            <a:r>
              <a:rPr lang="en-US" noProof="1">
                <a:solidFill>
                  <a:schemeClr val="bg1"/>
                </a:solidFill>
                <a:effectLst/>
              </a:rPr>
              <a:t>hash</a:t>
            </a:r>
            <a:r>
              <a:rPr lang="en-US" noProof="1">
                <a:solidFill>
                  <a:schemeClr val="tx2"/>
                </a:solidFill>
                <a:effectLst/>
              </a:rPr>
              <a:t>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    console.log(hash);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    </a:t>
            </a:r>
            <a:r>
              <a:rPr lang="en-US" i="1" noProof="1">
                <a:solidFill>
                  <a:schemeClr val="accent2"/>
                </a:solidFill>
                <a:effectLst/>
              </a:rPr>
              <a:t>// $2b$09$pdhUAoT4qE0tmku.ZkXWROeLcJCy.LDRq.1I4IVImjrUTGuUbYQMi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})});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256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8C9A92-A03E-49A2-B23E-29A168C0E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password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Async</a:t>
            </a:r>
            <a:r>
              <a:rPr lang="en-US" dirty="0"/>
              <a:t> way is </a:t>
            </a:r>
            <a:r>
              <a:rPr lang="en-US" b="1" dirty="0"/>
              <a:t>recommended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hash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check</a:t>
            </a:r>
            <a:r>
              <a:rPr lang="en-US" dirty="0"/>
              <a:t> password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8C74D3-BE40-45BC-A144-EBFB2917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Bcrypt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126CCF0-C1D5-4B5E-80F1-667E7C5B2A29}"/>
              </a:ext>
            </a:extLst>
          </p:cNvPr>
          <p:cNvSpPr txBox="1">
            <a:spLocks/>
          </p:cNvSpPr>
          <p:nvPr/>
        </p:nvSpPr>
        <p:spPr>
          <a:xfrm>
            <a:off x="641337" y="2075225"/>
            <a:ext cx="109250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const myPlainTextPassword = "password123";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hash = "$2b$09$pdhUAoT4qE0tmku.ZkXWROeLcJCy.LDRq.1I4IVImjrUTGuUbYQMi";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bg1"/>
                </a:solidFill>
                <a:effectLst/>
              </a:rPr>
              <a:t>bcrypt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compare</a:t>
            </a:r>
            <a:r>
              <a:rPr lang="en-US" noProof="1">
                <a:solidFill>
                  <a:schemeClr val="tx2"/>
                </a:solidFill>
                <a:effectLst/>
              </a:rPr>
              <a:t>(myPlainTextPassword, hash, (err,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  console.log(res); </a:t>
            </a:r>
            <a:r>
              <a:rPr lang="en-US" i="1" noProof="1">
                <a:solidFill>
                  <a:schemeClr val="accent2"/>
                </a:solidFill>
                <a:effectLst/>
              </a:rPr>
              <a:t>// true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});</a:t>
            </a:r>
            <a:endParaRPr lang="en-US" noProof="1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293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Authentication</a:t>
            </a:r>
          </a:p>
          <a:p>
            <a:pPr lvl="1"/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verifying the identity </a:t>
            </a:r>
            <a:r>
              <a:rPr lang="en-US" dirty="0"/>
              <a:t>of a user or computer</a:t>
            </a:r>
          </a:p>
          <a:p>
            <a:pPr lvl="1"/>
            <a:r>
              <a:rPr lang="en-US" dirty="0"/>
              <a:t>Questions: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Who are you?</a:t>
            </a:r>
            <a:r>
              <a:rPr lang="en-GB" dirty="0"/>
              <a:t>",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How you prove it?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endParaRPr lang="en-US" dirty="0"/>
          </a:p>
          <a:p>
            <a:pPr lvl="1"/>
            <a:r>
              <a:rPr lang="en-US" dirty="0"/>
              <a:t>Credentials can be password, smart card, external token, etc...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Authorization</a:t>
            </a:r>
          </a:p>
          <a:p>
            <a:pPr lvl="1"/>
            <a:r>
              <a:rPr lang="en-US" dirty="0"/>
              <a:t>The process of determining what a user is </a:t>
            </a:r>
            <a:r>
              <a:rPr lang="en-US" b="1" dirty="0">
                <a:solidFill>
                  <a:schemeClr val="bg1"/>
                </a:solidFill>
              </a:rPr>
              <a:t>permitted</a:t>
            </a:r>
            <a:r>
              <a:rPr lang="en-US" dirty="0"/>
              <a:t> to do on a computer or network</a:t>
            </a:r>
          </a:p>
          <a:p>
            <a:pPr lvl="1"/>
            <a:r>
              <a:rPr lang="en-US" dirty="0"/>
              <a:t>Questions: </a:t>
            </a:r>
            <a:r>
              <a:rPr lang="en-GB" dirty="0"/>
              <a:t>" </a:t>
            </a:r>
            <a:r>
              <a:rPr lang="en-US" b="1" dirty="0">
                <a:solidFill>
                  <a:schemeClr val="bg1"/>
                </a:solidFill>
              </a:rPr>
              <a:t>What are you allowed to do?</a:t>
            </a:r>
            <a:r>
              <a:rPr lang="en-GB" dirty="0"/>
              <a:t>",</a:t>
            </a:r>
            <a:r>
              <a:rPr lang="en-US" dirty="0"/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Can you see this page?</a:t>
            </a:r>
            <a:r>
              <a:rPr lang="en-GB" dirty="0"/>
              <a:t>"</a:t>
            </a:r>
            <a:endParaRPr lang="en-US" dirty="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vs. Authorization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184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023062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854" y="1191768"/>
            <a:ext cx="3028867" cy="304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 Web Token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4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44E723-5774-4A96-9453-07C5F03C6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 Web Token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JWT</a:t>
            </a:r>
            <a:r>
              <a:rPr lang="en-US" dirty="0"/>
              <a:t>) is an open standard that defines a</a:t>
            </a:r>
            <a:br>
              <a:rPr lang="en-US" dirty="0"/>
            </a:br>
            <a:r>
              <a:rPr lang="en-US" dirty="0"/>
              <a:t>compact and self-contained way for securely transmitting information between parties as a JSON object</a:t>
            </a:r>
          </a:p>
          <a:p>
            <a:r>
              <a:rPr lang="en-US" dirty="0"/>
              <a:t>This information can be verified and trusted because it is</a:t>
            </a:r>
            <a:br>
              <a:rPr lang="en-US" dirty="0"/>
            </a:br>
            <a:r>
              <a:rPr lang="en-US" dirty="0"/>
              <a:t>digitally signed</a:t>
            </a:r>
          </a:p>
          <a:p>
            <a:r>
              <a:rPr lang="en-US" dirty="0"/>
              <a:t>JWTs can be signed using a secret or a public/private key pair 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RSA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ECDSA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3E76BC-E5EA-4DCE-A79C-4F8D9BB2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JWT?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208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AA5290-05C1-46F1-9B53-400F86DA7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JSON Web Tokens are useful for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Authorization</a:t>
            </a:r>
            <a:r>
              <a:rPr lang="en-US" dirty="0"/>
              <a:t> (most common scenario) - Once the user is</a:t>
            </a:r>
            <a:br>
              <a:rPr lang="en-US" dirty="0"/>
            </a:br>
            <a:r>
              <a:rPr lang="en-US" dirty="0"/>
              <a:t>logged in, each subsequent request will include JWT, allowing</a:t>
            </a:r>
            <a:br>
              <a:rPr lang="en-US" dirty="0"/>
            </a:br>
            <a:r>
              <a:rPr lang="en-US" dirty="0"/>
              <a:t>the user to access routes, services and resources that are</a:t>
            </a:r>
            <a:br>
              <a:rPr lang="en-US" dirty="0"/>
            </a:br>
            <a:r>
              <a:rPr lang="en-US" dirty="0"/>
              <a:t>permitted with that token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Exchange</a:t>
            </a:r>
            <a:r>
              <a:rPr lang="en-US" dirty="0"/>
              <a:t> - JSON Web Tokens are good way of</a:t>
            </a:r>
            <a:br>
              <a:rPr lang="en-US" dirty="0"/>
            </a:br>
            <a:r>
              <a:rPr lang="en-US" dirty="0"/>
              <a:t>securely transmitting information between parties. Because</a:t>
            </a:r>
            <a:br>
              <a:rPr lang="en-US" dirty="0"/>
            </a:br>
            <a:r>
              <a:rPr lang="en-US" dirty="0"/>
              <a:t>they are signed digitally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C893EC-BC27-42C7-A128-B47446DF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Should You Use JWT?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991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body" idx="4294967295"/>
          </p:nvPr>
        </p:nvSpPr>
        <p:spPr>
          <a:xfrm>
            <a:off x="196114" y="1227240"/>
            <a:ext cx="11807897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Cookies and Sessions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Authentication Concepts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JSON Web Token</a:t>
            </a:r>
          </a:p>
        </p:txBody>
      </p:sp>
      <p:pic>
        <p:nvPicPr>
          <p:cNvPr id="358" name="Google Shape;358;p27" descr="A drawing of a cartoon character&#10;&#10;Description generated with high confidence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 flipH="1">
            <a:off x="8425266" y="1371600"/>
            <a:ext cx="357309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DEDAB0-0F6F-44B0-B978-A4D0DE90D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its compact form, JSON Web Tokens consist of three parts</a:t>
            </a:r>
            <a:br>
              <a:rPr lang="en-US" dirty="0"/>
            </a:br>
            <a:r>
              <a:rPr lang="en-US" dirty="0"/>
              <a:t>separated by dots ( . 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Header</a:t>
            </a:r>
            <a:r>
              <a:rPr lang="en-US" dirty="0"/>
              <a:t>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Payload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0E8CA6-5629-4AE4-B7E7-C1FA00AA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Structure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9E25D-1079-4EF2-BFFF-F62B9662CC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8375" y="2628900"/>
            <a:ext cx="6615883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F03F94-0E8E-4787-9BF4-3FF6C96680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39220"/>
          </a:xfrm>
        </p:spPr>
        <p:txBody>
          <a:bodyPr/>
          <a:lstStyle/>
          <a:p>
            <a:r>
              <a:rPr lang="en-US" dirty="0"/>
              <a:t>Installation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Encode token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9578D3-7BC0-4833-A88E-32EC2D6F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Usage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DCF3D06-99A9-433F-9F40-5C8B6C4BAADC}"/>
              </a:ext>
            </a:extLst>
          </p:cNvPr>
          <p:cNvSpPr txBox="1">
            <a:spLocks/>
          </p:cNvSpPr>
          <p:nvPr/>
        </p:nvSpPr>
        <p:spPr>
          <a:xfrm>
            <a:off x="772007" y="1940807"/>
            <a:ext cx="390159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npm </a:t>
            </a:r>
            <a:r>
              <a:rPr lang="en-US" sz="2400" noProof="1">
                <a:solidFill>
                  <a:schemeClr val="tx2"/>
                </a:solidFill>
                <a:effectLst/>
              </a:rPr>
              <a:t>install</a:t>
            </a:r>
            <a:r>
              <a:rPr lang="en-US" noProof="1">
                <a:solidFill>
                  <a:schemeClr val="tx2"/>
                </a:solidFill>
                <a:effectLst/>
              </a:rPr>
              <a:t> </a:t>
            </a:r>
            <a:r>
              <a:rPr lang="en-US" noProof="1">
                <a:solidFill>
                  <a:schemeClr val="bg1"/>
                </a:solidFill>
                <a:effectLst/>
              </a:rPr>
              <a:t>jsonwebtoken</a:t>
            </a:r>
            <a:endParaRPr lang="en-US" noProof="1">
              <a:solidFill>
                <a:schemeClr val="tx2"/>
              </a:solidFill>
              <a:effectLst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F539D79-379C-4896-8DF9-31063B607707}"/>
              </a:ext>
            </a:extLst>
          </p:cNvPr>
          <p:cNvSpPr txBox="1">
            <a:spLocks/>
          </p:cNvSpPr>
          <p:nvPr/>
        </p:nvSpPr>
        <p:spPr>
          <a:xfrm>
            <a:off x="731125" y="3257470"/>
            <a:ext cx="107297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jwt</a:t>
            </a:r>
            <a:r>
              <a:rPr lang="en-US" noProof="1">
                <a:solidFill>
                  <a:schemeClr val="tx2"/>
                </a:solidFill>
                <a:effectLst/>
              </a:rPr>
              <a:t> = require(jsonwebtoken');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payloads</a:t>
            </a:r>
            <a:r>
              <a:rPr lang="en-US" noProof="1">
                <a:solidFill>
                  <a:schemeClr val="tx2"/>
                </a:solidFill>
                <a:effectLst/>
              </a:rPr>
              <a:t> = { _id, username };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options</a:t>
            </a:r>
            <a:r>
              <a:rPr lang="en-US" noProof="1">
                <a:solidFill>
                  <a:schemeClr val="tx2"/>
                </a:solidFill>
                <a:effectLst/>
              </a:rPr>
              <a:t> = { expiresIn: '2d'};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secret</a:t>
            </a:r>
            <a:r>
              <a:rPr lang="en-US" noProof="1">
                <a:solidFill>
                  <a:schemeClr val="tx2"/>
                </a:solidFill>
                <a:effectLst/>
              </a:rPr>
              <a:t> = 'MySuperPrivateSecret';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token</a:t>
            </a:r>
            <a:r>
              <a:rPr lang="en-US" noProof="1">
                <a:solidFill>
                  <a:schemeClr val="tx2"/>
                </a:solidFill>
                <a:effectLst/>
              </a:rPr>
              <a:t> = </a:t>
            </a:r>
            <a:r>
              <a:rPr lang="en-US" noProof="1">
                <a:solidFill>
                  <a:schemeClr val="bg1"/>
                </a:solidFill>
                <a:effectLst/>
              </a:rPr>
              <a:t>jwt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sign</a:t>
            </a:r>
            <a:r>
              <a:rPr lang="en-US" noProof="1">
                <a:solidFill>
                  <a:schemeClr val="tx2"/>
                </a:solidFill>
                <a:effectLst/>
              </a:rPr>
              <a:t>(payload, secret, options);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console.log(token);</a:t>
            </a:r>
            <a:r>
              <a:rPr lang="en-US" i="1" noProof="1">
                <a:solidFill>
                  <a:schemeClr val="accent2"/>
                </a:solidFill>
                <a:effectLst/>
              </a:rPr>
              <a:t> //eyJhbGciOiJIUzI1NiIsInR5cCI6IkpXVCJ9.eyJwYXkiOiIxMjM0NTY3ODkwIiwibmFtZSI6IkpvaG4gRG9lIiwiaWF0IjoxNTE2MjM5MDIyfQ.xzK8LJQz0lDkJqsng04BYxcUQzxWngyEBP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1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0561C3-0E7E-4799-9A08-48EF650151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Decode token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about JWT, you can find</a:t>
            </a:r>
          </a:p>
          <a:p>
            <a:pPr lvl="1"/>
            <a:r>
              <a:rPr lang="en-US" dirty="0">
                <a:hlinkClick r:id="rId2"/>
              </a:rPr>
              <a:t>https://jwt.io/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https://www.npmjs.com/package/jsonwebtoken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A731ED-87D7-4C22-B83E-0C7D2F0A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Usage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C33CD2E-CBED-45DF-BE0A-0365D7600F86}"/>
              </a:ext>
            </a:extLst>
          </p:cNvPr>
          <p:cNvSpPr txBox="1">
            <a:spLocks/>
          </p:cNvSpPr>
          <p:nvPr/>
        </p:nvSpPr>
        <p:spPr>
          <a:xfrm>
            <a:off x="731125" y="1857666"/>
            <a:ext cx="100448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token</a:t>
            </a:r>
            <a:r>
              <a:rPr lang="en-US" noProof="1">
                <a:solidFill>
                  <a:schemeClr val="tx2"/>
                </a:solidFill>
                <a:effectLst/>
              </a:rPr>
              <a:t> = req.cookies['token'] || sessionStorage.getItem('token');</a:t>
            </a:r>
          </a:p>
          <a:p>
            <a:r>
              <a:rPr lang="en-US" i="1" noProof="1">
                <a:solidFill>
                  <a:schemeClr val="accent2"/>
                </a:solidFill>
                <a:effectLst/>
              </a:rPr>
              <a:t>// Depends where you store the token..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decodedToken</a:t>
            </a:r>
            <a:r>
              <a:rPr lang="en-US" noProof="1">
                <a:solidFill>
                  <a:schemeClr val="tx2"/>
                </a:solidFill>
                <a:effectLst/>
              </a:rPr>
              <a:t> = </a:t>
            </a:r>
            <a:r>
              <a:rPr lang="en-US" noProof="1">
                <a:solidFill>
                  <a:schemeClr val="bg1"/>
                </a:solidFill>
                <a:effectLst/>
              </a:rPr>
              <a:t>jwt</a:t>
            </a:r>
            <a:r>
              <a:rPr lang="en-US" noProof="1">
                <a:solidFill>
                  <a:schemeClr val="tx2"/>
                </a:solidFill>
                <a:effectLst/>
              </a:rPr>
              <a:t>.</a:t>
            </a:r>
            <a:r>
              <a:rPr lang="en-US" noProof="1">
                <a:solidFill>
                  <a:schemeClr val="bg1"/>
                </a:solidFill>
                <a:effectLst/>
              </a:rPr>
              <a:t>verify</a:t>
            </a:r>
            <a:r>
              <a:rPr lang="en-US" noProof="1">
                <a:solidFill>
                  <a:schemeClr val="tx2"/>
                </a:solidFill>
                <a:effectLst/>
              </a:rPr>
              <a:t>(token, secretKey);</a:t>
            </a:r>
          </a:p>
          <a:p>
            <a:endParaRPr lang="en-US" noProof="1">
              <a:solidFill>
                <a:schemeClr val="tx2"/>
              </a:solidFill>
              <a:effectLst/>
            </a:endParaRP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console.log(</a:t>
            </a:r>
            <a:r>
              <a:rPr lang="en-US" noProof="1">
                <a:solidFill>
                  <a:schemeClr val="bg1"/>
                </a:solidFill>
                <a:effectLst/>
              </a:rPr>
              <a:t>decodedToken</a:t>
            </a:r>
            <a:r>
              <a:rPr lang="en-US" noProof="1">
                <a:solidFill>
                  <a:schemeClr val="tx2"/>
                </a:solidFill>
                <a:effectLst/>
              </a:rPr>
              <a:t>); </a:t>
            </a:r>
            <a:r>
              <a:rPr lang="en-US" i="1" noProof="1">
                <a:solidFill>
                  <a:schemeClr val="accent2"/>
                </a:solidFill>
                <a:effectLst/>
              </a:rPr>
              <a:t>// { _id: ..., username: ... }</a:t>
            </a:r>
            <a:endParaRPr lang="en-US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972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113191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2" name="Правоъгълник 1"/>
          <p:cNvSpPr/>
          <p:nvPr/>
        </p:nvSpPr>
        <p:spPr>
          <a:xfrm>
            <a:off x="734568" y="1469625"/>
            <a:ext cx="7423871" cy="519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Cookies and Sessions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Definitions and Usage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Cookies vs Sessions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Authentication Concepts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Application Security with bcrypt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JSON Web Token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What is JWT?</a:t>
            </a:r>
          </a:p>
          <a:p>
            <a:pPr marL="742950" lvl="1" indent="-28575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Structure and Usage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009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3738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#js-web</a:t>
            </a:r>
            <a:endParaRPr lang="en-US" sz="6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023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639137" y="1433873"/>
            <a:ext cx="3184063" cy="2081212"/>
            <a:chOff x="3808412" y="1447800"/>
            <a:chExt cx="4572000" cy="261461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412" y="1981200"/>
              <a:ext cx="3570980" cy="2081212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412" y="1447800"/>
              <a:ext cx="3048000" cy="2190750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Cookies and Sessions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 is </a:t>
            </a:r>
            <a:r>
              <a:rPr lang="en-US" b="1" dirty="0">
                <a:solidFill>
                  <a:schemeClr val="bg1"/>
                </a:solidFill>
              </a:rPr>
              <a:t>stateless</a:t>
            </a:r>
          </a:p>
          <a:p>
            <a:pPr lvl="1"/>
            <a:r>
              <a:rPr lang="en-US" dirty="0"/>
              <a:t>The Server and Client </a:t>
            </a:r>
            <a:r>
              <a:rPr lang="en-US" b="1" dirty="0">
                <a:solidFill>
                  <a:schemeClr val="bg1"/>
                </a:solidFill>
              </a:rPr>
              <a:t>don't remember </a:t>
            </a:r>
            <a:r>
              <a:rPr lang="en-US" dirty="0"/>
              <a:t>each other </a:t>
            </a:r>
            <a:br>
              <a:rPr lang="en-US" dirty="0"/>
            </a:br>
            <a:r>
              <a:rPr lang="en-US" dirty="0"/>
              <a:t>across requests</a:t>
            </a:r>
          </a:p>
          <a:p>
            <a:r>
              <a:rPr lang="en-US" dirty="0"/>
              <a:t>To preserve state, </a:t>
            </a:r>
            <a:r>
              <a:rPr lang="en-US" b="1" dirty="0">
                <a:solidFill>
                  <a:schemeClr val="bg1"/>
                </a:solidFill>
              </a:rPr>
              <a:t>cookies</a:t>
            </a:r>
            <a:r>
              <a:rPr lang="en-US" dirty="0"/>
              <a:t> are stored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Session cookie</a:t>
            </a:r>
            <a:r>
              <a:rPr lang="en-US" dirty="0"/>
              <a:t> - exists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</a:p>
          <a:p>
            <a:pPr lvl="1"/>
            <a:r>
              <a:rPr lang="en-US" dirty="0"/>
              <a:t>It can </a:t>
            </a:r>
            <a:r>
              <a:rPr lang="en-US" b="1" dirty="0">
                <a:solidFill>
                  <a:schemeClr val="bg1"/>
                </a:solidFill>
              </a:rPr>
              <a:t>store information </a:t>
            </a:r>
            <a:r>
              <a:rPr lang="en-US" dirty="0"/>
              <a:t>about a Client</a:t>
            </a:r>
          </a:p>
          <a:p>
            <a:pPr lvl="1"/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persist state </a:t>
            </a:r>
            <a:r>
              <a:rPr lang="en-US" dirty="0"/>
              <a:t>across requests</a:t>
            </a:r>
          </a:p>
          <a:p>
            <a:pPr lvl="1"/>
            <a:r>
              <a:rPr lang="en-US" dirty="0"/>
              <a:t>Matched to a Client by their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Communication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186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FDB64A-9613-4281-B944-54C1C4A309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Session</a:t>
            </a:r>
            <a:r>
              <a:rPr lang="en-US" dirty="0"/>
              <a:t> is preferred when you need to store </a:t>
            </a:r>
            <a:r>
              <a:rPr lang="en-US" b="1" dirty="0">
                <a:solidFill>
                  <a:schemeClr val="bg1"/>
                </a:solidFill>
              </a:rPr>
              <a:t>short-term</a:t>
            </a:r>
            <a:br>
              <a:rPr lang="en-US" dirty="0"/>
            </a:br>
            <a:r>
              <a:rPr lang="en-US" dirty="0"/>
              <a:t>information/values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Cookies</a:t>
            </a:r>
            <a:r>
              <a:rPr lang="en-US" dirty="0"/>
              <a:t> is preferred when you need to store </a:t>
            </a:r>
            <a:r>
              <a:rPr lang="en-US" b="1" dirty="0">
                <a:solidFill>
                  <a:schemeClr val="bg1"/>
                </a:solidFill>
              </a:rPr>
              <a:t>long-term</a:t>
            </a:r>
            <a:br>
              <a:rPr lang="en-US" dirty="0"/>
            </a:br>
            <a:r>
              <a:rPr lang="en-US" dirty="0"/>
              <a:t>information/values</a:t>
            </a:r>
          </a:p>
          <a:p>
            <a:pPr>
              <a:buClr>
                <a:schemeClr val="tx1"/>
              </a:buClr>
            </a:pPr>
            <a:r>
              <a:rPr lang="en-US" dirty="0"/>
              <a:t>Session is </a:t>
            </a:r>
            <a:r>
              <a:rPr lang="en-US" b="1" dirty="0">
                <a:solidFill>
                  <a:schemeClr val="bg1"/>
                </a:solidFill>
              </a:rPr>
              <a:t>safer</a:t>
            </a:r>
            <a:r>
              <a:rPr lang="en-US" dirty="0"/>
              <a:t> because is stored on the server</a:t>
            </a:r>
          </a:p>
          <a:p>
            <a:pPr>
              <a:buClr>
                <a:schemeClr val="tx1"/>
              </a:buClr>
            </a:pPr>
            <a:r>
              <a:rPr lang="en-US" dirty="0"/>
              <a:t>Cookies are not very safe. Expiration </a:t>
            </a:r>
            <a:r>
              <a:rPr lang="en-US" b="1" dirty="0">
                <a:solidFill>
                  <a:schemeClr val="bg1"/>
                </a:solidFill>
              </a:rPr>
              <a:t>can be set</a:t>
            </a:r>
            <a:r>
              <a:rPr lang="en-US" dirty="0"/>
              <a:t>, and they can last for years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68E108-C1C4-4998-AD3B-CC62D39C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vs Cookie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690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cookie-parser</a:t>
            </a:r>
            <a:r>
              <a:rPr lang="en-US" dirty="0"/>
              <a:t> middleware for Express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Cookies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2253" y="2574000"/>
            <a:ext cx="6504532" cy="3631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i="1" noProof="1">
                <a:solidFill>
                  <a:schemeClr val="accent2"/>
                </a:solidFill>
                <a:effectLst/>
              </a:rPr>
              <a:t>// use in an express app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cookieParser</a:t>
            </a:r>
            <a:r>
              <a:rPr lang="en-US" noProof="1">
                <a:solidFill>
                  <a:schemeClr val="tx2"/>
                </a:solidFill>
                <a:effectLst/>
              </a:rPr>
              <a:t> = require('cookie-parser')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app.use(</a:t>
            </a:r>
            <a:r>
              <a:rPr lang="en-US" noProof="1">
                <a:solidFill>
                  <a:schemeClr val="bg1"/>
                </a:solidFill>
                <a:effectLst/>
              </a:rPr>
              <a:t>cookieParser</a:t>
            </a:r>
            <a:r>
              <a:rPr lang="en-US" noProof="1">
                <a:solidFill>
                  <a:schemeClr val="tx2"/>
                </a:solidFill>
                <a:effectLst/>
              </a:rPr>
              <a:t>())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  <a:effectLst/>
              </a:rPr>
              <a:t>app.get('/setCookie',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res.cookie("message", "hello")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res.end('Cookie set')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  <a:effectLst/>
              </a:rPr>
              <a:t>app.get('/readCookie',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res.json(req.cookies)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70136" y="1890978"/>
            <a:ext cx="6504531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effectLst/>
              </a:rPr>
              <a:t>npm install </a:t>
            </a:r>
            <a:r>
              <a:rPr lang="en-US" noProof="1">
                <a:solidFill>
                  <a:schemeClr val="bg1"/>
                </a:solidFill>
                <a:effectLst/>
              </a:rPr>
              <a:t>cookie-parser</a:t>
            </a:r>
            <a:r>
              <a:rPr lang="en-US" noProof="1">
                <a:effectLst/>
              </a:rPr>
              <a:t> --save-exact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45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express-session</a:t>
            </a:r>
            <a:r>
              <a:rPr lang="en-US" dirty="0"/>
              <a:t> middleware for Express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Sessions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13429" y="2474160"/>
            <a:ext cx="6627171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i="1" noProof="1">
                <a:solidFill>
                  <a:schemeClr val="accent2"/>
                </a:solidFill>
                <a:effectLst/>
              </a:rPr>
              <a:t>// use in an express app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const </a:t>
            </a:r>
            <a:r>
              <a:rPr lang="en-US" noProof="1">
                <a:solidFill>
                  <a:schemeClr val="bg1"/>
                </a:solidFill>
                <a:effectLst/>
              </a:rPr>
              <a:t>session</a:t>
            </a:r>
            <a:r>
              <a:rPr lang="en-US" noProof="1">
                <a:solidFill>
                  <a:schemeClr val="tx2"/>
                </a:solidFill>
                <a:effectLst/>
              </a:rPr>
              <a:t> = require('express-session')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app.use(</a:t>
            </a:r>
            <a:r>
              <a:rPr lang="en-US" noProof="1">
                <a:solidFill>
                  <a:schemeClr val="bg1"/>
                </a:solidFill>
                <a:effectLst/>
              </a:rPr>
              <a:t>session</a:t>
            </a:r>
            <a:r>
              <a:rPr lang="en-US" noProof="1">
                <a:solidFill>
                  <a:schemeClr val="tx2"/>
                </a:solidFill>
                <a:effectLst/>
              </a:rPr>
              <a:t>({ </a:t>
            </a:r>
            <a:r>
              <a:rPr lang="en-US" noProof="1">
                <a:solidFill>
                  <a:schemeClr val="bg1"/>
                </a:solidFill>
                <a:effectLst/>
              </a:rPr>
              <a:t>secret</a:t>
            </a:r>
            <a:r>
              <a:rPr lang="en-US" noProof="1">
                <a:solidFill>
                  <a:schemeClr val="tx2"/>
                </a:solidFill>
                <a:effectLst/>
              </a:rPr>
              <a:t>: 'my secret',</a:t>
            </a:r>
            <a:br>
              <a:rPr lang="en-US" noProof="1">
                <a:solidFill>
                  <a:schemeClr val="tx2"/>
                </a:solidFill>
                <a:effectLst/>
              </a:rPr>
            </a:br>
            <a:r>
              <a:rPr lang="en-US" noProof="1">
                <a:solidFill>
                  <a:schemeClr val="tx2"/>
                </a:solidFill>
                <a:effectLst/>
              </a:rPr>
              <a:t>		     </a:t>
            </a:r>
            <a:r>
              <a:rPr lang="en-US" noProof="1">
                <a:solidFill>
                  <a:schemeClr val="bg1"/>
                </a:solidFill>
                <a:effectLst/>
              </a:rPr>
              <a:t>resave</a:t>
            </a:r>
            <a:r>
              <a:rPr lang="en-US" noProof="1">
                <a:solidFill>
                  <a:schemeClr val="tx2"/>
                </a:solidFill>
                <a:effectLst/>
              </a:rPr>
              <a:t>: false,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		     </a:t>
            </a:r>
            <a:r>
              <a:rPr lang="en-US" noProof="1">
                <a:solidFill>
                  <a:schemeClr val="bg1"/>
                </a:solidFill>
                <a:effectLst/>
              </a:rPr>
              <a:t>saveUnitialized</a:t>
            </a:r>
            <a:r>
              <a:rPr lang="en-US" noProof="1">
                <a:solidFill>
                  <a:schemeClr val="tx2"/>
                </a:solidFill>
                <a:effectLst/>
              </a:rPr>
              <a:t>: true,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		     </a:t>
            </a:r>
            <a:r>
              <a:rPr lang="en-US" noProof="1">
                <a:solidFill>
                  <a:schemeClr val="bg1"/>
                </a:solidFill>
                <a:effectLst/>
              </a:rPr>
              <a:t>cookie</a:t>
            </a:r>
            <a:r>
              <a:rPr lang="en-US" noProof="1">
                <a:solidFill>
                  <a:schemeClr val="tx2"/>
                </a:solidFill>
                <a:effectLst/>
              </a:rPr>
              <a:t>: {secure: true } }))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app.get('/setSession',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req.session.message = "hello"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res.end('Session set')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chemeClr val="tx2"/>
                </a:solidFill>
                <a:effectLst/>
              </a:rPr>
              <a:t>app.get('/readSession', (req, res) =&gt; {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  res.json(req.session)</a:t>
            </a:r>
          </a:p>
          <a:p>
            <a:r>
              <a:rPr lang="en-US" noProof="1">
                <a:solidFill>
                  <a:schemeClr val="tx2"/>
                </a:solidFill>
                <a:effectLst/>
              </a:rPr>
              <a:t>})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03671" y="1903012"/>
            <a:ext cx="6102571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effectLst/>
              </a:rPr>
              <a:t>npm install </a:t>
            </a:r>
            <a:r>
              <a:rPr lang="en-US" noProof="1">
                <a:solidFill>
                  <a:schemeClr val="bg1"/>
                </a:solidFill>
                <a:effectLst/>
              </a:rPr>
              <a:t>express-session</a:t>
            </a:r>
            <a:r>
              <a:rPr lang="en-US" noProof="1">
                <a:effectLst/>
              </a:rPr>
              <a:t> --save-exact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17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507604474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4073</TotalTime>
  <Words>1357</Words>
  <Application>Microsoft Office PowerPoint</Application>
  <PresentationFormat>Широк екран</PresentationFormat>
  <Paragraphs>218</Paragraphs>
  <Slides>29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Sessions and Authentication</vt:lpstr>
      <vt:lpstr>Table of Contents</vt:lpstr>
      <vt:lpstr>Have a Question?</vt:lpstr>
      <vt:lpstr>Cookies and Sessions</vt:lpstr>
      <vt:lpstr>HTTP Communication</vt:lpstr>
      <vt:lpstr>Session vs Cookie</vt:lpstr>
      <vt:lpstr>Using Cookies</vt:lpstr>
      <vt:lpstr>Using Sessions</vt:lpstr>
      <vt:lpstr>Live Demo</vt:lpstr>
      <vt:lpstr>Authentication Concepts</vt:lpstr>
      <vt:lpstr>Application Security</vt:lpstr>
      <vt:lpstr>Bcrypt</vt:lpstr>
      <vt:lpstr>Bcrypt</vt:lpstr>
      <vt:lpstr>Bcrypt</vt:lpstr>
      <vt:lpstr>Authentication vs. Authorization</vt:lpstr>
      <vt:lpstr>Live Demo</vt:lpstr>
      <vt:lpstr>JSON Web Token</vt:lpstr>
      <vt:lpstr>What is JWT?</vt:lpstr>
      <vt:lpstr>When Should You Use JWT?</vt:lpstr>
      <vt:lpstr>JWT Structure</vt:lpstr>
      <vt:lpstr>JWT Usage</vt:lpstr>
      <vt:lpstr>JWT Usage</vt:lpstr>
      <vt:lpstr>Live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Session Authentication</dc:title>
  <dc:subject>Software Development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22</cp:revision>
  <dcterms:created xsi:type="dcterms:W3CDTF">2018-05-23T13:08:44Z</dcterms:created>
  <dcterms:modified xsi:type="dcterms:W3CDTF">2021-05-17T13:32:14Z</dcterms:modified>
  <cp:category>programming; education; software engineering; software development </cp:category>
</cp:coreProperties>
</file>