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5" r:id="rId26"/>
    <p:sldId id="281" r:id="rId27"/>
    <p:sldId id="282" r:id="rId28"/>
    <p:sldId id="287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A0D4E9C-42FF-4D9B-B2A7-0808D3BA6614}">
          <p14:sldIdLst>
            <p14:sldId id="256"/>
            <p14:sldId id="257"/>
            <p14:sldId id="258"/>
          </p14:sldIdLst>
        </p14:section>
        <p14:section name="Strings" id="{6F080C77-9012-4AA9-B87F-4B9B4DBEB86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RegEx" id="{87B7E3D2-9F6D-4DAA-81E5-B95A4B0D49AA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Live Exercises" id="{FC5F96AC-C886-4924-A2CE-37F89A8A267A}">
          <p14:sldIdLst>
            <p14:sldId id="278"/>
          </p14:sldIdLst>
        </p14:section>
        <p14:section name="Conclusion" id="{48B16714-7B74-433C-AA3B-3F50B798DBBC}">
          <p14:sldIdLst>
            <p14:sldId id="279"/>
            <p14:sldId id="285"/>
            <p14:sldId id="281"/>
            <p14:sldId id="282"/>
            <p14:sldId id="287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2" d="100"/>
          <a:sy n="102" d="100"/>
        </p:scale>
        <p:origin x="804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7806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4219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1982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2567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6974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8.jpe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1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" y="1137511"/>
            <a:ext cx="12191998" cy="882654"/>
          </a:xfrm>
        </p:spPr>
        <p:txBody>
          <a:bodyPr/>
          <a:lstStyle/>
          <a:p>
            <a:r>
              <a:rPr lang="en-US" dirty="0"/>
              <a:t>String Operations and Regular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Strings and RegExp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06755" y="6298784"/>
            <a:ext cx="1980000" cy="351497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7" y="2087265"/>
            <a:ext cx="2722562" cy="2722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923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(2)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Inequality ("</a:t>
            </a:r>
            <a:r>
              <a:rPr lang="en-US" sz="3200" b="1" dirty="0">
                <a:solidFill>
                  <a:schemeClr val="bg1"/>
                </a:solidFill>
              </a:rPr>
              <a:t>!=</a:t>
            </a:r>
            <a:r>
              <a:rPr lang="en-US" sz="3200" dirty="0"/>
              <a:t>")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True if </a:t>
            </a:r>
            <a:r>
              <a:rPr lang="en-US" sz="3200" b="1" dirty="0">
                <a:solidFill>
                  <a:schemeClr val="bg1"/>
                </a:solidFill>
              </a:rPr>
              <a:t>operands </a:t>
            </a:r>
            <a:r>
              <a:rPr lang="en-US" sz="3200" dirty="0"/>
              <a:t>are</a:t>
            </a:r>
            <a:r>
              <a:rPr lang="en-US" sz="3200" b="1" dirty="0">
                <a:solidFill>
                  <a:schemeClr val="bg1"/>
                </a:solidFill>
              </a:rPr>
              <a:t> not the same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otherwise false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Strict inequality ("</a:t>
            </a:r>
            <a:r>
              <a:rPr lang="en-US" sz="3200" b="1" dirty="0">
                <a:solidFill>
                  <a:schemeClr val="bg1"/>
                </a:solidFill>
              </a:rPr>
              <a:t>!==</a:t>
            </a:r>
            <a:r>
              <a:rPr lang="en-US" sz="3200" dirty="0"/>
              <a:t>") - True if </a:t>
            </a:r>
            <a:r>
              <a:rPr lang="en-US" sz="3200" b="1" dirty="0">
                <a:solidFill>
                  <a:schemeClr val="bg1"/>
                </a:solidFill>
              </a:rPr>
              <a:t>operands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data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types </a:t>
            </a:r>
            <a:r>
              <a:rPr lang="en-US" sz="3200" dirty="0"/>
              <a:t>are </a:t>
            </a:r>
            <a:r>
              <a:rPr lang="en-US" sz="3200" b="1" dirty="0">
                <a:solidFill>
                  <a:schemeClr val="bg1"/>
                </a:solidFill>
              </a:rPr>
              <a:t>not the same</a:t>
            </a:r>
            <a:r>
              <a:rPr lang="en-US" sz="3200" dirty="0"/>
              <a:t>, otherwise false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05819" y="2435928"/>
            <a:ext cx="53689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string = "9900";</a:t>
            </a:r>
          </a:p>
          <a:p>
            <a:r>
              <a:rPr lang="en-US" dirty="0">
                <a:solidFill>
                  <a:schemeClr val="tx1"/>
                </a:solidFill>
              </a:rPr>
              <a:t>let number = 9900</a:t>
            </a:r>
          </a:p>
          <a:p>
            <a:r>
              <a:rPr lang="en-US" dirty="0">
                <a:solidFill>
                  <a:schemeClr val="tx1"/>
                </a:solidFill>
              </a:rPr>
              <a:t>if (string </a:t>
            </a:r>
            <a:r>
              <a:rPr lang="en-US" dirty="0">
                <a:solidFill>
                  <a:schemeClr val="bg1"/>
                </a:solidFill>
              </a:rPr>
              <a:t>!=</a:t>
            </a:r>
            <a:r>
              <a:rPr lang="en-US" dirty="0">
                <a:solidFill>
                  <a:schemeClr val="tx1"/>
                </a:solidFill>
              </a:rPr>
              <a:t> number) </a:t>
            </a:r>
            <a:r>
              <a:rPr lang="en-US" i="1" dirty="0">
                <a:solidFill>
                  <a:schemeClr val="accent2"/>
                </a:solidFill>
              </a:rPr>
              <a:t>// false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05819" y="5608598"/>
            <a:ext cx="536898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if (string </a:t>
            </a:r>
            <a:r>
              <a:rPr lang="en-US" dirty="0">
                <a:solidFill>
                  <a:schemeClr val="bg1"/>
                </a:solidFill>
              </a:rPr>
              <a:t>!==</a:t>
            </a:r>
            <a:r>
              <a:rPr lang="en-US" dirty="0">
                <a:solidFill>
                  <a:schemeClr val="tx1"/>
                </a:solidFill>
              </a:rPr>
              <a:t> number) </a:t>
            </a:r>
            <a:r>
              <a:rPr lang="en-US" i="1" dirty="0">
                <a:solidFill>
                  <a:schemeClr val="accent2"/>
                </a:solidFill>
              </a:rPr>
              <a:t>// true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37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(3)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Greater than - "</a:t>
            </a:r>
            <a:r>
              <a:rPr lang="en-US" sz="3200" b="1" dirty="0">
                <a:solidFill>
                  <a:schemeClr val="bg1"/>
                </a:solidFill>
              </a:rPr>
              <a:t>&gt;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(Greater than or equal - "</a:t>
            </a:r>
            <a:r>
              <a:rPr lang="en-US" sz="3200" b="1" dirty="0">
                <a:solidFill>
                  <a:schemeClr val="bg1"/>
                </a:solidFill>
              </a:rPr>
              <a:t>&gt;=</a:t>
            </a:r>
            <a:r>
              <a:rPr lang="en-US" sz="3200" dirty="0"/>
              <a:t>")</a:t>
            </a:r>
          </a:p>
          <a:p>
            <a:pPr lvl="1"/>
            <a:r>
              <a:rPr lang="en-US" sz="3000" dirty="0"/>
              <a:t>True if first operand is greater than (or equal to) the</a:t>
            </a:r>
            <a:br>
              <a:rPr lang="en-US" sz="3000" dirty="0"/>
            </a:br>
            <a:r>
              <a:rPr lang="en-US" sz="3000" dirty="0"/>
              <a:t>second one</a:t>
            </a:r>
          </a:p>
          <a:p>
            <a:pPr lvl="1"/>
            <a:endParaRPr lang="en-US" sz="3200" dirty="0"/>
          </a:p>
          <a:p>
            <a:r>
              <a:rPr lang="en-US" sz="3200" dirty="0"/>
              <a:t>Less than - "</a:t>
            </a:r>
            <a:r>
              <a:rPr lang="en-US" sz="3200" b="1" dirty="0">
                <a:solidFill>
                  <a:schemeClr val="bg1"/>
                </a:solidFill>
              </a:rPr>
              <a:t>&lt;</a:t>
            </a:r>
            <a:r>
              <a:rPr lang="en-US" sz="3200" dirty="0"/>
              <a:t>" (Less than or equal - "</a:t>
            </a:r>
            <a:r>
              <a:rPr lang="en-US" sz="3200" b="1" dirty="0">
                <a:solidFill>
                  <a:schemeClr val="bg1"/>
                </a:solidFill>
              </a:rPr>
              <a:t>&lt;=</a:t>
            </a:r>
            <a:r>
              <a:rPr lang="en-US" sz="3200" dirty="0"/>
              <a:t>")</a:t>
            </a:r>
          </a:p>
          <a:p>
            <a:pPr lvl="1"/>
            <a:r>
              <a:rPr lang="en-US" sz="3000" dirty="0"/>
              <a:t>True if second operand is greater than (or equal to) </a:t>
            </a:r>
            <a:br>
              <a:rPr lang="en-US" sz="3000" dirty="0"/>
            </a:br>
            <a:r>
              <a:rPr lang="en-US" sz="3000" dirty="0"/>
              <a:t>the first one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86000" y="2844000"/>
            <a:ext cx="351105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if (9 &gt; 5) </a:t>
            </a:r>
            <a:r>
              <a:rPr lang="en-US" i="1" dirty="0">
                <a:solidFill>
                  <a:schemeClr val="accent2"/>
                </a:solidFill>
              </a:rPr>
              <a:t>// true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59073" y="5402579"/>
            <a:ext cx="992622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if ('Example of a long string' &lt;= 'A short one') </a:t>
            </a:r>
            <a:r>
              <a:rPr lang="en-US" i="1" dirty="0">
                <a:solidFill>
                  <a:schemeClr val="accent2"/>
                </a:solidFill>
              </a:rPr>
              <a:t>// false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421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returns the position of the first</a:t>
            </a:r>
            <a:br>
              <a:rPr lang="en-US" sz="3400" dirty="0"/>
            </a:br>
            <a:r>
              <a:rPr lang="en-US" sz="3400" dirty="0"/>
              <a:t>found occurrence of a specified value in a string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  <a:p>
            <a:pPr lvl="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>
                <a:solidFill>
                  <a:srgbClr val="FFA000"/>
                </a:solidFill>
                <a:latin typeface="Consolas" panose="020B0609020204030204" pitchFamily="49" charset="0"/>
              </a:rPr>
              <a:t>slice()</a:t>
            </a:r>
            <a:r>
              <a:rPr lang="en-US" sz="3400" dirty="0">
                <a:solidFill>
                  <a:srgbClr val="234465"/>
                </a:solidFill>
              </a:rPr>
              <a:t> - extracts a part of a string and </a:t>
            </a:r>
            <a:r>
              <a:rPr lang="en-US" sz="3400" dirty="0"/>
              <a:t>returns a </a:t>
            </a:r>
            <a:br>
              <a:rPr lang="en-US" sz="3400" dirty="0"/>
            </a:br>
            <a:r>
              <a:rPr lang="en-US" sz="3400" dirty="0"/>
              <a:t>new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18727" y="2459794"/>
            <a:ext cx="7874479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 = "JavaScript is fun!";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str.indexOf</a:t>
            </a:r>
            <a:r>
              <a:rPr lang="en-US" dirty="0">
                <a:solidFill>
                  <a:schemeClr val="tx1"/>
                </a:solidFill>
              </a:rPr>
              <a:t>("JavaScript")); </a:t>
            </a:r>
            <a:r>
              <a:rPr lang="en-US" i="1" dirty="0">
                <a:solidFill>
                  <a:schemeClr val="accent2"/>
                </a:solidFill>
              </a:rPr>
              <a:t>// 0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str.indexOf</a:t>
            </a:r>
            <a:r>
              <a:rPr lang="en-US" dirty="0">
                <a:solidFill>
                  <a:schemeClr val="tx1"/>
                </a:solidFill>
              </a:rPr>
              <a:t>("java")); </a:t>
            </a:r>
            <a:r>
              <a:rPr lang="en-US" i="1" dirty="0">
                <a:solidFill>
                  <a:schemeClr val="accent2"/>
                </a:solidFill>
              </a:rPr>
              <a:t>// -1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18727" y="5525251"/>
            <a:ext cx="6661905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 = "Hello world!"; </a:t>
            </a:r>
          </a:p>
          <a:p>
            <a:r>
              <a:rPr lang="en-US" dirty="0">
                <a:solidFill>
                  <a:schemeClr val="tx1"/>
                </a:solidFill>
              </a:rPr>
              <a:t>let res = 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 err="1">
                <a:solidFill>
                  <a:schemeClr val="bg1"/>
                </a:solidFill>
              </a:rPr>
              <a:t>.slice</a:t>
            </a:r>
            <a:r>
              <a:rPr lang="en-US" dirty="0">
                <a:solidFill>
                  <a:schemeClr val="tx1"/>
                </a:solidFill>
              </a:rPr>
              <a:t>(0, 5);  </a:t>
            </a:r>
            <a:r>
              <a:rPr lang="en-US" i="1" dirty="0">
                <a:solidFill>
                  <a:schemeClr val="accent2"/>
                </a:solidFill>
              </a:rPr>
              <a:t>// Hello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37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3400" dirty="0"/>
              <a:t> - extracts the characters from a</a:t>
            </a:r>
            <a:br>
              <a:rPr lang="en-US" sz="3400" dirty="0"/>
            </a:br>
            <a:r>
              <a:rPr lang="en-US" sz="3400" dirty="0"/>
              <a:t>string between two specified </a:t>
            </a:r>
            <a:r>
              <a:rPr lang="en-US" sz="3400" b="1" dirty="0">
                <a:solidFill>
                  <a:schemeClr val="bg1"/>
                </a:solidFill>
              </a:rPr>
              <a:t>indices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substr()</a:t>
            </a:r>
            <a:r>
              <a:rPr lang="en-US" sz="3400" dirty="0"/>
              <a:t> - extracts the characters from a string</a:t>
            </a:r>
            <a:br>
              <a:rPr lang="en-US" sz="3400" dirty="0"/>
            </a:br>
            <a:r>
              <a:rPr lang="en-US" sz="3400" dirty="0"/>
              <a:t>from a start position and through specified </a:t>
            </a:r>
            <a:r>
              <a:rPr lang="en-US" sz="3400" b="1" dirty="0">
                <a:solidFill>
                  <a:schemeClr val="bg1"/>
                </a:solidFill>
              </a:rPr>
              <a:t>length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490821" y="4999317"/>
            <a:ext cx="89746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"I am JavaScript developer";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sub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substr</a:t>
            </a:r>
            <a:r>
              <a:rPr lang="en-US" sz="2400" dirty="0">
                <a:solidFill>
                  <a:schemeClr val="tx1"/>
                </a:solidFill>
                <a:effectLst/>
              </a:rPr>
              <a:t>(5); 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JavaScript developer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90821" y="2438250"/>
            <a:ext cx="7720564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"I am JavaScript developer";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sub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.substring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(5, 9);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13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978252"/>
          </a:xfrm>
        </p:spPr>
        <p:txBody>
          <a:bodyPr>
            <a:normAutofit/>
          </a:bodyPr>
          <a:lstStyle/>
          <a:p>
            <a:r>
              <a:rPr lang="en-US" sz="3200" dirty="0"/>
              <a:t>Accessing elements like an array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r>
              <a:rPr lang="en-US" sz="3200" dirty="0"/>
              <a:t>Converting string to an array with the split method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211869" y="1773503"/>
            <a:ext cx="5590904" cy="14796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 = "JavaScript is fun!";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let letter = </a:t>
            </a:r>
            <a:r>
              <a:rPr lang="en-US" dirty="0" err="1">
                <a:solidFill>
                  <a:schemeClr val="bg1"/>
                </a:solidFill>
              </a:rPr>
              <a:t>str.charAt</a:t>
            </a:r>
            <a:r>
              <a:rPr lang="en-US" dirty="0">
                <a:solidFill>
                  <a:schemeClr val="bg1"/>
                </a:solidFill>
              </a:rPr>
              <a:t>(0)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console.log(letter); </a:t>
            </a:r>
            <a:r>
              <a:rPr lang="en-US" i="1" dirty="0">
                <a:solidFill>
                  <a:schemeClr val="accent2"/>
                </a:solidFill>
              </a:rPr>
              <a:t>// J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4430" y="1773503"/>
            <a:ext cx="5551714" cy="14796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 = "JavaScript is fun!";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let letter = </a:t>
            </a:r>
            <a:r>
              <a:rPr lang="en-US" dirty="0" err="1">
                <a:solidFill>
                  <a:schemeClr val="bg1"/>
                </a:solidFill>
              </a:rPr>
              <a:t>str</a:t>
            </a:r>
            <a:r>
              <a:rPr lang="en-US" dirty="0">
                <a:solidFill>
                  <a:schemeClr val="bg1"/>
                </a:solidFill>
              </a:rPr>
              <a:t>[0]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console.log(letter); </a:t>
            </a:r>
            <a:r>
              <a:rPr lang="en-US" i="1" dirty="0">
                <a:solidFill>
                  <a:schemeClr val="accent2"/>
                </a:solidFill>
              </a:rPr>
              <a:t>// J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33915" y="3867429"/>
            <a:ext cx="9544458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"I like JS";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let tokens = </a:t>
            </a:r>
            <a:r>
              <a:rPr lang="en-US" sz="2399" dirty="0" err="1">
                <a:solidFill>
                  <a:schemeClr val="bg1"/>
                </a:solidFill>
                <a:effectLst/>
              </a:rPr>
              <a:t>str.split</a:t>
            </a:r>
            <a:r>
              <a:rPr lang="en-US" sz="2399" dirty="0">
                <a:solidFill>
                  <a:schemeClr val="bg1"/>
                </a:solidFill>
                <a:effectLst/>
              </a:rPr>
              <a:t>(' ')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defTabSz="1218804" latinLnBrk="1"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console.log(tokens); </a:t>
            </a:r>
            <a:r>
              <a:rPr lang="en-US" sz="2399" i="1" dirty="0">
                <a:solidFill>
                  <a:schemeClr val="accent2"/>
                </a:solidFill>
                <a:effectLst/>
              </a:rPr>
              <a:t>// ["I", "like", "", "", "", "JS"]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tokens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tokens.filter</a:t>
            </a:r>
            <a:r>
              <a:rPr lang="en-US" sz="2400" dirty="0">
                <a:solidFill>
                  <a:schemeClr val="tx1"/>
                </a:solidFill>
                <a:effectLst/>
              </a:rPr>
              <a:t>(s =&gt;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s != '');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defTabSz="1218804" latinLnBrk="1"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tokens</a:t>
            </a:r>
            <a:r>
              <a:rPr lang="en-US" sz="2399" dirty="0" err="1">
                <a:solidFill>
                  <a:schemeClr val="bg1"/>
                </a:solidFill>
                <a:effectLst/>
              </a:rPr>
              <a:t>.join</a:t>
            </a:r>
            <a:r>
              <a:rPr lang="en-US" sz="2399" dirty="0">
                <a:solidFill>
                  <a:schemeClr val="bg1"/>
                </a:solidFill>
                <a:effectLst/>
              </a:rPr>
              <a:t>('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399" dirty="0">
                <a:solidFill>
                  <a:schemeClr val="bg1"/>
                </a:solidFill>
                <a:effectLst/>
              </a:rPr>
              <a:t>')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399" i="1" dirty="0">
                <a:solidFill>
                  <a:schemeClr val="accent2"/>
                </a:solidFill>
                <a:effectLst/>
              </a:rPr>
              <a:t>// I like JS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076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51000" y="4779000"/>
            <a:ext cx="10961783" cy="768084"/>
          </a:xfrm>
        </p:spPr>
        <p:txBody>
          <a:bodyPr/>
          <a:lstStyle/>
          <a:p>
            <a:r>
              <a:rPr lang="en-US" dirty="0" smtClean="0"/>
              <a:t>The Beauty of Modern String Processing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81F16-8E3B-4EEB-9946-A007BD8542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291" y="193453"/>
            <a:ext cx="3046581" cy="3681861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51000" y="5859000"/>
            <a:ext cx="10961783" cy="768084"/>
          </a:xfrm>
        </p:spPr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94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Patterns used to </a:t>
            </a:r>
            <a:r>
              <a:rPr lang="en-US" altLang="bg-BG" sz="3200" b="1" dirty="0">
                <a:solidFill>
                  <a:schemeClr val="bg1"/>
                </a:solidFill>
              </a:rPr>
              <a:t>match</a:t>
            </a:r>
            <a:r>
              <a:rPr lang="en-US" altLang="bg-BG" sz="3200" dirty="0"/>
              <a:t> character </a:t>
            </a:r>
            <a:r>
              <a:rPr lang="en-US" altLang="bg-BG" sz="3200" b="1" dirty="0">
                <a:solidFill>
                  <a:schemeClr val="bg1"/>
                </a:solidFill>
              </a:rPr>
              <a:t>combinations</a:t>
            </a:r>
            <a:r>
              <a:rPr lang="en-US" altLang="bg-BG" sz="3200" dirty="0"/>
              <a:t> in </a:t>
            </a:r>
            <a:r>
              <a:rPr lang="en-US" altLang="bg-BG" sz="3200" b="1" dirty="0">
                <a:solidFill>
                  <a:schemeClr val="bg1"/>
                </a:solidFill>
              </a:rPr>
              <a:t>strings</a:t>
            </a:r>
          </a:p>
          <a:p>
            <a:r>
              <a:rPr lang="en-US" altLang="bg-BG" sz="3200" dirty="0"/>
              <a:t>RegExp</a:t>
            </a:r>
            <a:r>
              <a:rPr lang="en-US" sz="3200" dirty="0"/>
              <a:t> in </a:t>
            </a:r>
            <a:r>
              <a:rPr lang="en-US" sz="3200" b="1" dirty="0">
                <a:solidFill>
                  <a:schemeClr val="bg1"/>
                </a:solidFill>
              </a:rPr>
              <a:t>string </a:t>
            </a:r>
            <a:r>
              <a:rPr lang="en-US" sz="3200" b="1" dirty="0" smtClean="0">
                <a:solidFill>
                  <a:schemeClr val="bg1"/>
                </a:solidFill>
              </a:rPr>
              <a:t>methods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/i</a:t>
            </a:r>
            <a:r>
              <a:rPr lang="en-US" sz="3000" dirty="0"/>
              <a:t> - makes the regex match </a:t>
            </a:r>
            <a:r>
              <a:rPr lang="en-US" sz="3000" b="1" dirty="0">
                <a:solidFill>
                  <a:schemeClr val="bg1"/>
                </a:solidFill>
              </a:rPr>
              <a:t>case insensitive</a:t>
            </a:r>
          </a:p>
          <a:p>
            <a:pPr lvl="3">
              <a:buClr>
                <a:schemeClr val="tx1"/>
              </a:buClr>
            </a:pPr>
            <a:endParaRPr lang="en-US" sz="2600" b="1" dirty="0">
              <a:solidFill>
                <a:schemeClr val="bg1"/>
              </a:solidFill>
            </a:endParaRPr>
          </a:p>
          <a:p>
            <a:pPr marL="1347788" lvl="3" indent="0">
              <a:buClr>
                <a:schemeClr val="tx1"/>
              </a:buClr>
              <a:buNone/>
            </a:pPr>
            <a:endParaRPr lang="en-US" sz="26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/g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- replaces</a:t>
            </a:r>
            <a:r>
              <a:rPr lang="en-US" sz="3000" b="1" dirty="0">
                <a:solidFill>
                  <a:schemeClr val="bg1"/>
                </a:solidFill>
              </a:rPr>
              <a:t> all </a:t>
            </a:r>
            <a:r>
              <a:rPr lang="en-US" sz="3000" dirty="0"/>
              <a:t>matches</a:t>
            </a:r>
          </a:p>
          <a:p>
            <a:pPr lvl="3">
              <a:buClr>
                <a:schemeClr val="tx1"/>
              </a:buClr>
            </a:pPr>
            <a:endParaRPr lang="en-US" sz="2600" b="1" dirty="0">
              <a:solidFill>
                <a:schemeClr val="bg1"/>
              </a:solidFill>
            </a:endParaRPr>
          </a:p>
          <a:p>
            <a:pPr marL="1827657" lvl="3" indent="0">
              <a:buNone/>
            </a:pPr>
            <a:endParaRPr lang="en-US" sz="2600" b="1" dirty="0"/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Regular Expressions?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813388" y="3024000"/>
            <a:ext cx="6913029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 = "</a:t>
            </a:r>
            <a:r>
              <a:rPr lang="en-US" dirty="0" err="1">
                <a:solidFill>
                  <a:schemeClr val="tx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 Example";</a:t>
            </a:r>
          </a:p>
          <a:p>
            <a:r>
              <a:rPr lang="en-US" dirty="0">
                <a:solidFill>
                  <a:schemeClr val="tx1"/>
                </a:solidFill>
              </a:rPr>
              <a:t>let search = </a:t>
            </a:r>
            <a:r>
              <a:rPr lang="en-US" dirty="0" err="1">
                <a:solidFill>
                  <a:schemeClr val="tx1"/>
                </a:solidFill>
              </a:rPr>
              <a:t>str.search</a:t>
            </a:r>
            <a:r>
              <a:rPr lang="en-US" dirty="0">
                <a:solidFill>
                  <a:schemeClr val="tx1"/>
                </a:solidFill>
              </a:rPr>
              <a:t>(/</a:t>
            </a:r>
            <a:r>
              <a:rPr lang="en-US" dirty="0" err="1">
                <a:solidFill>
                  <a:schemeClr val="tx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 </a:t>
            </a:r>
            <a:r>
              <a:rPr lang="en-US" i="1" dirty="0">
                <a:solidFill>
                  <a:schemeClr val="accent2"/>
                </a:solidFill>
              </a:rPr>
              <a:t>// 0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813388" y="4873503"/>
            <a:ext cx="873541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 = "Java Regex Example Java";</a:t>
            </a:r>
          </a:p>
          <a:p>
            <a:r>
              <a:rPr lang="en-US" dirty="0">
                <a:solidFill>
                  <a:schemeClr val="tx1"/>
                </a:solidFill>
              </a:rPr>
              <a:t>let search = </a:t>
            </a:r>
            <a:r>
              <a:rPr lang="en-US" dirty="0" err="1">
                <a:solidFill>
                  <a:schemeClr val="tx1"/>
                </a:solidFill>
              </a:rPr>
              <a:t>str.replace</a:t>
            </a:r>
            <a:r>
              <a:rPr lang="en-US" dirty="0">
                <a:solidFill>
                  <a:schemeClr val="tx1"/>
                </a:solidFill>
              </a:rPr>
              <a:t>(/Java/</a:t>
            </a:r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, "JavaScript"); 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JavaScript </a:t>
            </a:r>
            <a:r>
              <a:rPr lang="en-US" i="1" dirty="0" err="1">
                <a:solidFill>
                  <a:schemeClr val="accent2"/>
                </a:solidFill>
              </a:rPr>
              <a:t>RegExp</a:t>
            </a:r>
            <a:r>
              <a:rPr lang="en-US" i="1" dirty="0">
                <a:solidFill>
                  <a:schemeClr val="accent2"/>
                </a:solidFill>
              </a:rPr>
              <a:t> Example JavaScript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71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altLang="bg-BG" sz="3600" b="1" dirty="0">
                <a:solidFill>
                  <a:schemeClr val="bg1"/>
                </a:solidFill>
              </a:rPr>
              <a:t>Patterns</a:t>
            </a:r>
            <a:r>
              <a:rPr lang="en-US" altLang="bg-BG" sz="3600" dirty="0"/>
              <a:t> are defined by special syntax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dirty="0"/>
              <a:t> - </a:t>
            </a:r>
            <a:r>
              <a:rPr lang="en-US" dirty="0">
                <a:latin typeface="+mj-lt"/>
              </a:rPr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dirty="0"/>
              <a:t> - </a:t>
            </a:r>
            <a:r>
              <a:rPr lang="en-US" dirty="0">
                <a:latin typeface="+mj-lt"/>
              </a:rPr>
              <a:t>matches a capital + small letters</a:t>
            </a:r>
            <a:endParaRPr lang="en-US" dirty="0">
              <a:solidFill>
                <a:schemeClr val="bg1"/>
              </a:solidFill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\s+</a:t>
            </a:r>
            <a:r>
              <a:rPr lang="en-US" dirty="0"/>
              <a:t> - </a:t>
            </a:r>
            <a:r>
              <a:rPr lang="en-US" dirty="0">
                <a:latin typeface="+mj-lt"/>
              </a:rPr>
              <a:t>matches whitespace (non-empty)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\S+</a:t>
            </a:r>
            <a:r>
              <a:rPr lang="en-US" dirty="0"/>
              <a:t> - </a:t>
            </a:r>
            <a:r>
              <a:rPr lang="en-US" dirty="0">
                <a:latin typeface="+mj-lt"/>
              </a:rPr>
              <a:t>matches non-whitespace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[0-9]{3,6}</a:t>
            </a:r>
            <a:r>
              <a:rPr lang="en-US" dirty="0"/>
              <a:t> - </a:t>
            </a:r>
            <a:r>
              <a:rPr lang="en-US" dirty="0">
                <a:latin typeface="+mj-lt"/>
              </a:rPr>
              <a:t>matches 3-6 digits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\d+ </a:t>
            </a:r>
            <a:r>
              <a:rPr lang="en-US" sz="3200" dirty="0">
                <a:latin typeface="+mj-lt"/>
              </a:rPr>
              <a:t>- matches digits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\D+</a:t>
            </a:r>
            <a:r>
              <a:rPr lang="en-US" sz="3200" dirty="0"/>
              <a:t> - </a:t>
            </a:r>
            <a:r>
              <a:rPr lang="en-US" sz="3200" dirty="0">
                <a:latin typeface="+mj-lt"/>
              </a:rPr>
              <a:t>matches non-digits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\w+ </a:t>
            </a:r>
            <a:r>
              <a:rPr lang="en-US" sz="3200" dirty="0">
                <a:latin typeface="+mj-lt"/>
              </a:rPr>
              <a:t>- matches letters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\W+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US" sz="3200" dirty="0">
                <a:latin typeface="+mj-lt"/>
              </a:rPr>
              <a:t>matches non-letters</a:t>
            </a:r>
          </a:p>
          <a:p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59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Brackets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84917" y="1121144"/>
            <a:ext cx="10610319" cy="5276048"/>
          </a:xfrm>
        </p:spPr>
        <p:txBody>
          <a:bodyPr/>
          <a:lstStyle/>
          <a:p>
            <a:r>
              <a:rPr lang="en-US" dirty="0"/>
              <a:t>Very useful for grouping words and ranges of letters and numbers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09991" y="2460548"/>
            <a:ext cx="120259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[abc]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2582" y="2460548"/>
            <a:ext cx="608435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Find any character between the brackets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9991" y="3084922"/>
            <a:ext cx="120259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[^abc]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2582" y="3084922"/>
            <a:ext cx="608435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Find any character NOT between the brackets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09991" y="3709296"/>
            <a:ext cx="120259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[0-9]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12582" y="3709296"/>
            <a:ext cx="608435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Find any digit between the brackets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09991" y="4333670"/>
            <a:ext cx="120259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[^0-9]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12582" y="4333670"/>
            <a:ext cx="608435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Find any non-digit between the brackets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09991" y="4958044"/>
            <a:ext cx="120259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(x|y)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12582" y="4958044"/>
            <a:ext cx="608435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Find any of the alternatives specified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042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n+</a:t>
            </a:r>
            <a:r>
              <a:rPr lang="en-US" sz="3200" dirty="0"/>
              <a:t> - matches any string that contains </a:t>
            </a:r>
            <a:r>
              <a:rPr lang="en-US" sz="3200" b="1" dirty="0">
                <a:solidFill>
                  <a:schemeClr val="bg1"/>
                </a:solidFill>
              </a:rPr>
              <a:t>at least one </a:t>
            </a:r>
            <a:r>
              <a:rPr lang="en-US" sz="3200" dirty="0"/>
              <a:t>n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n*</a:t>
            </a:r>
            <a:r>
              <a:rPr lang="en-US" sz="3200" dirty="0"/>
              <a:t> - matches any string that contains </a:t>
            </a:r>
            <a:r>
              <a:rPr lang="en-US" sz="3200" b="1" dirty="0">
                <a:solidFill>
                  <a:schemeClr val="bg1"/>
                </a:solidFill>
              </a:rPr>
              <a:t>zero or more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occurrences of n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n?</a:t>
            </a:r>
            <a:r>
              <a:rPr lang="en-US" sz="3200" dirty="0"/>
              <a:t> - matches any string that contains </a:t>
            </a:r>
            <a:r>
              <a:rPr lang="en-US" sz="3200" b="1" dirty="0">
                <a:solidFill>
                  <a:schemeClr val="bg1"/>
                </a:solidFill>
              </a:rPr>
              <a:t>zero or one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occurrences of n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n{X}</a:t>
            </a:r>
            <a:r>
              <a:rPr lang="en-US" sz="3200" dirty="0"/>
              <a:t> - matches any string that contains </a:t>
            </a:r>
            <a:r>
              <a:rPr lang="en-US" sz="3200" b="1" dirty="0">
                <a:solidFill>
                  <a:schemeClr val="bg1"/>
                </a:solidFill>
              </a:rPr>
              <a:t>a sequence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of X </a:t>
            </a:r>
            <a:r>
              <a:rPr lang="en-US" sz="3200" dirty="0"/>
              <a:t>n's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437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Strings</a:t>
            </a:r>
          </a:p>
          <a:p>
            <a:pPr lvl="1"/>
            <a:r>
              <a:rPr lang="en-US" sz="2800" dirty="0"/>
              <a:t>Definition</a:t>
            </a:r>
          </a:p>
          <a:p>
            <a:pPr lvl="1"/>
            <a:r>
              <a:rPr lang="en-US" sz="2800" dirty="0"/>
              <a:t>Comparing strings</a:t>
            </a:r>
          </a:p>
          <a:p>
            <a:pPr lvl="1"/>
            <a:r>
              <a:rPr lang="en-US" sz="2800" dirty="0"/>
              <a:t>Methods</a:t>
            </a:r>
          </a:p>
          <a:p>
            <a:r>
              <a:rPr lang="en-US" sz="3200" dirty="0"/>
              <a:t>RegExp</a:t>
            </a:r>
          </a:p>
          <a:p>
            <a:pPr lvl="1"/>
            <a:r>
              <a:rPr lang="en-US" sz="2800" dirty="0"/>
              <a:t>Definition</a:t>
            </a:r>
          </a:p>
          <a:p>
            <a:pPr lvl="1"/>
            <a:r>
              <a:rPr lang="en-US" sz="2800" dirty="0"/>
              <a:t>Patterns</a:t>
            </a:r>
          </a:p>
          <a:p>
            <a:pPr lvl="1"/>
            <a:r>
              <a:rPr lang="en-US" sz="2800" dirty="0"/>
              <a:t>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079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7C1F-523B-4ECA-AFB9-B99C2697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 (2)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DF722-B7C7-4B36-B898-3E1571F884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0325" y="1111695"/>
            <a:ext cx="9882705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n{X,Y}</a:t>
            </a:r>
            <a:r>
              <a:rPr lang="en-US" sz="3200" dirty="0"/>
              <a:t> - matches any string that contains </a:t>
            </a:r>
            <a:r>
              <a:rPr lang="en-US" sz="3200" b="1" dirty="0">
                <a:solidFill>
                  <a:schemeClr val="bg1"/>
                </a:solidFill>
              </a:rPr>
              <a:t>a </a:t>
            </a:r>
            <a:r>
              <a:rPr lang="en-US" sz="3200" b="1" dirty="0" smtClean="0">
                <a:solidFill>
                  <a:schemeClr val="bg1"/>
                </a:solidFill>
              </a:rPr>
              <a:t>sequence of </a:t>
            </a:r>
            <a:r>
              <a:rPr lang="en-US" sz="3200" b="1" dirty="0">
                <a:solidFill>
                  <a:schemeClr val="bg1"/>
                </a:solidFill>
              </a:rPr>
              <a:t>X to Y </a:t>
            </a:r>
            <a:r>
              <a:rPr lang="en-US" sz="3200" dirty="0"/>
              <a:t>n's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n{X,} </a:t>
            </a:r>
            <a:r>
              <a:rPr lang="en-US" sz="3200" dirty="0"/>
              <a:t>- matches any string that contains a </a:t>
            </a:r>
            <a:r>
              <a:rPr lang="en-US" sz="3200" b="1" dirty="0">
                <a:solidFill>
                  <a:schemeClr val="bg1"/>
                </a:solidFill>
              </a:rPr>
              <a:t>sequence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of at least X </a:t>
            </a:r>
            <a:r>
              <a:rPr lang="en-US" sz="3200" dirty="0"/>
              <a:t>n's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n$</a:t>
            </a:r>
            <a:r>
              <a:rPr lang="en-US" sz="3200" dirty="0"/>
              <a:t> - matches any string with n </a:t>
            </a:r>
            <a:r>
              <a:rPr lang="en-US" sz="3200" b="1" dirty="0">
                <a:solidFill>
                  <a:schemeClr val="bg1"/>
                </a:solidFill>
              </a:rPr>
              <a:t>at the end </a:t>
            </a:r>
            <a:r>
              <a:rPr lang="en-US" sz="3200" dirty="0"/>
              <a:t>of it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^n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matches any string with n </a:t>
            </a:r>
            <a:r>
              <a:rPr lang="en-US" sz="3200" b="1" dirty="0">
                <a:solidFill>
                  <a:schemeClr val="bg1"/>
                </a:solidFill>
              </a:rPr>
              <a:t>at the beginning </a:t>
            </a:r>
            <a:r>
              <a:rPr lang="en-US" sz="3200" dirty="0"/>
              <a:t>of it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92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Methods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53593" y="983404"/>
            <a:ext cx="10441644" cy="541378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exec()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used to execute the search for a match in a </a:t>
            </a:r>
            <a:br>
              <a:rPr lang="en-US" sz="3200" dirty="0"/>
            </a:br>
            <a:r>
              <a:rPr lang="en-US" sz="3200" dirty="0"/>
              <a:t>specified string</a:t>
            </a:r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46929" y="2158089"/>
            <a:ext cx="8132106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namePattern</a:t>
            </a:r>
            <a:r>
              <a:rPr lang="en-US" sz="2400" dirty="0">
                <a:solidFill>
                  <a:schemeClr val="tx1"/>
                </a:solidFill>
              </a:rPr>
              <a:t> = (/[A-Z][a-z]+/g);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 names = "Jack Mason, example, Example";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 match;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while(match = </a:t>
            </a:r>
            <a:r>
              <a:rPr lang="en-US" sz="2400" dirty="0" err="1">
                <a:solidFill>
                  <a:schemeClr val="tx1"/>
                </a:solidFill>
              </a:rPr>
              <a:t>namePattern</a:t>
            </a:r>
            <a:r>
              <a:rPr lang="en-US" sz="2400" dirty="0" err="1">
                <a:solidFill>
                  <a:schemeClr val="bg1"/>
                </a:solidFill>
              </a:rPr>
              <a:t>.exec</a:t>
            </a:r>
            <a:r>
              <a:rPr lang="en-US" sz="2400" dirty="0">
                <a:solidFill>
                  <a:schemeClr val="tx1"/>
                </a:solidFill>
              </a:rPr>
              <a:t>(names)) {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 console.log(match[0]);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   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Jack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Mason  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smtClean="0">
                <a:solidFill>
                  <a:schemeClr val="accent2"/>
                </a:solidFill>
              </a:rPr>
              <a:t>Example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549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Methods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79405" y="983404"/>
            <a:ext cx="10441644" cy="541378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match()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retrieves the result of matching a string against a regular expression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test()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returns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15071" y="2191588"/>
            <a:ext cx="8132106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let </a:t>
            </a:r>
            <a:r>
              <a:rPr lang="en-US" sz="2000" dirty="0" err="1">
                <a:solidFill>
                  <a:schemeClr val="tx1"/>
                </a:solidFill>
              </a:rPr>
              <a:t>namePattern</a:t>
            </a:r>
            <a:r>
              <a:rPr lang="en-US" sz="2000" dirty="0">
                <a:solidFill>
                  <a:schemeClr val="tx1"/>
                </a:solidFill>
              </a:rPr>
              <a:t> = (/[A-Z][a-z]+/g);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let names = "Jack Mason, example, Example";</a:t>
            </a:r>
          </a:p>
          <a:p>
            <a:r>
              <a:rPr lang="en-US" sz="2000" dirty="0">
                <a:solidFill>
                  <a:schemeClr val="tx1"/>
                </a:solidFill>
              </a:rPr>
              <a:t>let match = </a:t>
            </a:r>
            <a:r>
              <a:rPr lang="en-US" sz="2000" dirty="0" err="1">
                <a:solidFill>
                  <a:schemeClr val="tx1"/>
                </a:solidFill>
              </a:rPr>
              <a:t>names</a:t>
            </a:r>
            <a:r>
              <a:rPr lang="en-US" sz="2000" dirty="0" err="1">
                <a:solidFill>
                  <a:schemeClr val="bg1"/>
                </a:solidFill>
              </a:rPr>
              <a:t>.match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namePattern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console.log(match) </a:t>
            </a:r>
            <a:r>
              <a:rPr lang="en-US" sz="2000" i="1" dirty="0">
                <a:solidFill>
                  <a:schemeClr val="accent2"/>
                </a:solidFill>
              </a:rPr>
              <a:t>// ["</a:t>
            </a:r>
            <a:r>
              <a:rPr lang="en-US" sz="2000" i="1" dirty="0" err="1">
                <a:solidFill>
                  <a:schemeClr val="accent2"/>
                </a:solidFill>
              </a:rPr>
              <a:t>Jack","Manson","Example</a:t>
            </a:r>
            <a:r>
              <a:rPr lang="en-US" sz="2000" i="1" dirty="0">
                <a:solidFill>
                  <a:schemeClr val="accent2"/>
                </a:solidFill>
              </a:rPr>
              <a:t>"]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16000" y="4869000"/>
            <a:ext cx="6441917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let pattern = (/[0-9]+/g);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let </a:t>
            </a:r>
            <a:r>
              <a:rPr lang="en-US" sz="2000" dirty="0" err="1">
                <a:solidFill>
                  <a:schemeClr val="tx1"/>
                </a:solidFill>
              </a:rPr>
              <a:t>str</a:t>
            </a:r>
            <a:r>
              <a:rPr lang="en-US" sz="2000" dirty="0">
                <a:solidFill>
                  <a:schemeClr val="tx1"/>
                </a:solidFill>
              </a:rPr>
              <a:t> = "Jack Mason";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console.log(</a:t>
            </a:r>
            <a:r>
              <a:rPr lang="en-US" sz="2000" dirty="0" err="1">
                <a:solidFill>
                  <a:schemeClr val="tx1"/>
                </a:solidFill>
              </a:rPr>
              <a:t>pattern</a:t>
            </a:r>
            <a:r>
              <a:rPr lang="en-US" sz="2000" dirty="0" err="1">
                <a:solidFill>
                  <a:schemeClr val="bg1"/>
                </a:solidFill>
              </a:rPr>
              <a:t>.</a:t>
            </a:r>
            <a:r>
              <a:rPr lang="en-US" sz="2000" dirty="0" err="1">
                <a:solidFill>
                  <a:schemeClr val="bg1"/>
                </a:solidFill>
              </a:rPr>
              <a:t>test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str</a:t>
            </a:r>
            <a:r>
              <a:rPr lang="en-US" sz="2000" dirty="0">
                <a:solidFill>
                  <a:schemeClr val="tx1"/>
                </a:solidFill>
              </a:rPr>
              <a:t>)); </a:t>
            </a:r>
            <a:r>
              <a:rPr lang="en-US" sz="2000" i="1" dirty="0">
                <a:solidFill>
                  <a:schemeClr val="accent2"/>
                </a:solidFill>
              </a:rPr>
              <a:t>// false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04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3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31222" y="1447061"/>
            <a:ext cx="7919715" cy="541094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Strings are used for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storing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 and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manipulating</a:t>
            </a:r>
            <a:r>
              <a:rPr lang="en-US" sz="3200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text</a:t>
            </a:r>
          </a:p>
          <a:p>
            <a:pPr latinLnBrk="0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Special characters can be encoded using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b="1" dirty="0">
                <a:solidFill>
                  <a:schemeClr val="bg1"/>
                </a:solidFill>
                <a:latin typeface="+mj-lt"/>
              </a:rPr>
              <a:t>escape notation</a:t>
            </a:r>
          </a:p>
          <a:p>
            <a:pPr latinLnBrk="0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Regular expressions are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patterns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 used to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b="1" dirty="0">
                <a:solidFill>
                  <a:schemeClr val="bg1"/>
                </a:solidFill>
                <a:latin typeface="+mj-lt"/>
              </a:rPr>
              <a:t>match</a:t>
            </a:r>
            <a:r>
              <a:rPr lang="en-US" sz="3200" dirty="0">
                <a:solidFill>
                  <a:schemeClr val="bg2"/>
                </a:solidFill>
                <a:latin typeface="+mj-lt"/>
              </a:rPr>
              <a:t> character combinations in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strings</a:t>
            </a:r>
          </a:p>
          <a:p>
            <a:pPr latinLnBrk="0">
              <a:lnSpc>
                <a:spcPct val="130000"/>
              </a:lnSpc>
            </a:pPr>
            <a:r>
              <a:rPr lang="en-US" sz="3200" noProof="1">
                <a:solidFill>
                  <a:schemeClr val="bg2"/>
                </a:solidFill>
                <a:latin typeface="+mj-lt"/>
              </a:rPr>
              <a:t>Patterns are defined by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special syntax</a:t>
            </a:r>
          </a:p>
          <a:p>
            <a:pPr latinLnBrk="0">
              <a:lnSpc>
                <a:spcPct val="130000"/>
              </a:lnSpc>
            </a:pPr>
            <a:endParaRPr lang="en-US" sz="3200" noProof="1">
              <a:solidFill>
                <a:schemeClr val="bg2"/>
              </a:solidFill>
              <a:latin typeface="+mj-lt"/>
            </a:endParaRPr>
          </a:p>
          <a:p>
            <a:pPr latinLnBrk="0">
              <a:lnSpc>
                <a:spcPct val="130000"/>
              </a:lnSpc>
            </a:pPr>
            <a:endParaRPr 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0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71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03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998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Operations, Comparison and Methods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909" y="206828"/>
            <a:ext cx="3816531" cy="3816531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>
          <a:xfrm>
            <a:off x="615108" y="5770333"/>
            <a:ext cx="10961783" cy="768084"/>
          </a:xfrm>
        </p:spPr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682353" cy="5276048"/>
          </a:xfrm>
        </p:spPr>
        <p:txBody>
          <a:bodyPr>
            <a:normAutofit/>
          </a:bodyPr>
          <a:lstStyle/>
          <a:p>
            <a:r>
              <a:rPr lang="en-US" sz="3400" dirty="0"/>
              <a:t>Strings are used for </a:t>
            </a:r>
            <a:r>
              <a:rPr lang="en-US" sz="3400" b="1" dirty="0">
                <a:solidFill>
                  <a:schemeClr val="bg1"/>
                </a:solidFill>
              </a:rPr>
              <a:t>storing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manipulating</a:t>
            </a:r>
            <a:r>
              <a:rPr lang="en-US" sz="3400" dirty="0"/>
              <a:t> text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+ </a:t>
            </a:r>
            <a:r>
              <a:rPr lang="en-US" sz="3400" dirty="0"/>
              <a:t>operator can be used to </a:t>
            </a:r>
            <a:r>
              <a:rPr lang="en-US" sz="3400" b="1" dirty="0">
                <a:solidFill>
                  <a:schemeClr val="bg1"/>
                </a:solidFill>
              </a:rPr>
              <a:t>append multiple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strings</a:t>
            </a:r>
            <a:r>
              <a:rPr lang="en-US" sz="3400" dirty="0"/>
              <a:t> together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86000" y="1930301"/>
            <a:ext cx="4721860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 = "Hello, World!";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586000" y="4509000"/>
            <a:ext cx="8891451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longString</a:t>
            </a:r>
            <a:r>
              <a:rPr lang="en-US" dirty="0">
                <a:solidFill>
                  <a:schemeClr val="tx1"/>
                </a:solidFill>
              </a:rPr>
              <a:t> = "This is a very long string" 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r>
              <a:rPr lang="en-US" dirty="0">
                <a:solidFill>
                  <a:schemeClr val="tx1"/>
                </a:solidFill>
              </a:rPr>
              <a:t>                 "to wrap across multiple lines" 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r>
              <a:rPr lang="en-US" dirty="0">
                <a:solidFill>
                  <a:schemeClr val="tx1"/>
                </a:solidFill>
              </a:rPr>
              <a:t>                 "otherwise my code is unreadable."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701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There is </a:t>
            </a:r>
            <a:r>
              <a:rPr lang="en-US" sz="3200" b="1" dirty="0">
                <a:solidFill>
                  <a:schemeClr val="bg1"/>
                </a:solidFill>
              </a:rPr>
              <a:t>no distinction </a:t>
            </a:r>
            <a:r>
              <a:rPr lang="en-US" sz="3200" dirty="0"/>
              <a:t>between </a:t>
            </a:r>
            <a:r>
              <a:rPr lang="en-US" sz="3200" b="1" dirty="0">
                <a:solidFill>
                  <a:schemeClr val="bg1"/>
                </a:solidFill>
              </a:rPr>
              <a:t>single-quoted</a:t>
            </a:r>
            <a:r>
              <a:rPr lang="en-US" sz="3200" dirty="0"/>
              <a:t> strings and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double-quoted</a:t>
            </a:r>
            <a:r>
              <a:rPr lang="en-US" sz="3200" dirty="0"/>
              <a:t> strings in JavaScript</a:t>
            </a: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r>
              <a:rPr lang="en-US" sz="3200" dirty="0"/>
              <a:t>Quotes can be used inside a string, as long as they </a:t>
            </a:r>
            <a:r>
              <a:rPr lang="en-US" sz="3200" b="1" dirty="0">
                <a:solidFill>
                  <a:schemeClr val="bg1"/>
                </a:solidFill>
              </a:rPr>
              <a:t>don't match </a:t>
            </a:r>
            <a:r>
              <a:rPr lang="en-US" sz="3200" dirty="0"/>
              <a:t>the quotes surrounding the string</a:t>
            </a: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 in Strings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96000" y="4873503"/>
            <a:ext cx="6236686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str1 = 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It</a:t>
            </a:r>
            <a:r>
              <a:rPr lang="en-US" dirty="0">
                <a:solidFill>
                  <a:schemeClr val="accent3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s alright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let str2 = 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He is called </a:t>
            </a:r>
            <a:r>
              <a:rPr lang="en-US" dirty="0">
                <a:solidFill>
                  <a:schemeClr val="accent3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Johnny</a:t>
            </a:r>
            <a:r>
              <a:rPr lang="en-US" dirty="0">
                <a:solidFill>
                  <a:schemeClr val="accent3"/>
                </a:solidFill>
              </a:rPr>
              <a:t>'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let str3 = 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He is called </a:t>
            </a:r>
            <a:r>
              <a:rPr lang="en-US" dirty="0">
                <a:solidFill>
                  <a:schemeClr val="accent3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Johnny</a:t>
            </a:r>
            <a:r>
              <a:rPr lang="en-US" dirty="0">
                <a:solidFill>
                  <a:schemeClr val="accent3"/>
                </a:solidFill>
              </a:rPr>
              <a:t>"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2349000"/>
            <a:ext cx="7887323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carName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Volvo XC60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 </a:t>
            </a:r>
            <a:r>
              <a:rPr lang="en-US" i="1" dirty="0">
                <a:solidFill>
                  <a:schemeClr val="accent2"/>
                </a:solidFill>
              </a:rPr>
              <a:t>// Double quotes</a:t>
            </a:r>
          </a:p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carName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Volvo XC60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 </a:t>
            </a:r>
            <a:r>
              <a:rPr lang="en-US" i="1" dirty="0">
                <a:solidFill>
                  <a:schemeClr val="accent2"/>
                </a:solidFill>
              </a:rPr>
              <a:t>// Single quotes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04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length of a string is found in the built-in property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Special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characters</a:t>
            </a:r>
            <a:r>
              <a:rPr lang="en-US" sz="3200" dirty="0"/>
              <a:t> can be encoded using </a:t>
            </a:r>
            <a:r>
              <a:rPr lang="en-US" sz="3200" b="1" dirty="0">
                <a:solidFill>
                  <a:schemeClr val="bg1"/>
                </a:solidFill>
              </a:rPr>
              <a:t>escape notation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and Special Characters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064999" y="1891747"/>
            <a:ext cx="5684054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myStr</a:t>
            </a:r>
            <a:r>
              <a:rPr lang="en-US" dirty="0">
                <a:solidFill>
                  <a:schemeClr val="tx1"/>
                </a:solidFill>
              </a:rPr>
              <a:t> = "Find my length."; </a:t>
            </a:r>
          </a:p>
          <a:p>
            <a:r>
              <a:rPr lang="en-US" dirty="0">
                <a:solidFill>
                  <a:schemeClr val="tx1"/>
                </a:solidFill>
              </a:rPr>
              <a:t>let length = </a:t>
            </a:r>
            <a:r>
              <a:rPr lang="en-US" dirty="0" err="1">
                <a:solidFill>
                  <a:schemeClr val="tx1"/>
                </a:solidFill>
              </a:rPr>
              <a:t>myStr</a:t>
            </a:r>
            <a:r>
              <a:rPr lang="en-US" dirty="0" err="1">
                <a:solidFill>
                  <a:schemeClr val="bg1"/>
                </a:solidFill>
              </a:rPr>
              <a:t>.length</a:t>
            </a:r>
            <a:r>
              <a:rPr lang="en-US" dirty="0">
                <a:solidFill>
                  <a:schemeClr val="tx1"/>
                </a:solidFill>
              </a:rPr>
              <a:t>; </a:t>
            </a:r>
            <a:r>
              <a:rPr lang="en-US" i="1" dirty="0">
                <a:solidFill>
                  <a:schemeClr val="accent2"/>
                </a:solidFill>
              </a:rPr>
              <a:t>// 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5001" y="4112416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0437" y="4112416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Result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35872" y="4112416"/>
            <a:ext cx="214213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Description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5001" y="4736790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\'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0435" y="4736790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'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35871" y="4736790"/>
            <a:ext cx="214213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Single quote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4999" y="5361164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\''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0435" y="5361164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''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5871" y="5361164"/>
            <a:ext cx="214213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Double quote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4999" y="5985538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\\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50435" y="5985538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\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35871" y="5985538"/>
            <a:ext cx="214213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Backslash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617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2554" y="4571536"/>
            <a:ext cx="9270248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example = "This is an example </a:t>
            </a:r>
            <a:r>
              <a:rPr lang="en-US" dirty="0">
                <a:solidFill>
                  <a:schemeClr val="bg1"/>
                </a:solidFill>
              </a:rPr>
              <a:t>\</a:t>
            </a:r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>
                <a:solidFill>
                  <a:schemeClr val="tx1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 a new line.";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This is an example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 for a new line.</a:t>
            </a:r>
            <a:r>
              <a:rPr lang="en-US" dirty="0">
                <a:solidFill>
                  <a:schemeClr val="tx1"/>
                </a:solidFill>
              </a:rPr>
              <a:t> 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2556" y="1449666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57992" y="1449666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Result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2556" y="2074040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7990" y="2074040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Backspace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2554" y="2698414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57990" y="2698414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Form feed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2554" y="3322788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57990" y="3322788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New Line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43476" y="1449666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8912" y="1449666"/>
            <a:ext cx="281389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Result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43476" y="2074040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28910" y="2074040"/>
            <a:ext cx="281389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Carriage Return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43474" y="2698414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28909" y="2698414"/>
            <a:ext cx="281389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Horizontal Tabulator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43474" y="3322788"/>
            <a:ext cx="178543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\v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28910" y="3322788"/>
            <a:ext cx="281389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Vertical Tabulator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732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70325" y="1121121"/>
            <a:ext cx="10030675" cy="5546589"/>
          </a:xfrm>
        </p:spPr>
        <p:txBody>
          <a:bodyPr/>
          <a:lstStyle/>
          <a:p>
            <a:r>
              <a:rPr lang="en-US" sz="3200" dirty="0"/>
              <a:t>Equality ("</a:t>
            </a:r>
            <a:r>
              <a:rPr lang="en-US" sz="3200" b="1" dirty="0">
                <a:solidFill>
                  <a:schemeClr val="bg1"/>
                </a:solidFill>
              </a:rPr>
              <a:t>==</a:t>
            </a:r>
            <a:r>
              <a:rPr lang="en-US" sz="3200" dirty="0"/>
              <a:t>") - </a:t>
            </a:r>
            <a:r>
              <a:rPr lang="en-US" sz="3000" dirty="0"/>
              <a:t>True if </a:t>
            </a:r>
            <a:r>
              <a:rPr lang="en-US" sz="3000" b="1" dirty="0">
                <a:solidFill>
                  <a:schemeClr val="bg1"/>
                </a:solidFill>
              </a:rPr>
              <a:t>operands</a:t>
            </a:r>
            <a:r>
              <a:rPr lang="en-US" sz="3000" dirty="0"/>
              <a:t> are the same, otherwise </a:t>
            </a:r>
            <a:r>
              <a:rPr lang="en-US" sz="3000" dirty="0" smtClean="0"/>
              <a:t>false</a:t>
            </a:r>
            <a:endParaRPr lang="en-US" sz="30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Strict equality ("</a:t>
            </a:r>
            <a:r>
              <a:rPr lang="en-US" sz="3200" b="1" dirty="0">
                <a:solidFill>
                  <a:schemeClr val="bg1"/>
                </a:solidFill>
              </a:rPr>
              <a:t>===</a:t>
            </a:r>
            <a:r>
              <a:rPr lang="en-US" sz="3200" dirty="0"/>
              <a:t>")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/>
              <a:t>- </a:t>
            </a:r>
            <a:r>
              <a:rPr lang="en-US" sz="3000" dirty="0"/>
              <a:t>True if </a:t>
            </a:r>
            <a:r>
              <a:rPr lang="en-US" sz="3000" b="1" dirty="0">
                <a:solidFill>
                  <a:schemeClr val="bg1"/>
                </a:solidFill>
              </a:rPr>
              <a:t>operands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type</a:t>
            </a:r>
            <a:r>
              <a:rPr lang="en-US" sz="3000" dirty="0"/>
              <a:t> are the same, otherwise 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08614" y="2285626"/>
            <a:ext cx="5197929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 = "example";</a:t>
            </a:r>
          </a:p>
          <a:p>
            <a:r>
              <a:rPr lang="en-US" dirty="0">
                <a:solidFill>
                  <a:schemeClr val="tx1"/>
                </a:solidFill>
              </a:rPr>
              <a:t>if (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bg1"/>
                </a:solidFill>
              </a:rPr>
              <a:t>==</a:t>
            </a:r>
            <a:r>
              <a:rPr lang="en-US" dirty="0">
                <a:solidFill>
                  <a:schemeClr val="tx1"/>
                </a:solidFill>
              </a:rPr>
              <a:t> "example") </a:t>
            </a:r>
            <a:r>
              <a:rPr lang="en-US" i="1" dirty="0">
                <a:solidFill>
                  <a:schemeClr val="accent2"/>
                </a:solidFill>
              </a:rPr>
              <a:t>// true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08614" y="4923454"/>
            <a:ext cx="5868489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str2 = new String("example");</a:t>
            </a:r>
          </a:p>
          <a:p>
            <a:r>
              <a:rPr lang="en-US" dirty="0">
                <a:solidFill>
                  <a:schemeClr val="tx1"/>
                </a:solidFill>
              </a:rPr>
              <a:t>if (</a:t>
            </a:r>
            <a:r>
              <a:rPr lang="en-US" dirty="0" err="1">
                <a:solidFill>
                  <a:schemeClr val="tx1"/>
                </a:solidFill>
              </a:rPr>
              <a:t>str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>
                <a:solidFill>
                  <a:schemeClr val="bg1"/>
                </a:solidFill>
              </a:rPr>
              <a:t>===</a:t>
            </a:r>
            <a:r>
              <a:rPr lang="en-US" dirty="0">
                <a:solidFill>
                  <a:schemeClr val="tx1"/>
                </a:solidFill>
              </a:rPr>
              <a:t> str2) </a:t>
            </a:r>
            <a:r>
              <a:rPr lang="en-US" i="1" dirty="0">
                <a:solidFill>
                  <a:schemeClr val="accent2"/>
                </a:solidFill>
              </a:rPr>
              <a:t>// not 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069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3273</TotalTime>
  <Words>827</Words>
  <Application>Microsoft Office PowerPoint</Application>
  <PresentationFormat>Widescreen</PresentationFormat>
  <Paragraphs>283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맑은 고딕</vt:lpstr>
      <vt:lpstr>Malgun Gothic (Body)</vt:lpstr>
      <vt:lpstr>Arial</vt:lpstr>
      <vt:lpstr>Calibri</vt:lpstr>
      <vt:lpstr>Consolas</vt:lpstr>
      <vt:lpstr>Wingdings</vt:lpstr>
      <vt:lpstr>Wingdings 2</vt:lpstr>
      <vt:lpstr>SoftUni</vt:lpstr>
      <vt:lpstr>Strings and RegExp</vt:lpstr>
      <vt:lpstr>Table of Contents</vt:lpstr>
      <vt:lpstr>Have a Question?</vt:lpstr>
      <vt:lpstr>Operations, Comparison and Methods</vt:lpstr>
      <vt:lpstr>What is a String?</vt:lpstr>
      <vt:lpstr>Quotes in Strings</vt:lpstr>
      <vt:lpstr>Length and Special Characters</vt:lpstr>
      <vt:lpstr>Escape Sequences</vt:lpstr>
      <vt:lpstr>Comparing Strings</vt:lpstr>
      <vt:lpstr>Comparing Strings (2)</vt:lpstr>
      <vt:lpstr>Comparing Strings (3)</vt:lpstr>
      <vt:lpstr>String Methods</vt:lpstr>
      <vt:lpstr>String Methods</vt:lpstr>
      <vt:lpstr>String Methods</vt:lpstr>
      <vt:lpstr>The Beauty of Modern String Processing</vt:lpstr>
      <vt:lpstr>What Are Regular Expressions?</vt:lpstr>
      <vt:lpstr>Patterns</vt:lpstr>
      <vt:lpstr>RegEx Brackets</vt:lpstr>
      <vt:lpstr>Quantifiers</vt:lpstr>
      <vt:lpstr>Quantifiers (2)</vt:lpstr>
      <vt:lpstr>RegEx Methods</vt:lpstr>
      <vt:lpstr>RegEx Methods</vt:lpstr>
      <vt:lpstr>Live Exercise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Regular Expressions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4</cp:revision>
  <dcterms:created xsi:type="dcterms:W3CDTF">2018-05-23T13:08:44Z</dcterms:created>
  <dcterms:modified xsi:type="dcterms:W3CDTF">2019-11-27T10:13:03Z</dcterms:modified>
  <cp:category>computer programming;programming;software development;software engineering</cp:category>
</cp:coreProperties>
</file>