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297" r:id="rId3"/>
    <p:sldId id="367" r:id="rId4"/>
    <p:sldId id="378" r:id="rId5"/>
    <p:sldId id="368" r:id="rId6"/>
    <p:sldId id="369" r:id="rId7"/>
    <p:sldId id="370" r:id="rId8"/>
    <p:sldId id="373" r:id="rId9"/>
    <p:sldId id="371" r:id="rId10"/>
    <p:sldId id="374" r:id="rId11"/>
    <p:sldId id="375" r:id="rId12"/>
    <p:sldId id="376" r:id="rId13"/>
    <p:sldId id="377" r:id="rId14"/>
    <p:sldId id="381" r:id="rId15"/>
    <p:sldId id="379" r:id="rId16"/>
    <p:sldId id="380" r:id="rId17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35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BA10"/>
    <a:srgbClr val="1F497D"/>
    <a:srgbClr val="FF4118"/>
    <a:srgbClr val="FF6600"/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625" autoAdjust="0"/>
  </p:normalViewPr>
  <p:slideViewPr>
    <p:cSldViewPr snapToGrid="0" snapToObjects="1">
      <p:cViewPr varScale="1">
        <p:scale>
          <a:sx n="88" d="100"/>
          <a:sy n="88" d="100"/>
        </p:scale>
        <p:origin x="-667" y="-82"/>
      </p:cViewPr>
      <p:guideLst>
        <p:guide orient="horz" pos="2035"/>
        <p:guide pos="3869"/>
      </p:guideLst>
    </p:cSldViewPr>
  </p:slideViewPr>
  <p:outlineViewPr>
    <p:cViewPr>
      <p:scale>
        <a:sx n="33" d="100"/>
        <a:sy n="33" d="100"/>
      </p:scale>
      <p:origin x="48" y="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763486B-20E4-0547-8B24-B215F39E10B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E4EA7ABC-AF39-D046-84CD-1732958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0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EBA399A1-6316-924E-B616-0DA08D6D022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A8C3F3E-BC0A-A440-AB64-10ACE15C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oil sand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-1" y="2108913"/>
            <a:ext cx="12192001" cy="12775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4118"/>
              </a:gs>
              <a:gs pos="48000">
                <a:srgbClr val="FFBA10">
                  <a:alpha val="56000"/>
                </a:srgbClr>
              </a:gs>
              <a:gs pos="80000">
                <a:srgbClr val="FF4118">
                  <a:alpha val="74000"/>
                </a:srgb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2157984"/>
            <a:ext cx="9088280" cy="461665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2742502"/>
            <a:ext cx="9088280" cy="593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suncor logo revers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68" y="6144768"/>
            <a:ext cx="1463040" cy="4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22336" y="1024128"/>
            <a:ext cx="3845136" cy="359683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endParaRPr lang="en-CA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177200" y="1023938"/>
            <a:ext cx="3845136" cy="359683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endParaRPr lang="en-CA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0785" y="1023938"/>
            <a:ext cx="3845136" cy="359683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2231" y="512064"/>
            <a:ext cx="3796936" cy="37505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075615" y="512064"/>
            <a:ext cx="3796936" cy="37505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SzTx/>
              <a:buFont typeface="Arial"/>
              <a:buNone/>
              <a:tabLst/>
              <a:defRPr sz="18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  <a:p>
            <a:pPr lvl="0"/>
            <a:endParaRPr lang="en-US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7918999" y="512064"/>
            <a:ext cx="3796936" cy="37505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SzTx/>
              <a:buFont typeface="Arial"/>
              <a:buNone/>
              <a:tabLst/>
              <a:defRPr sz="18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80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one-pic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0785" y="1023938"/>
            <a:ext cx="11533716" cy="48641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6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oil sand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-1" y="2108913"/>
            <a:ext cx="12192001" cy="12775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4118"/>
              </a:gs>
              <a:gs pos="48000">
                <a:srgbClr val="FFBA10">
                  <a:alpha val="56000"/>
                </a:srgbClr>
              </a:gs>
              <a:gs pos="80000">
                <a:srgbClr val="FF4118">
                  <a:alpha val="74000"/>
                </a:srgb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2157984"/>
            <a:ext cx="9088280" cy="461665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2742502"/>
            <a:ext cx="9088280" cy="593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suncor logo revers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68" y="6144768"/>
            <a:ext cx="1463040" cy="4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-1" y="2108913"/>
            <a:ext cx="12192001" cy="12775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4118"/>
              </a:gs>
              <a:gs pos="25000">
                <a:srgbClr val="FFBA10">
                  <a:alpha val="80000"/>
                </a:srgbClr>
              </a:gs>
              <a:gs pos="60000">
                <a:srgbClr val="FF4118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2157984"/>
            <a:ext cx="9088280" cy="461665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2742502"/>
            <a:ext cx="9088280" cy="593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-2" y="2108912"/>
            <a:ext cx="12192001" cy="59724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7000"/>
                </a:schemeClr>
              </a:gs>
              <a:gs pos="100000">
                <a:srgbClr val="FF4118"/>
              </a:gs>
              <a:gs pos="25000">
                <a:srgbClr val="FFBA10">
                  <a:alpha val="80000"/>
                </a:srgbClr>
              </a:gs>
              <a:gs pos="60000">
                <a:srgbClr val="FF4118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3840" y="2160016"/>
            <a:ext cx="9078824" cy="46166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F2F2F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216151"/>
            <a:ext cx="10972800" cy="475488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4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627505"/>
            <a:ext cx="10972800" cy="4343526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4517" y="1216025"/>
            <a:ext cx="10972123" cy="4114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949697" y="877824"/>
            <a:ext cx="235319" cy="188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" y="1216152"/>
            <a:ext cx="5608320" cy="47548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216152"/>
            <a:ext cx="5608320" cy="47548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949697" y="877824"/>
            <a:ext cx="235319" cy="188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" y="1627505"/>
            <a:ext cx="5608320" cy="434352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627188"/>
            <a:ext cx="5608320" cy="43438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4517" y="1216025"/>
            <a:ext cx="5607051" cy="41148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1" y="1216026"/>
            <a:ext cx="5609167" cy="4111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6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43840" y="1217974"/>
            <a:ext cx="3778251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022831" y="873254"/>
            <a:ext cx="235317" cy="192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58942" y="873254"/>
            <a:ext cx="235317" cy="192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182534" y="1216026"/>
            <a:ext cx="3780367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8140972" y="1213536"/>
            <a:ext cx="3778249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2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44432" y="1629094"/>
            <a:ext cx="3778251" cy="434344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512064"/>
            <a:ext cx="10972800" cy="365760"/>
          </a:xfrm>
        </p:spPr>
        <p:txBody>
          <a:bodyPr/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022831" y="873254"/>
            <a:ext cx="235317" cy="192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58942" y="873254"/>
            <a:ext cx="235317" cy="192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182534" y="1628776"/>
            <a:ext cx="3780367" cy="434181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8140972" y="1628776"/>
            <a:ext cx="3778249" cy="433932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43840" y="1217613"/>
            <a:ext cx="3778251" cy="41148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182534" y="1212851"/>
            <a:ext cx="3780367" cy="41592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8140700" y="1212851"/>
            <a:ext cx="3778251" cy="41592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cor logo positi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143287"/>
            <a:ext cx="1463040" cy="4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rgbClr val="376092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400" kern="1200">
          <a:solidFill>
            <a:srgbClr val="376092"/>
          </a:solidFill>
          <a:latin typeface="+mn-lt"/>
          <a:ea typeface="+mn-ea"/>
          <a:cs typeface="+mn-cs"/>
        </a:defRPr>
      </a:lvl1pPr>
      <a:lvl2pPr marL="460375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1400" kern="1200">
          <a:solidFill>
            <a:srgbClr val="376092"/>
          </a:solidFill>
          <a:latin typeface="+mn-lt"/>
          <a:ea typeface="+mn-ea"/>
          <a:cs typeface="+mn-cs"/>
        </a:defRPr>
      </a:lvl2pPr>
      <a:lvl3pPr marL="628650" indent="-168275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400" kern="1200">
          <a:solidFill>
            <a:srgbClr val="376092"/>
          </a:solidFill>
          <a:latin typeface="+mn-lt"/>
          <a:ea typeface="+mn-ea"/>
          <a:cs typeface="+mn-cs"/>
        </a:defRPr>
      </a:lvl3pPr>
      <a:lvl4pPr marL="858838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1400" kern="1200">
          <a:solidFill>
            <a:srgbClr val="376092"/>
          </a:solidFill>
          <a:latin typeface="+mn-lt"/>
          <a:ea typeface="+mn-ea"/>
          <a:cs typeface="+mn-cs"/>
        </a:defRPr>
      </a:lvl4pPr>
      <a:lvl5pPr marL="1089025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»"/>
        <a:defRPr sz="14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512064"/>
            <a:ext cx="10948416" cy="3657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16151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920" y="6251675"/>
            <a:ext cx="7536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37609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456" y="6251675"/>
            <a:ext cx="85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376092"/>
                </a:solidFill>
              </a:defRPr>
            </a:lvl1pPr>
          </a:lstStyle>
          <a:p>
            <a:fld id="{537363B5-A766-B448-8FF5-7439A720E8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339893" y="899457"/>
            <a:ext cx="11520000" cy="13006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4118"/>
              </a:gs>
              <a:gs pos="48000">
                <a:srgbClr val="FFBA10"/>
              </a:gs>
              <a:gs pos="80000">
                <a:srgbClr val="FF4118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descr="suncor logo positi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143287"/>
            <a:ext cx="1463040" cy="4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6" r:id="rId2"/>
    <p:sldLayoutId id="2147483652" r:id="rId3"/>
    <p:sldLayoutId id="2147483667" r:id="rId4"/>
    <p:sldLayoutId id="2147483658" r:id="rId5"/>
    <p:sldLayoutId id="2147483668" r:id="rId6"/>
    <p:sldLayoutId id="2147483702" r:id="rId7"/>
    <p:sldLayoutId id="2147483701" r:id="rId8"/>
    <p:sldLayoutId id="2147483680" r:id="rId9"/>
    <p:sldLayoutId id="21474837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rgbClr val="376092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400" kern="1200">
          <a:solidFill>
            <a:srgbClr val="376092"/>
          </a:solidFill>
          <a:latin typeface="+mn-lt"/>
          <a:ea typeface="+mn-ea"/>
          <a:cs typeface="+mn-cs"/>
        </a:defRPr>
      </a:lvl1pPr>
      <a:lvl2pPr marL="460375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1400" kern="1200">
          <a:solidFill>
            <a:srgbClr val="376092"/>
          </a:solidFill>
          <a:latin typeface="+mn-lt"/>
          <a:ea typeface="+mn-ea"/>
          <a:cs typeface="+mn-cs"/>
        </a:defRPr>
      </a:lvl2pPr>
      <a:lvl3pPr marL="628650" indent="-168275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400" kern="1200">
          <a:solidFill>
            <a:srgbClr val="376092"/>
          </a:solidFill>
          <a:latin typeface="+mn-lt"/>
          <a:ea typeface="+mn-ea"/>
          <a:cs typeface="+mn-cs"/>
        </a:defRPr>
      </a:lvl3pPr>
      <a:lvl4pPr marL="858838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1400" kern="1200">
          <a:solidFill>
            <a:srgbClr val="376092"/>
          </a:solidFill>
          <a:latin typeface="+mn-lt"/>
          <a:ea typeface="+mn-ea"/>
          <a:cs typeface="+mn-cs"/>
        </a:defRPr>
      </a:lvl4pPr>
      <a:lvl5pPr marL="1089025" indent="-230188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»"/>
        <a:defRPr sz="14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91" y="2108243"/>
            <a:ext cx="774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Steepbank Primary Extraction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Bitumen Recovery Prediction Model –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 Approximation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691" y="2958552"/>
            <a:ext cx="29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Kang, Ore Quality </a:t>
            </a:r>
            <a:r>
              <a:rPr lang="en-US" sz="1200" dirty="0" smtClean="0">
                <a:solidFill>
                  <a:schemeClr val="bg1"/>
                </a:solidFill>
              </a:rPr>
              <a:t>Engineer,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Apr 14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, 2020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Froth</a:t>
            </a:r>
            <a:r>
              <a:rPr lang="en-US" dirty="0" smtClean="0"/>
              <a:t>/Ore Neural </a:t>
            </a:r>
            <a:r>
              <a:rPr lang="en-US" dirty="0" smtClean="0"/>
              <a:t>Network model, Test Dataset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338263"/>
            <a:ext cx="9455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978770" y="2462043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835621" y="2221302"/>
            <a:ext cx="25879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031412" y="2379292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39683" y="2221302"/>
            <a:ext cx="785004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270939" y="164764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Model showing </a:t>
            </a:r>
            <a:r>
              <a:rPr lang="en-US" dirty="0" err="1" smtClean="0">
                <a:solidFill>
                  <a:srgbClr val="000000"/>
                </a:solidFill>
              </a:rPr>
              <a:t>indirectional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behavior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Froth/Ore Neural </a:t>
            </a:r>
            <a:r>
              <a:rPr lang="en-US" dirty="0" smtClean="0"/>
              <a:t>Network model, Variables (in progress)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5" y="1076231"/>
            <a:ext cx="5664587" cy="56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99927"/>
              </p:ext>
            </p:extLst>
          </p:nvPr>
        </p:nvGraphicFramePr>
        <p:xfrm>
          <a:off x="261093" y="1213089"/>
          <a:ext cx="5037827" cy="397453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86975"/>
                <a:gridCol w="2175426"/>
                <a:gridCol w="2175426"/>
              </a:tblGrid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#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smtClean="0">
                          <a:effectLst/>
                        </a:rPr>
                        <a:t>Input variables </a:t>
                      </a:r>
                      <a:r>
                        <a:rPr lang="en-CA" sz="1100" u="none" strike="noStrike" dirty="0">
                          <a:effectLst/>
                        </a:rPr>
                        <a:t>considered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Bias Units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SB_Tonnage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Work to be completed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MBI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% Fines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D50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HPW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P300 Bypass usage %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Middlings</a:t>
                      </a:r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P300 K40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Sep cell underflow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Sep cell underflow % speed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Feed HPW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Middlings</a:t>
                      </a:r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flow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HT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HT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HPW Intensity (USG/T)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Chlorine (ppm)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% Bitumen to P300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37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CA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Froth to Ore</a:t>
                      </a:r>
                      <a:endParaRPr lang="en-CA" sz="11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CA" sz="11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Froth/Ore Neural </a:t>
            </a:r>
            <a:r>
              <a:rPr lang="en-US" dirty="0" smtClean="0"/>
              <a:t>Network model, Challenges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575" y="1276709"/>
            <a:ext cx="4830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Some </a:t>
            </a:r>
            <a:r>
              <a:rPr lang="en-US" sz="1400" dirty="0" err="1" smtClean="0"/>
              <a:t>datapoints</a:t>
            </a:r>
            <a:r>
              <a:rPr lang="en-US" sz="1400" dirty="0" smtClean="0"/>
              <a:t> from test data set is showing reverse-directional behavior from the model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Model needs some improvement (</a:t>
            </a:r>
            <a:r>
              <a:rPr lang="en-US" sz="1400" dirty="0" err="1" smtClean="0"/>
              <a:t>Valid.R</a:t>
            </a:r>
            <a:r>
              <a:rPr lang="en-US" sz="1400" dirty="0" smtClean="0"/>
              <a:t>: 0.833, </a:t>
            </a:r>
            <a:r>
              <a:rPr lang="en-US" sz="1400" dirty="0" err="1" smtClean="0"/>
              <a:t>Test.R</a:t>
            </a:r>
            <a:r>
              <a:rPr lang="en-US" sz="1400" dirty="0" smtClean="0"/>
              <a:t>: 0.883), it needs further brush up as the new dataset for testing is showing 11.7% of MAPE. Impact of such high MAPE will pose a risk to wrong recommendation move made to CROs, which its economical impact needs to be properly 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Froth to Ore ratio model is adding large value to understand interaction of internal variables that leads to froth production behavior in P300. Further GPC (graphical process control) &amp; Principal Component Analysis (PCA) chart is needed using Supervised Classification– (SVM is used for classification in this study) to visualize its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a preliminary study, Variable importance will be assessed by examining bias vector from each hidden layers</a:t>
            </a:r>
            <a:endParaRPr lang="en-CA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5" y="1076231"/>
            <a:ext cx="5664587" cy="56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91" y="2108243"/>
            <a:ext cx="77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691" y="2958552"/>
            <a:ext cx="29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Kang, Ore Quality </a:t>
            </a:r>
            <a:r>
              <a:rPr lang="en-US" sz="1200" dirty="0" smtClean="0">
                <a:solidFill>
                  <a:schemeClr val="bg1"/>
                </a:solidFill>
              </a:rPr>
              <a:t>Engineer,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Apr 14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, 2020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Froth/Ore Neural </a:t>
            </a:r>
            <a:r>
              <a:rPr lang="en-US" dirty="0" smtClean="0"/>
              <a:t>Network model, Parallel Coordinates Plot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6" y="1188287"/>
            <a:ext cx="10118687" cy="44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9509" y="5702060"/>
            <a:ext cx="105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ROC: 98% Confusion Matrix with FPR, TNR(False Positive Ratio, True Negative Ratio) is under study.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Bitumen/Ore Neural </a:t>
            </a:r>
            <a:r>
              <a:rPr lang="en-US" dirty="0" smtClean="0"/>
              <a:t>Network model Architecture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2438" y="1172564"/>
            <a:ext cx="11038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hidden layers</a:t>
            </a:r>
            <a:r>
              <a:rPr lang="en-US" dirty="0"/>
              <a:t>: Split </a:t>
            </a:r>
            <a:r>
              <a:rPr lang="en-US" dirty="0" smtClean="0"/>
              <a:t>the data </a:t>
            </a:r>
            <a:r>
              <a:rPr lang="en-US" dirty="0"/>
              <a:t>into training, cross validation, and test sets, and train neural networks with 1, 2, and 3 hidden layers, then see which one has the lowest cross validation error to choose an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is in progress on choosing the architecture. Running combinations on which one to choose.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495550"/>
            <a:ext cx="78295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7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Moment – Mental Health While Programming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8" y="1103538"/>
            <a:ext cx="9537019" cy="444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92175" y="1380573"/>
            <a:ext cx="5719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Make a balance between </a:t>
            </a:r>
            <a:r>
              <a:rPr lang="en-US" dirty="0" smtClean="0">
                <a:solidFill>
                  <a:srgbClr val="FF0000"/>
                </a:solidFill>
              </a:rPr>
              <a:t>brain work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physical work</a:t>
            </a:r>
            <a:r>
              <a:rPr lang="en-US" dirty="0" smtClean="0">
                <a:solidFill>
                  <a:srgbClr val="000000"/>
                </a:solidFill>
              </a:rPr>
              <a:t>, otherwise you end up expressing passive aggressiveness towards to poor RAM and CPU processors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Good posture while sitting, office physical stress is something not to be overlooked!!!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Rest well while resting! Building good mental and physical condition is another form of good performance towards work (and you get fresh ideas that sometimes work)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Be a good friend with Google and Stack Overflow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088" y="2544802"/>
            <a:ext cx="1039999" cy="215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8" y="5546786"/>
            <a:ext cx="7762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Bitumen Prediction Model Motivation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057" y="1095554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deeper understanding into factors that affect production quantity and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extraction process parameters and Ore Quality parameters to determine expected </a:t>
            </a:r>
            <a:r>
              <a:rPr lang="en-US" dirty="0" smtClean="0"/>
              <a:t>froth / bitumen production and its quality </a:t>
            </a:r>
            <a:r>
              <a:rPr lang="en-US" dirty="0" smtClean="0"/>
              <a:t>from Primary </a:t>
            </a:r>
            <a:r>
              <a:rPr lang="en-US" dirty="0" smtClean="0"/>
              <a:t>Extraction </a:t>
            </a:r>
            <a:r>
              <a:rPr lang="en-US" dirty="0" smtClean="0">
                <a:solidFill>
                  <a:srgbClr val="FF0000"/>
                </a:solidFill>
              </a:rPr>
              <a:t>(Only on L9 for now)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Advanced </a:t>
            </a:r>
            <a:r>
              <a:rPr lang="en-US" dirty="0" smtClean="0"/>
              <a:t>statistical analysis </a:t>
            </a:r>
            <a:r>
              <a:rPr lang="en-US" dirty="0" smtClean="0"/>
              <a:t>is used to analyze how each extraction process parameters are interacting each other, and their </a:t>
            </a:r>
            <a:r>
              <a:rPr lang="en-US" dirty="0" err="1" smtClean="0"/>
              <a:t>convolutionary</a:t>
            </a:r>
            <a:r>
              <a:rPr lang="en-US" dirty="0" smtClean="0"/>
              <a:t> effect on bitumen </a:t>
            </a:r>
            <a:r>
              <a:rPr lang="en-US" dirty="0" smtClean="0"/>
              <a:t>production.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Least Regression – PLS is used to develop linearized statistical equation that predicts the bitumen to ore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Network </a:t>
            </a:r>
            <a:r>
              <a:rPr lang="en-US" dirty="0" smtClean="0"/>
              <a:t>(Function Approximation) –Neural </a:t>
            </a:r>
            <a:r>
              <a:rPr lang="en-US" dirty="0" smtClean="0"/>
              <a:t>Network is used to develop non-linear </a:t>
            </a:r>
            <a:r>
              <a:rPr lang="en-US" dirty="0" smtClean="0"/>
              <a:t>equation </a:t>
            </a:r>
            <a:r>
              <a:rPr lang="en-US" dirty="0" smtClean="0"/>
              <a:t>that predicts the bitumen to ore </a:t>
            </a:r>
            <a:r>
              <a:rPr lang="en-US" dirty="0" smtClean="0"/>
              <a:t>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 (Function Approximation) –Neural Network is used to develop non-linear statistical equation that predicts the </a:t>
            </a:r>
            <a:r>
              <a:rPr lang="en-US" dirty="0" smtClean="0"/>
              <a:t>froth to ore ratio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study, </a:t>
            </a:r>
            <a:r>
              <a:rPr lang="en-US" dirty="0" smtClean="0"/>
              <a:t>25 </a:t>
            </a:r>
            <a:r>
              <a:rPr lang="en-US" dirty="0" smtClean="0"/>
              <a:t>different input variables are used and studied in both approaches. List of input variable is mentioned at the subsequent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target is to correctly predict bitumen-to-ore ratio (1 target Vs </a:t>
            </a:r>
            <a:r>
              <a:rPr lang="en-US" dirty="0" smtClean="0"/>
              <a:t>25 input </a:t>
            </a:r>
            <a:r>
              <a:rPr lang="en-US" dirty="0" smtClean="0"/>
              <a:t>variable) with the highest R</a:t>
            </a:r>
            <a:r>
              <a:rPr lang="en-US" baseline="30000" dirty="0" smtClean="0"/>
              <a:t>2</a:t>
            </a:r>
            <a:r>
              <a:rPr lang="en-US" dirty="0" smtClean="0"/>
              <a:t> with lowest Mean Squared Error (MSE</a:t>
            </a:r>
            <a:r>
              <a:rPr lang="en-US" dirty="0" smtClean="0"/>
              <a:t>) and Mean Absolute Percentage Error (MAPE)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PLS model (</a:t>
            </a:r>
            <a:r>
              <a:rPr lang="en-US" dirty="0" smtClean="0"/>
              <a:t>linear regression approach)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057" y="1095554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 up with PLS model that yields R</a:t>
            </a:r>
            <a:r>
              <a:rPr lang="en-US" baseline="30000" dirty="0" smtClean="0"/>
              <a:t>2</a:t>
            </a:r>
            <a:r>
              <a:rPr lang="en-US" dirty="0" smtClean="0"/>
              <a:t> of </a:t>
            </a:r>
            <a:r>
              <a:rPr lang="en-US" b="1" dirty="0" smtClean="0"/>
              <a:t>0.49 </a:t>
            </a:r>
            <a:r>
              <a:rPr lang="en-US" dirty="0" smtClean="0"/>
              <a:t>(Best), target of recovery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Not a good model</a:t>
            </a:r>
            <a:endParaRPr lang="en-CA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42" y="1768612"/>
            <a:ext cx="8215342" cy="43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endCxn id="5" idx="3"/>
          </p:cNvCxnSpPr>
          <p:nvPr/>
        </p:nvCxnSpPr>
        <p:spPr>
          <a:xfrm flipV="1">
            <a:off x="6142008" y="3948838"/>
            <a:ext cx="3812876" cy="2003388"/>
          </a:xfrm>
          <a:prstGeom prst="line">
            <a:avLst/>
          </a:prstGeom>
          <a:ln w="9525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Bitumen/Ore Neural </a:t>
            </a:r>
            <a:r>
              <a:rPr lang="en-US" dirty="0" smtClean="0"/>
              <a:t>Network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81" y="1042058"/>
            <a:ext cx="5715928" cy="571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575" y="1276709"/>
            <a:ext cx="4830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 data period: 2019 Jan – 2020 Jan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Partition ratio: 678 data point (shift basis)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Training: 70%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Validation: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Started with 25 variables (Plant 82 and 300 inclusive), but trimmed down to 24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Randomized data set, iterative training (MATLAB programmed) enabled to reach maximum overall R (“All: R”)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Bias and Weight matrix needs to be reviewed, input layer sensitivity analyzed to determine which variables to exclude and include.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Tested Paul Kang’s model to 2020 March dataset (completely different dataset by differing time range, no filtering has been done to the new dataset)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02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Bitumen/Ore Neural </a:t>
            </a:r>
            <a:r>
              <a:rPr lang="en-US" dirty="0" smtClean="0"/>
              <a:t>Network model, Test Dataset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63638"/>
            <a:ext cx="9418638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7065035" y="2332646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001110" y="2096858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177396" y="3172284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596551" y="1849567"/>
            <a:ext cx="379562" cy="1207698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270939" y="164764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Model showing </a:t>
            </a:r>
            <a:r>
              <a:rPr lang="en-US" dirty="0" err="1" smtClean="0">
                <a:solidFill>
                  <a:srgbClr val="000000"/>
                </a:solidFill>
              </a:rPr>
              <a:t>indirectional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behavior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Bitumen/Ore Neural </a:t>
            </a:r>
            <a:r>
              <a:rPr lang="en-US" dirty="0" smtClean="0"/>
              <a:t>Network model, Variables (in progress)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81" y="1042058"/>
            <a:ext cx="5715928" cy="571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25724"/>
              </p:ext>
            </p:extLst>
          </p:nvPr>
        </p:nvGraphicFramePr>
        <p:xfrm>
          <a:off x="261093" y="1213089"/>
          <a:ext cx="5037827" cy="454230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86975"/>
                <a:gridCol w="2175426"/>
                <a:gridCol w="2175426"/>
              </a:tblGrid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#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smtClean="0">
                          <a:effectLst/>
                        </a:rPr>
                        <a:t>Input variables </a:t>
                      </a:r>
                      <a:r>
                        <a:rPr lang="en-CA" sz="1100" u="none" strike="noStrike" dirty="0">
                          <a:effectLst/>
                        </a:rPr>
                        <a:t>considered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Bias Units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SB_Tonnage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Work to be completed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MBI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% Fines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1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D50</a:t>
                      </a:r>
                      <a:endParaRPr lang="en-CA" sz="11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HPW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P300 Bypass usage %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Middlings</a:t>
                      </a:r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P300 K40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11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Sep cell underflow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Sep cell underflow % speed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Feed HPW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Middlings</a:t>
                      </a:r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flow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HT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HT Temperature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18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HPW Intensity (USG/T)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Chlorine (ppm)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% Bitumen </a:t>
                      </a:r>
                      <a:r>
                        <a:rPr lang="en-CA" sz="11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in</a:t>
                      </a:r>
                      <a:r>
                        <a:rPr lang="en-CA" sz="110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feed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Density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Bitumen %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Mineral %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2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Froth Water %</a:t>
                      </a:r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37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CA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Bitumen to Ore</a:t>
                      </a:r>
                      <a:endParaRPr lang="en-CA" sz="11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CA" sz="11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19" marR="7619" marT="761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Bitumen/Ore Neural </a:t>
            </a:r>
            <a:r>
              <a:rPr lang="en-US" dirty="0" smtClean="0"/>
              <a:t>Network model, Challenges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81" y="1042058"/>
            <a:ext cx="5715928" cy="571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575" y="1276709"/>
            <a:ext cx="4830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Some </a:t>
            </a:r>
            <a:r>
              <a:rPr lang="en-US" sz="1400" dirty="0" err="1" smtClean="0"/>
              <a:t>datapoints</a:t>
            </a:r>
            <a:r>
              <a:rPr lang="en-US" sz="1400" dirty="0" smtClean="0"/>
              <a:t> from test data set is showing reverse-directional behavior from the model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Although the model is not overfitting/</a:t>
            </a:r>
            <a:r>
              <a:rPr lang="en-US" sz="1400" dirty="0" err="1" smtClean="0"/>
              <a:t>underfitting</a:t>
            </a:r>
            <a:r>
              <a:rPr lang="en-US" sz="1400" dirty="0" smtClean="0"/>
              <a:t> (</a:t>
            </a:r>
            <a:r>
              <a:rPr lang="en-US" sz="1400" dirty="0" err="1" smtClean="0"/>
              <a:t>Valid.R</a:t>
            </a:r>
            <a:r>
              <a:rPr lang="en-US" sz="1400" dirty="0" smtClean="0"/>
              <a:t>: 0.935, </a:t>
            </a:r>
            <a:r>
              <a:rPr lang="en-US" sz="1400" dirty="0" err="1" smtClean="0"/>
              <a:t>Test.R</a:t>
            </a:r>
            <a:r>
              <a:rPr lang="en-US" sz="1400" dirty="0" smtClean="0"/>
              <a:t>: 0.914), it needs further brush up as the new dataset for testing is showing 8.6% of MAPE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Bitumen to Ore ratio model does not add large value to be implemented as part of EOA, as the froth BMW assay has -12hrs delay from the present 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Continued examination of, and pre-processing for dataset is being done. Need for further testing on those conditional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However, this will have value examining / engineering troubleshooting incidents how plant was operating, what was the actual feed quality Vs Mine model deviation depending on the plant &amp; model reaction.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728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Steepbank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Froth/Ore Neural </a:t>
            </a:r>
            <a:r>
              <a:rPr lang="en-US" dirty="0" smtClean="0"/>
              <a:t>Network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363B5-A766-B448-8FF5-7439A720E8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575" y="1276709"/>
            <a:ext cx="4830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 data period: 2019 Jan – 2020 Jan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Partition ratio: 678 data point (shift basis)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Training: 70%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Validation: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Started with 22 variables (Plant 82 and 300 inclusive), but cutting corners, trimmed down to 20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Randomized data set, iterative training (MATLAB programmed) enabled to reach maximum overall R (“All: R”)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Bias and Weight matrix needs to be reviewed, input layer sensitivity analyzed to determine which variables to exclude and include.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Tested Paul Kang’s model to 2020 March dataset (completely different dataset by differing time range, no filtering has been done to the new dataset)</a:t>
            </a:r>
            <a:endParaRPr lang="en-CA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5" y="1076231"/>
            <a:ext cx="5664587" cy="56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_mb_ppt_template_oilsands">
  <a:themeElements>
    <a:clrScheme name="Suncor">
      <a:dk1>
        <a:srgbClr val="005596"/>
      </a:dk1>
      <a:lt1>
        <a:srgbClr val="FFFFFF"/>
      </a:lt1>
      <a:dk2>
        <a:srgbClr val="005596"/>
      </a:dk2>
      <a:lt2>
        <a:srgbClr val="FFFFFF"/>
      </a:lt2>
      <a:accent1>
        <a:srgbClr val="005596"/>
      </a:accent1>
      <a:accent2>
        <a:srgbClr val="FFC425"/>
      </a:accent2>
      <a:accent3>
        <a:srgbClr val="D57C1B"/>
      </a:accent3>
      <a:accent4>
        <a:srgbClr val="438A3D"/>
      </a:accent4>
      <a:accent5>
        <a:srgbClr val="2D8FD0"/>
      </a:accent5>
      <a:accent6>
        <a:srgbClr val="782241"/>
      </a:accent6>
      <a:hlink>
        <a:srgbClr val="2D8FD0"/>
      </a:hlink>
      <a:folHlink>
        <a:srgbClr val="6482B9"/>
      </a:folHlink>
    </a:clrScheme>
    <a:fontScheme name="Suncor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Suncor">
      <a:dk1>
        <a:srgbClr val="005596"/>
      </a:dk1>
      <a:lt1>
        <a:srgbClr val="FFFFFF"/>
      </a:lt1>
      <a:dk2>
        <a:srgbClr val="005596"/>
      </a:dk2>
      <a:lt2>
        <a:srgbClr val="FFFFFF"/>
      </a:lt2>
      <a:accent1>
        <a:srgbClr val="005596"/>
      </a:accent1>
      <a:accent2>
        <a:srgbClr val="FFC425"/>
      </a:accent2>
      <a:accent3>
        <a:srgbClr val="D57C1B"/>
      </a:accent3>
      <a:accent4>
        <a:srgbClr val="438A3D"/>
      </a:accent4>
      <a:accent5>
        <a:srgbClr val="2D8FD0"/>
      </a:accent5>
      <a:accent6>
        <a:srgbClr val="782241"/>
      </a:accent6>
      <a:hlink>
        <a:srgbClr val="2D8FD0"/>
      </a:hlink>
      <a:folHlink>
        <a:srgbClr val="6482B9"/>
      </a:folHlink>
    </a:clrScheme>
    <a:fontScheme name="Suncor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se_mb_ppt_template_oilsands</Template>
  <TotalTime>11487</TotalTime>
  <Words>1240</Words>
  <Application>Microsoft Office PowerPoint</Application>
  <PresentationFormat>Custom</PresentationFormat>
  <Paragraphs>207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se_mb_ppt_template_oilsands</vt:lpstr>
      <vt:lpstr>Content slides</vt:lpstr>
      <vt:lpstr>PowerPoint Presentation</vt:lpstr>
      <vt:lpstr>Safety Moment – Mental Health While Programming</vt:lpstr>
      <vt:lpstr>Steepbank – Bitumen Prediction Model Motivation</vt:lpstr>
      <vt:lpstr>Steepbank – PLS model (linear regression approach)</vt:lpstr>
      <vt:lpstr>Steepbank – Bitumen/Ore Neural Network model</vt:lpstr>
      <vt:lpstr>Steepbank – Bitumen/Ore Neural Network model, Test Dataset Results</vt:lpstr>
      <vt:lpstr>Steepbank – Bitumen/Ore Neural Network model, Variables (in progress)</vt:lpstr>
      <vt:lpstr>Steepbank – Bitumen/Ore Neural Network model, Challenges</vt:lpstr>
      <vt:lpstr>Steepbank – Froth/Ore Neural Network model</vt:lpstr>
      <vt:lpstr>Steepbank – Froth/Ore Neural Network model, Test Dataset Results</vt:lpstr>
      <vt:lpstr>Steepbank – Froth/Ore Neural Network model, Variables (in progress)</vt:lpstr>
      <vt:lpstr>Steepbank – Froth/Ore Neural Network model, Challenges</vt:lpstr>
      <vt:lpstr>PowerPoint Presentation</vt:lpstr>
      <vt:lpstr>Steepbank – Froth/Ore Neural Network model, Parallel Coordinates Plot</vt:lpstr>
      <vt:lpstr>Steepbank – Bitumen/Ore Neural Network model Architecture</vt:lpstr>
    </vt:vector>
  </TitlesOfParts>
  <Company>Suncor Energy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Kwatara, Munyaradzi (Munya)</dc:creator>
  <cp:lastModifiedBy>Kang, Paul</cp:lastModifiedBy>
  <cp:revision>293</cp:revision>
  <cp:lastPrinted>2015-03-17T19:58:22Z</cp:lastPrinted>
  <dcterms:created xsi:type="dcterms:W3CDTF">2014-11-30T21:55:05Z</dcterms:created>
  <dcterms:modified xsi:type="dcterms:W3CDTF">2020-04-14T23:22:28Z</dcterms:modified>
</cp:coreProperties>
</file>